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90" r:id="rId7"/>
    <p:sldId id="292" r:id="rId8"/>
    <p:sldId id="278" r:id="rId9"/>
    <p:sldId id="279" r:id="rId10"/>
    <p:sldId id="280" r:id="rId11"/>
    <p:sldId id="282" r:id="rId12"/>
    <p:sldId id="283" r:id="rId13"/>
    <p:sldId id="261" r:id="rId14"/>
    <p:sldId id="262" r:id="rId15"/>
    <p:sldId id="284" r:id="rId16"/>
    <p:sldId id="286" r:id="rId17"/>
    <p:sldId id="285" r:id="rId18"/>
    <p:sldId id="287" r:id="rId19"/>
    <p:sldId id="288" r:id="rId20"/>
    <p:sldId id="289" r:id="rId21"/>
    <p:sldId id="264" r:id="rId22"/>
    <p:sldId id="263" r:id="rId23"/>
    <p:sldId id="268"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8094D-8464-4083-84C5-8DE06109DFD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8C3F9FD-97F9-48BC-BE43-B216137981AA}">
      <dgm:prSet custT="1"/>
      <dgm:spPr/>
      <dgm:t>
        <a:bodyPr/>
        <a:lstStyle/>
        <a:p>
          <a:pPr>
            <a:lnSpc>
              <a:spcPct val="100000"/>
            </a:lnSpc>
          </a:pPr>
          <a:r>
            <a:rPr lang="en-US" sz="1600"/>
            <a:t>The cab industry has seen impressive growth, driven by changing consumer preferences and technological advancements. </a:t>
          </a:r>
        </a:p>
      </dgm:t>
    </dgm:pt>
    <dgm:pt modelId="{5F3645DE-6EE2-4B0D-9F44-DB0B2A5FED45}" type="parTrans" cxnId="{90326880-71B3-48B0-A054-BE917555CA0D}">
      <dgm:prSet/>
      <dgm:spPr/>
      <dgm:t>
        <a:bodyPr/>
        <a:lstStyle/>
        <a:p>
          <a:endParaRPr lang="en-US" sz="1600"/>
        </a:p>
      </dgm:t>
    </dgm:pt>
    <dgm:pt modelId="{41AC67B5-592C-4215-84F8-450EBAE3E573}" type="sibTrans" cxnId="{90326880-71B3-48B0-A054-BE917555CA0D}">
      <dgm:prSet/>
      <dgm:spPr/>
      <dgm:t>
        <a:bodyPr/>
        <a:lstStyle/>
        <a:p>
          <a:endParaRPr lang="en-US" sz="1600"/>
        </a:p>
      </dgm:t>
    </dgm:pt>
    <dgm:pt modelId="{18EEBB49-DBE0-40D2-ADDA-5E826DA4D7CB}">
      <dgm:prSet custT="1"/>
      <dgm:spPr/>
      <dgm:t>
        <a:bodyPr/>
        <a:lstStyle/>
        <a:p>
          <a:pPr>
            <a:lnSpc>
              <a:spcPct val="100000"/>
            </a:lnSpc>
          </a:pPr>
          <a:r>
            <a:rPr lang="en-US" sz="1600"/>
            <a:t>The market is populated with several key players, including ride-sharing platforms. Competition is fierce, with companies striving to enhance customer experiences and operational efficiency.</a:t>
          </a:r>
        </a:p>
      </dgm:t>
    </dgm:pt>
    <dgm:pt modelId="{FC0F3F89-B8DF-4866-B623-2FD2589FAE25}" type="parTrans" cxnId="{6DEE7AE0-D4D5-4A81-A4C7-FDE8D03855BE}">
      <dgm:prSet/>
      <dgm:spPr/>
      <dgm:t>
        <a:bodyPr/>
        <a:lstStyle/>
        <a:p>
          <a:endParaRPr lang="en-US" sz="1600"/>
        </a:p>
      </dgm:t>
    </dgm:pt>
    <dgm:pt modelId="{E2EF5EEA-6DF4-4365-BA69-9DA9FC13B9B0}" type="sibTrans" cxnId="{6DEE7AE0-D4D5-4A81-A4C7-FDE8D03855BE}">
      <dgm:prSet/>
      <dgm:spPr/>
      <dgm:t>
        <a:bodyPr/>
        <a:lstStyle/>
        <a:p>
          <a:endParaRPr lang="en-US" sz="1600"/>
        </a:p>
      </dgm:t>
    </dgm:pt>
    <dgm:pt modelId="{2075AE60-DAB5-43B1-92A0-E3504F850608}">
      <dgm:prSet custT="1"/>
      <dgm:spPr/>
      <dgm:t>
        <a:bodyPr/>
        <a:lstStyle/>
        <a:p>
          <a:pPr>
            <a:lnSpc>
              <a:spcPct val="100000"/>
            </a:lnSpc>
          </a:pPr>
          <a:r>
            <a:rPr lang="en-US" sz="1600"/>
            <a:t>This thriving industry presents a compelling investment opportunity, demanding data-driven insights to pinpoint the most promising company for investment.</a:t>
          </a:r>
        </a:p>
      </dgm:t>
    </dgm:pt>
    <dgm:pt modelId="{5B02C008-AE87-4543-8C24-D7E60CFE9FEC}" type="parTrans" cxnId="{2B021CBE-F17F-4849-9552-854F141FF6CB}">
      <dgm:prSet/>
      <dgm:spPr/>
      <dgm:t>
        <a:bodyPr/>
        <a:lstStyle/>
        <a:p>
          <a:endParaRPr lang="en-US" sz="1600"/>
        </a:p>
      </dgm:t>
    </dgm:pt>
    <dgm:pt modelId="{D97CB386-F192-42BE-957D-D8CD9F7C5019}" type="sibTrans" cxnId="{2B021CBE-F17F-4849-9552-854F141FF6CB}">
      <dgm:prSet/>
      <dgm:spPr/>
      <dgm:t>
        <a:bodyPr/>
        <a:lstStyle/>
        <a:p>
          <a:endParaRPr lang="en-US" sz="1600"/>
        </a:p>
      </dgm:t>
    </dgm:pt>
    <dgm:pt modelId="{5EF88AB6-E89A-48B4-BD69-012147C49A01}" type="pres">
      <dgm:prSet presAssocID="{CE58094D-8464-4083-84C5-8DE06109DFDF}" presName="root" presStyleCnt="0">
        <dgm:presLayoutVars>
          <dgm:dir/>
          <dgm:resizeHandles val="exact"/>
        </dgm:presLayoutVars>
      </dgm:prSet>
      <dgm:spPr/>
    </dgm:pt>
    <dgm:pt modelId="{B545E6F0-C21F-4135-A548-2DE7F66F60E6}" type="pres">
      <dgm:prSet presAssocID="{B8C3F9FD-97F9-48BC-BE43-B216137981AA}" presName="compNode" presStyleCnt="0"/>
      <dgm:spPr/>
    </dgm:pt>
    <dgm:pt modelId="{AECD8769-BBE3-4525-9435-0DE38D0D7184}" type="pres">
      <dgm:prSet presAssocID="{B8C3F9FD-97F9-48BC-BE43-B216137981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9AF7F1B2-0BD5-4EDD-841A-328B3901C831}" type="pres">
      <dgm:prSet presAssocID="{B8C3F9FD-97F9-48BC-BE43-B216137981AA}" presName="spaceRect" presStyleCnt="0"/>
      <dgm:spPr/>
    </dgm:pt>
    <dgm:pt modelId="{B9E2097F-1DAF-44A6-A7F9-C2E7B89EF9A4}" type="pres">
      <dgm:prSet presAssocID="{B8C3F9FD-97F9-48BC-BE43-B216137981AA}" presName="textRect" presStyleLbl="revTx" presStyleIdx="0" presStyleCnt="3">
        <dgm:presLayoutVars>
          <dgm:chMax val="1"/>
          <dgm:chPref val="1"/>
        </dgm:presLayoutVars>
      </dgm:prSet>
      <dgm:spPr/>
    </dgm:pt>
    <dgm:pt modelId="{DC3D7A63-B161-489F-83F4-37706E69AFEB}" type="pres">
      <dgm:prSet presAssocID="{41AC67B5-592C-4215-84F8-450EBAE3E573}" presName="sibTrans" presStyleCnt="0"/>
      <dgm:spPr/>
    </dgm:pt>
    <dgm:pt modelId="{6631DE9B-3E6E-4B61-8AEA-2967139E520B}" type="pres">
      <dgm:prSet presAssocID="{18EEBB49-DBE0-40D2-ADDA-5E826DA4D7CB}" presName="compNode" presStyleCnt="0"/>
      <dgm:spPr/>
    </dgm:pt>
    <dgm:pt modelId="{097155F7-9764-4340-BDB8-D393FEB98D75}" type="pres">
      <dgm:prSet presAssocID="{18EEBB49-DBE0-40D2-ADDA-5E826DA4D7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
        </a:ext>
      </dgm:extLst>
    </dgm:pt>
    <dgm:pt modelId="{B3CC5575-1FAE-4054-A573-D55C651E3FBE}" type="pres">
      <dgm:prSet presAssocID="{18EEBB49-DBE0-40D2-ADDA-5E826DA4D7CB}" presName="spaceRect" presStyleCnt="0"/>
      <dgm:spPr/>
    </dgm:pt>
    <dgm:pt modelId="{47DC3280-9326-4B1A-8E2D-9DDDD10EBAC3}" type="pres">
      <dgm:prSet presAssocID="{18EEBB49-DBE0-40D2-ADDA-5E826DA4D7CB}" presName="textRect" presStyleLbl="revTx" presStyleIdx="1" presStyleCnt="3">
        <dgm:presLayoutVars>
          <dgm:chMax val="1"/>
          <dgm:chPref val="1"/>
        </dgm:presLayoutVars>
      </dgm:prSet>
      <dgm:spPr/>
    </dgm:pt>
    <dgm:pt modelId="{8178ED09-6D2F-418A-9090-5ADABA937F4D}" type="pres">
      <dgm:prSet presAssocID="{E2EF5EEA-6DF4-4365-BA69-9DA9FC13B9B0}" presName="sibTrans" presStyleCnt="0"/>
      <dgm:spPr/>
    </dgm:pt>
    <dgm:pt modelId="{23839538-D0A9-4917-8D3F-52B4F6E1C9BA}" type="pres">
      <dgm:prSet presAssocID="{2075AE60-DAB5-43B1-92A0-E3504F850608}" presName="compNode" presStyleCnt="0"/>
      <dgm:spPr/>
    </dgm:pt>
    <dgm:pt modelId="{922814AE-23E9-43E3-A2DF-C1F1394316B2}" type="pres">
      <dgm:prSet presAssocID="{2075AE60-DAB5-43B1-92A0-E3504F8506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tcoin"/>
        </a:ext>
      </dgm:extLst>
    </dgm:pt>
    <dgm:pt modelId="{C8D9CCE2-9EEB-458D-A674-57F2BAD45CA5}" type="pres">
      <dgm:prSet presAssocID="{2075AE60-DAB5-43B1-92A0-E3504F850608}" presName="spaceRect" presStyleCnt="0"/>
      <dgm:spPr/>
    </dgm:pt>
    <dgm:pt modelId="{B79DEFE6-65FD-4AB1-9115-8EF048A5D45C}" type="pres">
      <dgm:prSet presAssocID="{2075AE60-DAB5-43B1-92A0-E3504F850608}" presName="textRect" presStyleLbl="revTx" presStyleIdx="2" presStyleCnt="3">
        <dgm:presLayoutVars>
          <dgm:chMax val="1"/>
          <dgm:chPref val="1"/>
        </dgm:presLayoutVars>
      </dgm:prSet>
      <dgm:spPr/>
    </dgm:pt>
  </dgm:ptLst>
  <dgm:cxnLst>
    <dgm:cxn modelId="{65316C00-1C2D-405C-A6BD-33255FB0258B}" type="presOf" srcId="{B8C3F9FD-97F9-48BC-BE43-B216137981AA}" destId="{B9E2097F-1DAF-44A6-A7F9-C2E7B89EF9A4}" srcOrd="0" destOrd="0" presId="urn:microsoft.com/office/officeart/2018/2/layout/IconLabelList"/>
    <dgm:cxn modelId="{48DA6206-CD60-41A9-942C-A80E4FA74485}" type="presOf" srcId="{2075AE60-DAB5-43B1-92A0-E3504F850608}" destId="{B79DEFE6-65FD-4AB1-9115-8EF048A5D45C}" srcOrd="0" destOrd="0" presId="urn:microsoft.com/office/officeart/2018/2/layout/IconLabelList"/>
    <dgm:cxn modelId="{90326880-71B3-48B0-A054-BE917555CA0D}" srcId="{CE58094D-8464-4083-84C5-8DE06109DFDF}" destId="{B8C3F9FD-97F9-48BC-BE43-B216137981AA}" srcOrd="0" destOrd="0" parTransId="{5F3645DE-6EE2-4B0D-9F44-DB0B2A5FED45}" sibTransId="{41AC67B5-592C-4215-84F8-450EBAE3E573}"/>
    <dgm:cxn modelId="{17462EA2-CC00-4544-8739-1A0FC1EE6FEA}" type="presOf" srcId="{CE58094D-8464-4083-84C5-8DE06109DFDF}" destId="{5EF88AB6-E89A-48B4-BD69-012147C49A01}" srcOrd="0" destOrd="0" presId="urn:microsoft.com/office/officeart/2018/2/layout/IconLabelList"/>
    <dgm:cxn modelId="{283322B8-0370-4369-B059-21F23B44B3DD}" type="presOf" srcId="{18EEBB49-DBE0-40D2-ADDA-5E826DA4D7CB}" destId="{47DC3280-9326-4B1A-8E2D-9DDDD10EBAC3}" srcOrd="0" destOrd="0" presId="urn:microsoft.com/office/officeart/2018/2/layout/IconLabelList"/>
    <dgm:cxn modelId="{2B021CBE-F17F-4849-9552-854F141FF6CB}" srcId="{CE58094D-8464-4083-84C5-8DE06109DFDF}" destId="{2075AE60-DAB5-43B1-92A0-E3504F850608}" srcOrd="2" destOrd="0" parTransId="{5B02C008-AE87-4543-8C24-D7E60CFE9FEC}" sibTransId="{D97CB386-F192-42BE-957D-D8CD9F7C5019}"/>
    <dgm:cxn modelId="{6DEE7AE0-D4D5-4A81-A4C7-FDE8D03855BE}" srcId="{CE58094D-8464-4083-84C5-8DE06109DFDF}" destId="{18EEBB49-DBE0-40D2-ADDA-5E826DA4D7CB}" srcOrd="1" destOrd="0" parTransId="{FC0F3F89-B8DF-4866-B623-2FD2589FAE25}" sibTransId="{E2EF5EEA-6DF4-4365-BA69-9DA9FC13B9B0}"/>
    <dgm:cxn modelId="{C9A06F1B-A186-47AF-9E32-B3DDDEE4E19D}" type="presParOf" srcId="{5EF88AB6-E89A-48B4-BD69-012147C49A01}" destId="{B545E6F0-C21F-4135-A548-2DE7F66F60E6}" srcOrd="0" destOrd="0" presId="urn:microsoft.com/office/officeart/2018/2/layout/IconLabelList"/>
    <dgm:cxn modelId="{DECCC8FD-DDA8-435D-BD97-B2809F24A397}" type="presParOf" srcId="{B545E6F0-C21F-4135-A548-2DE7F66F60E6}" destId="{AECD8769-BBE3-4525-9435-0DE38D0D7184}" srcOrd="0" destOrd="0" presId="urn:microsoft.com/office/officeart/2018/2/layout/IconLabelList"/>
    <dgm:cxn modelId="{DE6AF18F-90DA-4E7C-8E51-668151DB2EE0}" type="presParOf" srcId="{B545E6F0-C21F-4135-A548-2DE7F66F60E6}" destId="{9AF7F1B2-0BD5-4EDD-841A-328B3901C831}" srcOrd="1" destOrd="0" presId="urn:microsoft.com/office/officeart/2018/2/layout/IconLabelList"/>
    <dgm:cxn modelId="{59C88F98-B1BF-43F5-B1A4-6D32963E4BD0}" type="presParOf" srcId="{B545E6F0-C21F-4135-A548-2DE7F66F60E6}" destId="{B9E2097F-1DAF-44A6-A7F9-C2E7B89EF9A4}" srcOrd="2" destOrd="0" presId="urn:microsoft.com/office/officeart/2018/2/layout/IconLabelList"/>
    <dgm:cxn modelId="{DC173F13-2143-40D9-B95B-BF4F8874BB79}" type="presParOf" srcId="{5EF88AB6-E89A-48B4-BD69-012147C49A01}" destId="{DC3D7A63-B161-489F-83F4-37706E69AFEB}" srcOrd="1" destOrd="0" presId="urn:microsoft.com/office/officeart/2018/2/layout/IconLabelList"/>
    <dgm:cxn modelId="{5CFC5DB1-F776-4FA6-8E87-6B7E35198F73}" type="presParOf" srcId="{5EF88AB6-E89A-48B4-BD69-012147C49A01}" destId="{6631DE9B-3E6E-4B61-8AEA-2967139E520B}" srcOrd="2" destOrd="0" presId="urn:microsoft.com/office/officeart/2018/2/layout/IconLabelList"/>
    <dgm:cxn modelId="{C98D792C-9E40-4B0A-88C3-D014B7942F2C}" type="presParOf" srcId="{6631DE9B-3E6E-4B61-8AEA-2967139E520B}" destId="{097155F7-9764-4340-BDB8-D393FEB98D75}" srcOrd="0" destOrd="0" presId="urn:microsoft.com/office/officeart/2018/2/layout/IconLabelList"/>
    <dgm:cxn modelId="{8C53DF66-0E88-4CDD-8333-0D8D2839A075}" type="presParOf" srcId="{6631DE9B-3E6E-4B61-8AEA-2967139E520B}" destId="{B3CC5575-1FAE-4054-A573-D55C651E3FBE}" srcOrd="1" destOrd="0" presId="urn:microsoft.com/office/officeart/2018/2/layout/IconLabelList"/>
    <dgm:cxn modelId="{2C06D06E-3AB7-41B2-BEB4-CDC2F494B065}" type="presParOf" srcId="{6631DE9B-3E6E-4B61-8AEA-2967139E520B}" destId="{47DC3280-9326-4B1A-8E2D-9DDDD10EBAC3}" srcOrd="2" destOrd="0" presId="urn:microsoft.com/office/officeart/2018/2/layout/IconLabelList"/>
    <dgm:cxn modelId="{65B0946C-DFE9-4A0C-BA07-7D5777CCA15D}" type="presParOf" srcId="{5EF88AB6-E89A-48B4-BD69-012147C49A01}" destId="{8178ED09-6D2F-418A-9090-5ADABA937F4D}" srcOrd="3" destOrd="0" presId="urn:microsoft.com/office/officeart/2018/2/layout/IconLabelList"/>
    <dgm:cxn modelId="{12EEAE44-00B2-45AC-B960-6736F70D985A}" type="presParOf" srcId="{5EF88AB6-E89A-48B4-BD69-012147C49A01}" destId="{23839538-D0A9-4917-8D3F-52B4F6E1C9BA}" srcOrd="4" destOrd="0" presId="urn:microsoft.com/office/officeart/2018/2/layout/IconLabelList"/>
    <dgm:cxn modelId="{973A7ACA-0DE8-4D7F-B297-4441A262A573}" type="presParOf" srcId="{23839538-D0A9-4917-8D3F-52B4F6E1C9BA}" destId="{922814AE-23E9-43E3-A2DF-C1F1394316B2}" srcOrd="0" destOrd="0" presId="urn:microsoft.com/office/officeart/2018/2/layout/IconLabelList"/>
    <dgm:cxn modelId="{4A19F29A-7AA0-434E-8BA4-2789B652E1AD}" type="presParOf" srcId="{23839538-D0A9-4917-8D3F-52B4F6E1C9BA}" destId="{C8D9CCE2-9EEB-458D-A674-57F2BAD45CA5}" srcOrd="1" destOrd="0" presId="urn:microsoft.com/office/officeart/2018/2/layout/IconLabelList"/>
    <dgm:cxn modelId="{E15CBD6A-12FB-46BB-AB69-D172FD74D581}" type="presParOf" srcId="{23839538-D0A9-4917-8D3F-52B4F6E1C9BA}" destId="{B79DEFE6-65FD-4AB1-9115-8EF048A5D45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3EBBE1-0F80-4A58-8E09-2888F7CCDF9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A2778BC0-9C5F-4940-88F0-1DC79D59E09C}">
      <dgm:prSet/>
      <dgm:spPr/>
      <dgm:t>
        <a:bodyPr/>
        <a:lstStyle/>
        <a:p>
          <a:r>
            <a:rPr lang="en-US" b="1" i="0" dirty="0">
              <a:solidFill>
                <a:schemeClr val="bg1"/>
              </a:solidFill>
            </a:rPr>
            <a:t>Time period of data is from 31/01/2016 </a:t>
          </a:r>
          <a:r>
            <a:rPr lang="en-US" b="0" i="0" dirty="0">
              <a:solidFill>
                <a:schemeClr val="bg1"/>
              </a:solidFill>
            </a:rPr>
            <a:t>to</a:t>
          </a:r>
          <a:r>
            <a:rPr lang="en-US" b="1" i="0" dirty="0">
              <a:solidFill>
                <a:schemeClr val="bg1"/>
              </a:solidFill>
            </a:rPr>
            <a:t> 31/12/2018</a:t>
          </a:r>
          <a:endParaRPr lang="en-US" dirty="0">
            <a:solidFill>
              <a:schemeClr val="bg1"/>
            </a:solidFill>
          </a:endParaRPr>
        </a:p>
      </dgm:t>
    </dgm:pt>
    <dgm:pt modelId="{37F32442-3677-46E7-B35F-D8075A176AB3}" type="parTrans" cxnId="{8E6CB38C-32CE-4209-8A2D-8EACDC099FF3}">
      <dgm:prSet/>
      <dgm:spPr/>
      <dgm:t>
        <a:bodyPr/>
        <a:lstStyle/>
        <a:p>
          <a:endParaRPr lang="en-US"/>
        </a:p>
      </dgm:t>
    </dgm:pt>
    <dgm:pt modelId="{C0459D51-62C7-4CC4-AD60-4AA476467444}" type="sibTrans" cxnId="{8E6CB38C-32CE-4209-8A2D-8EACDC099FF3}">
      <dgm:prSet/>
      <dgm:spPr/>
      <dgm:t>
        <a:bodyPr/>
        <a:lstStyle/>
        <a:p>
          <a:endParaRPr lang="en-US"/>
        </a:p>
      </dgm:t>
    </dgm:pt>
    <dgm:pt modelId="{C3724B3A-D225-4F59-A7E0-4A23B7C164A6}">
      <dgm:prSet/>
      <dgm:spPr/>
      <dgm:t>
        <a:bodyPr/>
        <a:lstStyle/>
        <a:p>
          <a:r>
            <a:rPr lang="en-US" b="1" i="0" dirty="0">
              <a:solidFill>
                <a:schemeClr val="tx1"/>
              </a:solidFill>
            </a:rPr>
            <a:t>Cab_Data.csv </a:t>
          </a:r>
          <a:r>
            <a:rPr lang="en-US" b="1" i="0" dirty="0"/>
            <a:t>– </a:t>
          </a:r>
          <a:r>
            <a:rPr lang="en-US" b="0" i="0" dirty="0"/>
            <a:t>this file includes details of transaction for 2 cab companies</a:t>
          </a:r>
          <a:endParaRPr lang="en-US" dirty="0"/>
        </a:p>
      </dgm:t>
    </dgm:pt>
    <dgm:pt modelId="{196FF61F-BEBD-4BA4-A7A4-51D0487A463A}" type="parTrans" cxnId="{29CF7172-D2C8-4A2C-9065-BE1339BE3FC9}">
      <dgm:prSet/>
      <dgm:spPr/>
      <dgm:t>
        <a:bodyPr/>
        <a:lstStyle/>
        <a:p>
          <a:endParaRPr lang="en-US"/>
        </a:p>
      </dgm:t>
    </dgm:pt>
    <dgm:pt modelId="{DDF74734-10E2-4F1F-97C8-93297856D5F3}" type="sibTrans" cxnId="{29CF7172-D2C8-4A2C-9065-BE1339BE3FC9}">
      <dgm:prSet/>
      <dgm:spPr/>
      <dgm:t>
        <a:bodyPr/>
        <a:lstStyle/>
        <a:p>
          <a:endParaRPr lang="en-US"/>
        </a:p>
      </dgm:t>
    </dgm:pt>
    <dgm:pt modelId="{E2F6D5A6-0D24-4877-AA2B-2CDBE41993CF}">
      <dgm:prSet/>
      <dgm:spPr/>
      <dgm:t>
        <a:bodyPr/>
        <a:lstStyle/>
        <a:p>
          <a:r>
            <a:rPr lang="en-US" b="1" i="0" dirty="0">
              <a:solidFill>
                <a:schemeClr val="tx1"/>
              </a:solidFill>
            </a:rPr>
            <a:t>Customer_ID.csv</a:t>
          </a:r>
          <a:r>
            <a:rPr lang="en-US" b="0" i="0" dirty="0">
              <a:solidFill>
                <a:schemeClr val="tx1"/>
              </a:solidFill>
            </a:rPr>
            <a:t> </a:t>
          </a:r>
          <a:r>
            <a:rPr lang="en-US" b="0" i="0" dirty="0"/>
            <a:t>– this is a mapping table that contains a unique identifier which links the customer’s demographic details</a:t>
          </a:r>
          <a:endParaRPr lang="en-US" dirty="0"/>
        </a:p>
      </dgm:t>
    </dgm:pt>
    <dgm:pt modelId="{86CC9635-3146-4DAC-B1E4-2390225447AA}" type="parTrans" cxnId="{70DFAA4B-28DC-47D5-97EC-D5710DA767EC}">
      <dgm:prSet/>
      <dgm:spPr/>
      <dgm:t>
        <a:bodyPr/>
        <a:lstStyle/>
        <a:p>
          <a:endParaRPr lang="en-US"/>
        </a:p>
      </dgm:t>
    </dgm:pt>
    <dgm:pt modelId="{A775491C-F9C8-4672-B545-AEA42B4E81A6}" type="sibTrans" cxnId="{70DFAA4B-28DC-47D5-97EC-D5710DA767EC}">
      <dgm:prSet/>
      <dgm:spPr/>
      <dgm:t>
        <a:bodyPr/>
        <a:lstStyle/>
        <a:p>
          <a:endParaRPr lang="en-US"/>
        </a:p>
      </dgm:t>
    </dgm:pt>
    <dgm:pt modelId="{03BC6573-60A1-4B7F-B6D2-0B1432E58575}">
      <dgm:prSet/>
      <dgm:spPr/>
      <dgm:t>
        <a:bodyPr/>
        <a:lstStyle/>
        <a:p>
          <a:r>
            <a:rPr lang="en-US" b="1" i="0" dirty="0">
              <a:solidFill>
                <a:schemeClr val="tx1"/>
              </a:solidFill>
            </a:rPr>
            <a:t>Transaction_ID.csv </a:t>
          </a:r>
          <a:r>
            <a:rPr lang="en-US" b="1" i="0" dirty="0"/>
            <a:t>– </a:t>
          </a:r>
          <a:r>
            <a:rPr lang="en-US" b="0" i="0" dirty="0"/>
            <a:t>this is a mapping table that contains transaction to customer mapping and payment mode</a:t>
          </a:r>
          <a:endParaRPr lang="en-US" dirty="0"/>
        </a:p>
      </dgm:t>
    </dgm:pt>
    <dgm:pt modelId="{F80119FE-1A62-40AB-8F75-360626E5A226}" type="parTrans" cxnId="{6336A157-1F52-4210-A7AF-27E11118EAEF}">
      <dgm:prSet/>
      <dgm:spPr/>
      <dgm:t>
        <a:bodyPr/>
        <a:lstStyle/>
        <a:p>
          <a:endParaRPr lang="en-US"/>
        </a:p>
      </dgm:t>
    </dgm:pt>
    <dgm:pt modelId="{053B5281-B11F-4071-8372-1C52501243A8}" type="sibTrans" cxnId="{6336A157-1F52-4210-A7AF-27E11118EAEF}">
      <dgm:prSet/>
      <dgm:spPr/>
      <dgm:t>
        <a:bodyPr/>
        <a:lstStyle/>
        <a:p>
          <a:endParaRPr lang="en-US"/>
        </a:p>
      </dgm:t>
    </dgm:pt>
    <dgm:pt modelId="{6918F78E-B842-48DD-B5A6-0D1C2BBFFF93}">
      <dgm:prSet/>
      <dgm:spPr/>
      <dgm:t>
        <a:bodyPr/>
        <a:lstStyle/>
        <a:p>
          <a:r>
            <a:rPr lang="en-US" b="1" i="0" dirty="0">
              <a:solidFill>
                <a:schemeClr val="tx1"/>
              </a:solidFill>
            </a:rPr>
            <a:t>City.csv </a:t>
          </a:r>
          <a:r>
            <a:rPr lang="en-US" b="1" i="0" dirty="0"/>
            <a:t>– </a:t>
          </a:r>
          <a:r>
            <a:rPr lang="en-US" b="0" i="0" dirty="0"/>
            <a:t>this file contains list of US cities, their population and number of cab users</a:t>
          </a:r>
          <a:endParaRPr lang="en-US" dirty="0"/>
        </a:p>
      </dgm:t>
    </dgm:pt>
    <dgm:pt modelId="{8CE55111-2B9F-4054-9B7C-0D0E562C31A7}" type="parTrans" cxnId="{0647299B-048C-49E5-ABDB-660BDCE8C60B}">
      <dgm:prSet/>
      <dgm:spPr/>
      <dgm:t>
        <a:bodyPr/>
        <a:lstStyle/>
        <a:p>
          <a:endParaRPr lang="en-US"/>
        </a:p>
      </dgm:t>
    </dgm:pt>
    <dgm:pt modelId="{AFBF1338-4078-41CE-925B-758CF595C89F}" type="sibTrans" cxnId="{0647299B-048C-49E5-ABDB-660BDCE8C60B}">
      <dgm:prSet/>
      <dgm:spPr/>
      <dgm:t>
        <a:bodyPr/>
        <a:lstStyle/>
        <a:p>
          <a:endParaRPr lang="en-US"/>
        </a:p>
      </dgm:t>
    </dgm:pt>
    <dgm:pt modelId="{50B4860E-A984-44B6-8481-2BF61A4325AC}" type="pres">
      <dgm:prSet presAssocID="{7E3EBBE1-0F80-4A58-8E09-2888F7CCDF9B}" presName="outerComposite" presStyleCnt="0">
        <dgm:presLayoutVars>
          <dgm:chMax val="5"/>
          <dgm:dir/>
          <dgm:resizeHandles val="exact"/>
        </dgm:presLayoutVars>
      </dgm:prSet>
      <dgm:spPr/>
    </dgm:pt>
    <dgm:pt modelId="{7B4EFBE5-5A8F-4B4C-9F7D-F338B6CD7D8A}" type="pres">
      <dgm:prSet presAssocID="{7E3EBBE1-0F80-4A58-8E09-2888F7CCDF9B}" presName="dummyMaxCanvas" presStyleCnt="0">
        <dgm:presLayoutVars/>
      </dgm:prSet>
      <dgm:spPr/>
    </dgm:pt>
    <dgm:pt modelId="{C1F5087A-019C-470D-A4E1-4182EB7EE7D0}" type="pres">
      <dgm:prSet presAssocID="{7E3EBBE1-0F80-4A58-8E09-2888F7CCDF9B}" presName="FiveNodes_1" presStyleLbl="node1" presStyleIdx="0" presStyleCnt="5">
        <dgm:presLayoutVars>
          <dgm:bulletEnabled val="1"/>
        </dgm:presLayoutVars>
      </dgm:prSet>
      <dgm:spPr/>
    </dgm:pt>
    <dgm:pt modelId="{7790001D-B4AF-4438-B94D-B6021DB74683}" type="pres">
      <dgm:prSet presAssocID="{7E3EBBE1-0F80-4A58-8E09-2888F7CCDF9B}" presName="FiveNodes_2" presStyleLbl="node1" presStyleIdx="1" presStyleCnt="5">
        <dgm:presLayoutVars>
          <dgm:bulletEnabled val="1"/>
        </dgm:presLayoutVars>
      </dgm:prSet>
      <dgm:spPr/>
    </dgm:pt>
    <dgm:pt modelId="{A2B6851F-7D2C-4EBC-A788-040B55BB2D62}" type="pres">
      <dgm:prSet presAssocID="{7E3EBBE1-0F80-4A58-8E09-2888F7CCDF9B}" presName="FiveNodes_3" presStyleLbl="node1" presStyleIdx="2" presStyleCnt="5">
        <dgm:presLayoutVars>
          <dgm:bulletEnabled val="1"/>
        </dgm:presLayoutVars>
      </dgm:prSet>
      <dgm:spPr/>
    </dgm:pt>
    <dgm:pt modelId="{46BA9A49-63BF-4D22-83EE-4200C7CCC754}" type="pres">
      <dgm:prSet presAssocID="{7E3EBBE1-0F80-4A58-8E09-2888F7CCDF9B}" presName="FiveNodes_4" presStyleLbl="node1" presStyleIdx="3" presStyleCnt="5">
        <dgm:presLayoutVars>
          <dgm:bulletEnabled val="1"/>
        </dgm:presLayoutVars>
      </dgm:prSet>
      <dgm:spPr/>
    </dgm:pt>
    <dgm:pt modelId="{EF81A402-1464-44F8-9752-1249AF777190}" type="pres">
      <dgm:prSet presAssocID="{7E3EBBE1-0F80-4A58-8E09-2888F7CCDF9B}" presName="FiveNodes_5" presStyleLbl="node1" presStyleIdx="4" presStyleCnt="5">
        <dgm:presLayoutVars>
          <dgm:bulletEnabled val="1"/>
        </dgm:presLayoutVars>
      </dgm:prSet>
      <dgm:spPr/>
    </dgm:pt>
    <dgm:pt modelId="{00E6E5D5-3148-483E-A5F1-BCD762537465}" type="pres">
      <dgm:prSet presAssocID="{7E3EBBE1-0F80-4A58-8E09-2888F7CCDF9B}" presName="FiveConn_1-2" presStyleLbl="fgAccFollowNode1" presStyleIdx="0" presStyleCnt="4">
        <dgm:presLayoutVars>
          <dgm:bulletEnabled val="1"/>
        </dgm:presLayoutVars>
      </dgm:prSet>
      <dgm:spPr/>
    </dgm:pt>
    <dgm:pt modelId="{1384B24F-52D5-4D42-97E3-615D4454CD0D}" type="pres">
      <dgm:prSet presAssocID="{7E3EBBE1-0F80-4A58-8E09-2888F7CCDF9B}" presName="FiveConn_2-3" presStyleLbl="fgAccFollowNode1" presStyleIdx="1" presStyleCnt="4">
        <dgm:presLayoutVars>
          <dgm:bulletEnabled val="1"/>
        </dgm:presLayoutVars>
      </dgm:prSet>
      <dgm:spPr/>
    </dgm:pt>
    <dgm:pt modelId="{D040E4DE-4922-43F0-A619-56ED2EA1E81B}" type="pres">
      <dgm:prSet presAssocID="{7E3EBBE1-0F80-4A58-8E09-2888F7CCDF9B}" presName="FiveConn_3-4" presStyleLbl="fgAccFollowNode1" presStyleIdx="2" presStyleCnt="4">
        <dgm:presLayoutVars>
          <dgm:bulletEnabled val="1"/>
        </dgm:presLayoutVars>
      </dgm:prSet>
      <dgm:spPr/>
    </dgm:pt>
    <dgm:pt modelId="{AA20A680-7424-45DE-A724-48B6AC8BD67C}" type="pres">
      <dgm:prSet presAssocID="{7E3EBBE1-0F80-4A58-8E09-2888F7CCDF9B}" presName="FiveConn_4-5" presStyleLbl="fgAccFollowNode1" presStyleIdx="3" presStyleCnt="4">
        <dgm:presLayoutVars>
          <dgm:bulletEnabled val="1"/>
        </dgm:presLayoutVars>
      </dgm:prSet>
      <dgm:spPr/>
    </dgm:pt>
    <dgm:pt modelId="{CA4DE516-C30A-4A59-8B4E-004D08A37F17}" type="pres">
      <dgm:prSet presAssocID="{7E3EBBE1-0F80-4A58-8E09-2888F7CCDF9B}" presName="FiveNodes_1_text" presStyleLbl="node1" presStyleIdx="4" presStyleCnt="5">
        <dgm:presLayoutVars>
          <dgm:bulletEnabled val="1"/>
        </dgm:presLayoutVars>
      </dgm:prSet>
      <dgm:spPr/>
    </dgm:pt>
    <dgm:pt modelId="{7453908A-58E6-4290-B2AB-8855FD7DDE0E}" type="pres">
      <dgm:prSet presAssocID="{7E3EBBE1-0F80-4A58-8E09-2888F7CCDF9B}" presName="FiveNodes_2_text" presStyleLbl="node1" presStyleIdx="4" presStyleCnt="5">
        <dgm:presLayoutVars>
          <dgm:bulletEnabled val="1"/>
        </dgm:presLayoutVars>
      </dgm:prSet>
      <dgm:spPr/>
    </dgm:pt>
    <dgm:pt modelId="{ED44425D-12CD-4C6F-9649-FFB375913EE5}" type="pres">
      <dgm:prSet presAssocID="{7E3EBBE1-0F80-4A58-8E09-2888F7CCDF9B}" presName="FiveNodes_3_text" presStyleLbl="node1" presStyleIdx="4" presStyleCnt="5">
        <dgm:presLayoutVars>
          <dgm:bulletEnabled val="1"/>
        </dgm:presLayoutVars>
      </dgm:prSet>
      <dgm:spPr/>
    </dgm:pt>
    <dgm:pt modelId="{33BED8BB-9F55-4FD3-BAF2-580359F799B6}" type="pres">
      <dgm:prSet presAssocID="{7E3EBBE1-0F80-4A58-8E09-2888F7CCDF9B}" presName="FiveNodes_4_text" presStyleLbl="node1" presStyleIdx="4" presStyleCnt="5">
        <dgm:presLayoutVars>
          <dgm:bulletEnabled val="1"/>
        </dgm:presLayoutVars>
      </dgm:prSet>
      <dgm:spPr/>
    </dgm:pt>
    <dgm:pt modelId="{8522C4CA-6DD7-426E-B0BF-2D3199D775BE}" type="pres">
      <dgm:prSet presAssocID="{7E3EBBE1-0F80-4A58-8E09-2888F7CCDF9B}" presName="FiveNodes_5_text" presStyleLbl="node1" presStyleIdx="4" presStyleCnt="5">
        <dgm:presLayoutVars>
          <dgm:bulletEnabled val="1"/>
        </dgm:presLayoutVars>
      </dgm:prSet>
      <dgm:spPr/>
    </dgm:pt>
  </dgm:ptLst>
  <dgm:cxnLst>
    <dgm:cxn modelId="{95B38F0A-2A75-44B9-96F9-54519C26CD95}" type="presOf" srcId="{A775491C-F9C8-4672-B545-AEA42B4E81A6}" destId="{D040E4DE-4922-43F0-A619-56ED2EA1E81B}" srcOrd="0" destOrd="0" presId="urn:microsoft.com/office/officeart/2005/8/layout/vProcess5"/>
    <dgm:cxn modelId="{C27CCC1C-EBC3-4173-AB0B-3B0A8CD9AD3B}" type="presOf" srcId="{A2778BC0-9C5F-4940-88F0-1DC79D59E09C}" destId="{C1F5087A-019C-470D-A4E1-4182EB7EE7D0}" srcOrd="0" destOrd="0" presId="urn:microsoft.com/office/officeart/2005/8/layout/vProcess5"/>
    <dgm:cxn modelId="{D0D6BB35-9369-4C46-B096-5530F34ED460}" type="presOf" srcId="{053B5281-B11F-4071-8372-1C52501243A8}" destId="{AA20A680-7424-45DE-A724-48B6AC8BD67C}" srcOrd="0" destOrd="0" presId="urn:microsoft.com/office/officeart/2005/8/layout/vProcess5"/>
    <dgm:cxn modelId="{2B71573B-AA9B-4592-8C4E-CC3F5DFA8541}" type="presOf" srcId="{C3724B3A-D225-4F59-A7E0-4A23B7C164A6}" destId="{7790001D-B4AF-4438-B94D-B6021DB74683}" srcOrd="0" destOrd="0" presId="urn:microsoft.com/office/officeart/2005/8/layout/vProcess5"/>
    <dgm:cxn modelId="{3933CB3D-CB7D-48F6-AA7F-93E9803A0927}" type="presOf" srcId="{03BC6573-60A1-4B7F-B6D2-0B1432E58575}" destId="{46BA9A49-63BF-4D22-83EE-4200C7CCC754}" srcOrd="0" destOrd="0" presId="urn:microsoft.com/office/officeart/2005/8/layout/vProcess5"/>
    <dgm:cxn modelId="{0E8F8646-649E-485A-A7C6-3C9C98E3CCCA}" type="presOf" srcId="{6918F78E-B842-48DD-B5A6-0D1C2BBFFF93}" destId="{EF81A402-1464-44F8-9752-1249AF777190}" srcOrd="0" destOrd="0" presId="urn:microsoft.com/office/officeart/2005/8/layout/vProcess5"/>
    <dgm:cxn modelId="{249F794A-0B77-41BD-8EF0-30244F1981F1}" type="presOf" srcId="{A2778BC0-9C5F-4940-88F0-1DC79D59E09C}" destId="{CA4DE516-C30A-4A59-8B4E-004D08A37F17}" srcOrd="1" destOrd="0" presId="urn:microsoft.com/office/officeart/2005/8/layout/vProcess5"/>
    <dgm:cxn modelId="{70DFAA4B-28DC-47D5-97EC-D5710DA767EC}" srcId="{7E3EBBE1-0F80-4A58-8E09-2888F7CCDF9B}" destId="{E2F6D5A6-0D24-4877-AA2B-2CDBE41993CF}" srcOrd="2" destOrd="0" parTransId="{86CC9635-3146-4DAC-B1E4-2390225447AA}" sibTransId="{A775491C-F9C8-4672-B545-AEA42B4E81A6}"/>
    <dgm:cxn modelId="{1DCAD44C-6915-4A24-AAEC-1879FEB20428}" type="presOf" srcId="{03BC6573-60A1-4B7F-B6D2-0B1432E58575}" destId="{33BED8BB-9F55-4FD3-BAF2-580359F799B6}" srcOrd="1" destOrd="0" presId="urn:microsoft.com/office/officeart/2005/8/layout/vProcess5"/>
    <dgm:cxn modelId="{9C41954E-E905-4876-A6D7-7A5E4499FD5E}" type="presOf" srcId="{C3724B3A-D225-4F59-A7E0-4A23B7C164A6}" destId="{7453908A-58E6-4290-B2AB-8855FD7DDE0E}" srcOrd="1" destOrd="0" presId="urn:microsoft.com/office/officeart/2005/8/layout/vProcess5"/>
    <dgm:cxn modelId="{29CF7172-D2C8-4A2C-9065-BE1339BE3FC9}" srcId="{7E3EBBE1-0F80-4A58-8E09-2888F7CCDF9B}" destId="{C3724B3A-D225-4F59-A7E0-4A23B7C164A6}" srcOrd="1" destOrd="0" parTransId="{196FF61F-BEBD-4BA4-A7A4-51D0487A463A}" sibTransId="{DDF74734-10E2-4F1F-97C8-93297856D5F3}"/>
    <dgm:cxn modelId="{6336A157-1F52-4210-A7AF-27E11118EAEF}" srcId="{7E3EBBE1-0F80-4A58-8E09-2888F7CCDF9B}" destId="{03BC6573-60A1-4B7F-B6D2-0B1432E58575}" srcOrd="3" destOrd="0" parTransId="{F80119FE-1A62-40AB-8F75-360626E5A226}" sibTransId="{053B5281-B11F-4071-8372-1C52501243A8}"/>
    <dgm:cxn modelId="{8E6CB38C-32CE-4209-8A2D-8EACDC099FF3}" srcId="{7E3EBBE1-0F80-4A58-8E09-2888F7CCDF9B}" destId="{A2778BC0-9C5F-4940-88F0-1DC79D59E09C}" srcOrd="0" destOrd="0" parTransId="{37F32442-3677-46E7-B35F-D8075A176AB3}" sibTransId="{C0459D51-62C7-4CC4-AD60-4AA476467444}"/>
    <dgm:cxn modelId="{5832BF8E-80AD-4293-AA79-E9B2A0E36087}" type="presOf" srcId="{E2F6D5A6-0D24-4877-AA2B-2CDBE41993CF}" destId="{ED44425D-12CD-4C6F-9649-FFB375913EE5}" srcOrd="1" destOrd="0" presId="urn:microsoft.com/office/officeart/2005/8/layout/vProcess5"/>
    <dgm:cxn modelId="{0647299B-048C-49E5-ABDB-660BDCE8C60B}" srcId="{7E3EBBE1-0F80-4A58-8E09-2888F7CCDF9B}" destId="{6918F78E-B842-48DD-B5A6-0D1C2BBFFF93}" srcOrd="4" destOrd="0" parTransId="{8CE55111-2B9F-4054-9B7C-0D0E562C31A7}" sibTransId="{AFBF1338-4078-41CE-925B-758CF595C89F}"/>
    <dgm:cxn modelId="{7E9BD49C-5243-4884-AF68-5D4D3D0D4576}" type="presOf" srcId="{6918F78E-B842-48DD-B5A6-0D1C2BBFFF93}" destId="{8522C4CA-6DD7-426E-B0BF-2D3199D775BE}" srcOrd="1" destOrd="0" presId="urn:microsoft.com/office/officeart/2005/8/layout/vProcess5"/>
    <dgm:cxn modelId="{1E5BFDA1-F104-4EC5-B072-B41ECFEFCCC0}" type="presOf" srcId="{C0459D51-62C7-4CC4-AD60-4AA476467444}" destId="{00E6E5D5-3148-483E-A5F1-BCD762537465}" srcOrd="0" destOrd="0" presId="urn:microsoft.com/office/officeart/2005/8/layout/vProcess5"/>
    <dgm:cxn modelId="{9D4AC9AD-6607-4468-9D4E-F62CD188B6FF}" type="presOf" srcId="{E2F6D5A6-0D24-4877-AA2B-2CDBE41993CF}" destId="{A2B6851F-7D2C-4EBC-A788-040B55BB2D62}" srcOrd="0" destOrd="0" presId="urn:microsoft.com/office/officeart/2005/8/layout/vProcess5"/>
    <dgm:cxn modelId="{C0C1AEB8-3E4A-4B66-80D0-61FEB889658F}" type="presOf" srcId="{DDF74734-10E2-4F1F-97C8-93297856D5F3}" destId="{1384B24F-52D5-4D42-97E3-615D4454CD0D}" srcOrd="0" destOrd="0" presId="urn:microsoft.com/office/officeart/2005/8/layout/vProcess5"/>
    <dgm:cxn modelId="{30D6FCF0-76F8-463A-8D7C-D5502D98DEEE}" type="presOf" srcId="{7E3EBBE1-0F80-4A58-8E09-2888F7CCDF9B}" destId="{50B4860E-A984-44B6-8481-2BF61A4325AC}" srcOrd="0" destOrd="0" presId="urn:microsoft.com/office/officeart/2005/8/layout/vProcess5"/>
    <dgm:cxn modelId="{783253F2-7ED1-476F-A1DF-8AFAC65C14CB}" type="presParOf" srcId="{50B4860E-A984-44B6-8481-2BF61A4325AC}" destId="{7B4EFBE5-5A8F-4B4C-9F7D-F338B6CD7D8A}" srcOrd="0" destOrd="0" presId="urn:microsoft.com/office/officeart/2005/8/layout/vProcess5"/>
    <dgm:cxn modelId="{D6DF76B5-2269-448E-90C5-3B608CE77398}" type="presParOf" srcId="{50B4860E-A984-44B6-8481-2BF61A4325AC}" destId="{C1F5087A-019C-470D-A4E1-4182EB7EE7D0}" srcOrd="1" destOrd="0" presId="urn:microsoft.com/office/officeart/2005/8/layout/vProcess5"/>
    <dgm:cxn modelId="{73347D67-4A64-4FD3-B2C0-410F3AEC2FC1}" type="presParOf" srcId="{50B4860E-A984-44B6-8481-2BF61A4325AC}" destId="{7790001D-B4AF-4438-B94D-B6021DB74683}" srcOrd="2" destOrd="0" presId="urn:microsoft.com/office/officeart/2005/8/layout/vProcess5"/>
    <dgm:cxn modelId="{B494BD6E-5411-4E78-98FE-E8FE57DACDCE}" type="presParOf" srcId="{50B4860E-A984-44B6-8481-2BF61A4325AC}" destId="{A2B6851F-7D2C-4EBC-A788-040B55BB2D62}" srcOrd="3" destOrd="0" presId="urn:microsoft.com/office/officeart/2005/8/layout/vProcess5"/>
    <dgm:cxn modelId="{42BF2E56-AAF4-48ED-BB93-38235844EDDD}" type="presParOf" srcId="{50B4860E-A984-44B6-8481-2BF61A4325AC}" destId="{46BA9A49-63BF-4D22-83EE-4200C7CCC754}" srcOrd="4" destOrd="0" presId="urn:microsoft.com/office/officeart/2005/8/layout/vProcess5"/>
    <dgm:cxn modelId="{C599B213-CAB1-4D62-9404-40989EA40804}" type="presParOf" srcId="{50B4860E-A984-44B6-8481-2BF61A4325AC}" destId="{EF81A402-1464-44F8-9752-1249AF777190}" srcOrd="5" destOrd="0" presId="urn:microsoft.com/office/officeart/2005/8/layout/vProcess5"/>
    <dgm:cxn modelId="{9792D8F6-47CE-48B6-9556-962E931CF4A8}" type="presParOf" srcId="{50B4860E-A984-44B6-8481-2BF61A4325AC}" destId="{00E6E5D5-3148-483E-A5F1-BCD762537465}" srcOrd="6" destOrd="0" presId="urn:microsoft.com/office/officeart/2005/8/layout/vProcess5"/>
    <dgm:cxn modelId="{DAF53713-0E24-4CF7-BA4E-9308C1988B1E}" type="presParOf" srcId="{50B4860E-A984-44B6-8481-2BF61A4325AC}" destId="{1384B24F-52D5-4D42-97E3-615D4454CD0D}" srcOrd="7" destOrd="0" presId="urn:microsoft.com/office/officeart/2005/8/layout/vProcess5"/>
    <dgm:cxn modelId="{57619C7A-12BF-49F0-B51A-EEA077082F4F}" type="presParOf" srcId="{50B4860E-A984-44B6-8481-2BF61A4325AC}" destId="{D040E4DE-4922-43F0-A619-56ED2EA1E81B}" srcOrd="8" destOrd="0" presId="urn:microsoft.com/office/officeart/2005/8/layout/vProcess5"/>
    <dgm:cxn modelId="{741AB30A-E697-419E-8F8D-C03782FD8F76}" type="presParOf" srcId="{50B4860E-A984-44B6-8481-2BF61A4325AC}" destId="{AA20A680-7424-45DE-A724-48B6AC8BD67C}" srcOrd="9" destOrd="0" presId="urn:microsoft.com/office/officeart/2005/8/layout/vProcess5"/>
    <dgm:cxn modelId="{5A6C1E97-3913-486A-BFEE-9A8359505857}" type="presParOf" srcId="{50B4860E-A984-44B6-8481-2BF61A4325AC}" destId="{CA4DE516-C30A-4A59-8B4E-004D08A37F17}" srcOrd="10" destOrd="0" presId="urn:microsoft.com/office/officeart/2005/8/layout/vProcess5"/>
    <dgm:cxn modelId="{1D872F59-44B6-42B6-8650-6FDC8DBC8E83}" type="presParOf" srcId="{50B4860E-A984-44B6-8481-2BF61A4325AC}" destId="{7453908A-58E6-4290-B2AB-8855FD7DDE0E}" srcOrd="11" destOrd="0" presId="urn:microsoft.com/office/officeart/2005/8/layout/vProcess5"/>
    <dgm:cxn modelId="{596E3C4B-2EE8-48C7-A780-2B034F1BBCD2}" type="presParOf" srcId="{50B4860E-A984-44B6-8481-2BF61A4325AC}" destId="{ED44425D-12CD-4C6F-9649-FFB375913EE5}" srcOrd="12" destOrd="0" presId="urn:microsoft.com/office/officeart/2005/8/layout/vProcess5"/>
    <dgm:cxn modelId="{42D4E663-CAEA-42CC-98B6-4271C82DEE7B}" type="presParOf" srcId="{50B4860E-A984-44B6-8481-2BF61A4325AC}" destId="{33BED8BB-9F55-4FD3-BAF2-580359F799B6}" srcOrd="13" destOrd="0" presId="urn:microsoft.com/office/officeart/2005/8/layout/vProcess5"/>
    <dgm:cxn modelId="{2BDF304E-D002-42D6-B3B5-8E133D29402A}" type="presParOf" srcId="{50B4860E-A984-44B6-8481-2BF61A4325AC}" destId="{8522C4CA-6DD7-426E-B0BF-2D3199D775B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DA35C-C4C6-48F5-9226-537DB71541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339F5D-367C-48E6-980D-03CCAA3AD91C}">
      <dgm:prSet/>
      <dgm:spPr/>
      <dgm:t>
        <a:bodyPr/>
        <a:lstStyle/>
        <a:p>
          <a:pPr>
            <a:lnSpc>
              <a:spcPct val="100000"/>
            </a:lnSpc>
          </a:pPr>
          <a:r>
            <a:rPr lang="en-US"/>
            <a:t>Profit per KM Travelled Median</a:t>
          </a:r>
        </a:p>
      </dgm:t>
    </dgm:pt>
    <dgm:pt modelId="{3230EFEC-063D-4E39-ADE6-B33F9995CA27}" type="parTrans" cxnId="{DB835596-950A-4B12-B81F-EDA49CF87AB8}">
      <dgm:prSet/>
      <dgm:spPr/>
      <dgm:t>
        <a:bodyPr/>
        <a:lstStyle/>
        <a:p>
          <a:endParaRPr lang="en-US"/>
        </a:p>
      </dgm:t>
    </dgm:pt>
    <dgm:pt modelId="{64A4FBE8-1595-4F65-92A3-72878105E788}" type="sibTrans" cxnId="{DB835596-950A-4B12-B81F-EDA49CF87AB8}">
      <dgm:prSet/>
      <dgm:spPr/>
      <dgm:t>
        <a:bodyPr/>
        <a:lstStyle/>
        <a:p>
          <a:endParaRPr lang="en-US"/>
        </a:p>
      </dgm:t>
    </dgm:pt>
    <dgm:pt modelId="{A60021A4-6183-48F2-AA31-70D2B01C48D7}">
      <dgm:prSet/>
      <dgm:spPr/>
      <dgm:t>
        <a:bodyPr/>
        <a:lstStyle/>
        <a:p>
          <a:pPr>
            <a:lnSpc>
              <a:spcPct val="100000"/>
            </a:lnSpc>
          </a:pPr>
          <a:r>
            <a:rPr lang="en-US"/>
            <a:t>One Year Forecast</a:t>
          </a:r>
        </a:p>
      </dgm:t>
    </dgm:pt>
    <dgm:pt modelId="{418A0941-9BD8-417C-BA1C-CE64E27F130A}" type="parTrans" cxnId="{591020AB-D562-4778-A400-3326E2EE59BE}">
      <dgm:prSet/>
      <dgm:spPr/>
      <dgm:t>
        <a:bodyPr/>
        <a:lstStyle/>
        <a:p>
          <a:endParaRPr lang="en-US"/>
        </a:p>
      </dgm:t>
    </dgm:pt>
    <dgm:pt modelId="{AB05C191-8B43-457C-A107-F293620A7083}" type="sibTrans" cxnId="{591020AB-D562-4778-A400-3326E2EE59BE}">
      <dgm:prSet/>
      <dgm:spPr/>
      <dgm:t>
        <a:bodyPr/>
        <a:lstStyle/>
        <a:p>
          <a:endParaRPr lang="en-US"/>
        </a:p>
      </dgm:t>
    </dgm:pt>
    <dgm:pt modelId="{E0017975-5133-47B4-AE35-7BBEBE9F659E}">
      <dgm:prSet/>
      <dgm:spPr/>
      <dgm:t>
        <a:bodyPr/>
        <a:lstStyle/>
        <a:p>
          <a:pPr>
            <a:lnSpc>
              <a:spcPct val="100000"/>
            </a:lnSpc>
          </a:pPr>
          <a:r>
            <a:rPr lang="en-US"/>
            <a:t>Transaction Frequency</a:t>
          </a:r>
        </a:p>
      </dgm:t>
    </dgm:pt>
    <dgm:pt modelId="{C1A7DBC5-9F25-49B5-A066-4AAE9EBA6496}" type="parTrans" cxnId="{9E4ECE89-66BF-460D-B1B0-DD37170E19FE}">
      <dgm:prSet/>
      <dgm:spPr/>
      <dgm:t>
        <a:bodyPr/>
        <a:lstStyle/>
        <a:p>
          <a:endParaRPr lang="en-US"/>
        </a:p>
      </dgm:t>
    </dgm:pt>
    <dgm:pt modelId="{5B1A2E9C-9EAF-4CAC-8B05-8ED9CF271BDE}" type="sibTrans" cxnId="{9E4ECE89-66BF-460D-B1B0-DD37170E19FE}">
      <dgm:prSet/>
      <dgm:spPr/>
      <dgm:t>
        <a:bodyPr/>
        <a:lstStyle/>
        <a:p>
          <a:endParaRPr lang="en-US"/>
        </a:p>
      </dgm:t>
    </dgm:pt>
    <dgm:pt modelId="{25889422-FD92-4F84-8867-CB9F6110C90D}">
      <dgm:prSet/>
      <dgm:spPr/>
      <dgm:t>
        <a:bodyPr/>
        <a:lstStyle/>
        <a:p>
          <a:pPr>
            <a:lnSpc>
              <a:spcPct val="100000"/>
            </a:lnSpc>
          </a:pPr>
          <a:r>
            <a:rPr lang="en-US"/>
            <a:t>Customer Count</a:t>
          </a:r>
        </a:p>
      </dgm:t>
    </dgm:pt>
    <dgm:pt modelId="{FF4B7267-0906-49A9-9AB0-166CD432A1EE}" type="parTrans" cxnId="{25802EDC-D5CE-49A9-8585-0DC6D8026C18}">
      <dgm:prSet/>
      <dgm:spPr/>
      <dgm:t>
        <a:bodyPr/>
        <a:lstStyle/>
        <a:p>
          <a:endParaRPr lang="en-US"/>
        </a:p>
      </dgm:t>
    </dgm:pt>
    <dgm:pt modelId="{AD18D961-6680-4627-BD30-8AC5A04D3FAC}" type="sibTrans" cxnId="{25802EDC-D5CE-49A9-8585-0DC6D8026C18}">
      <dgm:prSet/>
      <dgm:spPr/>
      <dgm:t>
        <a:bodyPr/>
        <a:lstStyle/>
        <a:p>
          <a:endParaRPr lang="en-US"/>
        </a:p>
      </dgm:t>
    </dgm:pt>
    <dgm:pt modelId="{7B9F2568-FFBB-46B1-909B-FBF1430C74D3}" type="pres">
      <dgm:prSet presAssocID="{77DDA35C-C4C6-48F5-9226-537DB7154139}" presName="root" presStyleCnt="0">
        <dgm:presLayoutVars>
          <dgm:dir/>
          <dgm:resizeHandles val="exact"/>
        </dgm:presLayoutVars>
      </dgm:prSet>
      <dgm:spPr/>
    </dgm:pt>
    <dgm:pt modelId="{7CDC76B4-BDA0-4634-80FD-99719F0E77B1}" type="pres">
      <dgm:prSet presAssocID="{FD339F5D-367C-48E6-980D-03CCAA3AD91C}" presName="compNode" presStyleCnt="0"/>
      <dgm:spPr/>
    </dgm:pt>
    <dgm:pt modelId="{21CC7B97-B806-47D6-A681-6CE14F4F65C4}" type="pres">
      <dgm:prSet presAssocID="{FD339F5D-367C-48E6-980D-03CCAA3AD91C}" presName="bgRect" presStyleLbl="bgShp" presStyleIdx="0" presStyleCnt="4"/>
      <dgm:spPr/>
    </dgm:pt>
    <dgm:pt modelId="{5E4E68B0-CE58-4E5E-A77E-24D37E0EC3ED}" type="pres">
      <dgm:prSet presAssocID="{FD339F5D-367C-48E6-980D-03CCAA3AD9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917A003-A32E-48D9-868A-19032B2D51EB}" type="pres">
      <dgm:prSet presAssocID="{FD339F5D-367C-48E6-980D-03CCAA3AD91C}" presName="spaceRect" presStyleCnt="0"/>
      <dgm:spPr/>
    </dgm:pt>
    <dgm:pt modelId="{33DF3E26-DB39-4D74-9E82-F0D4643A2F78}" type="pres">
      <dgm:prSet presAssocID="{FD339F5D-367C-48E6-980D-03CCAA3AD91C}" presName="parTx" presStyleLbl="revTx" presStyleIdx="0" presStyleCnt="4">
        <dgm:presLayoutVars>
          <dgm:chMax val="0"/>
          <dgm:chPref val="0"/>
        </dgm:presLayoutVars>
      </dgm:prSet>
      <dgm:spPr/>
    </dgm:pt>
    <dgm:pt modelId="{1ABCFE4D-0C86-44AB-AAA1-9FD66F854D48}" type="pres">
      <dgm:prSet presAssocID="{64A4FBE8-1595-4F65-92A3-72878105E788}" presName="sibTrans" presStyleCnt="0"/>
      <dgm:spPr/>
    </dgm:pt>
    <dgm:pt modelId="{713E6A17-BC30-486C-A9BF-C4911DDC35CA}" type="pres">
      <dgm:prSet presAssocID="{A60021A4-6183-48F2-AA31-70D2B01C48D7}" presName="compNode" presStyleCnt="0"/>
      <dgm:spPr/>
    </dgm:pt>
    <dgm:pt modelId="{AF09498A-06FA-4D32-B311-7E7194B21D8C}" type="pres">
      <dgm:prSet presAssocID="{A60021A4-6183-48F2-AA31-70D2B01C48D7}" presName="bgRect" presStyleLbl="bgShp" presStyleIdx="1" presStyleCnt="4"/>
      <dgm:spPr/>
    </dgm:pt>
    <dgm:pt modelId="{2B4955D8-B017-4F94-B131-9E8797CE72E2}" type="pres">
      <dgm:prSet presAssocID="{A60021A4-6183-48F2-AA31-70D2B01C48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F1E613B-4BB2-43DE-8180-E9EDE0E8756B}" type="pres">
      <dgm:prSet presAssocID="{A60021A4-6183-48F2-AA31-70D2B01C48D7}" presName="spaceRect" presStyleCnt="0"/>
      <dgm:spPr/>
    </dgm:pt>
    <dgm:pt modelId="{770EC1EF-7133-4123-8841-749B090E1AAD}" type="pres">
      <dgm:prSet presAssocID="{A60021A4-6183-48F2-AA31-70D2B01C48D7}" presName="parTx" presStyleLbl="revTx" presStyleIdx="1" presStyleCnt="4">
        <dgm:presLayoutVars>
          <dgm:chMax val="0"/>
          <dgm:chPref val="0"/>
        </dgm:presLayoutVars>
      </dgm:prSet>
      <dgm:spPr/>
    </dgm:pt>
    <dgm:pt modelId="{D859E76A-D709-4176-BC6D-73160CEB75A1}" type="pres">
      <dgm:prSet presAssocID="{AB05C191-8B43-457C-A107-F293620A7083}" presName="sibTrans" presStyleCnt="0"/>
      <dgm:spPr/>
    </dgm:pt>
    <dgm:pt modelId="{E9540E4B-5A64-4F83-BA9C-874378661D8C}" type="pres">
      <dgm:prSet presAssocID="{E0017975-5133-47B4-AE35-7BBEBE9F659E}" presName="compNode" presStyleCnt="0"/>
      <dgm:spPr/>
    </dgm:pt>
    <dgm:pt modelId="{1B3E93E9-C688-4BF6-9213-15647FF2FF31}" type="pres">
      <dgm:prSet presAssocID="{E0017975-5133-47B4-AE35-7BBEBE9F659E}" presName="bgRect" presStyleLbl="bgShp" presStyleIdx="2" presStyleCnt="4"/>
      <dgm:spPr/>
    </dgm:pt>
    <dgm:pt modelId="{4F193BBD-C033-4169-BC1B-EDB572034F06}" type="pres">
      <dgm:prSet presAssocID="{E0017975-5133-47B4-AE35-7BBEBE9F65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41B1D1EB-89AC-41B0-9C1F-745E9229AB24}" type="pres">
      <dgm:prSet presAssocID="{E0017975-5133-47B4-AE35-7BBEBE9F659E}" presName="spaceRect" presStyleCnt="0"/>
      <dgm:spPr/>
    </dgm:pt>
    <dgm:pt modelId="{E9F59BC1-2CD4-47BF-9E88-5B00C4C46C38}" type="pres">
      <dgm:prSet presAssocID="{E0017975-5133-47B4-AE35-7BBEBE9F659E}" presName="parTx" presStyleLbl="revTx" presStyleIdx="2" presStyleCnt="4">
        <dgm:presLayoutVars>
          <dgm:chMax val="0"/>
          <dgm:chPref val="0"/>
        </dgm:presLayoutVars>
      </dgm:prSet>
      <dgm:spPr/>
    </dgm:pt>
    <dgm:pt modelId="{705C1082-DE78-4797-A96D-EB1C7EF01E90}" type="pres">
      <dgm:prSet presAssocID="{5B1A2E9C-9EAF-4CAC-8B05-8ED9CF271BDE}" presName="sibTrans" presStyleCnt="0"/>
      <dgm:spPr/>
    </dgm:pt>
    <dgm:pt modelId="{26F347AF-5F96-4165-BECE-6C364E6EA10D}" type="pres">
      <dgm:prSet presAssocID="{25889422-FD92-4F84-8867-CB9F6110C90D}" presName="compNode" presStyleCnt="0"/>
      <dgm:spPr/>
    </dgm:pt>
    <dgm:pt modelId="{44AE4A14-0EC6-4076-9492-6050E0EE7DB8}" type="pres">
      <dgm:prSet presAssocID="{25889422-FD92-4F84-8867-CB9F6110C90D}" presName="bgRect" presStyleLbl="bgShp" presStyleIdx="3" presStyleCnt="4"/>
      <dgm:spPr/>
    </dgm:pt>
    <dgm:pt modelId="{C024E36D-9417-44C0-9AE2-1B3AA6226748}" type="pres">
      <dgm:prSet presAssocID="{25889422-FD92-4F84-8867-CB9F6110C9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9F1C8271-71E5-4F2E-9B96-44134F861F6D}" type="pres">
      <dgm:prSet presAssocID="{25889422-FD92-4F84-8867-CB9F6110C90D}" presName="spaceRect" presStyleCnt="0"/>
      <dgm:spPr/>
    </dgm:pt>
    <dgm:pt modelId="{C022FDF1-8CE8-4376-8451-02C419F83563}" type="pres">
      <dgm:prSet presAssocID="{25889422-FD92-4F84-8867-CB9F6110C90D}" presName="parTx" presStyleLbl="revTx" presStyleIdx="3" presStyleCnt="4">
        <dgm:presLayoutVars>
          <dgm:chMax val="0"/>
          <dgm:chPref val="0"/>
        </dgm:presLayoutVars>
      </dgm:prSet>
      <dgm:spPr/>
    </dgm:pt>
  </dgm:ptLst>
  <dgm:cxnLst>
    <dgm:cxn modelId="{F3C4533D-BF9D-41E7-87A3-A58AF50B36EE}" type="presOf" srcId="{FD339F5D-367C-48E6-980D-03CCAA3AD91C}" destId="{33DF3E26-DB39-4D74-9E82-F0D4643A2F78}" srcOrd="0" destOrd="0" presId="urn:microsoft.com/office/officeart/2018/2/layout/IconVerticalSolidList"/>
    <dgm:cxn modelId="{40E1034D-14CD-4CE4-B995-F617764BC389}" type="presOf" srcId="{A60021A4-6183-48F2-AA31-70D2B01C48D7}" destId="{770EC1EF-7133-4123-8841-749B090E1AAD}" srcOrd="0" destOrd="0" presId="urn:microsoft.com/office/officeart/2018/2/layout/IconVerticalSolidList"/>
    <dgm:cxn modelId="{9E4ECE89-66BF-460D-B1B0-DD37170E19FE}" srcId="{77DDA35C-C4C6-48F5-9226-537DB7154139}" destId="{E0017975-5133-47B4-AE35-7BBEBE9F659E}" srcOrd="2" destOrd="0" parTransId="{C1A7DBC5-9F25-49B5-A066-4AAE9EBA6496}" sibTransId="{5B1A2E9C-9EAF-4CAC-8B05-8ED9CF271BDE}"/>
    <dgm:cxn modelId="{DB835596-950A-4B12-B81F-EDA49CF87AB8}" srcId="{77DDA35C-C4C6-48F5-9226-537DB7154139}" destId="{FD339F5D-367C-48E6-980D-03CCAA3AD91C}" srcOrd="0" destOrd="0" parTransId="{3230EFEC-063D-4E39-ADE6-B33F9995CA27}" sibTransId="{64A4FBE8-1595-4F65-92A3-72878105E788}"/>
    <dgm:cxn modelId="{591020AB-D562-4778-A400-3326E2EE59BE}" srcId="{77DDA35C-C4C6-48F5-9226-537DB7154139}" destId="{A60021A4-6183-48F2-AA31-70D2B01C48D7}" srcOrd="1" destOrd="0" parTransId="{418A0941-9BD8-417C-BA1C-CE64E27F130A}" sibTransId="{AB05C191-8B43-457C-A107-F293620A7083}"/>
    <dgm:cxn modelId="{CBC2B6BD-347C-4047-ADB6-A76F3F0A33B8}" type="presOf" srcId="{25889422-FD92-4F84-8867-CB9F6110C90D}" destId="{C022FDF1-8CE8-4376-8451-02C419F83563}" srcOrd="0" destOrd="0" presId="urn:microsoft.com/office/officeart/2018/2/layout/IconVerticalSolidList"/>
    <dgm:cxn modelId="{BB0599C6-28EC-4287-AC02-814BD62943F9}" type="presOf" srcId="{77DDA35C-C4C6-48F5-9226-537DB7154139}" destId="{7B9F2568-FFBB-46B1-909B-FBF1430C74D3}" srcOrd="0" destOrd="0" presId="urn:microsoft.com/office/officeart/2018/2/layout/IconVerticalSolidList"/>
    <dgm:cxn modelId="{908560D2-23E1-4471-8D51-B30B7124EAB3}" type="presOf" srcId="{E0017975-5133-47B4-AE35-7BBEBE9F659E}" destId="{E9F59BC1-2CD4-47BF-9E88-5B00C4C46C38}" srcOrd="0" destOrd="0" presId="urn:microsoft.com/office/officeart/2018/2/layout/IconVerticalSolidList"/>
    <dgm:cxn modelId="{25802EDC-D5CE-49A9-8585-0DC6D8026C18}" srcId="{77DDA35C-C4C6-48F5-9226-537DB7154139}" destId="{25889422-FD92-4F84-8867-CB9F6110C90D}" srcOrd="3" destOrd="0" parTransId="{FF4B7267-0906-49A9-9AB0-166CD432A1EE}" sibTransId="{AD18D961-6680-4627-BD30-8AC5A04D3FAC}"/>
    <dgm:cxn modelId="{87C104E5-AB5E-49DD-AB0E-A689008263AD}" type="presParOf" srcId="{7B9F2568-FFBB-46B1-909B-FBF1430C74D3}" destId="{7CDC76B4-BDA0-4634-80FD-99719F0E77B1}" srcOrd="0" destOrd="0" presId="urn:microsoft.com/office/officeart/2018/2/layout/IconVerticalSolidList"/>
    <dgm:cxn modelId="{C0E29A97-8ECB-4A12-9D5C-978C27912BF9}" type="presParOf" srcId="{7CDC76B4-BDA0-4634-80FD-99719F0E77B1}" destId="{21CC7B97-B806-47D6-A681-6CE14F4F65C4}" srcOrd="0" destOrd="0" presId="urn:microsoft.com/office/officeart/2018/2/layout/IconVerticalSolidList"/>
    <dgm:cxn modelId="{7764EA00-BF0F-4480-9AE8-042A7F20607F}" type="presParOf" srcId="{7CDC76B4-BDA0-4634-80FD-99719F0E77B1}" destId="{5E4E68B0-CE58-4E5E-A77E-24D37E0EC3ED}" srcOrd="1" destOrd="0" presId="urn:microsoft.com/office/officeart/2018/2/layout/IconVerticalSolidList"/>
    <dgm:cxn modelId="{94B34150-5C1E-4D5F-AF5C-D619BF124BE5}" type="presParOf" srcId="{7CDC76B4-BDA0-4634-80FD-99719F0E77B1}" destId="{C917A003-A32E-48D9-868A-19032B2D51EB}" srcOrd="2" destOrd="0" presId="urn:microsoft.com/office/officeart/2018/2/layout/IconVerticalSolidList"/>
    <dgm:cxn modelId="{336BF977-412E-40CC-84F9-A482386ACCBC}" type="presParOf" srcId="{7CDC76B4-BDA0-4634-80FD-99719F0E77B1}" destId="{33DF3E26-DB39-4D74-9E82-F0D4643A2F78}" srcOrd="3" destOrd="0" presId="urn:microsoft.com/office/officeart/2018/2/layout/IconVerticalSolidList"/>
    <dgm:cxn modelId="{D98C0AFC-34B4-4A87-879A-879168FEF4CC}" type="presParOf" srcId="{7B9F2568-FFBB-46B1-909B-FBF1430C74D3}" destId="{1ABCFE4D-0C86-44AB-AAA1-9FD66F854D48}" srcOrd="1" destOrd="0" presId="urn:microsoft.com/office/officeart/2018/2/layout/IconVerticalSolidList"/>
    <dgm:cxn modelId="{F0A6087C-0482-434C-8DEB-D0F246A4705F}" type="presParOf" srcId="{7B9F2568-FFBB-46B1-909B-FBF1430C74D3}" destId="{713E6A17-BC30-486C-A9BF-C4911DDC35CA}" srcOrd="2" destOrd="0" presId="urn:microsoft.com/office/officeart/2018/2/layout/IconVerticalSolidList"/>
    <dgm:cxn modelId="{08935CC8-2805-4683-B6EA-68DB5B14E451}" type="presParOf" srcId="{713E6A17-BC30-486C-A9BF-C4911DDC35CA}" destId="{AF09498A-06FA-4D32-B311-7E7194B21D8C}" srcOrd="0" destOrd="0" presId="urn:microsoft.com/office/officeart/2018/2/layout/IconVerticalSolidList"/>
    <dgm:cxn modelId="{617876AD-A716-4A3E-BD60-4659196ABD35}" type="presParOf" srcId="{713E6A17-BC30-486C-A9BF-C4911DDC35CA}" destId="{2B4955D8-B017-4F94-B131-9E8797CE72E2}" srcOrd="1" destOrd="0" presId="urn:microsoft.com/office/officeart/2018/2/layout/IconVerticalSolidList"/>
    <dgm:cxn modelId="{649EB54B-475D-4542-AB4D-A4EDEC80E2C7}" type="presParOf" srcId="{713E6A17-BC30-486C-A9BF-C4911DDC35CA}" destId="{EF1E613B-4BB2-43DE-8180-E9EDE0E8756B}" srcOrd="2" destOrd="0" presId="urn:microsoft.com/office/officeart/2018/2/layout/IconVerticalSolidList"/>
    <dgm:cxn modelId="{1B4E99BB-BEF4-48DF-9ED9-71E4B8ED75FF}" type="presParOf" srcId="{713E6A17-BC30-486C-A9BF-C4911DDC35CA}" destId="{770EC1EF-7133-4123-8841-749B090E1AAD}" srcOrd="3" destOrd="0" presId="urn:microsoft.com/office/officeart/2018/2/layout/IconVerticalSolidList"/>
    <dgm:cxn modelId="{7C76518A-8FF7-43CA-87CE-1CAC8376337D}" type="presParOf" srcId="{7B9F2568-FFBB-46B1-909B-FBF1430C74D3}" destId="{D859E76A-D709-4176-BC6D-73160CEB75A1}" srcOrd="3" destOrd="0" presId="urn:microsoft.com/office/officeart/2018/2/layout/IconVerticalSolidList"/>
    <dgm:cxn modelId="{93D5F325-AABD-4718-AA24-3220CF84CF22}" type="presParOf" srcId="{7B9F2568-FFBB-46B1-909B-FBF1430C74D3}" destId="{E9540E4B-5A64-4F83-BA9C-874378661D8C}" srcOrd="4" destOrd="0" presId="urn:microsoft.com/office/officeart/2018/2/layout/IconVerticalSolidList"/>
    <dgm:cxn modelId="{493AEDD7-0E6C-46C5-B72A-C16549AD9726}" type="presParOf" srcId="{E9540E4B-5A64-4F83-BA9C-874378661D8C}" destId="{1B3E93E9-C688-4BF6-9213-15647FF2FF31}" srcOrd="0" destOrd="0" presId="urn:microsoft.com/office/officeart/2018/2/layout/IconVerticalSolidList"/>
    <dgm:cxn modelId="{D7137F6D-4C24-4689-9FDC-05E6F229820F}" type="presParOf" srcId="{E9540E4B-5A64-4F83-BA9C-874378661D8C}" destId="{4F193BBD-C033-4169-BC1B-EDB572034F06}" srcOrd="1" destOrd="0" presId="urn:microsoft.com/office/officeart/2018/2/layout/IconVerticalSolidList"/>
    <dgm:cxn modelId="{720D14BB-554A-45C6-9E7A-213A15CB2239}" type="presParOf" srcId="{E9540E4B-5A64-4F83-BA9C-874378661D8C}" destId="{41B1D1EB-89AC-41B0-9C1F-745E9229AB24}" srcOrd="2" destOrd="0" presId="urn:microsoft.com/office/officeart/2018/2/layout/IconVerticalSolidList"/>
    <dgm:cxn modelId="{A3441CCF-1C72-4BD2-BD2F-BD0E8859A668}" type="presParOf" srcId="{E9540E4B-5A64-4F83-BA9C-874378661D8C}" destId="{E9F59BC1-2CD4-47BF-9E88-5B00C4C46C38}" srcOrd="3" destOrd="0" presId="urn:microsoft.com/office/officeart/2018/2/layout/IconVerticalSolidList"/>
    <dgm:cxn modelId="{5DE5FCA1-1053-45A3-B980-142BBF6A4B05}" type="presParOf" srcId="{7B9F2568-FFBB-46B1-909B-FBF1430C74D3}" destId="{705C1082-DE78-4797-A96D-EB1C7EF01E90}" srcOrd="5" destOrd="0" presId="urn:microsoft.com/office/officeart/2018/2/layout/IconVerticalSolidList"/>
    <dgm:cxn modelId="{463A831F-E370-4874-8BB4-0015D15D30DC}" type="presParOf" srcId="{7B9F2568-FFBB-46B1-909B-FBF1430C74D3}" destId="{26F347AF-5F96-4165-BECE-6C364E6EA10D}" srcOrd="6" destOrd="0" presId="urn:microsoft.com/office/officeart/2018/2/layout/IconVerticalSolidList"/>
    <dgm:cxn modelId="{FAC51265-7EDC-4466-8EFD-0BFD3B2120B5}" type="presParOf" srcId="{26F347AF-5F96-4165-BECE-6C364E6EA10D}" destId="{44AE4A14-0EC6-4076-9492-6050E0EE7DB8}" srcOrd="0" destOrd="0" presId="urn:microsoft.com/office/officeart/2018/2/layout/IconVerticalSolidList"/>
    <dgm:cxn modelId="{EF25B8B3-941E-46A3-B074-F919D592CE66}" type="presParOf" srcId="{26F347AF-5F96-4165-BECE-6C364E6EA10D}" destId="{C024E36D-9417-44C0-9AE2-1B3AA6226748}" srcOrd="1" destOrd="0" presId="urn:microsoft.com/office/officeart/2018/2/layout/IconVerticalSolidList"/>
    <dgm:cxn modelId="{A8F4F79C-8A59-48F9-B2BE-F29284FA94DA}" type="presParOf" srcId="{26F347AF-5F96-4165-BECE-6C364E6EA10D}" destId="{9F1C8271-71E5-4F2E-9B96-44134F861F6D}" srcOrd="2" destOrd="0" presId="urn:microsoft.com/office/officeart/2018/2/layout/IconVerticalSolidList"/>
    <dgm:cxn modelId="{B4F243F5-19D1-4E7F-8364-F64707A214FC}" type="presParOf" srcId="{26F347AF-5F96-4165-BECE-6C364E6EA10D}" destId="{C022FDF1-8CE8-4376-8451-02C419F835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F1F3D7-1239-401A-9F11-E75F21BD31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DA9435-F038-4855-B2C7-0E18F1F5C41E}">
      <dgm:prSet/>
      <dgm:spPr/>
      <dgm:t>
        <a:bodyPr/>
        <a:lstStyle/>
        <a:p>
          <a:r>
            <a:rPr lang="en-US" b="1"/>
            <a:t>Based on companies’ profit, Yellow Cab is more profitable than Pink Cab with a median profit per KM Travelled of $4 higher.</a:t>
          </a:r>
          <a:endParaRPr lang="en-US"/>
        </a:p>
      </dgm:t>
    </dgm:pt>
    <dgm:pt modelId="{7E3CEF4D-D7A5-49F1-8199-027BA6E59A32}" type="parTrans" cxnId="{65477F4A-62F0-4BA1-A199-E39CF1861419}">
      <dgm:prSet/>
      <dgm:spPr/>
      <dgm:t>
        <a:bodyPr/>
        <a:lstStyle/>
        <a:p>
          <a:endParaRPr lang="en-US"/>
        </a:p>
      </dgm:t>
    </dgm:pt>
    <dgm:pt modelId="{203C6326-6ACA-437C-BF97-8CD3CCB1A71C}" type="sibTrans" cxnId="{65477F4A-62F0-4BA1-A199-E39CF1861419}">
      <dgm:prSet/>
      <dgm:spPr/>
      <dgm:t>
        <a:bodyPr/>
        <a:lstStyle/>
        <a:p>
          <a:endParaRPr lang="en-US"/>
        </a:p>
      </dgm:t>
    </dgm:pt>
    <dgm:pt modelId="{D289D5E6-31D1-4F99-A1D4-7EB4C69EE968}">
      <dgm:prSet/>
      <dgm:spPr/>
      <dgm:t>
        <a:bodyPr/>
        <a:lstStyle/>
        <a:p>
          <a:r>
            <a:rPr lang="en-US" b="1"/>
            <a:t>However, the profit/loss forecast shows that the Pink Cab profit per KM Travelled will increase the next year whereas the Yellow Cab will remain almost constant</a:t>
          </a:r>
          <a:endParaRPr lang="en-US"/>
        </a:p>
      </dgm:t>
    </dgm:pt>
    <dgm:pt modelId="{E314BA83-6C52-44C3-986C-1DF6BB81BAC1}" type="parTrans" cxnId="{8CA992A0-944B-41D2-B786-CBB2284CD718}">
      <dgm:prSet/>
      <dgm:spPr/>
      <dgm:t>
        <a:bodyPr/>
        <a:lstStyle/>
        <a:p>
          <a:endParaRPr lang="en-US"/>
        </a:p>
      </dgm:t>
    </dgm:pt>
    <dgm:pt modelId="{3A371227-CA24-4F7B-86A1-7DD2107DC3DD}" type="sibTrans" cxnId="{8CA992A0-944B-41D2-B786-CBB2284CD718}">
      <dgm:prSet/>
      <dgm:spPr/>
      <dgm:t>
        <a:bodyPr/>
        <a:lstStyle/>
        <a:p>
          <a:endParaRPr lang="en-US"/>
        </a:p>
      </dgm:t>
    </dgm:pt>
    <dgm:pt modelId="{2AEE00E9-F008-4245-85E8-5BC6C24DFB5F}">
      <dgm:prSet/>
      <dgm:spPr/>
      <dgm:t>
        <a:bodyPr/>
        <a:lstStyle/>
        <a:p>
          <a:r>
            <a:rPr lang="en-US" b="1"/>
            <a:t>Regardless this forecast, the Yellow Cab financially, still performs better as its profit by KM Travelled will still be higher than Pink Cab’s the following year. </a:t>
          </a:r>
          <a:endParaRPr lang="en-US"/>
        </a:p>
      </dgm:t>
    </dgm:pt>
    <dgm:pt modelId="{4B482427-DDD1-4C42-B9EC-7827F2FEEF79}" type="parTrans" cxnId="{92A1C080-40D3-4DED-A3CB-2EE85F1F706B}">
      <dgm:prSet/>
      <dgm:spPr/>
      <dgm:t>
        <a:bodyPr/>
        <a:lstStyle/>
        <a:p>
          <a:endParaRPr lang="en-US"/>
        </a:p>
      </dgm:t>
    </dgm:pt>
    <dgm:pt modelId="{C2633332-067B-4C39-BEEE-D92F99D4DDA5}" type="sibTrans" cxnId="{92A1C080-40D3-4DED-A3CB-2EE85F1F706B}">
      <dgm:prSet/>
      <dgm:spPr/>
      <dgm:t>
        <a:bodyPr/>
        <a:lstStyle/>
        <a:p>
          <a:endParaRPr lang="en-US"/>
        </a:p>
      </dgm:t>
    </dgm:pt>
    <dgm:pt modelId="{1192C426-EBFA-42E9-BD67-F7CDC205722E}">
      <dgm:prSet/>
      <dgm:spPr/>
      <dgm:t>
        <a:bodyPr/>
        <a:lstStyle/>
        <a:p>
          <a:r>
            <a:rPr lang="en-US" b="1"/>
            <a:t>This insight can potentially change in long run as the Pink Cab’s profit per KM Travelled can become higher than Yellow Cab’s according to the current forecast</a:t>
          </a:r>
          <a:endParaRPr lang="en-US"/>
        </a:p>
      </dgm:t>
    </dgm:pt>
    <dgm:pt modelId="{058A8611-4A26-41B4-90E5-96BE884F4601}" type="parTrans" cxnId="{2D322363-2B32-4B5E-A80C-22B38DC4E423}">
      <dgm:prSet/>
      <dgm:spPr/>
      <dgm:t>
        <a:bodyPr/>
        <a:lstStyle/>
        <a:p>
          <a:endParaRPr lang="en-US"/>
        </a:p>
      </dgm:t>
    </dgm:pt>
    <dgm:pt modelId="{4F566D16-61E1-4376-BB7B-231B144C7674}" type="sibTrans" cxnId="{2D322363-2B32-4B5E-A80C-22B38DC4E423}">
      <dgm:prSet/>
      <dgm:spPr/>
      <dgm:t>
        <a:bodyPr/>
        <a:lstStyle/>
        <a:p>
          <a:endParaRPr lang="en-US"/>
        </a:p>
      </dgm:t>
    </dgm:pt>
    <dgm:pt modelId="{DF77AB62-3A2F-4D85-9896-E89C573CC2BF}" type="pres">
      <dgm:prSet presAssocID="{D2F1F3D7-1239-401A-9F11-E75F21BD3110}" presName="linear" presStyleCnt="0">
        <dgm:presLayoutVars>
          <dgm:animLvl val="lvl"/>
          <dgm:resizeHandles val="exact"/>
        </dgm:presLayoutVars>
      </dgm:prSet>
      <dgm:spPr/>
    </dgm:pt>
    <dgm:pt modelId="{696FAD5A-DBA0-4D80-97CA-AE281AF0FBF9}" type="pres">
      <dgm:prSet presAssocID="{8BDA9435-F038-4855-B2C7-0E18F1F5C41E}" presName="parentText" presStyleLbl="node1" presStyleIdx="0" presStyleCnt="4">
        <dgm:presLayoutVars>
          <dgm:chMax val="0"/>
          <dgm:bulletEnabled val="1"/>
        </dgm:presLayoutVars>
      </dgm:prSet>
      <dgm:spPr/>
    </dgm:pt>
    <dgm:pt modelId="{2A7D83DA-FA05-4366-ABC0-E39F56EF8F90}" type="pres">
      <dgm:prSet presAssocID="{203C6326-6ACA-437C-BF97-8CD3CCB1A71C}" presName="spacer" presStyleCnt="0"/>
      <dgm:spPr/>
    </dgm:pt>
    <dgm:pt modelId="{BB515788-F2A8-4A7B-813F-30BAFE2EB4B1}" type="pres">
      <dgm:prSet presAssocID="{D289D5E6-31D1-4F99-A1D4-7EB4C69EE968}" presName="parentText" presStyleLbl="node1" presStyleIdx="1" presStyleCnt="4">
        <dgm:presLayoutVars>
          <dgm:chMax val="0"/>
          <dgm:bulletEnabled val="1"/>
        </dgm:presLayoutVars>
      </dgm:prSet>
      <dgm:spPr/>
    </dgm:pt>
    <dgm:pt modelId="{BF1C78C7-3370-4AFC-BD9F-1B37218742F2}" type="pres">
      <dgm:prSet presAssocID="{3A371227-CA24-4F7B-86A1-7DD2107DC3DD}" presName="spacer" presStyleCnt="0"/>
      <dgm:spPr/>
    </dgm:pt>
    <dgm:pt modelId="{2F4901D2-D641-43A8-BE62-C4DD5688EB3C}" type="pres">
      <dgm:prSet presAssocID="{2AEE00E9-F008-4245-85E8-5BC6C24DFB5F}" presName="parentText" presStyleLbl="node1" presStyleIdx="2" presStyleCnt="4">
        <dgm:presLayoutVars>
          <dgm:chMax val="0"/>
          <dgm:bulletEnabled val="1"/>
        </dgm:presLayoutVars>
      </dgm:prSet>
      <dgm:spPr/>
    </dgm:pt>
    <dgm:pt modelId="{94AC16F1-EAAC-4C76-A830-F2B4851C0EC9}" type="pres">
      <dgm:prSet presAssocID="{C2633332-067B-4C39-BEEE-D92F99D4DDA5}" presName="spacer" presStyleCnt="0"/>
      <dgm:spPr/>
    </dgm:pt>
    <dgm:pt modelId="{D7AC978B-D316-465C-ADA2-7DE720BF512C}" type="pres">
      <dgm:prSet presAssocID="{1192C426-EBFA-42E9-BD67-F7CDC205722E}" presName="parentText" presStyleLbl="node1" presStyleIdx="3" presStyleCnt="4">
        <dgm:presLayoutVars>
          <dgm:chMax val="0"/>
          <dgm:bulletEnabled val="1"/>
        </dgm:presLayoutVars>
      </dgm:prSet>
      <dgm:spPr/>
    </dgm:pt>
  </dgm:ptLst>
  <dgm:cxnLst>
    <dgm:cxn modelId="{17409812-78CD-4277-B7AF-234217DC4A41}" type="presOf" srcId="{2AEE00E9-F008-4245-85E8-5BC6C24DFB5F}" destId="{2F4901D2-D641-43A8-BE62-C4DD5688EB3C}" srcOrd="0" destOrd="0" presId="urn:microsoft.com/office/officeart/2005/8/layout/vList2"/>
    <dgm:cxn modelId="{27FA9816-5A4A-4BE0-AE2E-6899776632C8}" type="presOf" srcId="{D289D5E6-31D1-4F99-A1D4-7EB4C69EE968}" destId="{BB515788-F2A8-4A7B-813F-30BAFE2EB4B1}" srcOrd="0" destOrd="0" presId="urn:microsoft.com/office/officeart/2005/8/layout/vList2"/>
    <dgm:cxn modelId="{941C4F2A-E191-43E7-B81E-85B1FA715F8F}" type="presOf" srcId="{1192C426-EBFA-42E9-BD67-F7CDC205722E}" destId="{D7AC978B-D316-465C-ADA2-7DE720BF512C}" srcOrd="0" destOrd="0" presId="urn:microsoft.com/office/officeart/2005/8/layout/vList2"/>
    <dgm:cxn modelId="{2D322363-2B32-4B5E-A80C-22B38DC4E423}" srcId="{D2F1F3D7-1239-401A-9F11-E75F21BD3110}" destId="{1192C426-EBFA-42E9-BD67-F7CDC205722E}" srcOrd="3" destOrd="0" parTransId="{058A8611-4A26-41B4-90E5-96BE884F4601}" sibTransId="{4F566D16-61E1-4376-BB7B-231B144C7674}"/>
    <dgm:cxn modelId="{65477F4A-62F0-4BA1-A199-E39CF1861419}" srcId="{D2F1F3D7-1239-401A-9F11-E75F21BD3110}" destId="{8BDA9435-F038-4855-B2C7-0E18F1F5C41E}" srcOrd="0" destOrd="0" parTransId="{7E3CEF4D-D7A5-49F1-8199-027BA6E59A32}" sibTransId="{203C6326-6ACA-437C-BF97-8CD3CCB1A71C}"/>
    <dgm:cxn modelId="{B9D3654D-1422-4F8B-B59A-CEC314BBF300}" type="presOf" srcId="{8BDA9435-F038-4855-B2C7-0E18F1F5C41E}" destId="{696FAD5A-DBA0-4D80-97CA-AE281AF0FBF9}" srcOrd="0" destOrd="0" presId="urn:microsoft.com/office/officeart/2005/8/layout/vList2"/>
    <dgm:cxn modelId="{92A1C080-40D3-4DED-A3CB-2EE85F1F706B}" srcId="{D2F1F3D7-1239-401A-9F11-E75F21BD3110}" destId="{2AEE00E9-F008-4245-85E8-5BC6C24DFB5F}" srcOrd="2" destOrd="0" parTransId="{4B482427-DDD1-4C42-B9EC-7827F2FEEF79}" sibTransId="{C2633332-067B-4C39-BEEE-D92F99D4DDA5}"/>
    <dgm:cxn modelId="{8CA992A0-944B-41D2-B786-CBB2284CD718}" srcId="{D2F1F3D7-1239-401A-9F11-E75F21BD3110}" destId="{D289D5E6-31D1-4F99-A1D4-7EB4C69EE968}" srcOrd="1" destOrd="0" parTransId="{E314BA83-6C52-44C3-986C-1DF6BB81BAC1}" sibTransId="{3A371227-CA24-4F7B-86A1-7DD2107DC3DD}"/>
    <dgm:cxn modelId="{BEBBEEA0-5379-4160-B95C-025D4F83B320}" type="presOf" srcId="{D2F1F3D7-1239-401A-9F11-E75F21BD3110}" destId="{DF77AB62-3A2F-4D85-9896-E89C573CC2BF}" srcOrd="0" destOrd="0" presId="urn:microsoft.com/office/officeart/2005/8/layout/vList2"/>
    <dgm:cxn modelId="{47621CBC-AC9B-436E-909F-1C183D584B40}" type="presParOf" srcId="{DF77AB62-3A2F-4D85-9896-E89C573CC2BF}" destId="{696FAD5A-DBA0-4D80-97CA-AE281AF0FBF9}" srcOrd="0" destOrd="0" presId="urn:microsoft.com/office/officeart/2005/8/layout/vList2"/>
    <dgm:cxn modelId="{9B1DADFB-0886-4791-BDF8-B0919DED3898}" type="presParOf" srcId="{DF77AB62-3A2F-4D85-9896-E89C573CC2BF}" destId="{2A7D83DA-FA05-4366-ABC0-E39F56EF8F90}" srcOrd="1" destOrd="0" presId="urn:microsoft.com/office/officeart/2005/8/layout/vList2"/>
    <dgm:cxn modelId="{BF919F70-828D-46B3-8B98-08099797E3F5}" type="presParOf" srcId="{DF77AB62-3A2F-4D85-9896-E89C573CC2BF}" destId="{BB515788-F2A8-4A7B-813F-30BAFE2EB4B1}" srcOrd="2" destOrd="0" presId="urn:microsoft.com/office/officeart/2005/8/layout/vList2"/>
    <dgm:cxn modelId="{44F85893-01F9-47CB-84F5-14A56882701B}" type="presParOf" srcId="{DF77AB62-3A2F-4D85-9896-E89C573CC2BF}" destId="{BF1C78C7-3370-4AFC-BD9F-1B37218742F2}" srcOrd="3" destOrd="0" presId="urn:microsoft.com/office/officeart/2005/8/layout/vList2"/>
    <dgm:cxn modelId="{8C56D2D7-6C26-4D9A-A70E-5C3F25D895E9}" type="presParOf" srcId="{DF77AB62-3A2F-4D85-9896-E89C573CC2BF}" destId="{2F4901D2-D641-43A8-BE62-C4DD5688EB3C}" srcOrd="4" destOrd="0" presId="urn:microsoft.com/office/officeart/2005/8/layout/vList2"/>
    <dgm:cxn modelId="{0073FC2F-B44A-480F-B1DC-19CE68B6398A}" type="presParOf" srcId="{DF77AB62-3A2F-4D85-9896-E89C573CC2BF}" destId="{94AC16F1-EAAC-4C76-A830-F2B4851C0EC9}" srcOrd="5" destOrd="0" presId="urn:microsoft.com/office/officeart/2005/8/layout/vList2"/>
    <dgm:cxn modelId="{07A3EEA6-AB1A-4AC1-A718-A9350857B6BB}" type="presParOf" srcId="{DF77AB62-3A2F-4D85-9896-E89C573CC2BF}" destId="{D7AC978B-D316-465C-ADA2-7DE720BF51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A7D314-AAEF-4F95-B93A-A70616FA2E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014F9C-FC8A-46B7-A262-72D1DDC480E6}">
      <dgm:prSet/>
      <dgm:spPr/>
      <dgm:t>
        <a:bodyPr/>
        <a:lstStyle/>
        <a:p>
          <a:r>
            <a:rPr lang="en-US"/>
            <a:t>Feature Selection and Engineering</a:t>
          </a:r>
        </a:p>
      </dgm:t>
    </dgm:pt>
    <dgm:pt modelId="{F48060AA-2B39-4812-BB13-7333503B7AF8}" type="parTrans" cxnId="{4536AB4A-2749-41B6-A57B-3A05D650F57F}">
      <dgm:prSet/>
      <dgm:spPr/>
      <dgm:t>
        <a:bodyPr/>
        <a:lstStyle/>
        <a:p>
          <a:endParaRPr lang="en-US"/>
        </a:p>
      </dgm:t>
    </dgm:pt>
    <dgm:pt modelId="{A54EA90D-DA3F-4B21-B909-D880783A5DC7}" type="sibTrans" cxnId="{4536AB4A-2749-41B6-A57B-3A05D650F57F}">
      <dgm:prSet/>
      <dgm:spPr/>
      <dgm:t>
        <a:bodyPr/>
        <a:lstStyle/>
        <a:p>
          <a:endParaRPr lang="en-US"/>
        </a:p>
      </dgm:t>
    </dgm:pt>
    <dgm:pt modelId="{AD44D86D-A786-400A-8798-8D2A064270B5}">
      <dgm:prSet/>
      <dgm:spPr/>
      <dgm:t>
        <a:bodyPr/>
        <a:lstStyle/>
        <a:p>
          <a:r>
            <a:rPr lang="en-US"/>
            <a:t>Model Selection</a:t>
          </a:r>
        </a:p>
      </dgm:t>
    </dgm:pt>
    <dgm:pt modelId="{132B5417-DC0D-45BB-94FB-CE8731C45ADB}" type="parTrans" cxnId="{B5A74337-27F8-480B-BCEB-820A5F16227B}">
      <dgm:prSet/>
      <dgm:spPr/>
      <dgm:t>
        <a:bodyPr/>
        <a:lstStyle/>
        <a:p>
          <a:endParaRPr lang="en-US"/>
        </a:p>
      </dgm:t>
    </dgm:pt>
    <dgm:pt modelId="{817FB950-1F23-4D30-9AD0-0A251E879FD8}" type="sibTrans" cxnId="{B5A74337-27F8-480B-BCEB-820A5F16227B}">
      <dgm:prSet/>
      <dgm:spPr/>
      <dgm:t>
        <a:bodyPr/>
        <a:lstStyle/>
        <a:p>
          <a:endParaRPr lang="en-US"/>
        </a:p>
      </dgm:t>
    </dgm:pt>
    <dgm:pt modelId="{0A7BB2E1-CD64-48D6-8351-4A9F075AD921}">
      <dgm:prSet/>
      <dgm:spPr/>
      <dgm:t>
        <a:bodyPr/>
        <a:lstStyle/>
        <a:p>
          <a:r>
            <a:rPr lang="en-US"/>
            <a:t>Train and Evaluate Models</a:t>
          </a:r>
        </a:p>
      </dgm:t>
    </dgm:pt>
    <dgm:pt modelId="{630E13AE-35C7-4133-ABE9-F5C3E575F578}" type="parTrans" cxnId="{7F09CA92-ED1F-4D91-AC1D-C0A8CEBED738}">
      <dgm:prSet/>
      <dgm:spPr/>
      <dgm:t>
        <a:bodyPr/>
        <a:lstStyle/>
        <a:p>
          <a:endParaRPr lang="en-US"/>
        </a:p>
      </dgm:t>
    </dgm:pt>
    <dgm:pt modelId="{277035E2-AD9A-4723-8BE1-D5ECC73EFDE5}" type="sibTrans" cxnId="{7F09CA92-ED1F-4D91-AC1D-C0A8CEBED738}">
      <dgm:prSet/>
      <dgm:spPr/>
      <dgm:t>
        <a:bodyPr/>
        <a:lstStyle/>
        <a:p>
          <a:endParaRPr lang="en-US"/>
        </a:p>
      </dgm:t>
    </dgm:pt>
    <dgm:pt modelId="{3D4E0230-D66A-4515-8D9E-06EBC8846FFE}">
      <dgm:prSet/>
      <dgm:spPr/>
      <dgm:t>
        <a:bodyPr/>
        <a:lstStyle/>
        <a:p>
          <a:r>
            <a:rPr lang="en-US"/>
            <a:t>Model Optimization</a:t>
          </a:r>
        </a:p>
      </dgm:t>
    </dgm:pt>
    <dgm:pt modelId="{EFFF244A-2A6B-4A01-8A2E-2CF4099372A2}" type="parTrans" cxnId="{D575508B-5810-4015-9F23-D27109B3EE8E}">
      <dgm:prSet/>
      <dgm:spPr/>
      <dgm:t>
        <a:bodyPr/>
        <a:lstStyle/>
        <a:p>
          <a:endParaRPr lang="en-US"/>
        </a:p>
      </dgm:t>
    </dgm:pt>
    <dgm:pt modelId="{3B7E20D4-2563-4FF0-B69F-929884D7B37B}" type="sibTrans" cxnId="{D575508B-5810-4015-9F23-D27109B3EE8E}">
      <dgm:prSet/>
      <dgm:spPr/>
      <dgm:t>
        <a:bodyPr/>
        <a:lstStyle/>
        <a:p>
          <a:endParaRPr lang="en-US"/>
        </a:p>
      </dgm:t>
    </dgm:pt>
    <dgm:pt modelId="{9AD0780A-B0AB-4A7C-BAB4-AE0864754B5E}">
      <dgm:prSet/>
      <dgm:spPr/>
      <dgm:t>
        <a:bodyPr/>
        <a:lstStyle/>
        <a:p>
          <a:r>
            <a:rPr lang="en-US"/>
            <a:t>Validation and Cross-Validation</a:t>
          </a:r>
        </a:p>
      </dgm:t>
    </dgm:pt>
    <dgm:pt modelId="{12F4658E-2EFD-4D52-B93B-5B436AEDC700}" type="parTrans" cxnId="{84BBF8B8-DAC8-4255-BBD1-DFCFF581FD5D}">
      <dgm:prSet/>
      <dgm:spPr/>
      <dgm:t>
        <a:bodyPr/>
        <a:lstStyle/>
        <a:p>
          <a:endParaRPr lang="en-US"/>
        </a:p>
      </dgm:t>
    </dgm:pt>
    <dgm:pt modelId="{7CA0A322-77F5-4534-BE8D-ABC9B067ED86}" type="sibTrans" cxnId="{84BBF8B8-DAC8-4255-BBD1-DFCFF581FD5D}">
      <dgm:prSet/>
      <dgm:spPr/>
      <dgm:t>
        <a:bodyPr/>
        <a:lstStyle/>
        <a:p>
          <a:endParaRPr lang="en-US"/>
        </a:p>
      </dgm:t>
    </dgm:pt>
    <dgm:pt modelId="{CA97CEBB-2EFF-4D35-99FB-3E5398DE74AC}">
      <dgm:prSet/>
      <dgm:spPr/>
      <dgm:t>
        <a:bodyPr/>
        <a:lstStyle/>
        <a:p>
          <a:r>
            <a:rPr lang="en-US"/>
            <a:t>Deployment and Monitoring</a:t>
          </a:r>
        </a:p>
      </dgm:t>
    </dgm:pt>
    <dgm:pt modelId="{32ED40E4-5B2B-4B31-80DB-17B3C633BE5C}" type="parTrans" cxnId="{0F9A3CC2-C41D-42D8-9F92-62713CC16969}">
      <dgm:prSet/>
      <dgm:spPr/>
      <dgm:t>
        <a:bodyPr/>
        <a:lstStyle/>
        <a:p>
          <a:endParaRPr lang="en-US"/>
        </a:p>
      </dgm:t>
    </dgm:pt>
    <dgm:pt modelId="{850D080C-9793-4AF7-AA31-8B15F5285E88}" type="sibTrans" cxnId="{0F9A3CC2-C41D-42D8-9F92-62713CC16969}">
      <dgm:prSet/>
      <dgm:spPr/>
      <dgm:t>
        <a:bodyPr/>
        <a:lstStyle/>
        <a:p>
          <a:endParaRPr lang="en-US"/>
        </a:p>
      </dgm:t>
    </dgm:pt>
    <dgm:pt modelId="{21B1DC9E-7B87-4AC5-8503-3D0680259B7E}">
      <dgm:prSet/>
      <dgm:spPr/>
      <dgm:t>
        <a:bodyPr/>
        <a:lstStyle/>
        <a:p>
          <a:r>
            <a:rPr lang="en-US"/>
            <a:t>Continuous Improvement</a:t>
          </a:r>
        </a:p>
      </dgm:t>
    </dgm:pt>
    <dgm:pt modelId="{7A5FB7D0-243C-4A0C-BF28-CB72CDA8DE23}" type="parTrans" cxnId="{C9528214-4EF7-41EA-BD5C-5774255B51A5}">
      <dgm:prSet/>
      <dgm:spPr/>
      <dgm:t>
        <a:bodyPr/>
        <a:lstStyle/>
        <a:p>
          <a:endParaRPr lang="en-US"/>
        </a:p>
      </dgm:t>
    </dgm:pt>
    <dgm:pt modelId="{8EC6D04B-42CD-44F8-A918-E7A89BA72EC4}" type="sibTrans" cxnId="{C9528214-4EF7-41EA-BD5C-5774255B51A5}">
      <dgm:prSet/>
      <dgm:spPr/>
      <dgm:t>
        <a:bodyPr/>
        <a:lstStyle/>
        <a:p>
          <a:endParaRPr lang="en-US"/>
        </a:p>
      </dgm:t>
    </dgm:pt>
    <dgm:pt modelId="{28E76FC5-5FCA-464A-934D-FB74B672753D}">
      <dgm:prSet/>
      <dgm:spPr/>
      <dgm:t>
        <a:bodyPr/>
        <a:lstStyle/>
        <a:p>
          <a:r>
            <a:rPr lang="en-US"/>
            <a:t>Make Recommendations</a:t>
          </a:r>
        </a:p>
      </dgm:t>
    </dgm:pt>
    <dgm:pt modelId="{7230B949-19FC-4FC8-A739-749A62A01FA6}" type="parTrans" cxnId="{C5A4EBFF-0525-4995-83C1-295832C39311}">
      <dgm:prSet/>
      <dgm:spPr/>
      <dgm:t>
        <a:bodyPr/>
        <a:lstStyle/>
        <a:p>
          <a:endParaRPr lang="en-US"/>
        </a:p>
      </dgm:t>
    </dgm:pt>
    <dgm:pt modelId="{442E53AB-9BF3-4A05-AB17-620E3AA960CB}" type="sibTrans" cxnId="{C5A4EBFF-0525-4995-83C1-295832C39311}">
      <dgm:prSet/>
      <dgm:spPr/>
      <dgm:t>
        <a:bodyPr/>
        <a:lstStyle/>
        <a:p>
          <a:endParaRPr lang="en-US"/>
        </a:p>
      </dgm:t>
    </dgm:pt>
    <dgm:pt modelId="{F36694CF-90A5-45C4-9B30-03472BC3ABE2}" type="pres">
      <dgm:prSet presAssocID="{FDA7D314-AAEF-4F95-B93A-A70616FA2EF2}" presName="linear" presStyleCnt="0">
        <dgm:presLayoutVars>
          <dgm:animLvl val="lvl"/>
          <dgm:resizeHandles val="exact"/>
        </dgm:presLayoutVars>
      </dgm:prSet>
      <dgm:spPr/>
    </dgm:pt>
    <dgm:pt modelId="{115D0599-A58A-42A6-B66F-C7E2A868B5A0}" type="pres">
      <dgm:prSet presAssocID="{5B014F9C-FC8A-46B7-A262-72D1DDC480E6}" presName="parentText" presStyleLbl="node1" presStyleIdx="0" presStyleCnt="8">
        <dgm:presLayoutVars>
          <dgm:chMax val="0"/>
          <dgm:bulletEnabled val="1"/>
        </dgm:presLayoutVars>
      </dgm:prSet>
      <dgm:spPr/>
    </dgm:pt>
    <dgm:pt modelId="{6C0C4F21-4A0F-4C4E-AA0F-AE49C0053636}" type="pres">
      <dgm:prSet presAssocID="{A54EA90D-DA3F-4B21-B909-D880783A5DC7}" presName="spacer" presStyleCnt="0"/>
      <dgm:spPr/>
    </dgm:pt>
    <dgm:pt modelId="{90E1F083-E7C4-497C-A0B1-F5C076032863}" type="pres">
      <dgm:prSet presAssocID="{AD44D86D-A786-400A-8798-8D2A064270B5}" presName="parentText" presStyleLbl="node1" presStyleIdx="1" presStyleCnt="8">
        <dgm:presLayoutVars>
          <dgm:chMax val="0"/>
          <dgm:bulletEnabled val="1"/>
        </dgm:presLayoutVars>
      </dgm:prSet>
      <dgm:spPr/>
    </dgm:pt>
    <dgm:pt modelId="{4A26A7B9-3432-4212-A19B-CAD2A8248796}" type="pres">
      <dgm:prSet presAssocID="{817FB950-1F23-4D30-9AD0-0A251E879FD8}" presName="spacer" presStyleCnt="0"/>
      <dgm:spPr/>
    </dgm:pt>
    <dgm:pt modelId="{98A2A91D-778B-4888-A3AA-7B073FA4D914}" type="pres">
      <dgm:prSet presAssocID="{0A7BB2E1-CD64-48D6-8351-4A9F075AD921}" presName="parentText" presStyleLbl="node1" presStyleIdx="2" presStyleCnt="8">
        <dgm:presLayoutVars>
          <dgm:chMax val="0"/>
          <dgm:bulletEnabled val="1"/>
        </dgm:presLayoutVars>
      </dgm:prSet>
      <dgm:spPr/>
    </dgm:pt>
    <dgm:pt modelId="{C3C81485-6617-4202-8756-D7CD4A5A1A99}" type="pres">
      <dgm:prSet presAssocID="{277035E2-AD9A-4723-8BE1-D5ECC73EFDE5}" presName="spacer" presStyleCnt="0"/>
      <dgm:spPr/>
    </dgm:pt>
    <dgm:pt modelId="{FB7B18B5-3156-45CD-8094-D217A22BD062}" type="pres">
      <dgm:prSet presAssocID="{3D4E0230-D66A-4515-8D9E-06EBC8846FFE}" presName="parentText" presStyleLbl="node1" presStyleIdx="3" presStyleCnt="8">
        <dgm:presLayoutVars>
          <dgm:chMax val="0"/>
          <dgm:bulletEnabled val="1"/>
        </dgm:presLayoutVars>
      </dgm:prSet>
      <dgm:spPr/>
    </dgm:pt>
    <dgm:pt modelId="{61E0DA78-77A4-46B0-AF7B-4B5F6B38C6DE}" type="pres">
      <dgm:prSet presAssocID="{3B7E20D4-2563-4FF0-B69F-929884D7B37B}" presName="spacer" presStyleCnt="0"/>
      <dgm:spPr/>
    </dgm:pt>
    <dgm:pt modelId="{2B611F0A-2DD1-4973-9603-689537EEE1CA}" type="pres">
      <dgm:prSet presAssocID="{9AD0780A-B0AB-4A7C-BAB4-AE0864754B5E}" presName="parentText" presStyleLbl="node1" presStyleIdx="4" presStyleCnt="8">
        <dgm:presLayoutVars>
          <dgm:chMax val="0"/>
          <dgm:bulletEnabled val="1"/>
        </dgm:presLayoutVars>
      </dgm:prSet>
      <dgm:spPr/>
    </dgm:pt>
    <dgm:pt modelId="{BAC65393-1D01-45BA-810A-E78E146DC764}" type="pres">
      <dgm:prSet presAssocID="{7CA0A322-77F5-4534-BE8D-ABC9B067ED86}" presName="spacer" presStyleCnt="0"/>
      <dgm:spPr/>
    </dgm:pt>
    <dgm:pt modelId="{8A0F0DEB-FD01-49F5-9B8C-2FDAC374BAC5}" type="pres">
      <dgm:prSet presAssocID="{CA97CEBB-2EFF-4D35-99FB-3E5398DE74AC}" presName="parentText" presStyleLbl="node1" presStyleIdx="5" presStyleCnt="8">
        <dgm:presLayoutVars>
          <dgm:chMax val="0"/>
          <dgm:bulletEnabled val="1"/>
        </dgm:presLayoutVars>
      </dgm:prSet>
      <dgm:spPr/>
    </dgm:pt>
    <dgm:pt modelId="{A24929CB-2D92-4A59-A056-91EB0C799AFF}" type="pres">
      <dgm:prSet presAssocID="{850D080C-9793-4AF7-AA31-8B15F5285E88}" presName="spacer" presStyleCnt="0"/>
      <dgm:spPr/>
    </dgm:pt>
    <dgm:pt modelId="{F98C12CB-A6D6-465E-8B27-071519610B65}" type="pres">
      <dgm:prSet presAssocID="{21B1DC9E-7B87-4AC5-8503-3D0680259B7E}" presName="parentText" presStyleLbl="node1" presStyleIdx="6" presStyleCnt="8">
        <dgm:presLayoutVars>
          <dgm:chMax val="0"/>
          <dgm:bulletEnabled val="1"/>
        </dgm:presLayoutVars>
      </dgm:prSet>
      <dgm:spPr/>
    </dgm:pt>
    <dgm:pt modelId="{A2BAD9ED-80F9-41F9-9162-A35739C6444A}" type="pres">
      <dgm:prSet presAssocID="{8EC6D04B-42CD-44F8-A918-E7A89BA72EC4}" presName="spacer" presStyleCnt="0"/>
      <dgm:spPr/>
    </dgm:pt>
    <dgm:pt modelId="{F4DD02D6-17A9-45B7-9473-1F6255FB4AB1}" type="pres">
      <dgm:prSet presAssocID="{28E76FC5-5FCA-464A-934D-FB74B672753D}" presName="parentText" presStyleLbl="node1" presStyleIdx="7" presStyleCnt="8">
        <dgm:presLayoutVars>
          <dgm:chMax val="0"/>
          <dgm:bulletEnabled val="1"/>
        </dgm:presLayoutVars>
      </dgm:prSet>
      <dgm:spPr/>
    </dgm:pt>
  </dgm:ptLst>
  <dgm:cxnLst>
    <dgm:cxn modelId="{C9528214-4EF7-41EA-BD5C-5774255B51A5}" srcId="{FDA7D314-AAEF-4F95-B93A-A70616FA2EF2}" destId="{21B1DC9E-7B87-4AC5-8503-3D0680259B7E}" srcOrd="6" destOrd="0" parTransId="{7A5FB7D0-243C-4A0C-BF28-CB72CDA8DE23}" sibTransId="{8EC6D04B-42CD-44F8-A918-E7A89BA72EC4}"/>
    <dgm:cxn modelId="{3B68641A-25F5-4C23-9A41-F0889AAE95B0}" type="presOf" srcId="{21B1DC9E-7B87-4AC5-8503-3D0680259B7E}" destId="{F98C12CB-A6D6-465E-8B27-071519610B65}" srcOrd="0" destOrd="0" presId="urn:microsoft.com/office/officeart/2005/8/layout/vList2"/>
    <dgm:cxn modelId="{B5A74337-27F8-480B-BCEB-820A5F16227B}" srcId="{FDA7D314-AAEF-4F95-B93A-A70616FA2EF2}" destId="{AD44D86D-A786-400A-8798-8D2A064270B5}" srcOrd="1" destOrd="0" parTransId="{132B5417-DC0D-45BB-94FB-CE8731C45ADB}" sibTransId="{817FB950-1F23-4D30-9AD0-0A251E879FD8}"/>
    <dgm:cxn modelId="{4536AB4A-2749-41B6-A57B-3A05D650F57F}" srcId="{FDA7D314-AAEF-4F95-B93A-A70616FA2EF2}" destId="{5B014F9C-FC8A-46B7-A262-72D1DDC480E6}" srcOrd="0" destOrd="0" parTransId="{F48060AA-2B39-4812-BB13-7333503B7AF8}" sibTransId="{A54EA90D-DA3F-4B21-B909-D880783A5DC7}"/>
    <dgm:cxn modelId="{E0DA256B-53BF-4A23-8A5F-0D6F72BA886F}" type="presOf" srcId="{5B014F9C-FC8A-46B7-A262-72D1DDC480E6}" destId="{115D0599-A58A-42A6-B66F-C7E2A868B5A0}" srcOrd="0" destOrd="0" presId="urn:microsoft.com/office/officeart/2005/8/layout/vList2"/>
    <dgm:cxn modelId="{584E7C7F-3F94-4CF9-9DA5-EE3FE33EBB8F}" type="presOf" srcId="{0A7BB2E1-CD64-48D6-8351-4A9F075AD921}" destId="{98A2A91D-778B-4888-A3AA-7B073FA4D914}" srcOrd="0" destOrd="0" presId="urn:microsoft.com/office/officeart/2005/8/layout/vList2"/>
    <dgm:cxn modelId="{B519B283-0EB7-4E56-983B-2AC6344390E9}" type="presOf" srcId="{28E76FC5-5FCA-464A-934D-FB74B672753D}" destId="{F4DD02D6-17A9-45B7-9473-1F6255FB4AB1}" srcOrd="0" destOrd="0" presId="urn:microsoft.com/office/officeart/2005/8/layout/vList2"/>
    <dgm:cxn modelId="{D575508B-5810-4015-9F23-D27109B3EE8E}" srcId="{FDA7D314-AAEF-4F95-B93A-A70616FA2EF2}" destId="{3D4E0230-D66A-4515-8D9E-06EBC8846FFE}" srcOrd="3" destOrd="0" parTransId="{EFFF244A-2A6B-4A01-8A2E-2CF4099372A2}" sibTransId="{3B7E20D4-2563-4FF0-B69F-929884D7B37B}"/>
    <dgm:cxn modelId="{7F09CA92-ED1F-4D91-AC1D-C0A8CEBED738}" srcId="{FDA7D314-AAEF-4F95-B93A-A70616FA2EF2}" destId="{0A7BB2E1-CD64-48D6-8351-4A9F075AD921}" srcOrd="2" destOrd="0" parTransId="{630E13AE-35C7-4133-ABE9-F5C3E575F578}" sibTransId="{277035E2-AD9A-4723-8BE1-D5ECC73EFDE5}"/>
    <dgm:cxn modelId="{7EAEF9A5-1473-4A4D-BFAF-8289031C29F5}" type="presOf" srcId="{AD44D86D-A786-400A-8798-8D2A064270B5}" destId="{90E1F083-E7C4-497C-A0B1-F5C076032863}" srcOrd="0" destOrd="0" presId="urn:microsoft.com/office/officeart/2005/8/layout/vList2"/>
    <dgm:cxn modelId="{84BBF8B8-DAC8-4255-BBD1-DFCFF581FD5D}" srcId="{FDA7D314-AAEF-4F95-B93A-A70616FA2EF2}" destId="{9AD0780A-B0AB-4A7C-BAB4-AE0864754B5E}" srcOrd="4" destOrd="0" parTransId="{12F4658E-2EFD-4D52-B93B-5B436AEDC700}" sibTransId="{7CA0A322-77F5-4534-BE8D-ABC9B067ED86}"/>
    <dgm:cxn modelId="{0F9A3CC2-C41D-42D8-9F92-62713CC16969}" srcId="{FDA7D314-AAEF-4F95-B93A-A70616FA2EF2}" destId="{CA97CEBB-2EFF-4D35-99FB-3E5398DE74AC}" srcOrd="5" destOrd="0" parTransId="{32ED40E4-5B2B-4B31-80DB-17B3C633BE5C}" sibTransId="{850D080C-9793-4AF7-AA31-8B15F5285E88}"/>
    <dgm:cxn modelId="{1A7558C7-3BFF-445D-B98E-90A55C25CDE4}" type="presOf" srcId="{3D4E0230-D66A-4515-8D9E-06EBC8846FFE}" destId="{FB7B18B5-3156-45CD-8094-D217A22BD062}" srcOrd="0" destOrd="0" presId="urn:microsoft.com/office/officeart/2005/8/layout/vList2"/>
    <dgm:cxn modelId="{C9FD1DC9-7C44-4F29-BE74-6C254B2A9381}" type="presOf" srcId="{CA97CEBB-2EFF-4D35-99FB-3E5398DE74AC}" destId="{8A0F0DEB-FD01-49F5-9B8C-2FDAC374BAC5}" srcOrd="0" destOrd="0" presId="urn:microsoft.com/office/officeart/2005/8/layout/vList2"/>
    <dgm:cxn modelId="{BE788CD7-F9D0-4EE3-A143-5536217F17F3}" type="presOf" srcId="{FDA7D314-AAEF-4F95-B93A-A70616FA2EF2}" destId="{F36694CF-90A5-45C4-9B30-03472BC3ABE2}" srcOrd="0" destOrd="0" presId="urn:microsoft.com/office/officeart/2005/8/layout/vList2"/>
    <dgm:cxn modelId="{2DE9E2E7-1F01-4923-B579-6E02F48437E3}" type="presOf" srcId="{9AD0780A-B0AB-4A7C-BAB4-AE0864754B5E}" destId="{2B611F0A-2DD1-4973-9603-689537EEE1CA}" srcOrd="0" destOrd="0" presId="urn:microsoft.com/office/officeart/2005/8/layout/vList2"/>
    <dgm:cxn modelId="{C5A4EBFF-0525-4995-83C1-295832C39311}" srcId="{FDA7D314-AAEF-4F95-B93A-A70616FA2EF2}" destId="{28E76FC5-5FCA-464A-934D-FB74B672753D}" srcOrd="7" destOrd="0" parTransId="{7230B949-19FC-4FC8-A739-749A62A01FA6}" sibTransId="{442E53AB-9BF3-4A05-AB17-620E3AA960CB}"/>
    <dgm:cxn modelId="{C26F1926-F2BB-408F-89AF-62CA2953C54A}" type="presParOf" srcId="{F36694CF-90A5-45C4-9B30-03472BC3ABE2}" destId="{115D0599-A58A-42A6-B66F-C7E2A868B5A0}" srcOrd="0" destOrd="0" presId="urn:microsoft.com/office/officeart/2005/8/layout/vList2"/>
    <dgm:cxn modelId="{C7334686-E1AA-4132-A395-26BA2784AEAD}" type="presParOf" srcId="{F36694CF-90A5-45C4-9B30-03472BC3ABE2}" destId="{6C0C4F21-4A0F-4C4E-AA0F-AE49C0053636}" srcOrd="1" destOrd="0" presId="urn:microsoft.com/office/officeart/2005/8/layout/vList2"/>
    <dgm:cxn modelId="{14AE5D2E-9F13-442F-9AF7-5674EBBFE866}" type="presParOf" srcId="{F36694CF-90A5-45C4-9B30-03472BC3ABE2}" destId="{90E1F083-E7C4-497C-A0B1-F5C076032863}" srcOrd="2" destOrd="0" presId="urn:microsoft.com/office/officeart/2005/8/layout/vList2"/>
    <dgm:cxn modelId="{F0B59FFE-DE28-4085-A201-1E9615CDFE06}" type="presParOf" srcId="{F36694CF-90A5-45C4-9B30-03472BC3ABE2}" destId="{4A26A7B9-3432-4212-A19B-CAD2A8248796}" srcOrd="3" destOrd="0" presId="urn:microsoft.com/office/officeart/2005/8/layout/vList2"/>
    <dgm:cxn modelId="{5552373A-70C1-4D32-88CB-1EFCAA97F399}" type="presParOf" srcId="{F36694CF-90A5-45C4-9B30-03472BC3ABE2}" destId="{98A2A91D-778B-4888-A3AA-7B073FA4D914}" srcOrd="4" destOrd="0" presId="urn:microsoft.com/office/officeart/2005/8/layout/vList2"/>
    <dgm:cxn modelId="{FD161F6E-FE96-427F-B107-447FD52423B2}" type="presParOf" srcId="{F36694CF-90A5-45C4-9B30-03472BC3ABE2}" destId="{C3C81485-6617-4202-8756-D7CD4A5A1A99}" srcOrd="5" destOrd="0" presId="urn:microsoft.com/office/officeart/2005/8/layout/vList2"/>
    <dgm:cxn modelId="{F35C78ED-F93F-4878-83D0-78581CD1F298}" type="presParOf" srcId="{F36694CF-90A5-45C4-9B30-03472BC3ABE2}" destId="{FB7B18B5-3156-45CD-8094-D217A22BD062}" srcOrd="6" destOrd="0" presId="urn:microsoft.com/office/officeart/2005/8/layout/vList2"/>
    <dgm:cxn modelId="{6EAA08A2-DFA3-4757-9F03-0EE36E97E951}" type="presParOf" srcId="{F36694CF-90A5-45C4-9B30-03472BC3ABE2}" destId="{61E0DA78-77A4-46B0-AF7B-4B5F6B38C6DE}" srcOrd="7" destOrd="0" presId="urn:microsoft.com/office/officeart/2005/8/layout/vList2"/>
    <dgm:cxn modelId="{FD7CC379-5D47-4FEB-8930-0E5BCB72AAD2}" type="presParOf" srcId="{F36694CF-90A5-45C4-9B30-03472BC3ABE2}" destId="{2B611F0A-2DD1-4973-9603-689537EEE1CA}" srcOrd="8" destOrd="0" presId="urn:microsoft.com/office/officeart/2005/8/layout/vList2"/>
    <dgm:cxn modelId="{247B6BFF-D300-47D6-B201-EB2C9C16243B}" type="presParOf" srcId="{F36694CF-90A5-45C4-9B30-03472BC3ABE2}" destId="{BAC65393-1D01-45BA-810A-E78E146DC764}" srcOrd="9" destOrd="0" presId="urn:microsoft.com/office/officeart/2005/8/layout/vList2"/>
    <dgm:cxn modelId="{589498F8-255E-4E16-9DF6-12D214FD16A4}" type="presParOf" srcId="{F36694CF-90A5-45C4-9B30-03472BC3ABE2}" destId="{8A0F0DEB-FD01-49F5-9B8C-2FDAC374BAC5}" srcOrd="10" destOrd="0" presId="urn:microsoft.com/office/officeart/2005/8/layout/vList2"/>
    <dgm:cxn modelId="{51ED7298-78D4-410D-A4E6-26D39DEF2C21}" type="presParOf" srcId="{F36694CF-90A5-45C4-9B30-03472BC3ABE2}" destId="{A24929CB-2D92-4A59-A056-91EB0C799AFF}" srcOrd="11" destOrd="0" presId="urn:microsoft.com/office/officeart/2005/8/layout/vList2"/>
    <dgm:cxn modelId="{3BD432CA-45B9-411B-A626-40A43E952F09}" type="presParOf" srcId="{F36694CF-90A5-45C4-9B30-03472BC3ABE2}" destId="{F98C12CB-A6D6-465E-8B27-071519610B65}" srcOrd="12" destOrd="0" presId="urn:microsoft.com/office/officeart/2005/8/layout/vList2"/>
    <dgm:cxn modelId="{90F2A694-E7BB-4BF8-93BD-FCF34CCC3C23}" type="presParOf" srcId="{F36694CF-90A5-45C4-9B30-03472BC3ABE2}" destId="{A2BAD9ED-80F9-41F9-9162-A35739C6444A}" srcOrd="13" destOrd="0" presId="urn:microsoft.com/office/officeart/2005/8/layout/vList2"/>
    <dgm:cxn modelId="{C7FEA566-56B8-4F40-95A3-97C67BE0F8D6}" type="presParOf" srcId="{F36694CF-90A5-45C4-9B30-03472BC3ABE2}" destId="{F4DD02D6-17A9-45B7-9473-1F6255FB4AB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6781DF-7178-4A44-B2E2-D03192224CE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9D55D9F-5A5F-4421-A71C-C1AB9FD42A4E}">
      <dgm:prSet/>
      <dgm:spPr/>
      <dgm:t>
        <a:bodyPr/>
        <a:lstStyle/>
        <a:p>
          <a:pPr>
            <a:lnSpc>
              <a:spcPct val="100000"/>
            </a:lnSpc>
          </a:pPr>
          <a:r>
            <a:rPr lang="en-US"/>
            <a:t>Question</a:t>
          </a:r>
        </a:p>
      </dgm:t>
    </dgm:pt>
    <dgm:pt modelId="{DA20A9C2-F5C3-43F5-B573-2E97A79F1A36}" type="parTrans" cxnId="{EDC831FD-E367-41BA-9991-47FDE524F9A2}">
      <dgm:prSet/>
      <dgm:spPr/>
      <dgm:t>
        <a:bodyPr/>
        <a:lstStyle/>
        <a:p>
          <a:endParaRPr lang="en-US"/>
        </a:p>
      </dgm:t>
    </dgm:pt>
    <dgm:pt modelId="{F0CB1453-BDDF-4734-A699-4DA585B325FE}" type="sibTrans" cxnId="{EDC831FD-E367-41BA-9991-47FDE524F9A2}">
      <dgm:prSet/>
      <dgm:spPr/>
      <dgm:t>
        <a:bodyPr/>
        <a:lstStyle/>
        <a:p>
          <a:endParaRPr lang="en-US"/>
        </a:p>
      </dgm:t>
    </dgm:pt>
    <dgm:pt modelId="{2BD3D6F1-8F8F-4065-BDD4-9AF98580E3F0}">
      <dgm:prSet/>
      <dgm:spPr/>
      <dgm:t>
        <a:bodyPr/>
        <a:lstStyle/>
        <a:p>
          <a:pPr>
            <a:lnSpc>
              <a:spcPct val="100000"/>
            </a:lnSpc>
          </a:pPr>
          <a:r>
            <a:rPr lang="en-US"/>
            <a:t>answer</a:t>
          </a:r>
        </a:p>
      </dgm:t>
    </dgm:pt>
    <dgm:pt modelId="{C6F5AD0F-142E-4684-9CDC-F27C18FCBF22}" type="parTrans" cxnId="{B50B2460-0526-4C23-8CD3-3ED851ADB32C}">
      <dgm:prSet/>
      <dgm:spPr/>
      <dgm:t>
        <a:bodyPr/>
        <a:lstStyle/>
        <a:p>
          <a:endParaRPr lang="en-US"/>
        </a:p>
      </dgm:t>
    </dgm:pt>
    <dgm:pt modelId="{FC512B08-9AF3-4730-8D3F-AFDE6D4A8CC6}" type="sibTrans" cxnId="{B50B2460-0526-4C23-8CD3-3ED851ADB32C}">
      <dgm:prSet/>
      <dgm:spPr/>
      <dgm:t>
        <a:bodyPr/>
        <a:lstStyle/>
        <a:p>
          <a:endParaRPr lang="en-US"/>
        </a:p>
      </dgm:t>
    </dgm:pt>
    <dgm:pt modelId="{0F2963FE-8E88-436E-917C-172325C80C2F}" type="pres">
      <dgm:prSet presAssocID="{F56781DF-7178-4A44-B2E2-D03192224CE4}" presName="root" presStyleCnt="0">
        <dgm:presLayoutVars>
          <dgm:dir/>
          <dgm:resizeHandles val="exact"/>
        </dgm:presLayoutVars>
      </dgm:prSet>
      <dgm:spPr/>
    </dgm:pt>
    <dgm:pt modelId="{D93EA897-2A7C-48FC-84C2-0DD89FD6218D}" type="pres">
      <dgm:prSet presAssocID="{A9D55D9F-5A5F-4421-A71C-C1AB9FD42A4E}" presName="compNode" presStyleCnt="0"/>
      <dgm:spPr/>
    </dgm:pt>
    <dgm:pt modelId="{1DAD5110-20E1-4F62-A08E-28D6F6B6B267}" type="pres">
      <dgm:prSet presAssocID="{A9D55D9F-5A5F-4421-A71C-C1AB9FD42A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2CFE8937-6F1D-452E-9A9D-0A21532CEE51}" type="pres">
      <dgm:prSet presAssocID="{A9D55D9F-5A5F-4421-A71C-C1AB9FD42A4E}" presName="spaceRect" presStyleCnt="0"/>
      <dgm:spPr/>
    </dgm:pt>
    <dgm:pt modelId="{F94B462A-713F-48E1-A0D6-309263B75F05}" type="pres">
      <dgm:prSet presAssocID="{A9D55D9F-5A5F-4421-A71C-C1AB9FD42A4E}" presName="textRect" presStyleLbl="revTx" presStyleIdx="0" presStyleCnt="2">
        <dgm:presLayoutVars>
          <dgm:chMax val="1"/>
          <dgm:chPref val="1"/>
        </dgm:presLayoutVars>
      </dgm:prSet>
      <dgm:spPr/>
    </dgm:pt>
    <dgm:pt modelId="{43958324-8DA5-45C9-AB5A-9E9869924C9D}" type="pres">
      <dgm:prSet presAssocID="{F0CB1453-BDDF-4734-A699-4DA585B325FE}" presName="sibTrans" presStyleCnt="0"/>
      <dgm:spPr/>
    </dgm:pt>
    <dgm:pt modelId="{A54A76A1-BD8D-42B0-833C-885E627117EB}" type="pres">
      <dgm:prSet presAssocID="{2BD3D6F1-8F8F-4065-BDD4-9AF98580E3F0}" presName="compNode" presStyleCnt="0"/>
      <dgm:spPr/>
    </dgm:pt>
    <dgm:pt modelId="{7D259441-4110-4E3E-A82B-FBFACFD5B52E}" type="pres">
      <dgm:prSet presAssocID="{2BD3D6F1-8F8F-4065-BDD4-9AF98580E3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86333DC4-0D64-4D78-B759-3594323E17C3}" type="pres">
      <dgm:prSet presAssocID="{2BD3D6F1-8F8F-4065-BDD4-9AF98580E3F0}" presName="spaceRect" presStyleCnt="0"/>
      <dgm:spPr/>
    </dgm:pt>
    <dgm:pt modelId="{67B4CC55-5F29-4C79-B61B-1B8785D57378}" type="pres">
      <dgm:prSet presAssocID="{2BD3D6F1-8F8F-4065-BDD4-9AF98580E3F0}" presName="textRect" presStyleLbl="revTx" presStyleIdx="1" presStyleCnt="2">
        <dgm:presLayoutVars>
          <dgm:chMax val="1"/>
          <dgm:chPref val="1"/>
        </dgm:presLayoutVars>
      </dgm:prSet>
      <dgm:spPr/>
    </dgm:pt>
  </dgm:ptLst>
  <dgm:cxnLst>
    <dgm:cxn modelId="{F737B224-37B3-427A-8ADD-7F51E753D11F}" type="presOf" srcId="{F56781DF-7178-4A44-B2E2-D03192224CE4}" destId="{0F2963FE-8E88-436E-917C-172325C80C2F}" srcOrd="0" destOrd="0" presId="urn:microsoft.com/office/officeart/2018/2/layout/IconLabelList"/>
    <dgm:cxn modelId="{5C7B6330-E36F-4FE8-8CB7-00BE0CE82BB4}" type="presOf" srcId="{A9D55D9F-5A5F-4421-A71C-C1AB9FD42A4E}" destId="{F94B462A-713F-48E1-A0D6-309263B75F05}" srcOrd="0" destOrd="0" presId="urn:microsoft.com/office/officeart/2018/2/layout/IconLabelList"/>
    <dgm:cxn modelId="{B50B2460-0526-4C23-8CD3-3ED851ADB32C}" srcId="{F56781DF-7178-4A44-B2E2-D03192224CE4}" destId="{2BD3D6F1-8F8F-4065-BDD4-9AF98580E3F0}" srcOrd="1" destOrd="0" parTransId="{C6F5AD0F-142E-4684-9CDC-F27C18FCBF22}" sibTransId="{FC512B08-9AF3-4730-8D3F-AFDE6D4A8CC6}"/>
    <dgm:cxn modelId="{D6B94A91-1513-47D5-B9D5-4E6B781F41F8}" type="presOf" srcId="{2BD3D6F1-8F8F-4065-BDD4-9AF98580E3F0}" destId="{67B4CC55-5F29-4C79-B61B-1B8785D57378}" srcOrd="0" destOrd="0" presId="urn:microsoft.com/office/officeart/2018/2/layout/IconLabelList"/>
    <dgm:cxn modelId="{EDC831FD-E367-41BA-9991-47FDE524F9A2}" srcId="{F56781DF-7178-4A44-B2E2-D03192224CE4}" destId="{A9D55D9F-5A5F-4421-A71C-C1AB9FD42A4E}" srcOrd="0" destOrd="0" parTransId="{DA20A9C2-F5C3-43F5-B573-2E97A79F1A36}" sibTransId="{F0CB1453-BDDF-4734-A699-4DA585B325FE}"/>
    <dgm:cxn modelId="{128EF611-4912-43DB-8779-4CE01272248B}" type="presParOf" srcId="{0F2963FE-8E88-436E-917C-172325C80C2F}" destId="{D93EA897-2A7C-48FC-84C2-0DD89FD6218D}" srcOrd="0" destOrd="0" presId="urn:microsoft.com/office/officeart/2018/2/layout/IconLabelList"/>
    <dgm:cxn modelId="{266F233D-C42F-45B2-8FDE-7562E42DB12F}" type="presParOf" srcId="{D93EA897-2A7C-48FC-84C2-0DD89FD6218D}" destId="{1DAD5110-20E1-4F62-A08E-28D6F6B6B267}" srcOrd="0" destOrd="0" presId="urn:microsoft.com/office/officeart/2018/2/layout/IconLabelList"/>
    <dgm:cxn modelId="{2A9E91EA-1C5A-4230-AE93-CA0D6B2C96DD}" type="presParOf" srcId="{D93EA897-2A7C-48FC-84C2-0DD89FD6218D}" destId="{2CFE8937-6F1D-452E-9A9D-0A21532CEE51}" srcOrd="1" destOrd="0" presId="urn:microsoft.com/office/officeart/2018/2/layout/IconLabelList"/>
    <dgm:cxn modelId="{E7C9A836-2CA0-456A-B630-1B85D1F15504}" type="presParOf" srcId="{D93EA897-2A7C-48FC-84C2-0DD89FD6218D}" destId="{F94B462A-713F-48E1-A0D6-309263B75F05}" srcOrd="2" destOrd="0" presId="urn:microsoft.com/office/officeart/2018/2/layout/IconLabelList"/>
    <dgm:cxn modelId="{C622E42B-73DB-4C55-9A93-2CF65BE3299F}" type="presParOf" srcId="{0F2963FE-8E88-436E-917C-172325C80C2F}" destId="{43958324-8DA5-45C9-AB5A-9E9869924C9D}" srcOrd="1" destOrd="0" presId="urn:microsoft.com/office/officeart/2018/2/layout/IconLabelList"/>
    <dgm:cxn modelId="{C7824852-C061-4840-8286-AC654137F28D}" type="presParOf" srcId="{0F2963FE-8E88-436E-917C-172325C80C2F}" destId="{A54A76A1-BD8D-42B0-833C-885E627117EB}" srcOrd="2" destOrd="0" presId="urn:microsoft.com/office/officeart/2018/2/layout/IconLabelList"/>
    <dgm:cxn modelId="{ED6A74FF-AFE1-4D3F-8601-3BCAEAAEA94D}" type="presParOf" srcId="{A54A76A1-BD8D-42B0-833C-885E627117EB}" destId="{7D259441-4110-4E3E-A82B-FBFACFD5B52E}" srcOrd="0" destOrd="0" presId="urn:microsoft.com/office/officeart/2018/2/layout/IconLabelList"/>
    <dgm:cxn modelId="{915493D8-EA65-40BF-921A-031666265C01}" type="presParOf" srcId="{A54A76A1-BD8D-42B0-833C-885E627117EB}" destId="{86333DC4-0D64-4D78-B759-3594323E17C3}" srcOrd="1" destOrd="0" presId="urn:microsoft.com/office/officeart/2018/2/layout/IconLabelList"/>
    <dgm:cxn modelId="{0FD390EC-1B24-41C1-BD6B-ED989077567C}" type="presParOf" srcId="{A54A76A1-BD8D-42B0-833C-885E627117EB}" destId="{67B4CC55-5F29-4C79-B61B-1B8785D573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D8769-BBE3-4525-9435-0DE38D0D7184}">
      <dsp:nvSpPr>
        <dsp:cNvPr id="0" name=""/>
        <dsp:cNvSpPr/>
      </dsp:nvSpPr>
      <dsp:spPr>
        <a:xfrm>
          <a:off x="653670" y="603781"/>
          <a:ext cx="880078" cy="880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2097F-1DAF-44A6-A7F9-C2E7B89EF9A4}">
      <dsp:nvSpPr>
        <dsp:cNvPr id="0" name=""/>
        <dsp:cNvSpPr/>
      </dsp:nvSpPr>
      <dsp:spPr>
        <a:xfrm>
          <a:off x="115844"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cab industry has seen impressive growth, driven by changing consumer preferences and technological advancements. </a:t>
          </a:r>
        </a:p>
      </dsp:txBody>
      <dsp:txXfrm>
        <a:off x="115844" y="2033621"/>
        <a:ext cx="1955730" cy="2234635"/>
      </dsp:txXfrm>
    </dsp:sp>
    <dsp:sp modelId="{097155F7-9764-4340-BDB8-D393FEB98D75}">
      <dsp:nvSpPr>
        <dsp:cNvPr id="0" name=""/>
        <dsp:cNvSpPr/>
      </dsp:nvSpPr>
      <dsp:spPr>
        <a:xfrm>
          <a:off x="2951654" y="603781"/>
          <a:ext cx="880078" cy="880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C3280-9326-4B1A-8E2D-9DDDD10EBAC3}">
      <dsp:nvSpPr>
        <dsp:cNvPr id="0" name=""/>
        <dsp:cNvSpPr/>
      </dsp:nvSpPr>
      <dsp:spPr>
        <a:xfrm>
          <a:off x="2413828"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market is populated with several key players, including ride-sharing platforms. Competition is fierce, with companies striving to enhance customer experiences and operational efficiency.</a:t>
          </a:r>
        </a:p>
      </dsp:txBody>
      <dsp:txXfrm>
        <a:off x="2413828" y="2033621"/>
        <a:ext cx="1955730" cy="2234635"/>
      </dsp:txXfrm>
    </dsp:sp>
    <dsp:sp modelId="{922814AE-23E9-43E3-A2DF-C1F1394316B2}">
      <dsp:nvSpPr>
        <dsp:cNvPr id="0" name=""/>
        <dsp:cNvSpPr/>
      </dsp:nvSpPr>
      <dsp:spPr>
        <a:xfrm>
          <a:off x="5249638" y="603781"/>
          <a:ext cx="880078" cy="880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DEFE6-65FD-4AB1-9115-8EF048A5D45C}">
      <dsp:nvSpPr>
        <dsp:cNvPr id="0" name=""/>
        <dsp:cNvSpPr/>
      </dsp:nvSpPr>
      <dsp:spPr>
        <a:xfrm>
          <a:off x="4711812"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This thriving industry presents a compelling investment opportunity, demanding data-driven insights to pinpoint the most promising company for investment.</a:t>
          </a:r>
        </a:p>
      </dsp:txBody>
      <dsp:txXfrm>
        <a:off x="4711812" y="2033621"/>
        <a:ext cx="1955730" cy="2234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5087A-019C-470D-A4E1-4182EB7EE7D0}">
      <dsp:nvSpPr>
        <dsp:cNvPr id="0" name=""/>
        <dsp:cNvSpPr/>
      </dsp:nvSpPr>
      <dsp:spPr>
        <a:xfrm>
          <a:off x="0" y="0"/>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bg1"/>
              </a:solidFill>
            </a:rPr>
            <a:t>Time period of data is from 31/01/2016 </a:t>
          </a:r>
          <a:r>
            <a:rPr lang="en-US" sz="1600" b="0" i="0" kern="1200" dirty="0">
              <a:solidFill>
                <a:schemeClr val="bg1"/>
              </a:solidFill>
            </a:rPr>
            <a:t>to</a:t>
          </a:r>
          <a:r>
            <a:rPr lang="en-US" sz="1600" b="1" i="0" kern="1200" dirty="0">
              <a:solidFill>
                <a:schemeClr val="bg1"/>
              </a:solidFill>
            </a:rPr>
            <a:t> 31/12/2018</a:t>
          </a:r>
          <a:endParaRPr lang="en-US" sz="1600" kern="1200" dirty="0">
            <a:solidFill>
              <a:schemeClr val="bg1"/>
            </a:solidFill>
          </a:endParaRPr>
        </a:p>
      </dsp:txBody>
      <dsp:txXfrm>
        <a:off x="25694" y="25694"/>
        <a:ext cx="3703331" cy="825864"/>
      </dsp:txXfrm>
    </dsp:sp>
    <dsp:sp modelId="{7790001D-B4AF-4438-B94D-B6021DB74683}">
      <dsp:nvSpPr>
        <dsp:cNvPr id="0" name=""/>
        <dsp:cNvSpPr/>
      </dsp:nvSpPr>
      <dsp:spPr>
        <a:xfrm>
          <a:off x="354901" y="999093"/>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Cab_Data.csv </a:t>
          </a:r>
          <a:r>
            <a:rPr lang="en-US" sz="1600" b="1" i="0" kern="1200" dirty="0"/>
            <a:t>– </a:t>
          </a:r>
          <a:r>
            <a:rPr lang="en-US" sz="1600" b="0" i="0" kern="1200" dirty="0"/>
            <a:t>this file includes details of transaction for 2 cab companies</a:t>
          </a:r>
          <a:endParaRPr lang="en-US" sz="1600" kern="1200" dirty="0"/>
        </a:p>
      </dsp:txBody>
      <dsp:txXfrm>
        <a:off x="380595" y="1024787"/>
        <a:ext cx="3776090" cy="825864"/>
      </dsp:txXfrm>
    </dsp:sp>
    <dsp:sp modelId="{A2B6851F-7D2C-4EBC-A788-040B55BB2D62}">
      <dsp:nvSpPr>
        <dsp:cNvPr id="0" name=""/>
        <dsp:cNvSpPr/>
      </dsp:nvSpPr>
      <dsp:spPr>
        <a:xfrm>
          <a:off x="709802" y="1998186"/>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Customer_ID.csv</a:t>
          </a:r>
          <a:r>
            <a:rPr lang="en-US" sz="1600" b="0" i="0" kern="1200" dirty="0">
              <a:solidFill>
                <a:schemeClr val="tx1"/>
              </a:solidFill>
            </a:rPr>
            <a:t> </a:t>
          </a:r>
          <a:r>
            <a:rPr lang="en-US" sz="1600" b="0" i="0" kern="1200" dirty="0"/>
            <a:t>– this is a mapping table that contains a unique identifier which links the customer’s demographic details</a:t>
          </a:r>
          <a:endParaRPr lang="en-US" sz="1600" kern="1200" dirty="0"/>
        </a:p>
      </dsp:txBody>
      <dsp:txXfrm>
        <a:off x="735496" y="2023880"/>
        <a:ext cx="3776090" cy="825864"/>
      </dsp:txXfrm>
    </dsp:sp>
    <dsp:sp modelId="{46BA9A49-63BF-4D22-83EE-4200C7CCC754}">
      <dsp:nvSpPr>
        <dsp:cNvPr id="0" name=""/>
        <dsp:cNvSpPr/>
      </dsp:nvSpPr>
      <dsp:spPr>
        <a:xfrm>
          <a:off x="1064704" y="2997279"/>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Transaction_ID.csv </a:t>
          </a:r>
          <a:r>
            <a:rPr lang="en-US" sz="1600" b="1" i="0" kern="1200" dirty="0"/>
            <a:t>– </a:t>
          </a:r>
          <a:r>
            <a:rPr lang="en-US" sz="1600" b="0" i="0" kern="1200" dirty="0"/>
            <a:t>this is a mapping table that contains transaction to customer mapping and payment mode</a:t>
          </a:r>
          <a:endParaRPr lang="en-US" sz="1600" kern="1200" dirty="0"/>
        </a:p>
      </dsp:txBody>
      <dsp:txXfrm>
        <a:off x="1090398" y="3022973"/>
        <a:ext cx="3776090" cy="825864"/>
      </dsp:txXfrm>
    </dsp:sp>
    <dsp:sp modelId="{EF81A402-1464-44F8-9752-1249AF777190}">
      <dsp:nvSpPr>
        <dsp:cNvPr id="0" name=""/>
        <dsp:cNvSpPr/>
      </dsp:nvSpPr>
      <dsp:spPr>
        <a:xfrm>
          <a:off x="1419605" y="3996372"/>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City.csv </a:t>
          </a:r>
          <a:r>
            <a:rPr lang="en-US" sz="1600" b="1" i="0" kern="1200" dirty="0"/>
            <a:t>– </a:t>
          </a:r>
          <a:r>
            <a:rPr lang="en-US" sz="1600" b="0" i="0" kern="1200" dirty="0"/>
            <a:t>this file contains list of US cities, their population and number of cab users</a:t>
          </a:r>
          <a:endParaRPr lang="en-US" sz="1600" kern="1200" dirty="0"/>
        </a:p>
      </dsp:txBody>
      <dsp:txXfrm>
        <a:off x="1445299" y="4022066"/>
        <a:ext cx="3776090" cy="825864"/>
      </dsp:txXfrm>
    </dsp:sp>
    <dsp:sp modelId="{00E6E5D5-3148-483E-A5F1-BCD762537465}">
      <dsp:nvSpPr>
        <dsp:cNvPr id="0" name=""/>
        <dsp:cNvSpPr/>
      </dsp:nvSpPr>
      <dsp:spPr>
        <a:xfrm>
          <a:off x="4182379" y="640881"/>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10677" y="640881"/>
        <a:ext cx="313618" cy="429086"/>
      </dsp:txXfrm>
    </dsp:sp>
    <dsp:sp modelId="{1384B24F-52D5-4D42-97E3-615D4454CD0D}">
      <dsp:nvSpPr>
        <dsp:cNvPr id="0" name=""/>
        <dsp:cNvSpPr/>
      </dsp:nvSpPr>
      <dsp:spPr>
        <a:xfrm>
          <a:off x="4537281" y="1639974"/>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665579" y="1639974"/>
        <a:ext cx="313618" cy="429086"/>
      </dsp:txXfrm>
    </dsp:sp>
    <dsp:sp modelId="{D040E4DE-4922-43F0-A619-56ED2EA1E81B}">
      <dsp:nvSpPr>
        <dsp:cNvPr id="0" name=""/>
        <dsp:cNvSpPr/>
      </dsp:nvSpPr>
      <dsp:spPr>
        <a:xfrm>
          <a:off x="4892182" y="262444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020480" y="2624447"/>
        <a:ext cx="313618" cy="429086"/>
      </dsp:txXfrm>
    </dsp:sp>
    <dsp:sp modelId="{AA20A680-7424-45DE-A724-48B6AC8BD67C}">
      <dsp:nvSpPr>
        <dsp:cNvPr id="0" name=""/>
        <dsp:cNvSpPr/>
      </dsp:nvSpPr>
      <dsp:spPr>
        <a:xfrm>
          <a:off x="5247084" y="363328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375382" y="3633287"/>
        <a:ext cx="313618" cy="42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C7B97-B806-47D6-A681-6CE14F4F65C4}">
      <dsp:nvSpPr>
        <dsp:cNvPr id="0" name=""/>
        <dsp:cNvSpPr/>
      </dsp:nvSpPr>
      <dsp:spPr>
        <a:xfrm>
          <a:off x="0" y="2022"/>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E68B0-CE58-4E5E-A77E-24D37E0EC3ED}">
      <dsp:nvSpPr>
        <dsp:cNvPr id="0" name=""/>
        <dsp:cNvSpPr/>
      </dsp:nvSpPr>
      <dsp:spPr>
        <a:xfrm>
          <a:off x="310115" y="232687"/>
          <a:ext cx="563846" cy="5638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DF3E26-DB39-4D74-9E82-F0D4643A2F78}">
      <dsp:nvSpPr>
        <dsp:cNvPr id="0" name=""/>
        <dsp:cNvSpPr/>
      </dsp:nvSpPr>
      <dsp:spPr>
        <a:xfrm>
          <a:off x="1184076" y="2022"/>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Profit per KM Travelled Median</a:t>
          </a:r>
        </a:p>
      </dsp:txBody>
      <dsp:txXfrm>
        <a:off x="1184076" y="2022"/>
        <a:ext cx="4988123" cy="1025174"/>
      </dsp:txXfrm>
    </dsp:sp>
    <dsp:sp modelId="{AF09498A-06FA-4D32-B311-7E7194B21D8C}">
      <dsp:nvSpPr>
        <dsp:cNvPr id="0" name=""/>
        <dsp:cNvSpPr/>
      </dsp:nvSpPr>
      <dsp:spPr>
        <a:xfrm>
          <a:off x="0" y="1283491"/>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955D8-B017-4F94-B131-9E8797CE72E2}">
      <dsp:nvSpPr>
        <dsp:cNvPr id="0" name=""/>
        <dsp:cNvSpPr/>
      </dsp:nvSpPr>
      <dsp:spPr>
        <a:xfrm>
          <a:off x="310115" y="1514155"/>
          <a:ext cx="563846" cy="5638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EC1EF-7133-4123-8841-749B090E1AAD}">
      <dsp:nvSpPr>
        <dsp:cNvPr id="0" name=""/>
        <dsp:cNvSpPr/>
      </dsp:nvSpPr>
      <dsp:spPr>
        <a:xfrm>
          <a:off x="1184076" y="1283491"/>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One Year Forecast</a:t>
          </a:r>
        </a:p>
      </dsp:txBody>
      <dsp:txXfrm>
        <a:off x="1184076" y="1283491"/>
        <a:ext cx="4988123" cy="1025174"/>
      </dsp:txXfrm>
    </dsp:sp>
    <dsp:sp modelId="{1B3E93E9-C688-4BF6-9213-15647FF2FF31}">
      <dsp:nvSpPr>
        <dsp:cNvPr id="0" name=""/>
        <dsp:cNvSpPr/>
      </dsp:nvSpPr>
      <dsp:spPr>
        <a:xfrm>
          <a:off x="0" y="2564959"/>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93BBD-C033-4169-BC1B-EDB572034F06}">
      <dsp:nvSpPr>
        <dsp:cNvPr id="0" name=""/>
        <dsp:cNvSpPr/>
      </dsp:nvSpPr>
      <dsp:spPr>
        <a:xfrm>
          <a:off x="310115" y="2795623"/>
          <a:ext cx="563846" cy="5638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59BC1-2CD4-47BF-9E88-5B00C4C46C38}">
      <dsp:nvSpPr>
        <dsp:cNvPr id="0" name=""/>
        <dsp:cNvSpPr/>
      </dsp:nvSpPr>
      <dsp:spPr>
        <a:xfrm>
          <a:off x="1184076" y="2564959"/>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Transaction Frequency</a:t>
          </a:r>
        </a:p>
      </dsp:txBody>
      <dsp:txXfrm>
        <a:off x="1184076" y="2564959"/>
        <a:ext cx="4988123" cy="1025174"/>
      </dsp:txXfrm>
    </dsp:sp>
    <dsp:sp modelId="{44AE4A14-0EC6-4076-9492-6050E0EE7DB8}">
      <dsp:nvSpPr>
        <dsp:cNvPr id="0" name=""/>
        <dsp:cNvSpPr/>
      </dsp:nvSpPr>
      <dsp:spPr>
        <a:xfrm>
          <a:off x="0" y="3846427"/>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4E36D-9417-44C0-9AE2-1B3AA6226748}">
      <dsp:nvSpPr>
        <dsp:cNvPr id="0" name=""/>
        <dsp:cNvSpPr/>
      </dsp:nvSpPr>
      <dsp:spPr>
        <a:xfrm>
          <a:off x="310115" y="4077091"/>
          <a:ext cx="563846" cy="5638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2FDF1-8CE8-4376-8451-02C419F83563}">
      <dsp:nvSpPr>
        <dsp:cNvPr id="0" name=""/>
        <dsp:cNvSpPr/>
      </dsp:nvSpPr>
      <dsp:spPr>
        <a:xfrm>
          <a:off x="1184076" y="3846427"/>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Customer Count</a:t>
          </a:r>
        </a:p>
      </dsp:txBody>
      <dsp:txXfrm>
        <a:off x="1184076" y="3846427"/>
        <a:ext cx="4988123" cy="10251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AD5A-DBA0-4D80-97CA-AE281AF0FBF9}">
      <dsp:nvSpPr>
        <dsp:cNvPr id="0" name=""/>
        <dsp:cNvSpPr/>
      </dsp:nvSpPr>
      <dsp:spPr>
        <a:xfrm>
          <a:off x="0" y="58186"/>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Based on companies’ profit, Yellow Cab is more profitable than Pink Cab with a median profit per KM Travelled of $4 higher.</a:t>
          </a:r>
          <a:endParaRPr lang="en-US" sz="1400" kern="1200"/>
        </a:p>
      </dsp:txBody>
      <dsp:txXfrm>
        <a:off x="38231" y="96417"/>
        <a:ext cx="5897302" cy="706706"/>
      </dsp:txXfrm>
    </dsp:sp>
    <dsp:sp modelId="{BB515788-F2A8-4A7B-813F-30BAFE2EB4B1}">
      <dsp:nvSpPr>
        <dsp:cNvPr id="0" name=""/>
        <dsp:cNvSpPr/>
      </dsp:nvSpPr>
      <dsp:spPr>
        <a:xfrm>
          <a:off x="0" y="881674"/>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However, the profit/loss forecast shows that the Pink Cab profit per KM Travelled will increase the next year whereas the Yellow Cab will remain almost constant</a:t>
          </a:r>
          <a:endParaRPr lang="en-US" sz="1400" kern="1200"/>
        </a:p>
      </dsp:txBody>
      <dsp:txXfrm>
        <a:off x="38231" y="919905"/>
        <a:ext cx="5897302" cy="706706"/>
      </dsp:txXfrm>
    </dsp:sp>
    <dsp:sp modelId="{2F4901D2-D641-43A8-BE62-C4DD5688EB3C}">
      <dsp:nvSpPr>
        <dsp:cNvPr id="0" name=""/>
        <dsp:cNvSpPr/>
      </dsp:nvSpPr>
      <dsp:spPr>
        <a:xfrm>
          <a:off x="0" y="1705163"/>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Regardless this forecast, the Yellow Cab financially, still performs better as its profit by KM Travelled will still be higher than Pink Cab’s the following year. </a:t>
          </a:r>
          <a:endParaRPr lang="en-US" sz="1400" kern="1200"/>
        </a:p>
      </dsp:txBody>
      <dsp:txXfrm>
        <a:off x="38231" y="1743394"/>
        <a:ext cx="5897302" cy="706706"/>
      </dsp:txXfrm>
    </dsp:sp>
    <dsp:sp modelId="{D7AC978B-D316-465C-ADA2-7DE720BF512C}">
      <dsp:nvSpPr>
        <dsp:cNvPr id="0" name=""/>
        <dsp:cNvSpPr/>
      </dsp:nvSpPr>
      <dsp:spPr>
        <a:xfrm>
          <a:off x="0" y="2528652"/>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This insight can potentially change in long run as the Pink Cab’s profit per KM Travelled can become higher than Yellow Cab’s according to the current forecast</a:t>
          </a:r>
          <a:endParaRPr lang="en-US" sz="1400" kern="1200"/>
        </a:p>
      </dsp:txBody>
      <dsp:txXfrm>
        <a:off x="38231" y="2566883"/>
        <a:ext cx="5897302" cy="706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D0599-A58A-42A6-B66F-C7E2A868B5A0}">
      <dsp:nvSpPr>
        <dsp:cNvPr id="0" name=""/>
        <dsp:cNvSpPr/>
      </dsp:nvSpPr>
      <dsp:spPr>
        <a:xfrm>
          <a:off x="0" y="10437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Feature Selection and Engineering</a:t>
          </a:r>
        </a:p>
      </dsp:txBody>
      <dsp:txXfrm>
        <a:off x="25759" y="130131"/>
        <a:ext cx="6120681" cy="476152"/>
      </dsp:txXfrm>
    </dsp:sp>
    <dsp:sp modelId="{90E1F083-E7C4-497C-A0B1-F5C076032863}">
      <dsp:nvSpPr>
        <dsp:cNvPr id="0" name=""/>
        <dsp:cNvSpPr/>
      </dsp:nvSpPr>
      <dsp:spPr>
        <a:xfrm>
          <a:off x="0" y="69540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Selection</a:t>
          </a:r>
        </a:p>
      </dsp:txBody>
      <dsp:txXfrm>
        <a:off x="25759" y="721161"/>
        <a:ext cx="6120681" cy="476152"/>
      </dsp:txXfrm>
    </dsp:sp>
    <dsp:sp modelId="{98A2A91D-778B-4888-A3AA-7B073FA4D914}">
      <dsp:nvSpPr>
        <dsp:cNvPr id="0" name=""/>
        <dsp:cNvSpPr/>
      </dsp:nvSpPr>
      <dsp:spPr>
        <a:xfrm>
          <a:off x="0" y="128643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Train and Evaluate Models</a:t>
          </a:r>
        </a:p>
      </dsp:txBody>
      <dsp:txXfrm>
        <a:off x="25759" y="1312191"/>
        <a:ext cx="6120681" cy="476152"/>
      </dsp:txXfrm>
    </dsp:sp>
    <dsp:sp modelId="{FB7B18B5-3156-45CD-8094-D217A22BD062}">
      <dsp:nvSpPr>
        <dsp:cNvPr id="0" name=""/>
        <dsp:cNvSpPr/>
      </dsp:nvSpPr>
      <dsp:spPr>
        <a:xfrm>
          <a:off x="0" y="187746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Optimization</a:t>
          </a:r>
        </a:p>
      </dsp:txBody>
      <dsp:txXfrm>
        <a:off x="25759" y="1903221"/>
        <a:ext cx="6120681" cy="476152"/>
      </dsp:txXfrm>
    </dsp:sp>
    <dsp:sp modelId="{2B611F0A-2DD1-4973-9603-689537EEE1CA}">
      <dsp:nvSpPr>
        <dsp:cNvPr id="0" name=""/>
        <dsp:cNvSpPr/>
      </dsp:nvSpPr>
      <dsp:spPr>
        <a:xfrm>
          <a:off x="0" y="246849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Validation and Cross-Validation</a:t>
          </a:r>
        </a:p>
      </dsp:txBody>
      <dsp:txXfrm>
        <a:off x="25759" y="2494251"/>
        <a:ext cx="6120681" cy="476152"/>
      </dsp:txXfrm>
    </dsp:sp>
    <dsp:sp modelId="{8A0F0DEB-FD01-49F5-9B8C-2FDAC374BAC5}">
      <dsp:nvSpPr>
        <dsp:cNvPr id="0" name=""/>
        <dsp:cNvSpPr/>
      </dsp:nvSpPr>
      <dsp:spPr>
        <a:xfrm>
          <a:off x="0" y="305952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Deployment and Monitoring</a:t>
          </a:r>
        </a:p>
      </dsp:txBody>
      <dsp:txXfrm>
        <a:off x="25759" y="3085281"/>
        <a:ext cx="6120681" cy="476152"/>
      </dsp:txXfrm>
    </dsp:sp>
    <dsp:sp modelId="{F98C12CB-A6D6-465E-8B27-071519610B65}">
      <dsp:nvSpPr>
        <dsp:cNvPr id="0" name=""/>
        <dsp:cNvSpPr/>
      </dsp:nvSpPr>
      <dsp:spPr>
        <a:xfrm>
          <a:off x="0" y="365055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Continuous Improvement</a:t>
          </a:r>
        </a:p>
      </dsp:txBody>
      <dsp:txXfrm>
        <a:off x="25759" y="3676311"/>
        <a:ext cx="6120681" cy="476152"/>
      </dsp:txXfrm>
    </dsp:sp>
    <dsp:sp modelId="{F4DD02D6-17A9-45B7-9473-1F6255FB4AB1}">
      <dsp:nvSpPr>
        <dsp:cNvPr id="0" name=""/>
        <dsp:cNvSpPr/>
      </dsp:nvSpPr>
      <dsp:spPr>
        <a:xfrm>
          <a:off x="0" y="424158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Make Recommendations</a:t>
          </a:r>
        </a:p>
      </dsp:txBody>
      <dsp:txXfrm>
        <a:off x="25759" y="4267341"/>
        <a:ext cx="6120681"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D5110-20E1-4F62-A08E-28D6F6B6B267}">
      <dsp:nvSpPr>
        <dsp:cNvPr id="0" name=""/>
        <dsp:cNvSpPr/>
      </dsp:nvSpPr>
      <dsp:spPr>
        <a:xfrm>
          <a:off x="791803" y="1265704"/>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B462A-713F-48E1-A0D6-309263B75F05}">
      <dsp:nvSpPr>
        <dsp:cNvPr id="0" name=""/>
        <dsp:cNvSpPr/>
      </dsp:nvSpPr>
      <dsp:spPr>
        <a:xfrm>
          <a:off x="15271"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Question</a:t>
          </a:r>
        </a:p>
      </dsp:txBody>
      <dsp:txXfrm>
        <a:off x="15271" y="2887920"/>
        <a:ext cx="2823750" cy="720000"/>
      </dsp:txXfrm>
    </dsp:sp>
    <dsp:sp modelId="{7D259441-4110-4E3E-A82B-FBFACFD5B52E}">
      <dsp:nvSpPr>
        <dsp:cNvPr id="0" name=""/>
        <dsp:cNvSpPr/>
      </dsp:nvSpPr>
      <dsp:spPr>
        <a:xfrm>
          <a:off x="4109709" y="1265704"/>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4CC55-5F29-4C79-B61B-1B8785D57378}">
      <dsp:nvSpPr>
        <dsp:cNvPr id="0" name=""/>
        <dsp:cNvSpPr/>
      </dsp:nvSpPr>
      <dsp:spPr>
        <a:xfrm>
          <a:off x="3333178"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answer</a:t>
          </a:r>
        </a:p>
      </dsp:txBody>
      <dsp:txXfrm>
        <a:off x="3333178" y="2887920"/>
        <a:ext cx="282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9A81-0BF4-05D6-CEB0-5E3998BFC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1E6180-5D74-74C1-909B-E2C995B00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5C860E-0BB4-0C5A-C8BC-DD16D19A34C6}"/>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84AA6903-897B-2FFC-30BC-6068398D5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99AC2-353A-3A9A-17ED-40E8BEE88B28}"/>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19548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AE10-4428-7A22-25F4-AEEF24ED89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9C71A-C6D4-4344-4553-4FD454B61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26D7A-39D1-5E78-7FB4-9F80176F2048}"/>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97BACC08-A894-87EE-F03B-3A06FEF0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1B4E-9388-3787-EB57-A15B29E775CD}"/>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6833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12F9E-5B1C-71E8-2780-8E3006DEB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C73F48-9B90-46D8-6CAB-CB689C4BC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CCFF5-A3EA-99A4-9785-2BF5C032CAB2}"/>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5ED67E90-E3EF-1789-2648-51D9D425C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D4D5-3B66-9B7C-74FB-39524D5DCFF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38718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BB93-06C8-36B0-B331-FA494B95D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C2C6A-0498-1A00-A728-B76152129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2C2CE-8675-4BF8-4ADA-48213F718BFE}"/>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F26ACA4E-CF1B-8886-7AB1-04B3C56D7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0131D-E6B0-AD51-9D64-CB7B57A952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4926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1BEF-0B7F-8D6E-26E8-D66C003DF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CC36B-8C8C-4C77-6B3F-D4F4BCF7F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BB7B3-71FE-E8FA-CFF5-442612751B8A}"/>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8B7731BB-E758-9206-71F0-BE73EE79D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46B6A-AC1A-2064-4917-25DED6004B3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542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A4A8-8AA6-1426-E55C-3D34006A4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4C1DA-2C78-A0BB-500F-974F271C8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25CB1-1DE7-A4C4-0AE4-68F7B7340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316EB-7140-5FF3-44D7-7F5AC40784C5}"/>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0703D15C-8E40-D792-7254-D80E135C8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6E436-EBB4-0BC4-5F65-DA42854CE1D0}"/>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87079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D133-523B-CB4A-A1C9-969C2E5A0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92A68-F84B-BA79-AC62-CA7A30466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565E1-F1B3-D5FA-0335-5768B61F0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9E78C4-7BB6-0E15-7B31-A365BA571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612A7-D682-E9C1-D3D4-C1AC8E524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FCB72-5F6A-8E33-2734-A4EE454D56AD}"/>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8" name="Footer Placeholder 7">
            <a:extLst>
              <a:ext uri="{FF2B5EF4-FFF2-40B4-BE49-F238E27FC236}">
                <a16:creationId xmlns:a16="http://schemas.microsoft.com/office/drawing/2014/main" id="{CB56B6F4-48A9-6660-09FE-0CFB0F1DA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4F0FA-77E1-E00E-1D61-6BE2946FA0CE}"/>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9446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9442-E78C-9CAF-A8C1-039A1819D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53B6DC-CA66-1092-A0EF-0B34A45FD530}"/>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4" name="Footer Placeholder 3">
            <a:extLst>
              <a:ext uri="{FF2B5EF4-FFF2-40B4-BE49-F238E27FC236}">
                <a16:creationId xmlns:a16="http://schemas.microsoft.com/office/drawing/2014/main" id="{D6672070-24F2-8677-48C2-23C9679207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563D43-2971-A03B-3EE3-DE7D612ACA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79433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1B490-B343-969D-0062-3AB0640F4F9A}"/>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3" name="Footer Placeholder 2">
            <a:extLst>
              <a:ext uri="{FF2B5EF4-FFF2-40B4-BE49-F238E27FC236}">
                <a16:creationId xmlns:a16="http://schemas.microsoft.com/office/drawing/2014/main" id="{56BFD4FB-5FEB-C112-DE25-D9E170C6C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2C7C7-33C4-F1A7-A412-E3ED874526DB}"/>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42423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2B0B-BBFD-4761-B0FA-EBC4AB8FF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D99EE-34E1-2BA5-32AD-6E64FD0AA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14C1C-259A-6591-6FD6-0FDD8CCFD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1B8EA-3B83-B2EA-4EFB-FD73AD317C1F}"/>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6CAD0E5F-AFA6-B32E-215E-5B9429240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2D471-21EE-8C22-EF6C-FDB7BAA36E09}"/>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16919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F606-75EC-21BA-5651-47E2C9E8D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D1E49-2282-A046-A244-EADFD0ECA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6FBE5-D49B-2C13-907E-00BC98B01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BE887-A5D7-12E2-E2FE-2D65A687115D}"/>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CCB9A611-1C4D-5D93-B9FE-10BCFE285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9BF2-7390-59C1-6761-41B9EB438CEF}"/>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71454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9DDF6-5609-B843-F027-CCAE094E1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3AC70-62E0-E2AB-C608-089E73124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6D839-93B7-9D6C-86FD-057C77C09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EAA0078F-8AC8-9DC7-19F9-AF5FF15FD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D1B30A-85B3-6DCB-F4A4-690B0C6E3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EB8EF-8537-452B-A633-589957BF3063}" type="slidenum">
              <a:rPr lang="en-US" smtClean="0"/>
              <a:t>‹#›</a:t>
            </a:fld>
            <a:endParaRPr lang="en-US"/>
          </a:p>
        </p:txBody>
      </p:sp>
    </p:spTree>
    <p:extLst>
      <p:ext uri="{BB962C8B-B14F-4D97-AF65-F5344CB8AC3E}">
        <p14:creationId xmlns:p14="http://schemas.microsoft.com/office/powerpoint/2010/main" val="417508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9DCC-BCA1-1101-0D62-EBD62B81A57F}"/>
              </a:ext>
            </a:extLst>
          </p:cNvPr>
          <p:cNvSpPr>
            <a:spLocks noGrp="1"/>
          </p:cNvSpPr>
          <p:nvPr>
            <p:ph type="ctrTitle"/>
          </p:nvPr>
        </p:nvSpPr>
        <p:spPr>
          <a:xfrm>
            <a:off x="1664677" y="719872"/>
            <a:ext cx="9144000" cy="2634883"/>
          </a:xfrm>
        </p:spPr>
        <p:txBody>
          <a:bodyPr/>
          <a:lstStyle/>
          <a:p>
            <a:r>
              <a:rPr lang="en-US" b="0" i="0" dirty="0">
                <a:solidFill>
                  <a:schemeClr val="accent1"/>
                </a:solidFill>
                <a:effectLst/>
                <a:latin typeface="Söhne"/>
              </a:rPr>
              <a:t>Go-to-Market Analysis for the Cab Industry</a:t>
            </a:r>
            <a:endParaRPr lang="en-US" dirty="0">
              <a:solidFill>
                <a:schemeClr val="accent1"/>
              </a:solidFill>
            </a:endParaRPr>
          </a:p>
        </p:txBody>
      </p:sp>
      <p:sp>
        <p:nvSpPr>
          <p:cNvPr id="3" name="Subtitle 2">
            <a:extLst>
              <a:ext uri="{FF2B5EF4-FFF2-40B4-BE49-F238E27FC236}">
                <a16:creationId xmlns:a16="http://schemas.microsoft.com/office/drawing/2014/main" id="{8392E679-9F06-0491-8B43-80C0E4CA994E}"/>
              </a:ext>
            </a:extLst>
          </p:cNvPr>
          <p:cNvSpPr>
            <a:spLocks noGrp="1"/>
          </p:cNvSpPr>
          <p:nvPr>
            <p:ph type="subTitle" idx="1"/>
          </p:nvPr>
        </p:nvSpPr>
        <p:spPr/>
        <p:txBody>
          <a:bodyPr>
            <a:normAutofit fontScale="92500" lnSpcReduction="20000"/>
          </a:bodyPr>
          <a:lstStyle/>
          <a:p>
            <a:endParaRPr lang="en-US" dirty="0"/>
          </a:p>
          <a:p>
            <a:r>
              <a:rPr lang="en-US" sz="2800" b="1" dirty="0">
                <a:effectLst>
                  <a:outerShdw blurRad="38100" dist="38100" dir="2700000" algn="tl">
                    <a:srgbClr val="000000">
                      <a:alpha val="43137"/>
                    </a:srgbClr>
                  </a:outerShdw>
                </a:effectLst>
              </a:rPr>
              <a:t>                                                                         By Yawo Eklou</a:t>
            </a:r>
          </a:p>
          <a:p>
            <a:r>
              <a:rPr lang="en-US" sz="2800" dirty="0"/>
              <a:t>                                                                      </a:t>
            </a:r>
          </a:p>
          <a:p>
            <a:r>
              <a:rPr lang="en-US" sz="2800" dirty="0"/>
              <a:t>                                                                                 </a:t>
            </a:r>
            <a:r>
              <a:rPr lang="en-US" sz="2800" b="1" dirty="0">
                <a:effectLst>
                  <a:outerShdw blurRad="38100" dist="38100" dir="2700000" algn="tl">
                    <a:srgbClr val="000000">
                      <a:alpha val="43137"/>
                    </a:srgbClr>
                  </a:outerShdw>
                </a:effectLst>
              </a:rPr>
              <a:t>8/12/2023</a:t>
            </a:r>
          </a:p>
        </p:txBody>
      </p:sp>
      <p:pic>
        <p:nvPicPr>
          <p:cNvPr id="2050" name="Picture 2">
            <a:extLst>
              <a:ext uri="{FF2B5EF4-FFF2-40B4-BE49-F238E27FC236}">
                <a16:creationId xmlns:a16="http://schemas.microsoft.com/office/drawing/2014/main" id="{2F2B23B1-1036-E6B6-6134-5D54EE9A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7" y="719872"/>
            <a:ext cx="3458866" cy="120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9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DE8-5574-A984-1BA7-7FDD39AB47E3}"/>
              </a:ext>
            </a:extLst>
          </p:cNvPr>
          <p:cNvSpPr>
            <a:spLocks noGrp="1"/>
          </p:cNvSpPr>
          <p:nvPr>
            <p:ph type="title"/>
          </p:nvPr>
        </p:nvSpPr>
        <p:spPr>
          <a:xfrm>
            <a:off x="839788" y="443345"/>
            <a:ext cx="3932237" cy="1600200"/>
          </a:xfrm>
        </p:spPr>
        <p:txBody>
          <a:bodyPr>
            <a:normAutofit/>
          </a:bodyPr>
          <a:lstStyle/>
          <a:p>
            <a:r>
              <a:rPr lang="en-US" sz="4400" b="1" dirty="0">
                <a:solidFill>
                  <a:srgbClr val="00B0F0"/>
                </a:solidFill>
                <a:latin typeface="Söhne"/>
              </a:rPr>
              <a:t>Transactions</a:t>
            </a:r>
          </a:p>
        </p:txBody>
      </p:sp>
      <p:pic>
        <p:nvPicPr>
          <p:cNvPr id="6" name="Content Placeholder 5">
            <a:extLst>
              <a:ext uri="{FF2B5EF4-FFF2-40B4-BE49-F238E27FC236}">
                <a16:creationId xmlns:a16="http://schemas.microsoft.com/office/drawing/2014/main" id="{92C96BEE-8292-E059-CC8E-41D2A108EA41}"/>
              </a:ext>
            </a:extLst>
          </p:cNvPr>
          <p:cNvPicPr>
            <a:picLocks noGrp="1" noChangeAspect="1"/>
          </p:cNvPicPr>
          <p:nvPr>
            <p:ph idx="1"/>
          </p:nvPr>
        </p:nvPicPr>
        <p:blipFill>
          <a:blip r:embed="rId2"/>
          <a:stretch>
            <a:fillRect/>
          </a:stretch>
        </p:blipFill>
        <p:spPr>
          <a:xfrm>
            <a:off x="4920295" y="1575666"/>
            <a:ext cx="6431917" cy="4775055"/>
          </a:xfrm>
        </p:spPr>
      </p:pic>
      <p:sp>
        <p:nvSpPr>
          <p:cNvPr id="4" name="Text Placeholder 3">
            <a:extLst>
              <a:ext uri="{FF2B5EF4-FFF2-40B4-BE49-F238E27FC236}">
                <a16:creationId xmlns:a16="http://schemas.microsoft.com/office/drawing/2014/main" id="{77E7239F-356E-098E-CCD7-57662E1E9762}"/>
              </a:ext>
            </a:extLst>
          </p:cNvPr>
          <p:cNvSpPr>
            <a:spLocks noGrp="1"/>
          </p:cNvSpPr>
          <p:nvPr>
            <p:ph type="body" sz="half" idx="2"/>
          </p:nvPr>
        </p:nvSpPr>
        <p:spPr/>
        <p:txBody>
          <a:bodyPr>
            <a:normAutofit/>
          </a:bodyPr>
          <a:lstStyle/>
          <a:p>
            <a:endParaRPr lang="en-US" sz="2000" b="1" dirty="0"/>
          </a:p>
          <a:p>
            <a:r>
              <a:rPr lang="en-US" sz="2000" b="1" dirty="0"/>
              <a:t>The top three cities with higher amount of transaction by cab company are:</a:t>
            </a:r>
          </a:p>
          <a:p>
            <a:endParaRPr lang="en-US" sz="1800" dirty="0"/>
          </a:p>
          <a:p>
            <a:r>
              <a:rPr lang="en-US" sz="1800" b="1" dirty="0"/>
              <a:t>Yellow Cab:</a:t>
            </a:r>
          </a:p>
          <a:p>
            <a:pPr marL="285750" indent="-285750">
              <a:buFont typeface="Arial" panose="020B0604020202020204" pitchFamily="34" charset="0"/>
              <a:buChar char="•"/>
            </a:pPr>
            <a:r>
              <a:rPr lang="en-US" sz="1800" dirty="0"/>
              <a:t> New York, Chicago, and Los Angeles</a:t>
            </a:r>
          </a:p>
          <a:p>
            <a:endParaRPr lang="en-US" sz="1800" dirty="0"/>
          </a:p>
          <a:p>
            <a:r>
              <a:rPr lang="en-US" sz="1800" b="1" dirty="0"/>
              <a:t>Pink Cab:</a:t>
            </a:r>
          </a:p>
          <a:p>
            <a:pPr marL="285750" indent="-285750">
              <a:buFont typeface="Arial" panose="020B0604020202020204" pitchFamily="34" charset="0"/>
              <a:buChar char="•"/>
            </a:pPr>
            <a:r>
              <a:rPr lang="en-US" sz="1800" dirty="0"/>
              <a:t>Los Angeles, New York, and San Diego</a:t>
            </a:r>
          </a:p>
        </p:txBody>
      </p:sp>
    </p:spTree>
    <p:extLst>
      <p:ext uri="{BB962C8B-B14F-4D97-AF65-F5344CB8AC3E}">
        <p14:creationId xmlns:p14="http://schemas.microsoft.com/office/powerpoint/2010/main" val="98248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9E70-4306-B275-A7E8-E9FE2296423B}"/>
              </a:ext>
            </a:extLst>
          </p:cNvPr>
          <p:cNvSpPr>
            <a:spLocks noGrp="1"/>
          </p:cNvSpPr>
          <p:nvPr>
            <p:ph type="title"/>
          </p:nvPr>
        </p:nvSpPr>
        <p:spPr/>
        <p:txBody>
          <a:bodyPr/>
          <a:lstStyle/>
          <a:p>
            <a:r>
              <a:rPr lang="en-US" dirty="0">
                <a:solidFill>
                  <a:srgbClr val="00B0F0"/>
                </a:solidFill>
                <a:latin typeface="Söhne"/>
              </a:rPr>
              <a:t>Customers Group Age</a:t>
            </a:r>
          </a:p>
        </p:txBody>
      </p:sp>
      <p:pic>
        <p:nvPicPr>
          <p:cNvPr id="6" name="Content Placeholder 5">
            <a:extLst>
              <a:ext uri="{FF2B5EF4-FFF2-40B4-BE49-F238E27FC236}">
                <a16:creationId xmlns:a16="http://schemas.microsoft.com/office/drawing/2014/main" id="{0BB44D62-2AF4-2FE4-D3D2-211316EE416F}"/>
              </a:ext>
            </a:extLst>
          </p:cNvPr>
          <p:cNvPicPr>
            <a:picLocks noGrp="1" noChangeAspect="1"/>
          </p:cNvPicPr>
          <p:nvPr>
            <p:ph idx="1"/>
          </p:nvPr>
        </p:nvPicPr>
        <p:blipFill>
          <a:blip r:embed="rId2"/>
          <a:stretch>
            <a:fillRect/>
          </a:stretch>
        </p:blipFill>
        <p:spPr>
          <a:xfrm>
            <a:off x="6096000" y="1748631"/>
            <a:ext cx="4295775" cy="4429125"/>
          </a:xfrm>
        </p:spPr>
      </p:pic>
      <p:sp>
        <p:nvSpPr>
          <p:cNvPr id="4" name="Text Placeholder 3">
            <a:extLst>
              <a:ext uri="{FF2B5EF4-FFF2-40B4-BE49-F238E27FC236}">
                <a16:creationId xmlns:a16="http://schemas.microsoft.com/office/drawing/2014/main" id="{510ABC7F-9294-600D-00DA-D40C1AE4D36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Most Cab consumer ages 18 to 36</a:t>
            </a:r>
          </a:p>
          <a:p>
            <a:endParaRPr lang="en-US" b="1" dirty="0"/>
          </a:p>
          <a:p>
            <a:pPr marL="285750" indent="-285750">
              <a:buFont typeface="Arial" panose="020B0604020202020204" pitchFamily="34" charset="0"/>
              <a:buChar char="•"/>
            </a:pPr>
            <a:r>
              <a:rPr lang="en-US" b="1" dirty="0"/>
              <a:t>Only few consumer belong to 43 to 60 years old group age</a:t>
            </a:r>
          </a:p>
          <a:p>
            <a:endParaRPr lang="en-US" b="1" dirty="0"/>
          </a:p>
          <a:p>
            <a:pPr marL="285750" indent="-285750">
              <a:buFont typeface="Arial" panose="020B0604020202020204" pitchFamily="34" charset="0"/>
              <a:buChar char="•"/>
            </a:pPr>
            <a:r>
              <a:rPr lang="en-US" b="1" dirty="0"/>
              <a:t>The highest cab consumption age group is 18 to 24, which represents 19.4% of the cab consumer population</a:t>
            </a:r>
          </a:p>
          <a:p>
            <a:endParaRPr lang="en-US" b="1" dirty="0"/>
          </a:p>
          <a:p>
            <a:pPr marL="285750" indent="-285750">
              <a:buFont typeface="Arial" panose="020B0604020202020204" pitchFamily="34" charset="0"/>
              <a:buChar char="•"/>
            </a:pPr>
            <a:r>
              <a:rPr lang="en-US" b="1" dirty="0"/>
              <a:t>The lower consumer age groups are 55 to 60 and 60+, representing 6.3% of the cab consumer population each</a:t>
            </a:r>
          </a:p>
          <a:p>
            <a:endParaRPr lang="en-US" b="1" dirty="0"/>
          </a:p>
          <a:p>
            <a:endParaRPr lang="en-US" dirty="0"/>
          </a:p>
        </p:txBody>
      </p:sp>
    </p:spTree>
    <p:extLst>
      <p:ext uri="{BB962C8B-B14F-4D97-AF65-F5344CB8AC3E}">
        <p14:creationId xmlns:p14="http://schemas.microsoft.com/office/powerpoint/2010/main" val="334044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29F7-2B10-CDBF-9B3E-D353C6940210}"/>
              </a:ext>
            </a:extLst>
          </p:cNvPr>
          <p:cNvSpPr>
            <a:spLocks noGrp="1"/>
          </p:cNvSpPr>
          <p:nvPr>
            <p:ph type="title"/>
          </p:nvPr>
        </p:nvSpPr>
        <p:spPr/>
        <p:txBody>
          <a:bodyPr>
            <a:normAutofit/>
          </a:bodyPr>
          <a:lstStyle/>
          <a:p>
            <a:r>
              <a:rPr lang="en-US" sz="3600" b="1" dirty="0">
                <a:solidFill>
                  <a:srgbClr val="00B0F0"/>
                </a:solidFill>
                <a:latin typeface="Söhne"/>
              </a:rPr>
              <a:t>Consumer Gender Distribution</a:t>
            </a:r>
          </a:p>
        </p:txBody>
      </p:sp>
      <p:sp>
        <p:nvSpPr>
          <p:cNvPr id="4" name="Text Placeholder 3">
            <a:extLst>
              <a:ext uri="{FF2B5EF4-FFF2-40B4-BE49-F238E27FC236}">
                <a16:creationId xmlns:a16="http://schemas.microsoft.com/office/drawing/2014/main" id="{B97D4330-15D6-3D1B-6C40-649E454790E7}"/>
              </a:ext>
            </a:extLst>
          </p:cNvPr>
          <p:cNvSpPr>
            <a:spLocks noGrp="1"/>
          </p:cNvSpPr>
          <p:nvPr>
            <p:ph type="body" sz="half" idx="2"/>
          </p:nvPr>
        </p:nvSpPr>
        <p:spPr/>
        <p:txBody>
          <a:bodyPr/>
          <a:lstStyle/>
          <a:p>
            <a:endParaRPr lang="en-US" sz="2800" b="1" dirty="0"/>
          </a:p>
          <a:p>
            <a:r>
              <a:rPr lang="en-US" sz="2800" b="1" dirty="0"/>
              <a:t>58.3% of consumers are male, which is higher than females who represent 41.7%</a:t>
            </a:r>
          </a:p>
          <a:p>
            <a:endParaRPr lang="en-US" dirty="0"/>
          </a:p>
          <a:p>
            <a:endParaRPr lang="en-US" dirty="0"/>
          </a:p>
        </p:txBody>
      </p:sp>
      <p:pic>
        <p:nvPicPr>
          <p:cNvPr id="12" name="Content Placeholder 11">
            <a:extLst>
              <a:ext uri="{FF2B5EF4-FFF2-40B4-BE49-F238E27FC236}">
                <a16:creationId xmlns:a16="http://schemas.microsoft.com/office/drawing/2014/main" id="{4327AAA1-8C5C-A72B-FEDA-96A08EBE00AF}"/>
              </a:ext>
            </a:extLst>
          </p:cNvPr>
          <p:cNvPicPr>
            <a:picLocks noGrp="1" noChangeAspect="1"/>
          </p:cNvPicPr>
          <p:nvPr>
            <p:ph idx="1"/>
          </p:nvPr>
        </p:nvPicPr>
        <p:blipFill>
          <a:blip r:embed="rId2"/>
          <a:stretch>
            <a:fillRect/>
          </a:stretch>
        </p:blipFill>
        <p:spPr>
          <a:xfrm>
            <a:off x="6096000" y="723106"/>
            <a:ext cx="5225576" cy="5411787"/>
          </a:xfrm>
        </p:spPr>
      </p:pic>
    </p:spTree>
    <p:extLst>
      <p:ext uri="{BB962C8B-B14F-4D97-AF65-F5344CB8AC3E}">
        <p14:creationId xmlns:p14="http://schemas.microsoft.com/office/powerpoint/2010/main" val="262646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4400" b="1" dirty="0">
                <a:solidFill>
                  <a:srgbClr val="00B0F0"/>
                </a:solidFill>
                <a:latin typeface="Söhne"/>
              </a:rPr>
              <a:t>Profit and Loss</a:t>
            </a:r>
            <a:endParaRPr lang="en-US" sz="4400" dirty="0">
              <a:solidFill>
                <a:srgbClr val="00B0F0"/>
              </a:solidFill>
            </a:endParaRPr>
          </a:p>
        </p:txBody>
      </p:sp>
      <p:pic>
        <p:nvPicPr>
          <p:cNvPr id="8" name="Content Placeholder 7">
            <a:extLst>
              <a:ext uri="{FF2B5EF4-FFF2-40B4-BE49-F238E27FC236}">
                <a16:creationId xmlns:a16="http://schemas.microsoft.com/office/drawing/2014/main" id="{CF572386-0593-2E1C-5AAE-85B9E93D7707}"/>
              </a:ext>
            </a:extLst>
          </p:cNvPr>
          <p:cNvPicPr>
            <a:picLocks noGrp="1" noChangeAspect="1"/>
          </p:cNvPicPr>
          <p:nvPr>
            <p:ph idx="1"/>
          </p:nvPr>
        </p:nvPicPr>
        <p:blipFill>
          <a:blip r:embed="rId2"/>
          <a:stretch>
            <a:fillRect/>
          </a:stretch>
        </p:blipFill>
        <p:spPr>
          <a:xfrm>
            <a:off x="6326188" y="1710610"/>
            <a:ext cx="5026024" cy="3424595"/>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normAutofit fontScale="85000" lnSpcReduction="20000"/>
          </a:bodyPr>
          <a:lstStyle/>
          <a:p>
            <a:r>
              <a:rPr lang="en-US" sz="2000" i="0" dirty="0">
                <a:solidFill>
                  <a:srgbClr val="374151"/>
                </a:solidFill>
                <a:effectLst/>
                <a:latin typeface="Söhne"/>
              </a:rPr>
              <a:t>Profit/loss seasonality</a:t>
            </a:r>
          </a:p>
          <a:p>
            <a:pPr marL="285750" indent="-285750">
              <a:buFont typeface="Arial" panose="020B0604020202020204" pitchFamily="34" charset="0"/>
              <a:buChar char="•"/>
            </a:pPr>
            <a:r>
              <a:rPr lang="en-US" sz="1900" b="1" dirty="0">
                <a:solidFill>
                  <a:srgbClr val="374151"/>
                </a:solidFill>
                <a:latin typeface="+mj-lt"/>
              </a:rPr>
              <a:t>Overall, Yellow Cab makes higher profit, compared to Pink Cab company throughout the year</a:t>
            </a:r>
          </a:p>
          <a:p>
            <a:endParaRPr lang="en-US" sz="1900" b="1" dirty="0">
              <a:solidFill>
                <a:srgbClr val="374151"/>
              </a:solidFill>
              <a:latin typeface="+mj-lt"/>
            </a:endParaRPr>
          </a:p>
          <a:p>
            <a:r>
              <a:rPr lang="en-US" sz="1900" b="1" dirty="0">
                <a:solidFill>
                  <a:srgbClr val="00B0F0"/>
                </a:solidFill>
                <a:latin typeface="+mj-lt"/>
              </a:rPr>
              <a:t>Yellow Cab:</a:t>
            </a:r>
          </a:p>
          <a:p>
            <a:pPr marL="285750" indent="-285750">
              <a:buFont typeface="Arial" panose="020B0604020202020204" pitchFamily="34" charset="0"/>
              <a:buChar char="•"/>
            </a:pPr>
            <a:r>
              <a:rPr lang="en-US" sz="1900" b="1" dirty="0">
                <a:solidFill>
                  <a:srgbClr val="374151"/>
                </a:solidFill>
                <a:latin typeface="+mj-lt"/>
              </a:rPr>
              <a:t>The profit is almost constant the first 4 months, increases in fifth month, decreases from  6</a:t>
            </a:r>
            <a:r>
              <a:rPr lang="en-US" sz="1900" b="1" baseline="30000" dirty="0">
                <a:solidFill>
                  <a:srgbClr val="374151"/>
                </a:solidFill>
                <a:latin typeface="+mj-lt"/>
              </a:rPr>
              <a:t>th</a:t>
            </a:r>
            <a:r>
              <a:rPr lang="en-US" sz="1900" b="1" dirty="0">
                <a:solidFill>
                  <a:srgbClr val="374151"/>
                </a:solidFill>
                <a:latin typeface="+mj-lt"/>
              </a:rPr>
              <a:t>  to 8</a:t>
            </a:r>
            <a:r>
              <a:rPr lang="en-US" sz="1900" b="1" baseline="30000" dirty="0">
                <a:solidFill>
                  <a:srgbClr val="374151"/>
                </a:solidFill>
                <a:latin typeface="+mj-lt"/>
              </a:rPr>
              <a:t>th</a:t>
            </a:r>
            <a:r>
              <a:rPr lang="en-US" sz="1900" b="1" dirty="0">
                <a:solidFill>
                  <a:srgbClr val="374151"/>
                </a:solidFill>
                <a:latin typeface="+mj-lt"/>
              </a:rPr>
              <a:t> month, then increases considerably the four last months of the year for</a:t>
            </a:r>
          </a:p>
          <a:p>
            <a:endParaRPr lang="en-US" sz="1900" b="1" dirty="0">
              <a:solidFill>
                <a:srgbClr val="374151"/>
              </a:solidFill>
              <a:latin typeface="+mj-lt"/>
            </a:endParaRPr>
          </a:p>
          <a:p>
            <a:r>
              <a:rPr lang="en-US" sz="1900" b="1" dirty="0">
                <a:solidFill>
                  <a:srgbClr val="00B0F0"/>
                </a:solidFill>
                <a:latin typeface="+mj-lt"/>
              </a:rPr>
              <a:t>Pink cab :</a:t>
            </a:r>
          </a:p>
          <a:p>
            <a:pPr marL="285750" indent="-285750">
              <a:buFont typeface="Arial" panose="020B0604020202020204" pitchFamily="34" charset="0"/>
              <a:buChar char="•"/>
            </a:pPr>
            <a:r>
              <a:rPr lang="en-US" sz="1900" b="1" dirty="0">
                <a:solidFill>
                  <a:srgbClr val="374151"/>
                </a:solidFill>
                <a:latin typeface="+mj-lt"/>
              </a:rPr>
              <a:t>The profit is almost constant the first 5 months, then increases slightly from 5</a:t>
            </a:r>
            <a:r>
              <a:rPr lang="en-US" sz="1900" b="1" baseline="30000" dirty="0">
                <a:solidFill>
                  <a:srgbClr val="374151"/>
                </a:solidFill>
                <a:latin typeface="+mj-lt"/>
              </a:rPr>
              <a:t>th</a:t>
            </a:r>
            <a:r>
              <a:rPr lang="en-US" sz="1900" b="1" dirty="0">
                <a:solidFill>
                  <a:srgbClr val="374151"/>
                </a:solidFill>
                <a:latin typeface="+mj-lt"/>
              </a:rPr>
              <a:t> to 12</a:t>
            </a:r>
            <a:r>
              <a:rPr lang="en-US" sz="1900" b="1" baseline="30000" dirty="0">
                <a:solidFill>
                  <a:srgbClr val="374151"/>
                </a:solidFill>
                <a:latin typeface="+mj-lt"/>
              </a:rPr>
              <a:t>th</a:t>
            </a:r>
            <a:r>
              <a:rPr lang="en-US" sz="1900" b="1" dirty="0">
                <a:solidFill>
                  <a:srgbClr val="374151"/>
                </a:solidFill>
                <a:latin typeface="+mj-lt"/>
              </a:rPr>
              <a:t> </a:t>
            </a:r>
            <a:endParaRPr lang="en-US" sz="1900" b="1" dirty="0">
              <a:latin typeface="+mj-lt"/>
            </a:endParaRPr>
          </a:p>
        </p:txBody>
      </p:sp>
    </p:spTree>
    <p:extLst>
      <p:ext uri="{BB962C8B-B14F-4D97-AF65-F5344CB8AC3E}">
        <p14:creationId xmlns:p14="http://schemas.microsoft.com/office/powerpoint/2010/main" val="285930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Forecasted Profit and Loss</a:t>
            </a:r>
            <a:endParaRPr lang="en-US" dirty="0">
              <a:solidFill>
                <a:srgbClr val="00B0F0"/>
              </a:solidFill>
            </a:endParaRPr>
          </a:p>
        </p:txBody>
      </p:sp>
      <p:pic>
        <p:nvPicPr>
          <p:cNvPr id="6" name="Content Placeholder 5">
            <a:extLst>
              <a:ext uri="{FF2B5EF4-FFF2-40B4-BE49-F238E27FC236}">
                <a16:creationId xmlns:a16="http://schemas.microsoft.com/office/drawing/2014/main" id="{60F17300-70A4-F58B-02B8-CD76B8BAB86F}"/>
              </a:ext>
            </a:extLst>
          </p:cNvPr>
          <p:cNvPicPr>
            <a:picLocks noGrp="1" noChangeAspect="1"/>
          </p:cNvPicPr>
          <p:nvPr>
            <p:ph idx="1"/>
          </p:nvPr>
        </p:nvPicPr>
        <p:blipFill>
          <a:blip r:embed="rId2"/>
          <a:stretch>
            <a:fillRect/>
          </a:stretch>
        </p:blipFill>
        <p:spPr>
          <a:xfrm>
            <a:off x="6095999" y="1486126"/>
            <a:ext cx="5017399" cy="3811588"/>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Forecasted Profit and Loss for Each Cab Type</a:t>
            </a:r>
          </a:p>
          <a:p>
            <a:endParaRPr lang="en-US" dirty="0">
              <a:solidFill>
                <a:srgbClr val="374151"/>
              </a:solidFill>
              <a:latin typeface="Söhne"/>
            </a:endParaRPr>
          </a:p>
          <a:p>
            <a:r>
              <a:rPr lang="en-US" b="1" dirty="0">
                <a:solidFill>
                  <a:srgbClr val="00B0F0"/>
                </a:solidFill>
              </a:rPr>
              <a:t>Yellow Cab:</a:t>
            </a:r>
          </a:p>
          <a:p>
            <a:r>
              <a:rPr lang="en-US" b="1" dirty="0"/>
              <a:t>The average monthly profit is expected to remain constant, around $235,000 the next year </a:t>
            </a:r>
          </a:p>
          <a:p>
            <a:endParaRPr lang="en-US" dirty="0"/>
          </a:p>
          <a:p>
            <a:r>
              <a:rPr lang="en-US" b="1" dirty="0">
                <a:solidFill>
                  <a:srgbClr val="00B0F0"/>
                </a:solidFill>
              </a:rPr>
              <a:t>Pink Cab:</a:t>
            </a:r>
          </a:p>
          <a:p>
            <a:r>
              <a:rPr lang="en-US" b="1" dirty="0"/>
              <a:t>The average monthly profit is expected to increase from $50,000 to approximately $70,000 the next year</a:t>
            </a:r>
          </a:p>
        </p:txBody>
      </p:sp>
    </p:spTree>
    <p:extLst>
      <p:ext uri="{BB962C8B-B14F-4D97-AF65-F5344CB8AC3E}">
        <p14:creationId xmlns:p14="http://schemas.microsoft.com/office/powerpoint/2010/main" val="178222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7B47-A6A6-31E3-BA46-F4E797135D23}"/>
              </a:ext>
            </a:extLst>
          </p:cNvPr>
          <p:cNvSpPr>
            <a:spLocks noGrp="1"/>
          </p:cNvSpPr>
          <p:nvPr>
            <p:ph type="title"/>
          </p:nvPr>
        </p:nvSpPr>
        <p:spPr/>
        <p:txBody>
          <a:bodyPr/>
          <a:lstStyle/>
          <a:p>
            <a:r>
              <a:rPr lang="en-US" b="1" dirty="0">
                <a:solidFill>
                  <a:srgbClr val="00B0F0"/>
                </a:solidFill>
                <a:latin typeface="Söhne"/>
              </a:rPr>
              <a:t>Company Transaction Count Comparison</a:t>
            </a:r>
          </a:p>
        </p:txBody>
      </p:sp>
      <p:pic>
        <p:nvPicPr>
          <p:cNvPr id="6" name="Content Placeholder 5">
            <a:extLst>
              <a:ext uri="{FF2B5EF4-FFF2-40B4-BE49-F238E27FC236}">
                <a16:creationId xmlns:a16="http://schemas.microsoft.com/office/drawing/2014/main" id="{DDD0EB64-E484-2FEB-E7A8-12D7FC4B72D2}"/>
              </a:ext>
            </a:extLst>
          </p:cNvPr>
          <p:cNvPicPr>
            <a:picLocks noGrp="1" noChangeAspect="1"/>
          </p:cNvPicPr>
          <p:nvPr>
            <p:ph idx="1"/>
          </p:nvPr>
        </p:nvPicPr>
        <p:blipFill>
          <a:blip r:embed="rId2"/>
          <a:stretch>
            <a:fillRect/>
          </a:stretch>
        </p:blipFill>
        <p:spPr>
          <a:xfrm>
            <a:off x="5580379" y="1523206"/>
            <a:ext cx="5771833" cy="3811588"/>
          </a:xfrm>
        </p:spPr>
      </p:pic>
      <p:sp>
        <p:nvSpPr>
          <p:cNvPr id="4" name="Text Placeholder 3">
            <a:extLst>
              <a:ext uri="{FF2B5EF4-FFF2-40B4-BE49-F238E27FC236}">
                <a16:creationId xmlns:a16="http://schemas.microsoft.com/office/drawing/2014/main" id="{014ACE6A-9CDD-EBEB-4F20-3F23F5EAE598}"/>
              </a:ext>
            </a:extLst>
          </p:cNvPr>
          <p:cNvSpPr>
            <a:spLocks noGrp="1"/>
          </p:cNvSpPr>
          <p:nvPr>
            <p:ph type="body" sz="half" idx="2"/>
          </p:nvPr>
        </p:nvSpPr>
        <p:spPr/>
        <p:txBody>
          <a:bodyPr>
            <a:normAutofit/>
          </a:bodyPr>
          <a:lstStyle/>
          <a:p>
            <a:endParaRPr lang="en-US" sz="2400" dirty="0"/>
          </a:p>
          <a:p>
            <a:r>
              <a:rPr lang="en-US" sz="2000" b="1" dirty="0"/>
              <a:t>The Yellow Cab company has recorded approximately 280,000 transactions whereas the Pink Cab has recorded 90,000 transactions within the 3 years of activity</a:t>
            </a:r>
          </a:p>
        </p:txBody>
      </p:sp>
    </p:spTree>
    <p:extLst>
      <p:ext uri="{BB962C8B-B14F-4D97-AF65-F5344CB8AC3E}">
        <p14:creationId xmlns:p14="http://schemas.microsoft.com/office/powerpoint/2010/main" val="356197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EEE4-6C5C-2CEB-B3D5-0D2123615222}"/>
              </a:ext>
            </a:extLst>
          </p:cNvPr>
          <p:cNvSpPr>
            <a:spLocks noGrp="1"/>
          </p:cNvSpPr>
          <p:nvPr>
            <p:ph type="title"/>
          </p:nvPr>
        </p:nvSpPr>
        <p:spPr/>
        <p:txBody>
          <a:bodyPr>
            <a:normAutofit/>
          </a:bodyPr>
          <a:lstStyle/>
          <a:p>
            <a:r>
              <a:rPr lang="en-US" sz="4400" b="1" dirty="0">
                <a:solidFill>
                  <a:srgbClr val="00B0F0"/>
                </a:solidFill>
                <a:latin typeface="Söhne"/>
              </a:rPr>
              <a:t>Correlation</a:t>
            </a:r>
          </a:p>
        </p:txBody>
      </p:sp>
      <p:pic>
        <p:nvPicPr>
          <p:cNvPr id="6" name="Content Placeholder 5">
            <a:extLst>
              <a:ext uri="{FF2B5EF4-FFF2-40B4-BE49-F238E27FC236}">
                <a16:creationId xmlns:a16="http://schemas.microsoft.com/office/drawing/2014/main" id="{55DF9105-9603-DC99-7F67-4FE14C50A7C1}"/>
              </a:ext>
            </a:extLst>
          </p:cNvPr>
          <p:cNvPicPr>
            <a:picLocks noGrp="1" noChangeAspect="1"/>
          </p:cNvPicPr>
          <p:nvPr>
            <p:ph idx="1"/>
          </p:nvPr>
        </p:nvPicPr>
        <p:blipFill>
          <a:blip r:embed="rId2"/>
          <a:stretch>
            <a:fillRect/>
          </a:stretch>
        </p:blipFill>
        <p:spPr>
          <a:xfrm>
            <a:off x="5548836" y="1257300"/>
            <a:ext cx="5803376" cy="4456164"/>
          </a:xfrm>
        </p:spPr>
      </p:pic>
      <p:sp>
        <p:nvSpPr>
          <p:cNvPr id="4" name="Text Placeholder 3">
            <a:extLst>
              <a:ext uri="{FF2B5EF4-FFF2-40B4-BE49-F238E27FC236}">
                <a16:creationId xmlns:a16="http://schemas.microsoft.com/office/drawing/2014/main" id="{C9806A99-1023-1F67-25C4-9DA46A0B8EF3}"/>
              </a:ext>
            </a:extLst>
          </p:cNvPr>
          <p:cNvSpPr>
            <a:spLocks noGrp="1"/>
          </p:cNvSpPr>
          <p:nvPr>
            <p:ph type="body" sz="half" idx="2"/>
          </p:nvPr>
        </p:nvSpPr>
        <p:spPr/>
        <p:txBody>
          <a:bodyPr/>
          <a:lstStyle/>
          <a:p>
            <a:r>
              <a:rPr lang="en-US" dirty="0"/>
              <a:t>KM Travel/ Cost of Trip</a:t>
            </a:r>
          </a:p>
          <a:p>
            <a:endParaRPr lang="en-US" dirty="0"/>
          </a:p>
          <a:p>
            <a:r>
              <a:rPr lang="en-US" sz="2000" b="1" dirty="0"/>
              <a:t>There is a strong positive correlation between the Cost of Trip and KM Travelled for both companies</a:t>
            </a:r>
          </a:p>
        </p:txBody>
      </p:sp>
    </p:spTree>
    <p:extLst>
      <p:ext uri="{BB962C8B-B14F-4D97-AF65-F5344CB8AC3E}">
        <p14:creationId xmlns:p14="http://schemas.microsoft.com/office/powerpoint/2010/main" val="206448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659B-AAB1-437E-3733-9397AE8950E6}"/>
              </a:ext>
            </a:extLst>
          </p:cNvPr>
          <p:cNvSpPr>
            <a:spLocks noGrp="1"/>
          </p:cNvSpPr>
          <p:nvPr>
            <p:ph type="title"/>
          </p:nvPr>
        </p:nvSpPr>
        <p:spPr>
          <a:xfrm>
            <a:off x="839788" y="429492"/>
            <a:ext cx="3932237" cy="1600200"/>
          </a:xfrm>
        </p:spPr>
        <p:txBody>
          <a:bodyPr>
            <a:normAutofit/>
          </a:bodyPr>
          <a:lstStyle/>
          <a:p>
            <a:r>
              <a:rPr lang="en-US" sz="4400" b="1" dirty="0">
                <a:solidFill>
                  <a:srgbClr val="00B0F0"/>
                </a:solidFill>
                <a:latin typeface="Söhne"/>
              </a:rPr>
              <a:t>Correlation</a:t>
            </a:r>
            <a:endParaRPr lang="en-US" sz="4400" dirty="0"/>
          </a:p>
        </p:txBody>
      </p:sp>
      <p:pic>
        <p:nvPicPr>
          <p:cNvPr id="6" name="Content Placeholder 5">
            <a:extLst>
              <a:ext uri="{FF2B5EF4-FFF2-40B4-BE49-F238E27FC236}">
                <a16:creationId xmlns:a16="http://schemas.microsoft.com/office/drawing/2014/main" id="{A4C23AEE-0636-56E2-E65E-95FA4F6C97C6}"/>
              </a:ext>
            </a:extLst>
          </p:cNvPr>
          <p:cNvPicPr>
            <a:picLocks noGrp="1" noChangeAspect="1"/>
          </p:cNvPicPr>
          <p:nvPr>
            <p:ph idx="1"/>
          </p:nvPr>
        </p:nvPicPr>
        <p:blipFill>
          <a:blip r:embed="rId2"/>
          <a:stretch>
            <a:fillRect/>
          </a:stretch>
        </p:blipFill>
        <p:spPr>
          <a:xfrm>
            <a:off x="5324261" y="1141924"/>
            <a:ext cx="6027951" cy="4574151"/>
          </a:xfrm>
        </p:spPr>
      </p:pic>
      <p:sp>
        <p:nvSpPr>
          <p:cNvPr id="4" name="Text Placeholder 3">
            <a:extLst>
              <a:ext uri="{FF2B5EF4-FFF2-40B4-BE49-F238E27FC236}">
                <a16:creationId xmlns:a16="http://schemas.microsoft.com/office/drawing/2014/main" id="{8151D509-5B30-0131-B677-44F3D6E102D4}"/>
              </a:ext>
            </a:extLst>
          </p:cNvPr>
          <p:cNvSpPr>
            <a:spLocks noGrp="1"/>
          </p:cNvSpPr>
          <p:nvPr>
            <p:ph type="body" sz="half" idx="2"/>
          </p:nvPr>
        </p:nvSpPr>
        <p:spPr/>
        <p:txBody>
          <a:bodyPr/>
          <a:lstStyle/>
          <a:p>
            <a:r>
              <a:rPr lang="en-US" dirty="0"/>
              <a:t>KM Travelled/Price Charged</a:t>
            </a:r>
          </a:p>
          <a:p>
            <a:endParaRPr lang="en-US" dirty="0"/>
          </a:p>
          <a:p>
            <a:r>
              <a:rPr lang="en-US" sz="2400" b="1" dirty="0"/>
              <a:t>There is a strong positive correlation between the Cost of Trip and KM Travelled for both companies</a:t>
            </a:r>
          </a:p>
          <a:p>
            <a:endParaRPr lang="en-US" dirty="0"/>
          </a:p>
        </p:txBody>
      </p:sp>
    </p:spTree>
    <p:extLst>
      <p:ext uri="{BB962C8B-B14F-4D97-AF65-F5344CB8AC3E}">
        <p14:creationId xmlns:p14="http://schemas.microsoft.com/office/powerpoint/2010/main" val="18185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46C6-6FFF-EBE3-A8BC-5AD8E3FD31FF}"/>
              </a:ext>
            </a:extLst>
          </p:cNvPr>
          <p:cNvSpPr>
            <a:spLocks noGrp="1"/>
          </p:cNvSpPr>
          <p:nvPr>
            <p:ph type="title"/>
          </p:nvPr>
        </p:nvSpPr>
        <p:spPr/>
        <p:txBody>
          <a:bodyPr>
            <a:normAutofit/>
          </a:bodyPr>
          <a:lstStyle/>
          <a:p>
            <a:r>
              <a:rPr lang="en-US" sz="2800" b="1" dirty="0">
                <a:solidFill>
                  <a:srgbClr val="00B0F0"/>
                </a:solidFill>
                <a:latin typeface="Söhne"/>
              </a:rPr>
              <a:t>Financial Performance Summary</a:t>
            </a:r>
          </a:p>
        </p:txBody>
      </p:sp>
      <p:pic>
        <p:nvPicPr>
          <p:cNvPr id="6" name="Content Placeholder 5">
            <a:extLst>
              <a:ext uri="{FF2B5EF4-FFF2-40B4-BE49-F238E27FC236}">
                <a16:creationId xmlns:a16="http://schemas.microsoft.com/office/drawing/2014/main" id="{3493B228-C271-1509-FFFE-332D27397C94}"/>
              </a:ext>
            </a:extLst>
          </p:cNvPr>
          <p:cNvPicPr>
            <a:picLocks noGrp="1" noChangeAspect="1"/>
          </p:cNvPicPr>
          <p:nvPr>
            <p:ph idx="1"/>
          </p:nvPr>
        </p:nvPicPr>
        <p:blipFill>
          <a:blip r:embed="rId2"/>
          <a:stretch>
            <a:fillRect/>
          </a:stretch>
        </p:blipFill>
        <p:spPr>
          <a:xfrm>
            <a:off x="5119307" y="1257300"/>
            <a:ext cx="6232905" cy="4655778"/>
          </a:xfrm>
        </p:spPr>
      </p:pic>
      <p:sp>
        <p:nvSpPr>
          <p:cNvPr id="4" name="Text Placeholder 3">
            <a:extLst>
              <a:ext uri="{FF2B5EF4-FFF2-40B4-BE49-F238E27FC236}">
                <a16:creationId xmlns:a16="http://schemas.microsoft.com/office/drawing/2014/main" id="{C37D55FB-B060-ABEF-A5DD-AED35AA09A94}"/>
              </a:ext>
            </a:extLst>
          </p:cNvPr>
          <p:cNvSpPr>
            <a:spLocks noGrp="1"/>
          </p:cNvSpPr>
          <p:nvPr>
            <p:ph type="body" sz="half" idx="2"/>
          </p:nvPr>
        </p:nvSpPr>
        <p:spPr>
          <a:xfrm>
            <a:off x="839788" y="2101490"/>
            <a:ext cx="3932237" cy="3811588"/>
          </a:xfrm>
        </p:spPr>
        <p:txBody>
          <a:bodyPr/>
          <a:lstStyle/>
          <a:p>
            <a:r>
              <a:rPr lang="en-US" dirty="0"/>
              <a:t>Yellow Cab versus Pink Cab</a:t>
            </a:r>
          </a:p>
          <a:p>
            <a:endParaRPr lang="en-US" dirty="0"/>
          </a:p>
          <a:p>
            <a:pPr marL="285750" indent="-285750">
              <a:buFont typeface="Arial" panose="020B0604020202020204" pitchFamily="34" charset="0"/>
              <a:buChar char="•"/>
            </a:pPr>
            <a:r>
              <a:rPr lang="en-US" sz="2000" b="1" dirty="0"/>
              <a:t>The median Profit per KM travelled is about $2 for Pink Cab whereas it’s about $6 for Yellow Cab</a:t>
            </a:r>
          </a:p>
          <a:p>
            <a:endParaRPr lang="en-US" sz="2000" b="1" dirty="0"/>
          </a:p>
          <a:p>
            <a:pPr marL="285750" indent="-285750">
              <a:buFont typeface="Arial" panose="020B0604020202020204" pitchFamily="34" charset="0"/>
              <a:buChar char="•"/>
            </a:pPr>
            <a:r>
              <a:rPr lang="en-US" sz="2000" b="1" dirty="0"/>
              <a:t>50% of profit falls between $1 to $4 per KM travelled for Pink Cab whereas it’s falls between $2.5 to $11 for Yellow Cab company</a:t>
            </a:r>
          </a:p>
          <a:p>
            <a:endParaRPr lang="en-US" dirty="0"/>
          </a:p>
        </p:txBody>
      </p:sp>
    </p:spTree>
    <p:extLst>
      <p:ext uri="{BB962C8B-B14F-4D97-AF65-F5344CB8AC3E}">
        <p14:creationId xmlns:p14="http://schemas.microsoft.com/office/powerpoint/2010/main" val="251539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016D-F720-237A-F811-3B4F4C441639}"/>
              </a:ext>
            </a:extLst>
          </p:cNvPr>
          <p:cNvSpPr>
            <a:spLocks noGrp="1"/>
          </p:cNvSpPr>
          <p:nvPr>
            <p:ph type="title"/>
          </p:nvPr>
        </p:nvSpPr>
        <p:spPr>
          <a:xfrm>
            <a:off x="839788" y="429491"/>
            <a:ext cx="3932237" cy="1600200"/>
          </a:xfrm>
        </p:spPr>
        <p:txBody>
          <a:bodyPr>
            <a:normAutofit/>
          </a:bodyPr>
          <a:lstStyle/>
          <a:p>
            <a:r>
              <a:rPr lang="en-US" sz="4000" b="1" dirty="0">
                <a:solidFill>
                  <a:srgbClr val="00B0F0"/>
                </a:solidFill>
                <a:latin typeface="Söhne"/>
              </a:rPr>
              <a:t>Features Correlation</a:t>
            </a:r>
          </a:p>
        </p:txBody>
      </p:sp>
      <p:pic>
        <p:nvPicPr>
          <p:cNvPr id="6" name="Content Placeholder 5">
            <a:extLst>
              <a:ext uri="{FF2B5EF4-FFF2-40B4-BE49-F238E27FC236}">
                <a16:creationId xmlns:a16="http://schemas.microsoft.com/office/drawing/2014/main" id="{5BAD5770-F409-D69B-20BF-4F03920C1285}"/>
              </a:ext>
            </a:extLst>
          </p:cNvPr>
          <p:cNvPicPr>
            <a:picLocks noGrp="1" noChangeAspect="1"/>
          </p:cNvPicPr>
          <p:nvPr>
            <p:ph idx="1"/>
          </p:nvPr>
        </p:nvPicPr>
        <p:blipFill>
          <a:blip r:embed="rId2"/>
          <a:stretch>
            <a:fillRect/>
          </a:stretch>
        </p:blipFill>
        <p:spPr>
          <a:xfrm>
            <a:off x="5301446" y="1229591"/>
            <a:ext cx="6050766" cy="5195887"/>
          </a:xfrm>
        </p:spPr>
      </p:pic>
      <p:sp>
        <p:nvSpPr>
          <p:cNvPr id="4" name="Text Placeholder 3">
            <a:extLst>
              <a:ext uri="{FF2B5EF4-FFF2-40B4-BE49-F238E27FC236}">
                <a16:creationId xmlns:a16="http://schemas.microsoft.com/office/drawing/2014/main" id="{C8769405-5537-104A-086D-0615DE990831}"/>
              </a:ext>
            </a:extLst>
          </p:cNvPr>
          <p:cNvSpPr>
            <a:spLocks noGrp="1"/>
          </p:cNvSpPr>
          <p:nvPr>
            <p:ph type="body" sz="half" idx="2"/>
          </p:nvPr>
        </p:nvSpPr>
        <p:spPr>
          <a:xfrm>
            <a:off x="839788" y="2057399"/>
            <a:ext cx="4461658" cy="4246419"/>
          </a:xfrm>
        </p:spPr>
        <p:txBody>
          <a:bodyPr>
            <a:noAutofit/>
          </a:bodyPr>
          <a:lstStyle/>
          <a:p>
            <a:pPr marR="0" lvl="0">
              <a:lnSpc>
                <a:spcPct val="107000"/>
              </a:lnSpc>
              <a:spcBef>
                <a:spcPts val="0"/>
              </a:spcBef>
              <a:spcAft>
                <a:spcPts val="800"/>
              </a:spcAft>
              <a:tabLst>
                <a:tab pos="457200" algn="l"/>
              </a:tabLst>
            </a:pPr>
            <a:r>
              <a:rPr lang="en-US" sz="1200"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Positive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KM Travelled and Price Charged show a strong positive correlation coefficient of </a:t>
            </a:r>
            <a:r>
              <a:rPr lang="en-US" sz="1200" b="1" kern="100" dirty="0">
                <a:effectLst/>
                <a:latin typeface="+mj-lt"/>
                <a:ea typeface="Calibri" panose="020F0502020204030204" pitchFamily="34" charset="0"/>
                <a:cs typeface="Times New Roman" panose="02020603050405020304" pitchFamily="18" charset="0"/>
              </a:rPr>
              <a:t>0.84</a:t>
            </a:r>
            <a:r>
              <a:rPr lang="en-US" sz="1200" kern="100" dirty="0">
                <a:effectLst/>
                <a:latin typeface="+mj-lt"/>
                <a:ea typeface="Calibri" panose="020F0502020204030204" pitchFamily="34" charset="0"/>
                <a:cs typeface="Times New Roman" panose="02020603050405020304" pitchFamily="18" charset="0"/>
              </a:rPr>
              <a:t> as well as KM Travelled and Cost of Trip with a coefficient of </a:t>
            </a:r>
            <a:r>
              <a:rPr lang="en-US" sz="1200" b="1" kern="100" dirty="0">
                <a:effectLst/>
                <a:latin typeface="+mj-lt"/>
                <a:ea typeface="Calibri" panose="020F0502020204030204" pitchFamily="34" charset="0"/>
                <a:cs typeface="Times New Roman" panose="02020603050405020304" pitchFamily="18" charset="0"/>
              </a:rPr>
              <a:t> 0.98</a:t>
            </a:r>
            <a:r>
              <a:rPr lang="en-US" sz="1200" kern="100" dirty="0">
                <a:effectLst/>
                <a:latin typeface="+mj-lt"/>
                <a:ea typeface="Calibri" panose="020F0502020204030204" pitchFamily="34" charset="0"/>
                <a:cs typeface="Times New Roman" panose="02020603050405020304" pitchFamily="18" charset="0"/>
              </a:rPr>
              <a:t>, and Users and population with a correlation coefficient of </a:t>
            </a:r>
            <a:r>
              <a:rPr lang="en-US" sz="1200" b="1" kern="100" dirty="0">
                <a:effectLst/>
                <a:latin typeface="+mj-lt"/>
                <a:ea typeface="Calibri" panose="020F0502020204030204" pitchFamily="34" charset="0"/>
                <a:cs typeface="Times New Roman" panose="02020603050405020304" pitchFamily="18" charset="0"/>
              </a:rPr>
              <a:t>0.92</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Users and Profit/loss exhibit a moderate positive correlation coefficient of </a:t>
            </a:r>
            <a:r>
              <a:rPr lang="en-US" sz="1200" b="1" kern="100" dirty="0">
                <a:effectLst/>
                <a:latin typeface="+mj-lt"/>
                <a:ea typeface="Calibri" panose="020F0502020204030204" pitchFamily="34" charset="0"/>
                <a:cs typeface="Times New Roman" panose="02020603050405020304" pitchFamily="18" charset="0"/>
              </a:rPr>
              <a:t>0.59</a:t>
            </a:r>
            <a:r>
              <a:rPr lang="en-US" sz="1200" kern="100" dirty="0">
                <a:effectLst/>
                <a:latin typeface="+mj-lt"/>
                <a:ea typeface="Calibri" panose="020F0502020204030204" pitchFamily="34" charset="0"/>
                <a:cs typeface="Times New Roman" panose="02020603050405020304" pitchFamily="18" charset="0"/>
              </a:rPr>
              <a:t> as wells as Population and Profit/loss with a coefficient </a:t>
            </a:r>
            <a:r>
              <a:rPr lang="en-US" sz="1200" b="1" kern="100" dirty="0">
                <a:effectLst/>
                <a:latin typeface="+mj-lt"/>
                <a:ea typeface="Calibri" panose="020F0502020204030204" pitchFamily="34" charset="0"/>
                <a:cs typeface="Times New Roman" panose="02020603050405020304" pitchFamily="18" charset="0"/>
              </a:rPr>
              <a:t>0.7</a:t>
            </a:r>
          </a:p>
          <a:p>
            <a:pPr marR="0" lvl="1">
              <a:lnSpc>
                <a:spcPct val="107000"/>
              </a:lnSpc>
              <a:spcBef>
                <a:spcPts val="0"/>
              </a:spcBef>
              <a:spcAft>
                <a:spcPts val="800"/>
              </a:spcAft>
              <a:buSzPts val="1000"/>
              <a:tabLst>
                <a:tab pos="914400" algn="l"/>
              </a:tabLst>
            </a:pPr>
            <a:r>
              <a:rPr lang="en-US" sz="1600" b="1" kern="100" dirty="0">
                <a:solidFill>
                  <a:srgbClr val="00B0F0"/>
                </a:solidFill>
                <a:effectLst/>
                <a:latin typeface="+mj-lt"/>
                <a:ea typeface="Calibri" panose="020F0502020204030204" pitchFamily="34" charset="0"/>
                <a:cs typeface="Times New Roman" panose="02020603050405020304" pitchFamily="18" charset="0"/>
              </a:rPr>
              <a:t>Negative Correlations:</a:t>
            </a:r>
            <a:endParaRPr lang="en-US" sz="1600"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Month and Feature Profit/Loss display a weaker negative correlation coefficient of</a:t>
            </a:r>
            <a:r>
              <a:rPr lang="en-US" sz="1200" b="1" kern="100" dirty="0">
                <a:effectLst/>
                <a:latin typeface="+mj-lt"/>
                <a:ea typeface="Calibri" panose="020F0502020204030204" pitchFamily="34" charset="0"/>
                <a:cs typeface="Times New Roman" panose="02020603050405020304" pitchFamily="18" charset="0"/>
              </a:rPr>
              <a:t> -0.12</a:t>
            </a:r>
            <a:r>
              <a:rPr lang="en-US" sz="1200" kern="100" dirty="0">
                <a:effectLst/>
                <a:latin typeface="+mj-lt"/>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Date of Travel and Feature Profit/loss have a weaker negative correlation coefficient of </a:t>
            </a:r>
            <a:r>
              <a:rPr lang="en-US" sz="1200" b="1" kern="100" dirty="0">
                <a:effectLst/>
                <a:latin typeface="+mj-lt"/>
                <a:ea typeface="Calibri" panose="020F0502020204030204" pitchFamily="34" charset="0"/>
                <a:cs typeface="Times New Roman" panose="02020603050405020304" pitchFamily="18" charset="0"/>
              </a:rPr>
              <a:t>-0.11</a:t>
            </a:r>
            <a:r>
              <a:rPr lang="en-US" sz="1200" kern="100" dirty="0">
                <a:effectLst/>
                <a:latin typeface="+mj-lt"/>
                <a:ea typeface="Calibri" panose="020F0502020204030204" pitchFamily="34" charset="0"/>
                <a:cs typeface="Times New Roman" panose="02020603050405020304" pitchFamily="18" charset="0"/>
              </a:rPr>
              <a:t>.</a:t>
            </a:r>
          </a:p>
          <a:p>
            <a:pPr marR="0" lvl="0">
              <a:lnSpc>
                <a:spcPct val="107000"/>
              </a:lnSpc>
              <a:spcBef>
                <a:spcPts val="0"/>
              </a:spcBef>
              <a:spcAft>
                <a:spcPts val="800"/>
              </a:spcAft>
              <a:tabLst>
                <a:tab pos="457200" algn="l"/>
              </a:tabLst>
            </a:pPr>
            <a:r>
              <a:rPr lang="en-US"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Low or No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All other Features have a correlation coefficient close to </a:t>
            </a:r>
            <a:r>
              <a:rPr lang="en-US" sz="1200" b="1" kern="100" dirty="0">
                <a:effectLst/>
                <a:latin typeface="+mj-lt"/>
                <a:ea typeface="Calibri" panose="020F0502020204030204" pitchFamily="34" charset="0"/>
                <a:cs typeface="Times New Roman" panose="02020603050405020304" pitchFamily="18" charset="0"/>
              </a:rPr>
              <a:t>0</a:t>
            </a:r>
            <a:r>
              <a:rPr lang="en-US" sz="1200" kern="100" dirty="0">
                <a:effectLst/>
                <a:latin typeface="+mj-lt"/>
                <a:ea typeface="Calibri" panose="020F0502020204030204" pitchFamily="34" charset="0"/>
                <a:cs typeface="Times New Roman" panose="02020603050405020304" pitchFamily="18" charset="0"/>
              </a:rPr>
              <a:t>, indicating little to no linear relationship.</a:t>
            </a:r>
          </a:p>
          <a:p>
            <a:pPr marR="0" lvl="0">
              <a:lnSpc>
                <a:spcPct val="107000"/>
              </a:lnSpc>
              <a:spcBef>
                <a:spcPts val="0"/>
              </a:spcBef>
              <a:spcAft>
                <a:spcPts val="800"/>
              </a:spcAft>
              <a:tabLst>
                <a:tab pos="457200" algn="l"/>
              </a:tabLst>
            </a:pPr>
            <a:r>
              <a:rPr lang="en-US" sz="1100" b="1" kern="100" dirty="0">
                <a:effectLst/>
                <a:latin typeface="+mj-lt"/>
                <a:ea typeface="Calibri" panose="020F0502020204030204" pitchFamily="34" charset="0"/>
                <a:cs typeface="Times New Roman" panose="02020603050405020304" pitchFamily="18" charset="0"/>
              </a:rPr>
              <a:t>            </a:t>
            </a:r>
            <a:endParaRPr lang="en-US" sz="1100" dirty="0">
              <a:latin typeface="+mj-lt"/>
            </a:endParaRPr>
          </a:p>
        </p:txBody>
      </p:sp>
    </p:spTree>
    <p:extLst>
      <p:ext uri="{BB962C8B-B14F-4D97-AF65-F5344CB8AC3E}">
        <p14:creationId xmlns:p14="http://schemas.microsoft.com/office/powerpoint/2010/main" val="408195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F88A8-23BA-4D13-F981-28BE5868B588}"/>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Aharoni" panose="02010803020104030203" pitchFamily="2" charset="-79"/>
                <a:cs typeface="Aharoni" panose="02010803020104030203" pitchFamily="2" charset="-79"/>
              </a:rPr>
              <a:t>Background –G2M(cab industry) case study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2FE03295-33E8-5068-4765-CF13DCB91A67}"/>
              </a:ext>
            </a:extLst>
          </p:cNvPr>
          <p:cNvSpPr>
            <a:spLocks noGrp="1"/>
          </p:cNvSpPr>
          <p:nvPr>
            <p:ph idx="1"/>
          </p:nvPr>
        </p:nvSpPr>
        <p:spPr>
          <a:xfrm>
            <a:off x="4447308" y="591344"/>
            <a:ext cx="6906491" cy="5585619"/>
          </a:xfrm>
        </p:spPr>
        <p:txBody>
          <a:bodyPr anchor="ctr">
            <a:normAutofit/>
          </a:bodyPr>
          <a:lstStyle/>
          <a:p>
            <a:r>
              <a:rPr lang="en-US" sz="2200" dirty="0"/>
              <a:t> XYZ is a private equity firm in US. Due to remarkable growth in the Cab Industry in last few years and multiple key players in the market, it is planning for an investment in Cab industry.</a:t>
            </a:r>
          </a:p>
          <a:p>
            <a:pPr marL="0" indent="0">
              <a:buNone/>
            </a:pPr>
            <a:endParaRPr lang="en-US" sz="2200" dirty="0"/>
          </a:p>
          <a:p>
            <a:r>
              <a:rPr lang="en-US" sz="2200" dirty="0"/>
              <a:t>Objective : Provide actionable insights to help XYZ firm in identifying the right company for making</a:t>
            </a:r>
          </a:p>
          <a:p>
            <a:pPr marL="0" indent="0">
              <a:buNone/>
            </a:pPr>
            <a:r>
              <a:rPr lang="en-US" sz="2200" dirty="0"/>
              <a:t>investment.</a:t>
            </a:r>
          </a:p>
          <a:p>
            <a:endParaRPr lang="en-US" sz="2200" dirty="0"/>
          </a:p>
          <a:p>
            <a:pPr marL="0" indent="0">
              <a:buNone/>
            </a:pPr>
            <a:r>
              <a:rPr lang="en-US" sz="2200" dirty="0"/>
              <a:t>The analysis has been divided into four parts:</a:t>
            </a:r>
          </a:p>
          <a:p>
            <a:pPr marL="0" indent="0">
              <a:buNone/>
            </a:pPr>
            <a:r>
              <a:rPr lang="en-US" sz="2200" dirty="0"/>
              <a:t>• Data Understanding</a:t>
            </a:r>
          </a:p>
          <a:p>
            <a:pPr marL="0" indent="0">
              <a:buNone/>
            </a:pPr>
            <a:r>
              <a:rPr lang="en-US" sz="2200" dirty="0"/>
              <a:t>• Forecasting profit and number of rides for each cab type</a:t>
            </a:r>
          </a:p>
          <a:p>
            <a:pPr marL="0" indent="0">
              <a:buNone/>
            </a:pPr>
            <a:r>
              <a:rPr lang="en-US" sz="2200" dirty="0"/>
              <a:t>• Finding the most profitable Cab company</a:t>
            </a:r>
          </a:p>
          <a:p>
            <a:pPr marL="0" indent="0">
              <a:buNone/>
            </a:pPr>
            <a:r>
              <a:rPr lang="en-US" sz="2200" dirty="0"/>
              <a:t>• Recommendations for investment</a:t>
            </a:r>
          </a:p>
        </p:txBody>
      </p:sp>
    </p:spTree>
    <p:extLst>
      <p:ext uri="{BB962C8B-B14F-4D97-AF65-F5344CB8AC3E}">
        <p14:creationId xmlns:p14="http://schemas.microsoft.com/office/powerpoint/2010/main" val="156173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42AF-978D-859D-6137-2835A8BBD50F}"/>
              </a:ext>
            </a:extLst>
          </p:cNvPr>
          <p:cNvSpPr>
            <a:spLocks noGrp="1"/>
          </p:cNvSpPr>
          <p:nvPr>
            <p:ph type="title"/>
          </p:nvPr>
        </p:nvSpPr>
        <p:spPr/>
        <p:txBody>
          <a:bodyPr/>
          <a:lstStyle/>
          <a:p>
            <a:r>
              <a:rPr kumimoji="0" lang="en-US" sz="4000" b="1" i="0" u="none" strike="noStrike" kern="1200" cap="none" spc="0" normalizeH="0" baseline="0" noProof="0" dirty="0">
                <a:ln>
                  <a:noFill/>
                </a:ln>
                <a:solidFill>
                  <a:srgbClr val="00B0F0"/>
                </a:solidFill>
                <a:effectLst/>
                <a:uLnTx/>
                <a:uFillTx/>
                <a:latin typeface="Söhne"/>
                <a:ea typeface="+mj-ea"/>
                <a:cs typeface="+mj-cs"/>
              </a:rPr>
              <a:t>Features Correlation</a:t>
            </a:r>
            <a:endParaRPr lang="en-US" dirty="0"/>
          </a:p>
        </p:txBody>
      </p:sp>
      <p:pic>
        <p:nvPicPr>
          <p:cNvPr id="6" name="Content Placeholder 5">
            <a:extLst>
              <a:ext uri="{FF2B5EF4-FFF2-40B4-BE49-F238E27FC236}">
                <a16:creationId xmlns:a16="http://schemas.microsoft.com/office/drawing/2014/main" id="{230645E0-F1E7-DEF4-C7F5-AF54EE4B1991}"/>
              </a:ext>
            </a:extLst>
          </p:cNvPr>
          <p:cNvPicPr>
            <a:picLocks noGrp="1" noChangeAspect="1"/>
          </p:cNvPicPr>
          <p:nvPr>
            <p:ph idx="1"/>
          </p:nvPr>
        </p:nvPicPr>
        <p:blipFill>
          <a:blip r:embed="rId2"/>
          <a:stretch>
            <a:fillRect/>
          </a:stretch>
        </p:blipFill>
        <p:spPr>
          <a:xfrm>
            <a:off x="4948825" y="1231874"/>
            <a:ext cx="6403387" cy="4394251"/>
          </a:xfrm>
        </p:spPr>
      </p:pic>
      <p:sp>
        <p:nvSpPr>
          <p:cNvPr id="4" name="Text Placeholder 3">
            <a:extLst>
              <a:ext uri="{FF2B5EF4-FFF2-40B4-BE49-F238E27FC236}">
                <a16:creationId xmlns:a16="http://schemas.microsoft.com/office/drawing/2014/main" id="{753DF201-34DF-95E3-8D6E-2407C755C278}"/>
              </a:ext>
            </a:extLst>
          </p:cNvPr>
          <p:cNvSpPr>
            <a:spLocks noGrp="1"/>
          </p:cNvSpPr>
          <p:nvPr>
            <p:ph type="body" sz="half" idx="2"/>
          </p:nvPr>
        </p:nvSpPr>
        <p:spPr/>
        <p:txBody>
          <a:bodyPr/>
          <a:lstStyle/>
          <a:p>
            <a:pPr marR="0" lvl="0">
              <a:lnSpc>
                <a:spcPct val="107000"/>
              </a:lnSpc>
              <a:spcBef>
                <a:spcPts val="0"/>
              </a:spcBef>
              <a:spcAft>
                <a:spcPts val="800"/>
              </a:spcAft>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Low or No Correlations</a:t>
            </a:r>
          </a:p>
          <a:p>
            <a:pPr marR="0" lvl="0">
              <a:lnSpc>
                <a:spcPct val="107000"/>
              </a:lnSpc>
              <a:spcBef>
                <a:spcPts val="0"/>
              </a:spcBef>
              <a:spcAft>
                <a:spcPts val="800"/>
              </a:spcAft>
              <a:tabLst>
                <a:tab pos="457200" algn="l"/>
              </a:tabLst>
            </a:pPr>
            <a:endParaRPr lang="en-US" sz="20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Features Age, Income, Gender and Payment Mode  have a correlation coefficient close to 0, indicating little to no linear relationship.</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199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Company Comparison Metrics</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18455862-DF6A-DC64-4CB4-A412C6B98991}"/>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Metrics for Company Comparison</a:t>
            </a:r>
            <a:endParaRPr lang="en-US" dirty="0"/>
          </a:p>
        </p:txBody>
      </p:sp>
    </p:spTree>
    <p:extLst>
      <p:ext uri="{BB962C8B-B14F-4D97-AF65-F5344CB8AC3E}">
        <p14:creationId xmlns:p14="http://schemas.microsoft.com/office/powerpoint/2010/main" val="359964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1137034" y="580101"/>
            <a:ext cx="9392421" cy="1330841"/>
          </a:xfrm>
        </p:spPr>
        <p:txBody>
          <a:bodyPr vert="horz" lIns="91440" tIns="45720" rIns="91440" bIns="45720" rtlCol="0" anchor="ctr">
            <a:normAutofit/>
          </a:bodyPr>
          <a:lstStyle/>
          <a:p>
            <a:r>
              <a:rPr lang="en-US" sz="4400" b="1" i="0" kern="1200" dirty="0">
                <a:solidFill>
                  <a:srgbClr val="00B0F0"/>
                </a:solidFill>
                <a:effectLst/>
                <a:latin typeface="+mj-lt"/>
                <a:ea typeface="+mj-ea"/>
                <a:cs typeface="+mj-cs"/>
              </a:rPr>
              <a:t>Finding the Most Profitable Cab Company</a:t>
            </a:r>
            <a:endParaRPr lang="en-US" sz="4400" kern="1200" dirty="0">
              <a:solidFill>
                <a:srgbClr val="00B0F0"/>
              </a:solidFill>
              <a:latin typeface="+mj-lt"/>
              <a:ea typeface="+mj-ea"/>
              <a:cs typeface="+mj-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1137033" y="2198362"/>
            <a:ext cx="5998057" cy="3917773"/>
          </a:xfrm>
        </p:spPr>
        <p:txBody>
          <a:bodyPr vert="horz" lIns="91440" tIns="45720" rIns="91440" bIns="45720" rtlCol="0">
            <a:noAutofit/>
          </a:bodyPr>
          <a:lstStyle/>
          <a:p>
            <a:r>
              <a:rPr lang="en-US" sz="1800" b="0" i="0" dirty="0">
                <a:effectLst/>
              </a:rPr>
              <a:t>Identifying the Most Profitable Cab Company</a:t>
            </a:r>
            <a:endParaRPr lang="en-US" sz="1600" dirty="0"/>
          </a:p>
          <a:p>
            <a:pPr indent="-228600">
              <a:buFont typeface="Arial" panose="020B0604020202020204" pitchFamily="34" charset="0"/>
              <a:buChar char="•"/>
            </a:pPr>
            <a:endParaRPr lang="en-US" sz="1800" b="1" dirty="0"/>
          </a:p>
        </p:txBody>
      </p:sp>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7" name="Content Placeholder 4">
            <a:extLst>
              <a:ext uri="{FF2B5EF4-FFF2-40B4-BE49-F238E27FC236}">
                <a16:creationId xmlns:a16="http://schemas.microsoft.com/office/drawing/2014/main" id="{115B8050-1D70-7EF3-0851-970B6B62D2CD}"/>
              </a:ext>
            </a:extLst>
          </p:cNvPr>
          <p:cNvGraphicFramePr>
            <a:graphicFrameLocks noGrp="1"/>
          </p:cNvGraphicFramePr>
          <p:nvPr>
            <p:ph idx="1"/>
          </p:nvPr>
        </p:nvGraphicFramePr>
        <p:xfrm>
          <a:off x="5381624" y="2491043"/>
          <a:ext cx="5973764" cy="3370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899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b="1" i="0" kern="1200">
                <a:solidFill>
                  <a:schemeClr val="tx1"/>
                </a:solidFill>
                <a:effectLst/>
                <a:latin typeface="+mj-lt"/>
                <a:ea typeface="+mj-ea"/>
                <a:cs typeface="+mj-cs"/>
              </a:rPr>
              <a:t>Recommendations for Investment</a:t>
            </a:r>
            <a:endParaRPr lang="en-US" sz="40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8200" y="2111873"/>
            <a:ext cx="3906248" cy="3786397"/>
          </a:xfrm>
        </p:spPr>
        <p:txBody>
          <a:bodyPr/>
          <a:lstStyle/>
          <a:p>
            <a:pPr defTabSz="905256">
              <a:spcBef>
                <a:spcPts val="990"/>
              </a:spcBef>
            </a:pPr>
            <a:r>
              <a:rPr lang="en-US" sz="1584" kern="1200" dirty="0">
                <a:solidFill>
                  <a:srgbClr val="374151"/>
                </a:solidFill>
                <a:latin typeface="Söhne"/>
                <a:ea typeface="+mn-ea"/>
                <a:cs typeface="+mn-cs"/>
              </a:rPr>
              <a:t>Recommendations for Investment</a:t>
            </a:r>
          </a:p>
          <a:p>
            <a:pPr defTabSz="905256">
              <a:spcBef>
                <a:spcPts val="990"/>
              </a:spcBef>
            </a:pPr>
            <a:endParaRPr lang="en-US" sz="1584" kern="1200" dirty="0">
              <a:solidFill>
                <a:srgbClr val="374151"/>
              </a:solidFill>
              <a:latin typeface="Söhne"/>
              <a:ea typeface="+mn-ea"/>
              <a:cs typeface="+mn-cs"/>
            </a:endParaRPr>
          </a:p>
          <a:p>
            <a:pPr defTabSz="905256">
              <a:spcBef>
                <a:spcPts val="990"/>
              </a:spcBef>
            </a:pPr>
            <a:r>
              <a:rPr lang="en-US" sz="2772" b="1" kern="1200" dirty="0">
                <a:solidFill>
                  <a:schemeClr val="tx1"/>
                </a:solidFill>
                <a:latin typeface="+mn-lt"/>
                <a:ea typeface="+mn-ea"/>
                <a:cs typeface="+mn-cs"/>
              </a:rPr>
              <a:t>Yellow Cab is better according to current market and metrics comparisons</a:t>
            </a:r>
            <a:endParaRPr lang="en-US" sz="2800" b="1" dirty="0"/>
          </a:p>
        </p:txBody>
      </p:sp>
      <p:pic>
        <p:nvPicPr>
          <p:cNvPr id="5" name="Content Placeholder 4" descr="Taxi outline">
            <a:extLst>
              <a:ext uri="{FF2B5EF4-FFF2-40B4-BE49-F238E27FC236}">
                <a16:creationId xmlns:a16="http://schemas.microsoft.com/office/drawing/2014/main" id="{01BB600D-C836-4DB2-5577-87DD1B54400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0893" y="3474408"/>
            <a:ext cx="2418288" cy="1824040"/>
          </a:xfrm>
          <a:prstGeom prst="rect">
            <a:avLst/>
          </a:prstGeom>
        </p:spPr>
      </p:pic>
      <p:sp>
        <p:nvSpPr>
          <p:cNvPr id="6" name="&quot;Not Allowed&quot; Symbol 5">
            <a:extLst>
              <a:ext uri="{FF2B5EF4-FFF2-40B4-BE49-F238E27FC236}">
                <a16:creationId xmlns:a16="http://schemas.microsoft.com/office/drawing/2014/main" id="{7E75431A-2CCB-448F-767E-337EBD347A36}"/>
              </a:ext>
            </a:extLst>
          </p:cNvPr>
          <p:cNvSpPr/>
          <p:nvPr/>
        </p:nvSpPr>
        <p:spPr>
          <a:xfrm>
            <a:off x="5995962" y="2835271"/>
            <a:ext cx="688149" cy="798342"/>
          </a:xfrm>
          <a:prstGeom prst="noSmoking">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Content Placeholder 5" descr="Taxi outline">
            <a:extLst>
              <a:ext uri="{FF2B5EF4-FFF2-40B4-BE49-F238E27FC236}">
                <a16:creationId xmlns:a16="http://schemas.microsoft.com/office/drawing/2014/main" id="{1991A79A-0B17-2DD4-37B9-E973FCC223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6368" y="3474409"/>
            <a:ext cx="2418288" cy="1824039"/>
          </a:xfrm>
          <a:prstGeom prst="rect">
            <a:avLst/>
          </a:prstGeom>
        </p:spPr>
      </p:pic>
      <p:pic>
        <p:nvPicPr>
          <p:cNvPr id="9" name="Graphic 8" descr="Checkbox Checked outline">
            <a:extLst>
              <a:ext uri="{FF2B5EF4-FFF2-40B4-BE49-F238E27FC236}">
                <a16:creationId xmlns:a16="http://schemas.microsoft.com/office/drawing/2014/main" id="{52256869-3D55-D905-625C-834E90BB67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81333" y="2642769"/>
            <a:ext cx="908357" cy="1183345"/>
          </a:xfrm>
          <a:prstGeom prst="rect">
            <a:avLst/>
          </a:prstGeom>
        </p:spPr>
      </p:pic>
    </p:spTree>
    <p:extLst>
      <p:ext uri="{BB962C8B-B14F-4D97-AF65-F5344CB8AC3E}">
        <p14:creationId xmlns:p14="http://schemas.microsoft.com/office/powerpoint/2010/main" val="97447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823C-CDE3-5618-DBCE-52C74105CA02}"/>
              </a:ext>
            </a:extLst>
          </p:cNvPr>
          <p:cNvSpPr>
            <a:spLocks noGrp="1"/>
          </p:cNvSpPr>
          <p:nvPr>
            <p:ph type="title"/>
          </p:nvPr>
        </p:nvSpPr>
        <p:spPr/>
        <p:txBody>
          <a:bodyPr>
            <a:normAutofit/>
          </a:bodyPr>
          <a:lstStyle/>
          <a:p>
            <a:r>
              <a:rPr lang="en-US" sz="4400" b="1" i="0" dirty="0">
                <a:solidFill>
                  <a:srgbClr val="00B0F0"/>
                </a:solidFill>
                <a:effectLst/>
                <a:latin typeface="Söhne"/>
              </a:rPr>
              <a:t>Next Steps</a:t>
            </a:r>
            <a:endParaRPr lang="en-US" sz="4400" dirty="0">
              <a:solidFill>
                <a:srgbClr val="00B0F0"/>
              </a:solidFill>
            </a:endParaRPr>
          </a:p>
        </p:txBody>
      </p:sp>
      <p:graphicFrame>
        <p:nvGraphicFramePr>
          <p:cNvPr id="8" name="Content Placeholder 2">
            <a:extLst>
              <a:ext uri="{FF2B5EF4-FFF2-40B4-BE49-F238E27FC236}">
                <a16:creationId xmlns:a16="http://schemas.microsoft.com/office/drawing/2014/main" id="{4CC3F7D4-F8D6-A887-B5E0-1450A5CC9F88}"/>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B2CE813-0B19-B87E-9637-DA6BF7628171}"/>
              </a:ext>
            </a:extLst>
          </p:cNvPr>
          <p:cNvSpPr>
            <a:spLocks noGrp="1"/>
          </p:cNvSpPr>
          <p:nvPr>
            <p:ph type="body" sz="half" idx="2"/>
          </p:nvPr>
        </p:nvSpPr>
        <p:spPr/>
        <p:txBody>
          <a:bodyPr/>
          <a:lstStyle/>
          <a:p>
            <a:r>
              <a:rPr lang="en-US" b="1" i="0" dirty="0">
                <a:effectLst/>
                <a:latin typeface="Söhne"/>
              </a:rPr>
              <a:t>Next Steps</a:t>
            </a:r>
            <a:endParaRPr lang="en-US" dirty="0"/>
          </a:p>
        </p:txBody>
      </p:sp>
    </p:spTree>
    <p:extLst>
      <p:ext uri="{BB962C8B-B14F-4D97-AF65-F5344CB8AC3E}">
        <p14:creationId xmlns:p14="http://schemas.microsoft.com/office/powerpoint/2010/main" val="362695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8509-5EE9-4488-A9E5-97236D06309F}"/>
              </a:ext>
            </a:extLst>
          </p:cNvPr>
          <p:cNvSpPr>
            <a:spLocks noGrp="1"/>
          </p:cNvSpPr>
          <p:nvPr>
            <p:ph type="title"/>
          </p:nvPr>
        </p:nvSpPr>
        <p:spPr/>
        <p:txBody>
          <a:bodyPr/>
          <a:lstStyle/>
          <a:p>
            <a:r>
              <a:rPr lang="en-US" b="1" i="0" dirty="0">
                <a:effectLst/>
                <a:latin typeface="Söhne"/>
              </a:rPr>
              <a:t>Q&amp;A</a:t>
            </a:r>
            <a:endParaRPr lang="en-US" dirty="0"/>
          </a:p>
        </p:txBody>
      </p:sp>
      <p:graphicFrame>
        <p:nvGraphicFramePr>
          <p:cNvPr id="8" name="Content Placeholder 2">
            <a:extLst>
              <a:ext uri="{FF2B5EF4-FFF2-40B4-BE49-F238E27FC236}">
                <a16:creationId xmlns:a16="http://schemas.microsoft.com/office/drawing/2014/main" id="{4EE141DD-2073-8D0D-0892-74AF2DFBA75D}"/>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9E853AD-18EE-7143-A09A-54F93FF72BD6}"/>
              </a:ext>
            </a:extLst>
          </p:cNvPr>
          <p:cNvSpPr>
            <a:spLocks noGrp="1"/>
          </p:cNvSpPr>
          <p:nvPr>
            <p:ph type="body" sz="half" idx="2"/>
          </p:nvPr>
        </p:nvSpPr>
        <p:spPr/>
        <p:txBody>
          <a:bodyPr/>
          <a:lstStyle/>
          <a:p>
            <a:r>
              <a:rPr lang="en-US" b="0" i="0" dirty="0">
                <a:solidFill>
                  <a:srgbClr val="374151"/>
                </a:solidFill>
                <a:effectLst/>
                <a:latin typeface="Söhne"/>
              </a:rPr>
              <a:t>Questions and Answers</a:t>
            </a:r>
            <a:endParaRPr lang="en-US" dirty="0"/>
          </a:p>
        </p:txBody>
      </p:sp>
    </p:spTree>
    <p:extLst>
      <p:ext uri="{BB962C8B-B14F-4D97-AF65-F5344CB8AC3E}">
        <p14:creationId xmlns:p14="http://schemas.microsoft.com/office/powerpoint/2010/main" val="45579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3600" b="1" i="0" dirty="0">
                <a:solidFill>
                  <a:srgbClr val="00B0F0"/>
                </a:solidFill>
                <a:effectLst/>
                <a:latin typeface="Söhne"/>
              </a:rPr>
              <a:t>Market Overview</a:t>
            </a:r>
            <a:endParaRPr lang="en-US" sz="5400" dirty="0">
              <a:solidFill>
                <a:srgbClr val="00B0F0"/>
              </a:solidFill>
            </a:endParaRPr>
          </a:p>
        </p:txBody>
      </p:sp>
      <p:graphicFrame>
        <p:nvGraphicFramePr>
          <p:cNvPr id="8" name="Content Placeholder 2">
            <a:extLst>
              <a:ext uri="{FF2B5EF4-FFF2-40B4-BE49-F238E27FC236}">
                <a16:creationId xmlns:a16="http://schemas.microsoft.com/office/drawing/2014/main" id="{63A2824E-1299-13D9-0452-451BA4C8352B}"/>
              </a:ext>
            </a:extLst>
          </p:cNvPr>
          <p:cNvGraphicFramePr>
            <a:graphicFrameLocks noGrp="1"/>
          </p:cNvGraphicFramePr>
          <p:nvPr>
            <p:ph idx="1"/>
            <p:extLst>
              <p:ext uri="{D42A27DB-BD31-4B8C-83A1-F6EECF244321}">
                <p14:modId xmlns:p14="http://schemas.microsoft.com/office/powerpoint/2010/main" val="2275320286"/>
              </p:ext>
            </p:extLst>
          </p:nvPr>
        </p:nvGraphicFramePr>
        <p:xfrm>
          <a:off x="4572001" y="989012"/>
          <a:ext cx="6783388" cy="487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Cab Industry Growth and Landscape</a:t>
            </a:r>
            <a:endParaRPr lang="en-US" dirty="0"/>
          </a:p>
        </p:txBody>
      </p:sp>
    </p:spTree>
    <p:extLst>
      <p:ext uri="{BB962C8B-B14F-4D97-AF65-F5344CB8AC3E}">
        <p14:creationId xmlns:p14="http://schemas.microsoft.com/office/powerpoint/2010/main" val="44989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5E8AE4EB-B868-4766-91D5-769AE4801D91}"/>
              </a:ext>
            </a:extLst>
          </p:cNvPr>
          <p:cNvGraphicFramePr>
            <a:graphicFrameLocks noGrp="1"/>
          </p:cNvGraphicFramePr>
          <p:nvPr>
            <p:ph idx="1"/>
            <p:extLst>
              <p:ext uri="{D42A27DB-BD31-4B8C-83A1-F6EECF244321}">
                <p14:modId xmlns:p14="http://schemas.microsoft.com/office/powerpoint/2010/main" val="227237859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Understanding the Data</a:t>
            </a:r>
            <a:endParaRPr lang="en-US" dirty="0"/>
          </a:p>
        </p:txBody>
      </p:sp>
    </p:spTree>
    <p:extLst>
      <p:ext uri="{BB962C8B-B14F-4D97-AF65-F5344CB8AC3E}">
        <p14:creationId xmlns:p14="http://schemas.microsoft.com/office/powerpoint/2010/main" val="108758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 </a:t>
            </a:r>
            <a:endParaRPr lang="en-US" dirty="0">
              <a:solidFill>
                <a:srgbClr val="00B0F0"/>
              </a:solidFill>
            </a:endParaRPr>
          </a:p>
        </p:txBody>
      </p:sp>
      <p:sp>
        <p:nvSpPr>
          <p:cNvPr id="3" name="Content Placeholder 2">
            <a:extLst>
              <a:ext uri="{FF2B5EF4-FFF2-40B4-BE49-F238E27FC236}">
                <a16:creationId xmlns:a16="http://schemas.microsoft.com/office/drawing/2014/main" id="{3DCE9A1A-C436-4511-08D9-C3D29A27FA59}"/>
              </a:ext>
            </a:extLst>
          </p:cNvPr>
          <p:cNvSpPr>
            <a:spLocks noGrp="1"/>
          </p:cNvSpPr>
          <p:nvPr>
            <p:ph idx="1"/>
          </p:nvPr>
        </p:nvSpPr>
        <p:spPr>
          <a:xfrm>
            <a:off x="4488873" y="987425"/>
            <a:ext cx="7481454" cy="4873625"/>
          </a:xfrm>
        </p:spPr>
        <p:txBody>
          <a:bodyPr>
            <a:normAutofit lnSpcReduction="10000"/>
          </a:bodyPr>
          <a:lstStyle/>
          <a:p>
            <a:endParaRPr lang="en-US" b="1" dirty="0"/>
          </a:p>
          <a:p>
            <a:r>
              <a:rPr lang="en-US" b="1" dirty="0"/>
              <a:t>d</a:t>
            </a:r>
            <a:r>
              <a:rPr lang="en-US" b="1" i="0" dirty="0">
                <a:solidFill>
                  <a:schemeClr val="tx1"/>
                </a:solidFill>
              </a:rPr>
              <a:t>f_Cab_Data </a:t>
            </a:r>
            <a:r>
              <a:rPr lang="en-US" b="1" i="0" dirty="0">
                <a:solidFill>
                  <a:srgbClr val="C00000"/>
                </a:solidFill>
              </a:rPr>
              <a:t> +  </a:t>
            </a:r>
            <a:r>
              <a:rPr lang="en-US" b="1" i="0" dirty="0">
                <a:solidFill>
                  <a:schemeClr val="tx1"/>
                </a:solidFill>
              </a:rPr>
              <a:t>df_Transaction_ID        </a:t>
            </a:r>
          </a:p>
          <a:p>
            <a:pPr marL="0" indent="0">
              <a:buNone/>
            </a:pPr>
            <a:r>
              <a:rPr lang="en-US" b="1" dirty="0"/>
              <a:t>                  </a:t>
            </a:r>
            <a:r>
              <a:rPr lang="en-US" b="1" dirty="0">
                <a:solidFill>
                  <a:srgbClr val="C00000"/>
                </a:solidFill>
              </a:rPr>
              <a:t>-</a:t>
            </a:r>
            <a:r>
              <a:rPr lang="en-US" b="1" i="0" dirty="0">
                <a:solidFill>
                  <a:srgbClr val="C00000"/>
                </a:solidFill>
              </a:rPr>
              <a:t>-&gt;</a:t>
            </a:r>
            <a:r>
              <a:rPr lang="en-US" b="1" i="0" dirty="0">
                <a:solidFill>
                  <a:schemeClr val="tx1"/>
                </a:solidFill>
              </a:rPr>
              <a:t>   </a:t>
            </a:r>
            <a:r>
              <a:rPr lang="en-US" b="1" i="0" dirty="0">
                <a:solidFill>
                  <a:srgbClr val="00B0F0"/>
                </a:solidFill>
              </a:rPr>
              <a:t>df_Cab_Data_merged (1)</a:t>
            </a:r>
          </a:p>
          <a:p>
            <a:pPr marL="0" indent="0">
              <a:buNone/>
            </a:pPr>
            <a:endParaRPr lang="en-US" b="1" i="0" dirty="0">
              <a:solidFill>
                <a:schemeClr val="tx1"/>
              </a:solidFill>
            </a:endParaRPr>
          </a:p>
          <a:p>
            <a:r>
              <a:rPr lang="en-US" b="1" i="0" dirty="0">
                <a:solidFill>
                  <a:schemeClr val="tx1"/>
                </a:solidFill>
              </a:rPr>
              <a:t>df_Cab_Data_merged  </a:t>
            </a:r>
            <a:r>
              <a:rPr lang="en-US" b="1" i="0" dirty="0">
                <a:solidFill>
                  <a:srgbClr val="C00000"/>
                </a:solidFill>
              </a:rPr>
              <a:t>+</a:t>
            </a:r>
            <a:r>
              <a:rPr lang="en-US" b="1" i="0" dirty="0">
                <a:solidFill>
                  <a:schemeClr val="tx1"/>
                </a:solidFill>
              </a:rPr>
              <a:t>  df_ ciy_mer</a:t>
            </a:r>
            <a:r>
              <a:rPr lang="en-US" b="1" dirty="0"/>
              <a:t>ged </a:t>
            </a:r>
          </a:p>
          <a:p>
            <a:pPr marL="0" indent="0">
              <a:buNone/>
            </a:pPr>
            <a:r>
              <a:rPr lang="en-US" b="1" dirty="0">
                <a:solidFill>
                  <a:srgbClr val="C00000"/>
                </a:solidFill>
              </a:rPr>
              <a:t>                --&gt;   </a:t>
            </a:r>
            <a:r>
              <a:rPr lang="en-US" b="1" i="0" dirty="0">
                <a:solidFill>
                  <a:srgbClr val="00B0F0"/>
                </a:solidFill>
              </a:rPr>
              <a:t>df_City_merged (2)</a:t>
            </a:r>
          </a:p>
          <a:p>
            <a:pPr marL="0" indent="0">
              <a:buNone/>
            </a:pPr>
            <a:endParaRPr lang="en-US" b="1" i="0" dirty="0">
              <a:solidFill>
                <a:schemeClr val="tx1"/>
              </a:solidFill>
            </a:endParaRPr>
          </a:p>
          <a:p>
            <a:r>
              <a:rPr lang="en-US" b="1" dirty="0"/>
              <a:t>d</a:t>
            </a:r>
            <a:r>
              <a:rPr lang="en-US" b="1" i="0" dirty="0">
                <a:solidFill>
                  <a:schemeClr val="tx1"/>
                </a:solidFill>
              </a:rPr>
              <a:t>f_Customer_ID </a:t>
            </a:r>
            <a:r>
              <a:rPr lang="en-US" b="1" i="0" dirty="0">
                <a:solidFill>
                  <a:srgbClr val="C00000"/>
                </a:solidFill>
              </a:rPr>
              <a:t>+</a:t>
            </a:r>
            <a:r>
              <a:rPr lang="en-US" b="1" i="0" dirty="0">
                <a:solidFill>
                  <a:schemeClr val="tx1"/>
                </a:solidFill>
              </a:rPr>
              <a:t> df_Transaction_ID </a:t>
            </a:r>
          </a:p>
          <a:p>
            <a:pPr marL="0" indent="0">
              <a:buNone/>
            </a:pPr>
            <a:r>
              <a:rPr lang="en-US" b="1" i="0" dirty="0">
                <a:solidFill>
                  <a:schemeClr val="tx1"/>
                </a:solidFill>
              </a:rPr>
              <a:t>               </a:t>
            </a:r>
            <a:r>
              <a:rPr lang="en-US" b="1" i="0" dirty="0">
                <a:solidFill>
                  <a:srgbClr val="C00000"/>
                </a:solidFill>
              </a:rPr>
              <a:t>--&gt;</a:t>
            </a:r>
            <a:r>
              <a:rPr lang="en-US" b="1" i="0" dirty="0">
                <a:solidFill>
                  <a:schemeClr val="tx1"/>
                </a:solidFill>
              </a:rPr>
              <a:t>   </a:t>
            </a:r>
            <a:r>
              <a:rPr lang="en-US" b="1" i="0" dirty="0">
                <a:solidFill>
                  <a:srgbClr val="00B0F0"/>
                </a:solidFill>
              </a:rPr>
              <a:t>df_Transaction_ID_merged (3)</a:t>
            </a:r>
          </a:p>
          <a:p>
            <a:pPr marL="0" indent="0">
              <a:buNone/>
            </a:pP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9788" y="2071254"/>
            <a:ext cx="3932237" cy="3811588"/>
          </a:xfrm>
        </p:spPr>
        <p:txBody>
          <a:bodyPr>
            <a:normAutofit/>
          </a:bodyPr>
          <a:lstStyle/>
          <a:p>
            <a:r>
              <a:rPr lang="en-US" sz="2000" b="0" i="0" dirty="0">
                <a:solidFill>
                  <a:srgbClr val="374151"/>
                </a:solidFill>
                <a:effectLst/>
                <a:latin typeface="Söhne"/>
              </a:rPr>
              <a:t>Exploring the Provided Datasets</a:t>
            </a:r>
            <a:endParaRPr lang="en-US" sz="2000" dirty="0"/>
          </a:p>
        </p:txBody>
      </p:sp>
    </p:spTree>
    <p:extLst>
      <p:ext uri="{BB962C8B-B14F-4D97-AF65-F5344CB8AC3E}">
        <p14:creationId xmlns:p14="http://schemas.microsoft.com/office/powerpoint/2010/main" val="83009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B2C-C0D1-9A90-DB48-AA5070330E18}"/>
              </a:ext>
            </a:extLst>
          </p:cNvPr>
          <p:cNvSpPr>
            <a:spLocks noGrp="1"/>
          </p:cNvSpPr>
          <p:nvPr>
            <p:ph type="title"/>
          </p:nvPr>
        </p:nvSpPr>
        <p:spPr/>
        <p:txBody>
          <a:bodyPr>
            <a:normAutofit/>
          </a:bodyPr>
          <a:lstStyle/>
          <a:p>
            <a:r>
              <a:rPr lang="en-US" b="1" dirty="0">
                <a:solidFill>
                  <a:srgbClr val="00B0F0"/>
                </a:solidFill>
                <a:latin typeface="Söhne"/>
              </a:rPr>
              <a:t>Basic Statistics</a:t>
            </a:r>
          </a:p>
        </p:txBody>
      </p:sp>
      <p:pic>
        <p:nvPicPr>
          <p:cNvPr id="5" name="Content Placeholder 4">
            <a:extLst>
              <a:ext uri="{FF2B5EF4-FFF2-40B4-BE49-F238E27FC236}">
                <a16:creationId xmlns:a16="http://schemas.microsoft.com/office/drawing/2014/main" id="{E6073FA9-3203-2372-1C25-D96B6D37E469}"/>
              </a:ext>
            </a:extLst>
          </p:cNvPr>
          <p:cNvPicPr>
            <a:picLocks noGrp="1" noChangeAspect="1"/>
          </p:cNvPicPr>
          <p:nvPr>
            <p:ph idx="1"/>
          </p:nvPr>
        </p:nvPicPr>
        <p:blipFill>
          <a:blip r:embed="rId2"/>
          <a:stretch>
            <a:fillRect/>
          </a:stretch>
        </p:blipFill>
        <p:spPr>
          <a:xfrm>
            <a:off x="1862327" y="2177986"/>
            <a:ext cx="9491473" cy="3839356"/>
          </a:xfrm>
        </p:spPr>
      </p:pic>
    </p:spTree>
    <p:extLst>
      <p:ext uri="{BB962C8B-B14F-4D97-AF65-F5344CB8AC3E}">
        <p14:creationId xmlns:p14="http://schemas.microsoft.com/office/powerpoint/2010/main" val="42937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AB3-EA9E-2B57-5151-2A56F5F48E45}"/>
              </a:ext>
            </a:extLst>
          </p:cNvPr>
          <p:cNvSpPr>
            <a:spLocks noGrp="1"/>
          </p:cNvSpPr>
          <p:nvPr>
            <p:ph type="title"/>
          </p:nvPr>
        </p:nvSpPr>
        <p:spPr/>
        <p:txBody>
          <a:bodyPr/>
          <a:lstStyle/>
          <a:p>
            <a:r>
              <a:rPr lang="en-US" sz="4400" b="1" dirty="0">
                <a:solidFill>
                  <a:srgbClr val="00B0F0"/>
                </a:solidFill>
                <a:latin typeface="Söhne"/>
              </a:rPr>
              <a:t>Basic Statistics</a:t>
            </a:r>
            <a:endParaRPr lang="en-US" dirty="0"/>
          </a:p>
        </p:txBody>
      </p:sp>
      <p:pic>
        <p:nvPicPr>
          <p:cNvPr id="6" name="Content Placeholder 5">
            <a:extLst>
              <a:ext uri="{FF2B5EF4-FFF2-40B4-BE49-F238E27FC236}">
                <a16:creationId xmlns:a16="http://schemas.microsoft.com/office/drawing/2014/main" id="{4195051F-C191-DD58-C373-95A31EDEB523}"/>
              </a:ext>
            </a:extLst>
          </p:cNvPr>
          <p:cNvPicPr>
            <a:picLocks noGrp="1" noChangeAspect="1"/>
          </p:cNvPicPr>
          <p:nvPr>
            <p:ph sz="half" idx="1"/>
          </p:nvPr>
        </p:nvPicPr>
        <p:blipFill>
          <a:blip r:embed="rId2"/>
          <a:stretch>
            <a:fillRect/>
          </a:stretch>
        </p:blipFill>
        <p:spPr>
          <a:xfrm>
            <a:off x="1085850" y="1975887"/>
            <a:ext cx="4915155" cy="4123080"/>
          </a:xfrm>
        </p:spPr>
      </p:pic>
      <p:pic>
        <p:nvPicPr>
          <p:cNvPr id="8" name="Content Placeholder 7">
            <a:extLst>
              <a:ext uri="{FF2B5EF4-FFF2-40B4-BE49-F238E27FC236}">
                <a16:creationId xmlns:a16="http://schemas.microsoft.com/office/drawing/2014/main" id="{C930384B-C4D2-702C-6D0A-9D9A5FDDFDD7}"/>
              </a:ext>
            </a:extLst>
          </p:cNvPr>
          <p:cNvPicPr>
            <a:picLocks noGrp="1" noChangeAspect="1"/>
          </p:cNvPicPr>
          <p:nvPr>
            <p:ph sz="half" idx="2"/>
          </p:nvPr>
        </p:nvPicPr>
        <p:blipFill>
          <a:blip r:embed="rId3"/>
          <a:stretch>
            <a:fillRect/>
          </a:stretch>
        </p:blipFill>
        <p:spPr>
          <a:xfrm>
            <a:off x="6001005" y="2053882"/>
            <a:ext cx="5010150" cy="3967089"/>
          </a:xfrm>
        </p:spPr>
      </p:pic>
    </p:spTree>
    <p:extLst>
      <p:ext uri="{BB962C8B-B14F-4D97-AF65-F5344CB8AC3E}">
        <p14:creationId xmlns:p14="http://schemas.microsoft.com/office/powerpoint/2010/main" val="319292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2BAF-F77D-44D2-C34A-83C550D69142}"/>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6" name="Content Placeholder 5">
            <a:extLst>
              <a:ext uri="{FF2B5EF4-FFF2-40B4-BE49-F238E27FC236}">
                <a16:creationId xmlns:a16="http://schemas.microsoft.com/office/drawing/2014/main" id="{E980913E-42D5-B0C0-FD7B-3EDE0CF6ECA5}"/>
              </a:ext>
            </a:extLst>
          </p:cNvPr>
          <p:cNvPicPr>
            <a:picLocks noGrp="1" noChangeAspect="1"/>
          </p:cNvPicPr>
          <p:nvPr>
            <p:ph idx="1"/>
          </p:nvPr>
        </p:nvPicPr>
        <p:blipFill>
          <a:blip r:embed="rId2"/>
          <a:stretch>
            <a:fillRect/>
          </a:stretch>
        </p:blipFill>
        <p:spPr>
          <a:xfrm>
            <a:off x="4772025" y="1876786"/>
            <a:ext cx="6739044" cy="4172816"/>
          </a:xfrm>
        </p:spPr>
      </p:pic>
      <p:sp>
        <p:nvSpPr>
          <p:cNvPr id="4" name="Text Placeholder 3">
            <a:extLst>
              <a:ext uri="{FF2B5EF4-FFF2-40B4-BE49-F238E27FC236}">
                <a16:creationId xmlns:a16="http://schemas.microsoft.com/office/drawing/2014/main" id="{1A7357D6-230E-745F-FFAA-1F2C4B80C577}"/>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1900" b="1" dirty="0"/>
              <a:t>There is no seasonality in the demand</a:t>
            </a:r>
          </a:p>
          <a:p>
            <a:endParaRPr lang="en-US" sz="1900" dirty="0"/>
          </a:p>
          <a:p>
            <a:endParaRPr lang="en-US" sz="1900" dirty="0"/>
          </a:p>
          <a:p>
            <a:pPr marL="285750" indent="-285750">
              <a:buFont typeface="Arial" panose="020B0604020202020204" pitchFamily="34" charset="0"/>
              <a:buChar char="•"/>
            </a:pPr>
            <a:r>
              <a:rPr lang="en-US" sz="1900" b="1" dirty="0"/>
              <a:t>There is a decrease in the demand in February</a:t>
            </a:r>
          </a:p>
          <a:p>
            <a:endParaRPr lang="en-US" sz="1900" dirty="0"/>
          </a:p>
          <a:p>
            <a:endParaRPr lang="en-US" sz="1900" dirty="0"/>
          </a:p>
          <a:p>
            <a:pPr marL="285750" indent="-285750">
              <a:buFont typeface="Arial" panose="020B0604020202020204" pitchFamily="34" charset="0"/>
              <a:buChar char="•"/>
            </a:pPr>
            <a:r>
              <a:rPr lang="en-US" sz="1900" b="1" dirty="0"/>
              <a:t>The demand increases from February to December, which is the month with the highest demand</a:t>
            </a:r>
          </a:p>
        </p:txBody>
      </p:sp>
    </p:spTree>
    <p:extLst>
      <p:ext uri="{BB962C8B-B14F-4D97-AF65-F5344CB8AC3E}">
        <p14:creationId xmlns:p14="http://schemas.microsoft.com/office/powerpoint/2010/main" val="99391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E5B-60CC-4C30-8F07-D6D867938016}"/>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7" name="Content Placeholder 6">
            <a:extLst>
              <a:ext uri="{FF2B5EF4-FFF2-40B4-BE49-F238E27FC236}">
                <a16:creationId xmlns:a16="http://schemas.microsoft.com/office/drawing/2014/main" id="{3DDC9350-C9F6-F491-6F7B-1E7C2FA92DE8}"/>
              </a:ext>
            </a:extLst>
          </p:cNvPr>
          <p:cNvPicPr>
            <a:picLocks noGrp="1" noChangeAspect="1"/>
          </p:cNvPicPr>
          <p:nvPr>
            <p:ph idx="1"/>
          </p:nvPr>
        </p:nvPicPr>
        <p:blipFill>
          <a:blip r:embed="rId2"/>
          <a:stretch>
            <a:fillRect/>
          </a:stretch>
        </p:blipFill>
        <p:spPr>
          <a:xfrm>
            <a:off x="4932218" y="1766599"/>
            <a:ext cx="6419994" cy="4420898"/>
          </a:xfrm>
        </p:spPr>
      </p:pic>
      <p:sp>
        <p:nvSpPr>
          <p:cNvPr id="4" name="Text Placeholder 3">
            <a:extLst>
              <a:ext uri="{FF2B5EF4-FFF2-40B4-BE49-F238E27FC236}">
                <a16:creationId xmlns:a16="http://schemas.microsoft.com/office/drawing/2014/main" id="{2CB42487-0CCA-249B-663E-EED1DC4BA778}"/>
              </a:ext>
            </a:extLst>
          </p:cNvPr>
          <p:cNvSpPr>
            <a:spLocks noGrp="1"/>
          </p:cNvSpPr>
          <p:nvPr>
            <p:ph type="body" sz="half" idx="2"/>
          </p:nvPr>
        </p:nvSpPr>
        <p:spPr/>
        <p:txBody>
          <a:bodyPr>
            <a:normAutofit/>
          </a:bodyPr>
          <a:lstStyle/>
          <a:p>
            <a:endParaRPr lang="en-US" sz="2000" b="1" dirty="0"/>
          </a:p>
          <a:p>
            <a:r>
              <a:rPr lang="en-US" sz="2400" b="1" dirty="0"/>
              <a:t>The variation of the monthly demand is identical (increasing) for 2016, 2017, and 2018 for both companies</a:t>
            </a:r>
          </a:p>
        </p:txBody>
      </p:sp>
    </p:spTree>
    <p:extLst>
      <p:ext uri="{BB962C8B-B14F-4D97-AF65-F5344CB8AC3E}">
        <p14:creationId xmlns:p14="http://schemas.microsoft.com/office/powerpoint/2010/main" val="298218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11284</TotalTime>
  <Words>1154</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Calibri</vt:lpstr>
      <vt:lpstr>Calibri Light</vt:lpstr>
      <vt:lpstr>Söhne</vt:lpstr>
      <vt:lpstr>Symbol</vt:lpstr>
      <vt:lpstr>Times New Roman</vt:lpstr>
      <vt:lpstr>Office Theme</vt:lpstr>
      <vt:lpstr>Go-to-Market Analysis for the Cab Industry</vt:lpstr>
      <vt:lpstr>Background –G2M(cab industry) case study</vt:lpstr>
      <vt:lpstr>Market Overview</vt:lpstr>
      <vt:lpstr>Data Understanding</vt:lpstr>
      <vt:lpstr>Data Understanding </vt:lpstr>
      <vt:lpstr>Basic Statistics</vt:lpstr>
      <vt:lpstr>Basic Statistics</vt:lpstr>
      <vt:lpstr>Seasonality</vt:lpstr>
      <vt:lpstr>Seasonality</vt:lpstr>
      <vt:lpstr>Transactions</vt:lpstr>
      <vt:lpstr>Customers Group Age</vt:lpstr>
      <vt:lpstr>Consumer Gender Distribution</vt:lpstr>
      <vt:lpstr>Profit and Loss</vt:lpstr>
      <vt:lpstr>Forecasted Profit and Loss</vt:lpstr>
      <vt:lpstr>Company Transaction Count Comparison</vt:lpstr>
      <vt:lpstr>Correlation</vt:lpstr>
      <vt:lpstr>Correlation</vt:lpstr>
      <vt:lpstr>Financial Performance Summary</vt:lpstr>
      <vt:lpstr>Features Correlation</vt:lpstr>
      <vt:lpstr>Features Correlation</vt:lpstr>
      <vt:lpstr>Company Comparison Metrics</vt:lpstr>
      <vt:lpstr>Finding the Most Profitable Cab Company</vt:lpstr>
      <vt:lpstr>Recommendations for Investment</vt:lpstr>
      <vt:lpstr>Next Steps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Go-to-Market Analysis for the Cab Industry</dc:title>
  <dc:creator>yawo eklou</dc:creator>
  <cp:lastModifiedBy>yawo eklou</cp:lastModifiedBy>
  <cp:revision>4</cp:revision>
  <dcterms:created xsi:type="dcterms:W3CDTF">2023-08-13T01:50:19Z</dcterms:created>
  <dcterms:modified xsi:type="dcterms:W3CDTF">2023-09-19T19:07:31Z</dcterms:modified>
</cp:coreProperties>
</file>