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handoutMasterIdLst>
    <p:handoutMasterId r:id="rId21"/>
  </p:handoutMasterIdLst>
  <p:sldIdLst>
    <p:sldId id="299" r:id="rId2"/>
    <p:sldId id="447" r:id="rId3"/>
    <p:sldId id="448" r:id="rId4"/>
    <p:sldId id="465" r:id="rId5"/>
    <p:sldId id="466" r:id="rId6"/>
    <p:sldId id="461" r:id="rId7"/>
    <p:sldId id="462" r:id="rId8"/>
    <p:sldId id="453" r:id="rId9"/>
    <p:sldId id="454" r:id="rId10"/>
    <p:sldId id="455" r:id="rId11"/>
    <p:sldId id="456" r:id="rId12"/>
    <p:sldId id="451" r:id="rId13"/>
    <p:sldId id="452" r:id="rId14"/>
    <p:sldId id="464" r:id="rId15"/>
    <p:sldId id="463" r:id="rId16"/>
    <p:sldId id="458" r:id="rId17"/>
    <p:sldId id="459" r:id="rId18"/>
    <p:sldId id="460" r:id="rId19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696"/>
    <a:srgbClr val="0CA087"/>
    <a:srgbClr val="00AC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19" autoAdjust="0"/>
    <p:restoredTop sz="90231" autoAdjust="0"/>
  </p:normalViewPr>
  <p:slideViewPr>
    <p:cSldViewPr snapToGrid="0">
      <p:cViewPr>
        <p:scale>
          <a:sx n="60" d="100"/>
          <a:sy n="60" d="100"/>
        </p:scale>
        <p:origin x="-786" y="-21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20"/>
    </p:cViewPr>
  </p:sorterViewPr>
  <p:notesViewPr>
    <p:cSldViewPr snapToGrid="0">
      <p:cViewPr varScale="1">
        <p:scale>
          <a:sx n="56" d="100"/>
          <a:sy n="56" d="100"/>
        </p:scale>
        <p:origin x="2856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6CB205-DB7A-4E82-ACCC-8D6B1E676091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AC26BC-402D-4A80-B33D-8856C378B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9289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C0E428-1BEE-4A93-9F4D-553B85161DE7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B30E1F-FC88-4688-B1DC-35BF8B711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429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30E1F-FC88-4688-B1DC-35BF8B71191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644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" y="0"/>
            <a:ext cx="9142572" cy="685800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85800" y="1122362"/>
            <a:ext cx="7772400" cy="3097213"/>
          </a:xfrm>
        </p:spPr>
        <p:txBody>
          <a:bodyPr anchor="b">
            <a:normAutofit/>
          </a:bodyPr>
          <a:lstStyle>
            <a:lvl1pPr algn="l">
              <a:defRPr sz="6600" b="1" u="none" spc="-300" baseline="0">
                <a:solidFill>
                  <a:schemeClr val="bg1"/>
                </a:solidFill>
                <a:latin typeface="Gotham Bold" panose="020008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685800" y="4356100"/>
            <a:ext cx="7772400" cy="901700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64AC52D6-6171-4E55-BA4D-986D1942EAAE}" type="datetimeFigureOut">
              <a:rPr lang="id-ID" smtClean="0"/>
              <a:t>06/02/2018</a:t>
            </a:fld>
            <a:endParaRPr lang="id-ID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  <p:sp>
        <p:nvSpPr>
          <p:cNvPr id="8" name="Rectangle 7"/>
          <p:cNvSpPr/>
          <p:nvPr userDrawn="1"/>
        </p:nvSpPr>
        <p:spPr>
          <a:xfrm>
            <a:off x="801710" y="682580"/>
            <a:ext cx="3771004" cy="439782"/>
          </a:xfrm>
          <a:prstGeom prst="rect">
            <a:avLst/>
          </a:prstGeom>
          <a:solidFill>
            <a:srgbClr val="00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800" b="1" i="0" cap="none" spc="0" normalizeH="0" baseline="0" dirty="0" smtClean="0">
                <a:latin typeface="Gotham Medium" panose="02000603030000020004" pitchFamily="2" charset="0"/>
              </a:rPr>
              <a:t>Programming Fundamental</a:t>
            </a:r>
            <a:endParaRPr lang="en-US" sz="1800" b="1" i="0" cap="none" spc="0" normalizeH="0" baseline="0" dirty="0">
              <a:latin typeface="Gotham Medium" panose="02000603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64844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06/02/2018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46113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06/02/2018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786637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06/02/2018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72850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latin typeface="Gotham Medium" panose="02000603030000020004" pitchFamily="2" charset="0"/>
                <a:ea typeface="Gotham Medium" panose="020006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168775"/>
          </a:xfrm>
        </p:spPr>
        <p:txBody>
          <a:bodyPr>
            <a:normAutofit/>
          </a:bodyPr>
          <a:lstStyle>
            <a:lvl1pPr>
              <a:defRPr sz="2400">
                <a:latin typeface="Gotham" panose="02000604030000020004" pitchFamily="50" charset="0"/>
                <a:ea typeface="Gotham" panose="02000604030000020004" pitchFamily="50" charset="0"/>
              </a:defRPr>
            </a:lvl1pPr>
            <a:lvl2pPr>
              <a:defRPr sz="2000">
                <a:latin typeface="Gotham" panose="02000604030000020004" pitchFamily="50" charset="0"/>
                <a:ea typeface="Gotham" panose="02000604030000020004" pitchFamily="50" charset="0"/>
              </a:defRPr>
            </a:lvl2pPr>
            <a:lvl3pPr>
              <a:defRPr sz="1800">
                <a:latin typeface="Gotham" panose="02000604030000020004" pitchFamily="50" charset="0"/>
                <a:ea typeface="Gotham" panose="02000604030000020004" pitchFamily="50" charset="0"/>
              </a:defRPr>
            </a:lvl3pPr>
            <a:lvl4pPr>
              <a:defRPr sz="1600">
                <a:latin typeface="Gotham" panose="02000604030000020004" pitchFamily="50" charset="0"/>
                <a:ea typeface="Gotham" panose="02000604030000020004" pitchFamily="50" charset="0"/>
              </a:defRPr>
            </a:lvl4pPr>
            <a:lvl5pPr>
              <a:defRPr sz="1600">
                <a:latin typeface="Gotham" panose="02000604030000020004" pitchFamily="50" charset="0"/>
                <a:ea typeface="Gotham" panose="02000604030000020004" pitchFamily="50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06/02/2018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97445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0" y="1883875"/>
            <a:ext cx="9144000" cy="2649490"/>
          </a:xfrm>
          <a:prstGeom prst="rect">
            <a:avLst/>
          </a:prstGeom>
          <a:solidFill>
            <a:srgbClr val="0A79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06/02/2018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3888" y="2349500"/>
            <a:ext cx="7886700" cy="1162882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bg1"/>
                </a:solidFill>
                <a:latin typeface="Gotham Medium" panose="02000603030000020004" pitchFamily="2" charset="0"/>
                <a:ea typeface="Gotham Medium" panose="020006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623888" y="3657599"/>
            <a:ext cx="7886700" cy="457201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Gotham ExtraLight" panose="02000603030000020004" pitchFamily="2" charset="0"/>
                <a:ea typeface="Gotham ExtraLight" panose="02000603030000020004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55214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06/02/2018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86684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06/02/2018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97060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>
            <a:noAutofit/>
          </a:bodyPr>
          <a:lstStyle>
            <a:lvl1pPr>
              <a:defRPr sz="36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06/02/2018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1221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06/02/2018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84241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06/02/2018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09177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06/02/2018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76505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C52D6-6171-4E55-BA4D-986D1942EAAE}" type="datetimeFigureOut">
              <a:rPr lang="id-ID" smtClean="0"/>
              <a:t>06/02/2018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31502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Gotham Medium" panose="0200060303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927395" y="1940771"/>
            <a:ext cx="7444095" cy="2456982"/>
            <a:chOff x="927395" y="1767351"/>
            <a:chExt cx="7444095" cy="2456982"/>
          </a:xfrm>
        </p:grpSpPr>
        <p:sp>
          <p:nvSpPr>
            <p:cNvPr id="4" name="Title 1"/>
            <p:cNvSpPr txBox="1">
              <a:spLocks/>
            </p:cNvSpPr>
            <p:nvPr/>
          </p:nvSpPr>
          <p:spPr>
            <a:xfrm>
              <a:off x="2191408" y="1767351"/>
              <a:ext cx="6180082" cy="245698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600" b="1" u="none" kern="1200" spc="-300" baseline="0">
                  <a:solidFill>
                    <a:schemeClr val="bg1"/>
                  </a:solidFill>
                  <a:latin typeface="Gotham Bold" panose="02000803030000020004" pitchFamily="2" charset="0"/>
                  <a:ea typeface="+mj-ea"/>
                  <a:cs typeface="+mj-cs"/>
                </a:defRPr>
              </a:lvl1pPr>
            </a:lstStyle>
            <a:p>
              <a:pPr algn="ctr"/>
              <a:r>
                <a:rPr lang="id-ID" sz="9600" dirty="0" smtClean="0"/>
                <a:t>Exploring</a:t>
              </a:r>
            </a:p>
            <a:p>
              <a:pPr algn="ctr"/>
              <a:r>
                <a:rPr lang="id-ID" sz="3200" i="1" dirty="0" smtClean="0">
                  <a:latin typeface="Gotham" pitchFamily="50" charset="0"/>
                </a:rPr>
                <a:t>#</a:t>
              </a:r>
              <a:r>
                <a:rPr lang="en-US" sz="3200" i="1" smtClean="0">
                  <a:latin typeface="Gotham" pitchFamily="50" charset="0"/>
                </a:rPr>
                <a:t>10</a:t>
              </a:r>
              <a:r>
                <a:rPr lang="id-ID" sz="3200" i="1" smtClean="0">
                  <a:latin typeface="Gotham" pitchFamily="50" charset="0"/>
                </a:rPr>
                <a:t>   </a:t>
              </a:r>
              <a:r>
                <a:rPr lang="en-US" sz="3200" b="0" dirty="0" smtClean="0">
                  <a:latin typeface="Gotham" pitchFamily="50" charset="0"/>
                </a:rPr>
                <a:t>Algorithms</a:t>
              </a:r>
            </a:p>
          </p:txBody>
        </p:sp>
        <p:pic>
          <p:nvPicPr>
            <p:cNvPr id="7" name="Picture 6" descr="D:\Purwadhika\Lintang Course PPT\0 pikt\php\icon.javascript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7395" y="2363835"/>
              <a:ext cx="1264013" cy="12640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713189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78827"/>
            <a:ext cx="9144000" cy="13873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en-US" sz="4000" b="1" dirty="0" smtClean="0">
                <a:solidFill>
                  <a:srgbClr val="009696"/>
                </a:solidFill>
              </a:rPr>
              <a:t>Reverse Words</a:t>
            </a:r>
            <a:endParaRPr lang="id-ID" sz="4000" b="1" dirty="0">
              <a:solidFill>
                <a:srgbClr val="009696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32154" y="866618"/>
            <a:ext cx="7930055" cy="23180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en-US" sz="2800" dirty="0"/>
              <a:t>This algorithm </a:t>
            </a:r>
            <a:r>
              <a:rPr lang="en-US" sz="2800" dirty="0" smtClean="0"/>
              <a:t>function will </a:t>
            </a:r>
            <a:r>
              <a:rPr lang="en-US" sz="2800" dirty="0"/>
              <a:t>take in a string as </a:t>
            </a:r>
            <a:r>
              <a:rPr lang="en-US" sz="2800" dirty="0" smtClean="0"/>
              <a:t>parameter, then it’ll </a:t>
            </a:r>
            <a:r>
              <a:rPr lang="en-US" sz="2800" dirty="0"/>
              <a:t>reverse every word in that string and return the new </a:t>
            </a:r>
            <a:r>
              <a:rPr lang="en-US" sz="2800" dirty="0" smtClean="0"/>
              <a:t>string.</a:t>
            </a:r>
            <a:endParaRPr lang="en-US" sz="2800" dirty="0"/>
          </a:p>
        </p:txBody>
      </p:sp>
      <p:sp>
        <p:nvSpPr>
          <p:cNvPr id="8" name="Rectangle 7"/>
          <p:cNvSpPr/>
          <p:nvPr/>
        </p:nvSpPr>
        <p:spPr>
          <a:xfrm>
            <a:off x="2199261" y="3547479"/>
            <a:ext cx="4745477" cy="787789"/>
          </a:xfrm>
          <a:prstGeom prst="rect">
            <a:avLst/>
          </a:prstGeom>
          <a:solidFill>
            <a:srgbClr val="009696"/>
          </a:solidFill>
          <a:ln>
            <a:solidFill>
              <a:srgbClr val="0096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0" y="2459417"/>
            <a:ext cx="9144000" cy="11193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en-US" sz="2600" dirty="0" err="1" smtClean="0">
                <a:solidFill>
                  <a:srgbClr val="FF0000"/>
                </a:solidFill>
              </a:rPr>
              <a:t>reverseWords</a:t>
            </a:r>
            <a:r>
              <a:rPr lang="en-US" sz="2600" dirty="0" smtClean="0">
                <a:solidFill>
                  <a:srgbClr val="FF0000"/>
                </a:solidFill>
              </a:rPr>
              <a:t>(‘</a:t>
            </a:r>
            <a:r>
              <a:rPr lang="en-US" sz="2600" dirty="0" err="1" smtClean="0">
                <a:solidFill>
                  <a:srgbClr val="FF0000"/>
                </a:solidFill>
              </a:rPr>
              <a:t>Hai</a:t>
            </a:r>
            <a:r>
              <a:rPr lang="en-US" sz="2600" dirty="0" smtClean="0">
                <a:solidFill>
                  <a:srgbClr val="FF0000"/>
                </a:solidFill>
              </a:rPr>
              <a:t> </a:t>
            </a:r>
            <a:r>
              <a:rPr lang="en-US" sz="2600" dirty="0" err="1" smtClean="0">
                <a:solidFill>
                  <a:srgbClr val="FF0000"/>
                </a:solidFill>
              </a:rPr>
              <a:t>aku</a:t>
            </a:r>
            <a:r>
              <a:rPr lang="en-US" sz="2600" dirty="0" smtClean="0">
                <a:solidFill>
                  <a:srgbClr val="FF0000"/>
                </a:solidFill>
              </a:rPr>
              <a:t> </a:t>
            </a:r>
            <a:r>
              <a:rPr lang="en-US" sz="2600" dirty="0" err="1" smtClean="0">
                <a:solidFill>
                  <a:srgbClr val="FF0000"/>
                </a:solidFill>
              </a:rPr>
              <a:t>Lintang</a:t>
            </a:r>
            <a:r>
              <a:rPr lang="en-US" sz="2600" dirty="0" smtClean="0">
                <a:solidFill>
                  <a:srgbClr val="FF0000"/>
                </a:solidFill>
              </a:rPr>
              <a:t>’)</a:t>
            </a:r>
            <a:endParaRPr lang="en-US" sz="2600" dirty="0">
              <a:solidFill>
                <a:srgbClr val="FF0000"/>
              </a:solidFill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2199261" y="3547479"/>
            <a:ext cx="4745477" cy="78778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en-US" b="1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Hai</a:t>
            </a:r>
            <a:r>
              <a:rPr lang="en-US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aku</a:t>
            </a:r>
            <a:r>
              <a:rPr lang="en-US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Lintang</a:t>
            </a:r>
            <a:endParaRPr lang="en-US" b="1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2" name="Elbow Connector 11"/>
          <p:cNvCxnSpPr>
            <a:stCxn id="10" idx="2"/>
            <a:endCxn id="15" idx="0"/>
          </p:cNvCxnSpPr>
          <p:nvPr/>
        </p:nvCxnSpPr>
        <p:spPr>
          <a:xfrm rot="5400000">
            <a:off x="4318500" y="4588768"/>
            <a:ext cx="507000" cy="12700"/>
          </a:xfrm>
          <a:prstGeom prst="bentConnector3">
            <a:avLst>
              <a:gd name="adj1" fmla="val -5972"/>
            </a:avLst>
          </a:prstGeom>
          <a:ln w="76200">
            <a:solidFill>
              <a:srgbClr val="00969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2199261" y="4842268"/>
            <a:ext cx="4745477" cy="787789"/>
          </a:xfrm>
          <a:prstGeom prst="rect">
            <a:avLst/>
          </a:prstGeom>
          <a:solidFill>
            <a:srgbClr val="009696"/>
          </a:solidFill>
          <a:ln>
            <a:solidFill>
              <a:srgbClr val="0096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2199261" y="4842268"/>
            <a:ext cx="4745477" cy="78778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en-US" b="1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iaH</a:t>
            </a:r>
            <a:r>
              <a:rPr lang="en-US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uka</a:t>
            </a:r>
            <a:r>
              <a:rPr lang="en-US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gnatniL</a:t>
            </a:r>
            <a:endParaRPr lang="en-US" b="1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4284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-63063"/>
            <a:ext cx="9143999" cy="14504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en-US" sz="4000" b="1" dirty="0">
                <a:solidFill>
                  <a:srgbClr val="009696"/>
                </a:solidFill>
              </a:rPr>
              <a:t>Reverse </a:t>
            </a:r>
            <a:r>
              <a:rPr lang="en-US" sz="4000" b="1" dirty="0" smtClean="0">
                <a:solidFill>
                  <a:srgbClr val="009696"/>
                </a:solidFill>
              </a:rPr>
              <a:t>Words</a:t>
            </a:r>
            <a:endParaRPr lang="id-ID" sz="4000" b="1" dirty="0">
              <a:solidFill>
                <a:srgbClr val="009696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98142" y="803554"/>
            <a:ext cx="8070846" cy="53607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en-US" sz="240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reverseWords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= (string) =&gt; {</a:t>
            </a:r>
          </a:p>
          <a:p>
            <a:r>
              <a:rPr lang="en-US" sz="240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wordsArr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string.split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(' ');</a:t>
            </a:r>
          </a:p>
          <a:p>
            <a:r>
              <a:rPr lang="en-US" sz="2400" dirty="0">
                <a:latin typeface="Consolas" pitchFamily="49" charset="0"/>
                <a:cs typeface="Consolas" pitchFamily="49" charset="0"/>
              </a:rPr>
              <a:t>let 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reversedWordsArr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[];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/>
            </a:r>
            <a:br>
              <a:rPr lang="en-US" sz="2400" dirty="0">
                <a:latin typeface="Consolas" pitchFamily="49" charset="0"/>
                <a:cs typeface="Consolas" pitchFamily="49" charset="0"/>
              </a:rPr>
            </a:br>
            <a:r>
              <a:rPr lang="en-US" sz="2400" dirty="0" err="1">
                <a:latin typeface="Consolas" pitchFamily="49" charset="0"/>
                <a:cs typeface="Consolas" pitchFamily="49" charset="0"/>
              </a:rPr>
              <a:t>wordsArr.map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((word) =&gt; {</a:t>
            </a:r>
          </a:p>
          <a:p>
            <a:r>
              <a:rPr lang="en-US" sz="2400" dirty="0">
                <a:latin typeface="Consolas" pitchFamily="49" charset="0"/>
                <a:cs typeface="Consolas" pitchFamily="49" charset="0"/>
              </a:rPr>
              <a:t>let 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reversedWord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'';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/>
            </a:r>
            <a:br>
              <a:rPr lang="en-US" sz="2400" dirty="0">
                <a:latin typeface="Consolas" pitchFamily="49" charset="0"/>
                <a:cs typeface="Consolas" pitchFamily="49" charset="0"/>
              </a:rPr>
            </a:br>
            <a:r>
              <a:rPr lang="en-US" sz="2400" dirty="0">
                <a:latin typeface="Consolas" pitchFamily="49" charset="0"/>
                <a:cs typeface="Consolas" pitchFamily="49" charset="0"/>
              </a:rPr>
              <a:t>for (let 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word.length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- 1; 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&gt;= 0; 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--) {</a:t>
            </a:r>
          </a:p>
          <a:p>
            <a:r>
              <a:rPr lang="en-US" sz="2400" dirty="0" err="1">
                <a:latin typeface="Consolas" pitchFamily="49" charset="0"/>
                <a:cs typeface="Consolas" pitchFamily="49" charset="0"/>
              </a:rPr>
              <a:t>reversedWord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+= word[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];</a:t>
            </a:r>
          </a:p>
          <a:p>
            <a:r>
              <a:rPr lang="en-US" sz="2400" dirty="0" smtClean="0">
                <a:latin typeface="Consolas" pitchFamily="49" charset="0"/>
                <a:cs typeface="Consolas" pitchFamily="49" charset="0"/>
              </a:rPr>
              <a:t>}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/>
            </a:r>
            <a:br>
              <a:rPr lang="en-US" sz="2400" dirty="0">
                <a:latin typeface="Consolas" pitchFamily="49" charset="0"/>
                <a:cs typeface="Consolas" pitchFamily="49" charset="0"/>
              </a:rPr>
            </a:br>
            <a:r>
              <a:rPr lang="en-US" sz="2400" dirty="0" err="1">
                <a:latin typeface="Consolas" pitchFamily="49" charset="0"/>
                <a:cs typeface="Consolas" pitchFamily="49" charset="0"/>
              </a:rPr>
              <a:t>reversedWordsArr.push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reversedWord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2400" dirty="0" smtClean="0">
                <a:latin typeface="Consolas" pitchFamily="49" charset="0"/>
                <a:cs typeface="Consolas" pitchFamily="49" charset="0"/>
              </a:rPr>
              <a:t>});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/>
            </a:r>
            <a:br>
              <a:rPr lang="en-US" sz="2400" dirty="0">
                <a:latin typeface="Consolas" pitchFamily="49" charset="0"/>
                <a:cs typeface="Consolas" pitchFamily="49" charset="0"/>
              </a:rPr>
            </a:br>
            <a:r>
              <a:rPr lang="en-US" sz="2400" dirty="0">
                <a:latin typeface="Consolas" pitchFamily="49" charset="0"/>
                <a:cs typeface="Consolas" pitchFamily="49" charset="0"/>
              </a:rPr>
              <a:t>return 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reversedWordsArr.join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(' ');</a:t>
            </a:r>
          </a:p>
          <a:p>
            <a:r>
              <a:rPr lang="en-US" sz="2400" dirty="0" smtClean="0">
                <a:latin typeface="Consolas" pitchFamily="49" charset="0"/>
                <a:cs typeface="Consolas" pitchFamily="49" charset="0"/>
              </a:rPr>
              <a:t>};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/>
            </a:r>
            <a:br>
              <a:rPr lang="en-US" sz="2400" dirty="0">
                <a:latin typeface="Consolas" pitchFamily="49" charset="0"/>
                <a:cs typeface="Consolas" pitchFamily="49" charset="0"/>
              </a:rPr>
            </a:br>
            <a:r>
              <a:rPr lang="en-US" sz="2400" dirty="0">
                <a:latin typeface="Consolas" pitchFamily="49" charset="0"/>
                <a:cs typeface="Consolas" pitchFamily="49" charset="0"/>
              </a:rPr>
              <a:t>console.log(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reverseWords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('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Hai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aku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Lintang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'));</a:t>
            </a:r>
            <a:endParaRPr lang="en-US" sz="24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81835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213890" y="5315613"/>
            <a:ext cx="3263462" cy="787789"/>
          </a:xfrm>
          <a:prstGeom prst="rect">
            <a:avLst/>
          </a:prstGeom>
          <a:solidFill>
            <a:srgbClr val="009696"/>
          </a:solidFill>
          <a:ln>
            <a:solidFill>
              <a:srgbClr val="0096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213890" y="4051737"/>
            <a:ext cx="3263462" cy="787789"/>
          </a:xfrm>
          <a:prstGeom prst="rect">
            <a:avLst/>
          </a:prstGeom>
          <a:solidFill>
            <a:srgbClr val="009696"/>
          </a:solidFill>
          <a:ln>
            <a:solidFill>
              <a:srgbClr val="0096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8903" y="78827"/>
            <a:ext cx="5801633" cy="110358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en-US" sz="4400" b="1" dirty="0" smtClean="0">
                <a:solidFill>
                  <a:srgbClr val="009696"/>
                </a:solidFill>
              </a:rPr>
              <a:t>Caesar Cipher</a:t>
            </a:r>
            <a:endParaRPr lang="id-ID" sz="4400" b="1" dirty="0">
              <a:solidFill>
                <a:srgbClr val="009696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51797" y="835086"/>
            <a:ext cx="8071945" cy="271215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en-US" sz="2600" dirty="0"/>
              <a:t>Caesar Cipher algorithm will take 2 </a:t>
            </a:r>
            <a:r>
              <a:rPr lang="en-US" sz="2600" dirty="0" smtClean="0"/>
              <a:t>parameters on its function: </a:t>
            </a:r>
            <a:r>
              <a:rPr lang="en-US" sz="2600" dirty="0"/>
              <a:t>a string and a </a:t>
            </a:r>
            <a:r>
              <a:rPr lang="en-US" sz="2600" dirty="0" smtClean="0"/>
              <a:t>number. The </a:t>
            </a:r>
            <a:r>
              <a:rPr lang="en-US" sz="2600" dirty="0"/>
              <a:t>objective of Caesar Cipher algorithm is to shift every letter in the given string by the number that is passed </a:t>
            </a:r>
            <a:r>
              <a:rPr lang="en-US" sz="2600" dirty="0" smtClean="0"/>
              <a:t>in.</a:t>
            </a:r>
            <a:endParaRPr lang="en-US" sz="26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2832051"/>
            <a:ext cx="6668814" cy="12354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en-US" sz="2600" dirty="0" err="1">
                <a:solidFill>
                  <a:srgbClr val="FF0000"/>
                </a:solidFill>
              </a:rPr>
              <a:t>caesarCipher</a:t>
            </a:r>
            <a:r>
              <a:rPr lang="en-US" sz="2600" dirty="0" smtClean="0">
                <a:solidFill>
                  <a:srgbClr val="FF0000"/>
                </a:solidFill>
              </a:rPr>
              <a:t>('</a:t>
            </a:r>
            <a:r>
              <a:rPr lang="en-US" sz="2600" dirty="0" err="1" smtClean="0">
                <a:solidFill>
                  <a:srgbClr val="FF0000"/>
                </a:solidFill>
              </a:rPr>
              <a:t>Lintang</a:t>
            </a:r>
            <a:r>
              <a:rPr lang="en-US" sz="2600" dirty="0" smtClean="0">
                <a:solidFill>
                  <a:srgbClr val="FF0000"/>
                </a:solidFill>
              </a:rPr>
              <a:t> Cute', </a:t>
            </a:r>
            <a:r>
              <a:rPr lang="en-US" sz="2600" dirty="0">
                <a:solidFill>
                  <a:srgbClr val="FF0000"/>
                </a:solidFill>
              </a:rPr>
              <a:t>2)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213890" y="4051737"/>
            <a:ext cx="3263462" cy="78778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en-US" sz="3200" b="1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Lintang</a:t>
            </a:r>
            <a:r>
              <a:rPr lang="en-US" sz="32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Cute</a:t>
            </a:r>
            <a:endParaRPr lang="en-US" sz="3200" b="1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213890" y="5315612"/>
            <a:ext cx="3263462" cy="7877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en-US" sz="3200" b="1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Nkpvcpi</a:t>
            </a:r>
            <a:r>
              <a:rPr lang="en-US" sz="32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Ewvg</a:t>
            </a:r>
            <a:endParaRPr lang="en-US" sz="3200" b="1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0" name="Elbow Connector 9"/>
          <p:cNvCxnSpPr>
            <a:stCxn id="2" idx="3"/>
            <a:endCxn id="9" idx="3"/>
          </p:cNvCxnSpPr>
          <p:nvPr/>
        </p:nvCxnSpPr>
        <p:spPr>
          <a:xfrm>
            <a:off x="4477352" y="4445632"/>
            <a:ext cx="12700" cy="1263876"/>
          </a:xfrm>
          <a:prstGeom prst="bentConnector3">
            <a:avLst>
              <a:gd name="adj1" fmla="val 6641378"/>
            </a:avLst>
          </a:prstGeom>
          <a:ln w="76200">
            <a:solidFill>
              <a:srgbClr val="00969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/>
          <p:cNvSpPr txBox="1">
            <a:spLocks/>
          </p:cNvSpPr>
          <p:nvPr/>
        </p:nvSpPr>
        <p:spPr>
          <a:xfrm>
            <a:off x="5344510" y="4447779"/>
            <a:ext cx="1072055" cy="12354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en-US" sz="4400" b="1" dirty="0" smtClean="0">
                <a:solidFill>
                  <a:srgbClr val="FF0000"/>
                </a:solidFill>
              </a:rPr>
              <a:t>+2</a:t>
            </a:r>
            <a:endParaRPr lang="en-US" sz="4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83644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6164318" y="15762"/>
            <a:ext cx="2979682" cy="16080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en-US" sz="4000" b="1" dirty="0">
                <a:solidFill>
                  <a:srgbClr val="009696"/>
                </a:solidFill>
              </a:rPr>
              <a:t>Caesar </a:t>
            </a:r>
            <a:endParaRPr lang="en-US" sz="4000" b="1" dirty="0" smtClean="0">
              <a:solidFill>
                <a:srgbClr val="009696"/>
              </a:solidFill>
            </a:endParaRPr>
          </a:p>
          <a:p>
            <a:pPr algn="ctr"/>
            <a:r>
              <a:rPr lang="en-US" sz="4000" b="1" dirty="0" smtClean="0">
                <a:solidFill>
                  <a:srgbClr val="009696"/>
                </a:solidFill>
              </a:rPr>
              <a:t>Cipher</a:t>
            </a:r>
            <a:endParaRPr lang="id-ID" sz="4000" b="1" dirty="0">
              <a:solidFill>
                <a:srgbClr val="009696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21430" y="0"/>
            <a:ext cx="8182303" cy="6858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en-US" sz="1400" dirty="0" err="1"/>
              <a:t>const</a:t>
            </a:r>
            <a:r>
              <a:rPr lang="en-US" sz="1400" dirty="0"/>
              <a:t> </a:t>
            </a:r>
            <a:r>
              <a:rPr lang="en-US" sz="1400" dirty="0" err="1"/>
              <a:t>caesarCipher</a:t>
            </a:r>
            <a:r>
              <a:rPr lang="en-US" sz="1400" dirty="0"/>
              <a:t> = (</a:t>
            </a:r>
            <a:r>
              <a:rPr lang="en-US" sz="1400" dirty="0" err="1"/>
              <a:t>str</a:t>
            </a:r>
            <a:r>
              <a:rPr lang="en-US" sz="1400" dirty="0"/>
              <a:t>, </a:t>
            </a:r>
            <a:r>
              <a:rPr lang="en-US" sz="1400" dirty="0" err="1"/>
              <a:t>num</a:t>
            </a:r>
            <a:r>
              <a:rPr lang="en-US" sz="1400" dirty="0"/>
              <a:t>) =&gt; {</a:t>
            </a:r>
          </a:p>
          <a:p>
            <a:r>
              <a:rPr lang="en-US" sz="1400" dirty="0" err="1"/>
              <a:t>num</a:t>
            </a:r>
            <a:r>
              <a:rPr lang="en-US" sz="1400" dirty="0"/>
              <a:t> = </a:t>
            </a:r>
            <a:r>
              <a:rPr lang="en-US" sz="1400" dirty="0" err="1"/>
              <a:t>num</a:t>
            </a:r>
            <a:r>
              <a:rPr lang="en-US" sz="1400" dirty="0"/>
              <a:t> % 26</a:t>
            </a:r>
            <a:r>
              <a:rPr lang="en-US" sz="1400" dirty="0" smtClean="0"/>
              <a:t>;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 err="1"/>
              <a:t>const</a:t>
            </a:r>
            <a:r>
              <a:rPr lang="en-US" sz="1400" dirty="0"/>
              <a:t> </a:t>
            </a:r>
            <a:r>
              <a:rPr lang="en-US" sz="1400" dirty="0" err="1"/>
              <a:t>lowerCaseString</a:t>
            </a:r>
            <a:r>
              <a:rPr lang="en-US" sz="1400" dirty="0"/>
              <a:t> = </a:t>
            </a:r>
            <a:r>
              <a:rPr lang="en-US" sz="1400" dirty="0" err="1"/>
              <a:t>str.toLowerCase</a:t>
            </a:r>
            <a:r>
              <a:rPr lang="en-US" sz="1400" dirty="0"/>
              <a:t>();</a:t>
            </a:r>
          </a:p>
          <a:p>
            <a:r>
              <a:rPr lang="en-US" sz="1400" dirty="0" err="1"/>
              <a:t>const</a:t>
            </a:r>
            <a:r>
              <a:rPr lang="en-US" sz="1400" dirty="0"/>
              <a:t> alphabet = '</a:t>
            </a:r>
            <a:r>
              <a:rPr lang="en-US" sz="1400" dirty="0" err="1"/>
              <a:t>abcdefghijklmnopqrstuvwxyz</a:t>
            </a:r>
            <a:r>
              <a:rPr lang="en-US" sz="1400" dirty="0"/>
              <a:t>'.split('');</a:t>
            </a:r>
          </a:p>
          <a:p>
            <a:r>
              <a:rPr lang="en-US" sz="1400" dirty="0"/>
              <a:t>let </a:t>
            </a:r>
            <a:r>
              <a:rPr lang="en-US" sz="1400" dirty="0" err="1"/>
              <a:t>newString</a:t>
            </a:r>
            <a:r>
              <a:rPr lang="en-US" sz="1400" dirty="0"/>
              <a:t> = '';</a:t>
            </a:r>
          </a:p>
          <a:p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for (let </a:t>
            </a:r>
            <a:r>
              <a:rPr lang="en-US" sz="1400" dirty="0" err="1"/>
              <a:t>i</a:t>
            </a:r>
            <a:r>
              <a:rPr lang="en-US" sz="1400" dirty="0"/>
              <a:t> = 0; </a:t>
            </a:r>
            <a:r>
              <a:rPr lang="en-US" sz="1400" dirty="0" err="1"/>
              <a:t>i</a:t>
            </a:r>
            <a:r>
              <a:rPr lang="en-US" sz="1400" dirty="0"/>
              <a:t> &lt; </a:t>
            </a:r>
            <a:r>
              <a:rPr lang="en-US" sz="1400" dirty="0" err="1"/>
              <a:t>lowerCaseString.length</a:t>
            </a:r>
            <a:r>
              <a:rPr lang="en-US" sz="1400" dirty="0"/>
              <a:t>; </a:t>
            </a:r>
            <a:r>
              <a:rPr lang="en-US" sz="1400" dirty="0" err="1"/>
              <a:t>i</a:t>
            </a:r>
            <a:r>
              <a:rPr lang="en-US" sz="1400" dirty="0"/>
              <a:t>++) {</a:t>
            </a:r>
          </a:p>
          <a:p>
            <a:r>
              <a:rPr lang="en-US" sz="1400" dirty="0" err="1"/>
              <a:t>const</a:t>
            </a:r>
            <a:r>
              <a:rPr lang="en-US" sz="1400" dirty="0"/>
              <a:t> </a:t>
            </a:r>
            <a:r>
              <a:rPr lang="en-US" sz="1400" dirty="0" err="1"/>
              <a:t>currentLetter</a:t>
            </a:r>
            <a:r>
              <a:rPr lang="en-US" sz="1400" dirty="0"/>
              <a:t> = </a:t>
            </a:r>
            <a:r>
              <a:rPr lang="en-US" sz="1400" dirty="0" err="1"/>
              <a:t>lowerCaseString</a:t>
            </a:r>
            <a:r>
              <a:rPr lang="en-US" sz="1400" dirty="0"/>
              <a:t>[</a:t>
            </a:r>
            <a:r>
              <a:rPr lang="en-US" sz="1400" dirty="0" err="1"/>
              <a:t>i</a:t>
            </a:r>
            <a:r>
              <a:rPr lang="en-US" sz="1400" dirty="0" smtClean="0"/>
              <a:t>];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if (</a:t>
            </a:r>
            <a:r>
              <a:rPr lang="en-US" sz="1400" dirty="0" err="1"/>
              <a:t>currentLetter</a:t>
            </a:r>
            <a:r>
              <a:rPr lang="en-US" sz="1400" dirty="0"/>
              <a:t> === ' ') {</a:t>
            </a:r>
          </a:p>
          <a:p>
            <a:r>
              <a:rPr lang="en-US" sz="1400" dirty="0" err="1"/>
              <a:t>newString</a:t>
            </a:r>
            <a:r>
              <a:rPr lang="en-US" sz="1400" dirty="0"/>
              <a:t> += </a:t>
            </a:r>
            <a:r>
              <a:rPr lang="en-US" sz="1400" dirty="0" err="1"/>
              <a:t>currentLetter</a:t>
            </a:r>
            <a:r>
              <a:rPr lang="en-US" sz="1400" dirty="0"/>
              <a:t>;</a:t>
            </a:r>
          </a:p>
          <a:p>
            <a:r>
              <a:rPr lang="en-US" sz="1400" dirty="0"/>
              <a:t>continue;</a:t>
            </a:r>
          </a:p>
          <a:p>
            <a:r>
              <a:rPr lang="en-US" sz="1400" dirty="0"/>
              <a:t>}</a:t>
            </a:r>
          </a:p>
          <a:p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 err="1"/>
              <a:t>const</a:t>
            </a:r>
            <a:r>
              <a:rPr lang="en-US" sz="1400" dirty="0"/>
              <a:t> </a:t>
            </a:r>
            <a:r>
              <a:rPr lang="en-US" sz="1400" dirty="0" err="1"/>
              <a:t>currentIndex</a:t>
            </a:r>
            <a:r>
              <a:rPr lang="en-US" sz="1400" dirty="0"/>
              <a:t> = </a:t>
            </a:r>
            <a:r>
              <a:rPr lang="en-US" sz="1400" dirty="0" err="1"/>
              <a:t>alphabet.indexOf</a:t>
            </a:r>
            <a:r>
              <a:rPr lang="en-US" sz="1400" dirty="0"/>
              <a:t>(</a:t>
            </a:r>
            <a:r>
              <a:rPr lang="en-US" sz="1400" dirty="0" err="1"/>
              <a:t>currentLetter</a:t>
            </a:r>
            <a:r>
              <a:rPr lang="en-US" sz="1400" dirty="0"/>
              <a:t>);</a:t>
            </a:r>
          </a:p>
          <a:p>
            <a:r>
              <a:rPr lang="en-US" sz="1400" dirty="0"/>
              <a:t>let </a:t>
            </a:r>
            <a:r>
              <a:rPr lang="en-US" sz="1400" dirty="0" err="1"/>
              <a:t>newIndex</a:t>
            </a:r>
            <a:r>
              <a:rPr lang="en-US" sz="1400" dirty="0"/>
              <a:t> = </a:t>
            </a:r>
            <a:r>
              <a:rPr lang="en-US" sz="1400" dirty="0" err="1"/>
              <a:t>currentIndex</a:t>
            </a:r>
            <a:r>
              <a:rPr lang="en-US" sz="1400" dirty="0"/>
              <a:t> + </a:t>
            </a:r>
            <a:r>
              <a:rPr lang="en-US" sz="1400" dirty="0" err="1"/>
              <a:t>num</a:t>
            </a:r>
            <a:r>
              <a:rPr lang="en-US" sz="1400" dirty="0" smtClean="0"/>
              <a:t>;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if (</a:t>
            </a:r>
            <a:r>
              <a:rPr lang="en-US" sz="1400" dirty="0" err="1"/>
              <a:t>newIndex</a:t>
            </a:r>
            <a:r>
              <a:rPr lang="en-US" sz="1400" dirty="0"/>
              <a:t> &gt; 25) {</a:t>
            </a:r>
          </a:p>
          <a:p>
            <a:r>
              <a:rPr lang="en-US" sz="1400" dirty="0" err="1"/>
              <a:t>newIndex</a:t>
            </a:r>
            <a:r>
              <a:rPr lang="en-US" sz="1400" dirty="0"/>
              <a:t> = </a:t>
            </a:r>
            <a:r>
              <a:rPr lang="en-US" sz="1400" dirty="0" err="1"/>
              <a:t>newIndex</a:t>
            </a:r>
            <a:r>
              <a:rPr lang="en-US" sz="1400" dirty="0"/>
              <a:t> - 26;</a:t>
            </a:r>
          </a:p>
          <a:p>
            <a:r>
              <a:rPr lang="en-US" sz="1400" dirty="0"/>
              <a:t>} else if (</a:t>
            </a:r>
            <a:r>
              <a:rPr lang="en-US" sz="1400" dirty="0" err="1"/>
              <a:t>newIndex</a:t>
            </a:r>
            <a:r>
              <a:rPr lang="en-US" sz="1400" dirty="0"/>
              <a:t> &lt; 0) {</a:t>
            </a:r>
          </a:p>
          <a:p>
            <a:r>
              <a:rPr lang="en-US" sz="1400" dirty="0" err="1"/>
              <a:t>newIndex</a:t>
            </a:r>
            <a:r>
              <a:rPr lang="en-US" sz="1400" dirty="0"/>
              <a:t> = </a:t>
            </a:r>
            <a:r>
              <a:rPr lang="en-US" sz="1400" dirty="0" err="1"/>
              <a:t>newIndex</a:t>
            </a:r>
            <a:r>
              <a:rPr lang="en-US" sz="1400" dirty="0"/>
              <a:t> + 26;</a:t>
            </a:r>
          </a:p>
          <a:p>
            <a:r>
              <a:rPr lang="en-US" sz="1400" dirty="0" smtClean="0"/>
              <a:t>}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if (</a:t>
            </a:r>
            <a:r>
              <a:rPr lang="en-US" sz="1400" dirty="0" err="1"/>
              <a:t>str</a:t>
            </a:r>
            <a:r>
              <a:rPr lang="en-US" sz="1400" dirty="0"/>
              <a:t>[</a:t>
            </a:r>
            <a:r>
              <a:rPr lang="en-US" sz="1400" dirty="0" err="1"/>
              <a:t>i</a:t>
            </a:r>
            <a:r>
              <a:rPr lang="en-US" sz="1400" dirty="0"/>
              <a:t>] === </a:t>
            </a:r>
            <a:r>
              <a:rPr lang="en-US" sz="1400" dirty="0" err="1"/>
              <a:t>str</a:t>
            </a:r>
            <a:r>
              <a:rPr lang="en-US" sz="1400" dirty="0"/>
              <a:t>[</a:t>
            </a:r>
            <a:r>
              <a:rPr lang="en-US" sz="1400" dirty="0" err="1"/>
              <a:t>i</a:t>
            </a:r>
            <a:r>
              <a:rPr lang="en-US" sz="1400" dirty="0"/>
              <a:t>].</a:t>
            </a:r>
            <a:r>
              <a:rPr lang="en-US" sz="1400" dirty="0" err="1"/>
              <a:t>toUpperCase</a:t>
            </a:r>
            <a:r>
              <a:rPr lang="en-US" sz="1400" dirty="0"/>
              <a:t>()) {</a:t>
            </a:r>
          </a:p>
          <a:p>
            <a:r>
              <a:rPr lang="en-US" sz="1400" dirty="0" err="1"/>
              <a:t>newString</a:t>
            </a:r>
            <a:r>
              <a:rPr lang="en-US" sz="1400" dirty="0"/>
              <a:t> += alphabet[</a:t>
            </a:r>
            <a:r>
              <a:rPr lang="en-US" sz="1400" dirty="0" err="1"/>
              <a:t>newIndex</a:t>
            </a:r>
            <a:r>
              <a:rPr lang="en-US" sz="1400" dirty="0"/>
              <a:t>].</a:t>
            </a:r>
            <a:r>
              <a:rPr lang="en-US" sz="1400" dirty="0" err="1"/>
              <a:t>toUpperCase</a:t>
            </a:r>
            <a:r>
              <a:rPr lang="en-US" sz="1400" dirty="0"/>
              <a:t>();</a:t>
            </a:r>
          </a:p>
          <a:p>
            <a:r>
              <a:rPr lang="en-US" sz="1400" dirty="0"/>
              <a:t>} else {</a:t>
            </a:r>
          </a:p>
          <a:p>
            <a:r>
              <a:rPr lang="en-US" sz="1400" dirty="0" err="1"/>
              <a:t>newString</a:t>
            </a:r>
            <a:r>
              <a:rPr lang="en-US" sz="1400" dirty="0"/>
              <a:t> += alphabet[</a:t>
            </a:r>
            <a:r>
              <a:rPr lang="en-US" sz="1400" dirty="0" err="1"/>
              <a:t>newIndex</a:t>
            </a:r>
            <a:r>
              <a:rPr lang="en-US" sz="1400" dirty="0"/>
              <a:t>];</a:t>
            </a:r>
          </a:p>
          <a:p>
            <a:r>
              <a:rPr lang="en-US" sz="1400" dirty="0"/>
              <a:t>}</a:t>
            </a:r>
          </a:p>
          <a:p>
            <a:r>
              <a:rPr lang="en-US" sz="1400" dirty="0"/>
              <a:t>}</a:t>
            </a:r>
          </a:p>
          <a:p>
            <a:r>
              <a:rPr lang="en-US" sz="1400" dirty="0" smtClean="0"/>
              <a:t>return </a:t>
            </a:r>
            <a:r>
              <a:rPr lang="en-US" sz="1400" dirty="0" err="1"/>
              <a:t>newString</a:t>
            </a:r>
            <a:r>
              <a:rPr lang="en-US" sz="1400" dirty="0"/>
              <a:t>;</a:t>
            </a:r>
          </a:p>
          <a:p>
            <a:r>
              <a:rPr lang="en-US" sz="1400" dirty="0"/>
              <a:t>};</a:t>
            </a:r>
          </a:p>
          <a:p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console.log(</a:t>
            </a:r>
            <a:r>
              <a:rPr lang="en-US" sz="1400" dirty="0" err="1"/>
              <a:t>caesarCipher</a:t>
            </a:r>
            <a:r>
              <a:rPr lang="en-US" sz="1400" dirty="0"/>
              <a:t>('A Zoo Keeper', 2</a:t>
            </a:r>
            <a:r>
              <a:rPr lang="en-US" sz="1400" dirty="0" smtClean="0"/>
              <a:t>));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863350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1"/>
            <a:ext cx="9144000" cy="11351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en-US" sz="4000" b="1" dirty="0" smtClean="0">
                <a:solidFill>
                  <a:srgbClr val="009696"/>
                </a:solidFill>
              </a:rPr>
              <a:t>Bubble Sort</a:t>
            </a:r>
            <a:endParaRPr lang="id-ID" sz="4000" b="1" dirty="0">
              <a:solidFill>
                <a:srgbClr val="009696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25669" y="1229708"/>
            <a:ext cx="8339959" cy="46508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en-US" sz="2000" dirty="0" err="1">
                <a:latin typeface="Consolas" pitchFamily="49" charset="0"/>
                <a:cs typeface="Consolas" pitchFamily="49" charset="0"/>
              </a:rPr>
              <a:t>var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x = [6000, 34, 203, 3, 746, 200, 984, 198, 764, 9, 1]</a:t>
            </a:r>
          </a:p>
          <a:p>
            <a:r>
              <a:rPr lang="en-US" sz="200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bubbleSort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= (array) =&gt; {</a:t>
            </a:r>
          </a:p>
          <a:p>
            <a:r>
              <a:rPr lang="en-US" sz="2000" dirty="0">
                <a:latin typeface="Consolas" pitchFamily="49" charset="0"/>
                <a:cs typeface="Consolas" pitchFamily="49" charset="0"/>
              </a:rPr>
              <a:t>for (let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array.length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;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&gt; 0;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--) {</a:t>
            </a:r>
          </a:p>
          <a:p>
            <a:r>
              <a:rPr lang="en-US" sz="2000" dirty="0">
                <a:latin typeface="Consolas" pitchFamily="49" charset="0"/>
                <a:cs typeface="Consolas" pitchFamily="49" charset="0"/>
              </a:rPr>
              <a:t>for (let j = 0; j &lt;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; j++) {</a:t>
            </a:r>
          </a:p>
          <a:p>
            <a:r>
              <a:rPr lang="en-US" sz="2000" dirty="0">
                <a:latin typeface="Consolas" pitchFamily="49" charset="0"/>
                <a:cs typeface="Consolas" pitchFamily="49" charset="0"/>
              </a:rPr>
              <a:t>if (array[j] &gt; array[j + 1]) {</a:t>
            </a:r>
          </a:p>
          <a:p>
            <a:r>
              <a:rPr lang="en-US" sz="200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temp = array[j];</a:t>
            </a:r>
          </a:p>
          <a:p>
            <a:r>
              <a:rPr lang="en-US" sz="2000" dirty="0">
                <a:latin typeface="Consolas" pitchFamily="49" charset="0"/>
                <a:cs typeface="Consolas" pitchFamily="49" charset="0"/>
              </a:rPr>
              <a:t>array[j] = array[j + 1];</a:t>
            </a:r>
          </a:p>
          <a:p>
            <a:r>
              <a:rPr lang="en-US" sz="2000" dirty="0">
                <a:latin typeface="Consolas" pitchFamily="49" charset="0"/>
                <a:cs typeface="Consolas" pitchFamily="49" charset="0"/>
              </a:rPr>
              <a:t>array[j + 1] = temp;</a:t>
            </a:r>
          </a:p>
          <a:p>
            <a:r>
              <a:rPr lang="en-US" sz="2000" dirty="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2000" dirty="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2000" dirty="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2000" dirty="0">
                <a:latin typeface="Consolas" pitchFamily="49" charset="0"/>
                <a:cs typeface="Consolas" pitchFamily="49" charset="0"/>
              </a:rPr>
              <a:t>return array;</a:t>
            </a:r>
          </a:p>
          <a:p>
            <a:r>
              <a:rPr lang="en-US" sz="2000" dirty="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2000" dirty="0">
                <a:latin typeface="Consolas" pitchFamily="49" charset="0"/>
                <a:cs typeface="Consolas" pitchFamily="49" charset="0"/>
              </a:rPr>
              <a:t>console.log(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bubbleSort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(x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));</a:t>
            </a:r>
            <a:endParaRPr lang="en-US" sz="20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24419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1"/>
            <a:ext cx="9144000" cy="11351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en-US" sz="4000" b="1" dirty="0" smtClean="0">
                <a:solidFill>
                  <a:srgbClr val="009696"/>
                </a:solidFill>
              </a:rPr>
              <a:t>Mean, Median &amp; Mode</a:t>
            </a:r>
            <a:endParaRPr lang="id-ID" sz="4000" b="1" dirty="0">
              <a:solidFill>
                <a:srgbClr val="00969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199261" y="4099289"/>
            <a:ext cx="4745477" cy="787789"/>
          </a:xfrm>
          <a:prstGeom prst="rect">
            <a:avLst/>
          </a:prstGeom>
          <a:solidFill>
            <a:srgbClr val="009696"/>
          </a:solidFill>
          <a:ln>
            <a:solidFill>
              <a:srgbClr val="0096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2199261" y="4099289"/>
            <a:ext cx="4745477" cy="78778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en-US" sz="4000" dirty="0" smtClean="0">
                <a:solidFill>
                  <a:schemeClr val="bg1"/>
                </a:solidFill>
              </a:rPr>
              <a:t>[ 1,2,3,2,5,2,7,2 ]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32153" y="5155332"/>
            <a:ext cx="7930055" cy="162407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en-US" sz="2800" dirty="0" smtClean="0">
                <a:solidFill>
                  <a:srgbClr val="009696"/>
                </a:solidFill>
              </a:rPr>
              <a:t>Mean = 3</a:t>
            </a:r>
            <a:r>
              <a:rPr lang="en-US" sz="2800" dirty="0" smtClean="0"/>
              <a:t>   </a:t>
            </a:r>
            <a:r>
              <a:rPr lang="en-US" sz="2800" dirty="0" smtClean="0">
                <a:solidFill>
                  <a:srgbClr val="FF0000"/>
                </a:solidFill>
              </a:rPr>
              <a:t>|</a:t>
            </a:r>
            <a:r>
              <a:rPr lang="en-US" sz="2800" dirty="0" smtClean="0"/>
              <a:t>   </a:t>
            </a:r>
            <a:r>
              <a:rPr lang="en-US" sz="2800" dirty="0" smtClean="0">
                <a:solidFill>
                  <a:srgbClr val="009696"/>
                </a:solidFill>
              </a:rPr>
              <a:t>Median = 2   </a:t>
            </a:r>
            <a:r>
              <a:rPr lang="en-US" sz="2800" dirty="0" smtClean="0">
                <a:solidFill>
                  <a:srgbClr val="FF0000"/>
                </a:solidFill>
              </a:rPr>
              <a:t>|</a:t>
            </a:r>
            <a:r>
              <a:rPr lang="en-US" sz="2800" dirty="0" smtClean="0"/>
              <a:t>   </a:t>
            </a:r>
            <a:r>
              <a:rPr lang="en-US" sz="2800" dirty="0" smtClean="0">
                <a:solidFill>
                  <a:srgbClr val="009696"/>
                </a:solidFill>
              </a:rPr>
              <a:t>Mode = 2</a:t>
            </a:r>
            <a:endParaRPr lang="en-US" sz="2800" dirty="0">
              <a:solidFill>
                <a:srgbClr val="009696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008225" y="1229708"/>
            <a:ext cx="7127547" cy="239635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marL="342900" indent="-342900">
              <a:buBlip>
                <a:blip r:embed="rId2"/>
              </a:buBlip>
            </a:pPr>
            <a:r>
              <a:rPr lang="en-US" sz="3000" b="1" i="1" dirty="0" smtClean="0"/>
              <a:t>Mean</a:t>
            </a:r>
            <a:r>
              <a:rPr lang="en-US" sz="3000" dirty="0" smtClean="0"/>
              <a:t> is the average value of a dataset.</a:t>
            </a:r>
          </a:p>
          <a:p>
            <a:pPr marL="342900" indent="-342900">
              <a:buBlip>
                <a:blip r:embed="rId2"/>
              </a:buBlip>
            </a:pPr>
            <a:r>
              <a:rPr lang="en-US" sz="3000" b="1" i="1" dirty="0" smtClean="0"/>
              <a:t>Median</a:t>
            </a:r>
            <a:r>
              <a:rPr lang="en-US" sz="3000" dirty="0" smtClean="0"/>
              <a:t> is the middle number of a dataset.</a:t>
            </a:r>
          </a:p>
          <a:p>
            <a:pPr marL="342900" indent="-342900">
              <a:buBlip>
                <a:blip r:embed="rId2"/>
              </a:buBlip>
            </a:pPr>
            <a:r>
              <a:rPr lang="en-US" sz="3000" b="1" i="1" dirty="0" smtClean="0"/>
              <a:t>Mode</a:t>
            </a:r>
            <a:r>
              <a:rPr lang="en-US" sz="3000" dirty="0" smtClean="0"/>
              <a:t> is the most frequent number of a dataset.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42488982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6180083" y="1"/>
            <a:ext cx="2963916" cy="110358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en-US" sz="4400" b="1" dirty="0" smtClean="0">
                <a:solidFill>
                  <a:srgbClr val="009696"/>
                </a:solidFill>
              </a:rPr>
              <a:t>Mean</a:t>
            </a:r>
            <a:endParaRPr lang="id-ID" sz="4400" b="1" dirty="0">
              <a:solidFill>
                <a:srgbClr val="009696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14862" y="472468"/>
            <a:ext cx="8182303" cy="59125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en-US" sz="2800" dirty="0" err="1" smtClean="0">
                <a:latin typeface="Consolas" pitchFamily="49" charset="0"/>
                <a:cs typeface="Consolas" pitchFamily="49" charset="0"/>
              </a:rPr>
              <a:t>var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x =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[ 1,2,3,2,5,2,7,2 ]</a:t>
            </a:r>
          </a:p>
          <a:p>
            <a:endParaRPr lang="en-US" sz="28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2800" dirty="0" err="1" smtClean="0">
                <a:latin typeface="Consolas" pitchFamily="49" charset="0"/>
                <a:cs typeface="Consolas" pitchFamily="49" charset="0"/>
              </a:rPr>
              <a:t>const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err="1">
                <a:latin typeface="Consolas" pitchFamily="49" charset="0"/>
                <a:cs typeface="Consolas" pitchFamily="49" charset="0"/>
              </a:rPr>
              <a:t>getMean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= (array) =&gt; {</a:t>
            </a:r>
          </a:p>
          <a:p>
            <a:r>
              <a:rPr lang="en-US" sz="2800" dirty="0">
                <a:latin typeface="Consolas" pitchFamily="49" charset="0"/>
                <a:cs typeface="Consolas" pitchFamily="49" charset="0"/>
              </a:rPr>
              <a:t>let sum = 0;</a:t>
            </a:r>
          </a:p>
          <a:p>
            <a:r>
              <a:rPr lang="en-US" sz="2800" dirty="0">
                <a:latin typeface="Consolas" pitchFamily="49" charset="0"/>
                <a:cs typeface="Consolas" pitchFamily="49" charset="0"/>
              </a:rPr>
              <a:t/>
            </a:r>
            <a:br>
              <a:rPr lang="en-US" sz="2800" dirty="0">
                <a:latin typeface="Consolas" pitchFamily="49" charset="0"/>
                <a:cs typeface="Consolas" pitchFamily="49" charset="0"/>
              </a:rPr>
            </a:br>
            <a:r>
              <a:rPr lang="en-US" sz="2800" dirty="0" err="1">
                <a:latin typeface="Consolas" pitchFamily="49" charset="0"/>
                <a:cs typeface="Consolas" pitchFamily="49" charset="0"/>
              </a:rPr>
              <a:t>array.forEach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dirty="0" err="1">
                <a:latin typeface="Consolas" pitchFamily="49" charset="0"/>
                <a:cs typeface="Consolas" pitchFamily="49" charset="0"/>
              </a:rPr>
              <a:t>num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=&gt; {</a:t>
            </a:r>
          </a:p>
          <a:p>
            <a:r>
              <a:rPr lang="en-US" sz="2800" dirty="0">
                <a:latin typeface="Consolas" pitchFamily="49" charset="0"/>
                <a:cs typeface="Consolas" pitchFamily="49" charset="0"/>
              </a:rPr>
              <a:t>sum += </a:t>
            </a:r>
            <a:r>
              <a:rPr lang="en-US" sz="2800" dirty="0" err="1">
                <a:latin typeface="Consolas" pitchFamily="49" charset="0"/>
                <a:cs typeface="Consolas" pitchFamily="49" charset="0"/>
              </a:rPr>
              <a:t>num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2800" dirty="0">
                <a:latin typeface="Consolas" pitchFamily="49" charset="0"/>
                <a:cs typeface="Consolas" pitchFamily="49" charset="0"/>
              </a:rPr>
              <a:t>});</a:t>
            </a:r>
          </a:p>
          <a:p>
            <a:r>
              <a:rPr lang="en-US" sz="2800" dirty="0">
                <a:latin typeface="Consolas" pitchFamily="49" charset="0"/>
                <a:cs typeface="Consolas" pitchFamily="49" charset="0"/>
              </a:rPr>
              <a:t/>
            </a:r>
            <a:br>
              <a:rPr lang="en-US" sz="2800" dirty="0">
                <a:latin typeface="Consolas" pitchFamily="49" charset="0"/>
                <a:cs typeface="Consolas" pitchFamily="49" charset="0"/>
              </a:rPr>
            </a:br>
            <a:r>
              <a:rPr lang="en-US" sz="280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mean = sum / </a:t>
            </a:r>
            <a:r>
              <a:rPr lang="en-US" sz="2800" dirty="0" err="1">
                <a:latin typeface="Consolas" pitchFamily="49" charset="0"/>
                <a:cs typeface="Consolas" pitchFamily="49" charset="0"/>
              </a:rPr>
              <a:t>array.length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2800" dirty="0">
                <a:latin typeface="Consolas" pitchFamily="49" charset="0"/>
                <a:cs typeface="Consolas" pitchFamily="49" charset="0"/>
              </a:rPr>
              <a:t>return mean;</a:t>
            </a:r>
          </a:p>
          <a:p>
            <a:r>
              <a:rPr lang="en-US" sz="28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sz="2800" dirty="0">
              <a:latin typeface="Consolas" pitchFamily="49" charset="0"/>
              <a:cs typeface="Consolas" pitchFamily="49" charset="0"/>
            </a:endParaRPr>
          </a:p>
          <a:p>
            <a:r>
              <a:rPr lang="en-US" sz="2800" dirty="0" smtClean="0">
                <a:latin typeface="Consolas" pitchFamily="49" charset="0"/>
                <a:cs typeface="Consolas" pitchFamily="49" charset="0"/>
              </a:rPr>
              <a:t>console.log(</a:t>
            </a:r>
            <a:r>
              <a:rPr lang="en-US" sz="2800" dirty="0" err="1" smtClean="0">
                <a:latin typeface="Consolas" pitchFamily="49" charset="0"/>
                <a:cs typeface="Consolas" pitchFamily="49" charset="0"/>
              </a:rPr>
              <a:t>getMean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(x))</a:t>
            </a:r>
            <a:endParaRPr lang="en-US" sz="28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18748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6085487" y="1"/>
            <a:ext cx="2963916" cy="110358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en-US" sz="4400" b="1" dirty="0" smtClean="0">
                <a:solidFill>
                  <a:srgbClr val="009696"/>
                </a:solidFill>
              </a:rPr>
              <a:t>Median</a:t>
            </a:r>
            <a:endParaRPr lang="id-ID" sz="4400" b="1" dirty="0">
              <a:solidFill>
                <a:srgbClr val="009696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14862" y="472468"/>
            <a:ext cx="8182303" cy="59125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en-US" sz="2400" dirty="0" err="1">
                <a:latin typeface="Consolas" pitchFamily="49" charset="0"/>
                <a:cs typeface="Consolas" pitchFamily="49" charset="0"/>
              </a:rPr>
              <a:t>var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x = [ 1,2,3,2,5,2,7,2 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]</a:t>
            </a:r>
          </a:p>
          <a:p>
            <a:endParaRPr lang="en-US" sz="2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const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getMedian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= (array) =&gt; {</a:t>
            </a:r>
          </a:p>
          <a:p>
            <a:r>
              <a:rPr lang="en-US" sz="2400" dirty="0" err="1">
                <a:latin typeface="Consolas" pitchFamily="49" charset="0"/>
                <a:cs typeface="Consolas" pitchFamily="49" charset="0"/>
              </a:rPr>
              <a:t>array.sort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((a, b) =&gt; a - b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);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/>
            </a:r>
            <a:br>
              <a:rPr lang="en-US" sz="2400" dirty="0">
                <a:latin typeface="Consolas" pitchFamily="49" charset="0"/>
                <a:cs typeface="Consolas" pitchFamily="49" charset="0"/>
              </a:rPr>
            </a:br>
            <a:r>
              <a:rPr lang="en-US" sz="2400" dirty="0">
                <a:latin typeface="Consolas" pitchFamily="49" charset="0"/>
                <a:cs typeface="Consolas" pitchFamily="49" charset="0"/>
              </a:rPr>
              <a:t>let median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;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/>
            </a:r>
            <a:br>
              <a:rPr lang="en-US" sz="2400" dirty="0">
                <a:latin typeface="Consolas" pitchFamily="49" charset="0"/>
                <a:cs typeface="Consolas" pitchFamily="49" charset="0"/>
              </a:rPr>
            </a:br>
            <a:r>
              <a:rPr lang="en-US" sz="2400" dirty="0">
                <a:latin typeface="Consolas" pitchFamily="49" charset="0"/>
                <a:cs typeface="Consolas" pitchFamily="49" charset="0"/>
              </a:rPr>
              <a:t>if (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array.length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% 2 !== 0) {</a:t>
            </a:r>
          </a:p>
          <a:p>
            <a:r>
              <a:rPr lang="en-US" sz="2400" dirty="0">
                <a:latin typeface="Consolas" pitchFamily="49" charset="0"/>
                <a:cs typeface="Consolas" pitchFamily="49" charset="0"/>
              </a:rPr>
              <a:t>median = array[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Math.floor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array.length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/ 2)];</a:t>
            </a:r>
          </a:p>
          <a:p>
            <a:r>
              <a:rPr lang="en-US" sz="2400" dirty="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2400" dirty="0">
                <a:latin typeface="Consolas" pitchFamily="49" charset="0"/>
                <a:cs typeface="Consolas" pitchFamily="49" charset="0"/>
              </a:rPr>
              <a:t>else {</a:t>
            </a:r>
          </a:p>
          <a:p>
            <a:r>
              <a:rPr lang="en-US" sz="240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mid1 = array[(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array.length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/ 2) - 1];</a:t>
            </a:r>
          </a:p>
          <a:p>
            <a:r>
              <a:rPr lang="en-US" sz="240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mid2 = array[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array.length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/ 2];</a:t>
            </a:r>
          </a:p>
          <a:p>
            <a:r>
              <a:rPr lang="en-US" sz="2400" dirty="0">
                <a:latin typeface="Consolas" pitchFamily="49" charset="0"/>
                <a:cs typeface="Consolas" pitchFamily="49" charset="0"/>
              </a:rPr>
              <a:t>median = (mid1 + mid2) / 2;</a:t>
            </a:r>
          </a:p>
          <a:p>
            <a:r>
              <a:rPr lang="en-US" sz="2400" dirty="0" smtClean="0">
                <a:latin typeface="Consolas" pitchFamily="49" charset="0"/>
                <a:cs typeface="Consolas" pitchFamily="49" charset="0"/>
              </a:rPr>
              <a:t>}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/>
            </a:r>
            <a:br>
              <a:rPr lang="en-US" sz="2400" dirty="0">
                <a:latin typeface="Consolas" pitchFamily="49" charset="0"/>
                <a:cs typeface="Consolas" pitchFamily="49" charset="0"/>
              </a:rPr>
            </a:br>
            <a:r>
              <a:rPr lang="en-US" sz="2400" dirty="0">
                <a:latin typeface="Consolas" pitchFamily="49" charset="0"/>
                <a:cs typeface="Consolas" pitchFamily="49" charset="0"/>
              </a:rPr>
              <a:t>return median;</a:t>
            </a:r>
          </a:p>
          <a:p>
            <a:r>
              <a:rPr lang="en-US" sz="24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sz="2400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dirty="0" smtClean="0">
                <a:latin typeface="Consolas" pitchFamily="49" charset="0"/>
                <a:cs typeface="Consolas" pitchFamily="49" charset="0"/>
              </a:rPr>
              <a:t>console.log(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getMedian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(x))</a:t>
            </a:r>
            <a:endParaRPr lang="en-US" sz="24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1366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6085487" y="1"/>
            <a:ext cx="2963916" cy="110358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en-US" sz="4400" b="1" dirty="0" smtClean="0">
                <a:solidFill>
                  <a:srgbClr val="009696"/>
                </a:solidFill>
              </a:rPr>
              <a:t>Mode</a:t>
            </a:r>
            <a:endParaRPr lang="id-ID" sz="4400" b="1" dirty="0">
              <a:solidFill>
                <a:srgbClr val="009696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14862" y="472468"/>
            <a:ext cx="8182303" cy="59125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en-US" sz="1400" dirty="0" err="1">
                <a:latin typeface="Consolas" pitchFamily="49" charset="0"/>
                <a:cs typeface="Consolas" pitchFamily="49" charset="0"/>
              </a:rPr>
              <a:t>var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x = [ 1,2,3,2,5,2,7,2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]</a:t>
            </a: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getMode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= (array) =&gt; {</a:t>
            </a:r>
          </a:p>
          <a:p>
            <a:r>
              <a:rPr lang="en-US" sz="1400" dirty="0" err="1">
                <a:latin typeface="Consolas" pitchFamily="49" charset="0"/>
                <a:cs typeface="Consolas" pitchFamily="49" charset="0"/>
              </a:rPr>
              <a:t>var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modeObj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= {};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// create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modeObj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err="1">
                <a:latin typeface="Consolas" pitchFamily="49" charset="0"/>
                <a:cs typeface="Consolas" pitchFamily="49" charset="0"/>
              </a:rPr>
              <a:t>array.forEach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num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=&gt; {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if (!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modeObj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[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num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]) {</a:t>
            </a:r>
          </a:p>
          <a:p>
            <a:r>
              <a:rPr lang="en-US" sz="1400" dirty="0" err="1">
                <a:latin typeface="Consolas" pitchFamily="49" charset="0"/>
                <a:cs typeface="Consolas" pitchFamily="49" charset="0"/>
              </a:rPr>
              <a:t>modeObj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[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num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] = 0;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}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/>
            </a:r>
            <a:br>
              <a:rPr lang="en-US" sz="1400" dirty="0">
                <a:latin typeface="Consolas" pitchFamily="49" charset="0"/>
                <a:cs typeface="Consolas" pitchFamily="49" charset="0"/>
              </a:rPr>
            </a:br>
            <a:r>
              <a:rPr lang="en-US" sz="1400" dirty="0" err="1">
                <a:latin typeface="Consolas" pitchFamily="49" charset="0"/>
                <a:cs typeface="Consolas" pitchFamily="49" charset="0"/>
              </a:rPr>
              <a:t>modeObj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[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num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]++;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});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// create array of mode/s </a:t>
            </a:r>
          </a:p>
          <a:p>
            <a:r>
              <a:rPr lang="en-US" sz="1400" dirty="0" err="1">
                <a:latin typeface="Consolas" pitchFamily="49" charset="0"/>
                <a:cs typeface="Consolas" pitchFamily="49" charset="0"/>
              </a:rPr>
              <a:t>var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maxFrequency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= 0;</a:t>
            </a:r>
          </a:p>
          <a:p>
            <a:r>
              <a:rPr lang="en-US" sz="1400" dirty="0" err="1">
                <a:latin typeface="Consolas" pitchFamily="49" charset="0"/>
                <a:cs typeface="Consolas" pitchFamily="49" charset="0"/>
              </a:rPr>
              <a:t>var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modes = [];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for (let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num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in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modeObj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) {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if (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modeObj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[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num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] &gt;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maxFrequency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) {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modes = [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num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];</a:t>
            </a:r>
          </a:p>
          <a:p>
            <a:r>
              <a:rPr lang="en-US" sz="1400" dirty="0" err="1">
                <a:latin typeface="Consolas" pitchFamily="49" charset="0"/>
                <a:cs typeface="Consolas" pitchFamily="49" charset="0"/>
              </a:rPr>
              <a:t>maxFrequency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modeObj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[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num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];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else if (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modeObj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[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num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] ===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maxFrequency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) {</a:t>
            </a:r>
          </a:p>
          <a:p>
            <a:r>
              <a:rPr lang="en-US" sz="1400" dirty="0" err="1">
                <a:latin typeface="Consolas" pitchFamily="49" charset="0"/>
                <a:cs typeface="Consolas" pitchFamily="49" charset="0"/>
              </a:rPr>
              <a:t>modes.push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num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}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/>
            </a:r>
            <a:br>
              <a:rPr lang="en-US" sz="1400" dirty="0">
                <a:latin typeface="Consolas" pitchFamily="49" charset="0"/>
                <a:cs typeface="Consolas" pitchFamily="49" charset="0"/>
              </a:rPr>
            </a:br>
            <a:r>
              <a:rPr lang="en-US" sz="1400" dirty="0">
                <a:latin typeface="Consolas" pitchFamily="49" charset="0"/>
                <a:cs typeface="Consolas" pitchFamily="49" charset="0"/>
              </a:rPr>
              <a:t>// if every value appears same amount of times 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if (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modes.length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===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Object.keys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modeObj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).length) {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modes = [];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}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/>
            </a:r>
            <a:br>
              <a:rPr lang="en-US" sz="1400" dirty="0">
                <a:latin typeface="Consolas" pitchFamily="49" charset="0"/>
                <a:cs typeface="Consolas" pitchFamily="49" charset="0"/>
              </a:rPr>
            </a:br>
            <a:r>
              <a:rPr lang="en-US" sz="1400" dirty="0">
                <a:latin typeface="Consolas" pitchFamily="49" charset="0"/>
                <a:cs typeface="Consolas" pitchFamily="49" charset="0"/>
              </a:rPr>
              <a:t>return modes;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console.log(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getMedian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(x))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87089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78904" y="78827"/>
            <a:ext cx="4193551" cy="110358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en-US" sz="4400" b="1" dirty="0" smtClean="0">
                <a:solidFill>
                  <a:srgbClr val="009696"/>
                </a:solidFill>
              </a:rPr>
              <a:t>Fizz Buzz</a:t>
            </a:r>
            <a:endParaRPr lang="id-ID" sz="4400" b="1" dirty="0">
              <a:solidFill>
                <a:srgbClr val="009696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09903" y="866618"/>
            <a:ext cx="6146581" cy="59125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marL="342900" indent="-342900">
              <a:buBlip>
                <a:blip r:embed="rId2"/>
              </a:buBlip>
            </a:pPr>
            <a:r>
              <a:rPr lang="en-US" sz="2200" dirty="0"/>
              <a:t>Fizz Buzz is an algorithm </a:t>
            </a:r>
            <a:r>
              <a:rPr lang="en-US" sz="2200" dirty="0" smtClean="0"/>
              <a:t>function that will </a:t>
            </a:r>
            <a:r>
              <a:rPr lang="en-US" sz="2200" dirty="0"/>
              <a:t>log out to the console every number from 1 to “</a:t>
            </a:r>
            <a:r>
              <a:rPr lang="en-US" sz="2200" dirty="0" err="1"/>
              <a:t>num</a:t>
            </a:r>
            <a:r>
              <a:rPr lang="en-US" sz="2200" dirty="0" smtClean="0"/>
              <a:t>”.</a:t>
            </a:r>
          </a:p>
          <a:p>
            <a:pPr marL="342900" indent="-342900">
              <a:buBlip>
                <a:blip r:embed="rId2"/>
              </a:buBlip>
            </a:pPr>
            <a:endParaRPr lang="en-US" sz="1200" dirty="0" smtClean="0"/>
          </a:p>
          <a:p>
            <a:pPr marL="342900" indent="-342900">
              <a:buBlip>
                <a:blip r:embed="rId2"/>
              </a:buBlip>
            </a:pPr>
            <a:r>
              <a:rPr lang="en-US" sz="2200" dirty="0" smtClean="0"/>
              <a:t>For </a:t>
            </a:r>
            <a:r>
              <a:rPr lang="en-US" sz="2200" dirty="0"/>
              <a:t>each number, if the number is divisible by 3, it’ll log out the word </a:t>
            </a:r>
            <a:r>
              <a:rPr lang="en-US" sz="2200" b="1" i="1" dirty="0">
                <a:solidFill>
                  <a:srgbClr val="FF0000"/>
                </a:solidFill>
              </a:rPr>
              <a:t>“Fizz”</a:t>
            </a:r>
            <a:r>
              <a:rPr lang="en-US" sz="2200" dirty="0"/>
              <a:t> instead of that </a:t>
            </a:r>
            <a:r>
              <a:rPr lang="en-US" sz="2200" dirty="0" smtClean="0"/>
              <a:t>number.</a:t>
            </a:r>
          </a:p>
          <a:p>
            <a:pPr marL="342900" indent="-342900">
              <a:buBlip>
                <a:blip r:embed="rId2"/>
              </a:buBlip>
            </a:pPr>
            <a:endParaRPr lang="en-US" sz="1200" dirty="0"/>
          </a:p>
          <a:p>
            <a:pPr marL="342900" indent="-342900">
              <a:buBlip>
                <a:blip r:embed="rId2"/>
              </a:buBlip>
            </a:pPr>
            <a:r>
              <a:rPr lang="en-US" sz="2200" dirty="0"/>
              <a:t>Next, if the number is divisible by 5, it’ll log out the word </a:t>
            </a:r>
            <a:r>
              <a:rPr lang="en-US" sz="2200" b="1" i="1" dirty="0">
                <a:solidFill>
                  <a:srgbClr val="FF0000"/>
                </a:solidFill>
              </a:rPr>
              <a:t>“Buzz”</a:t>
            </a:r>
            <a:r>
              <a:rPr lang="en-US" sz="2200" dirty="0"/>
              <a:t> instead of that </a:t>
            </a:r>
            <a:r>
              <a:rPr lang="en-US" sz="2200" dirty="0" smtClean="0"/>
              <a:t>number.</a:t>
            </a:r>
          </a:p>
          <a:p>
            <a:pPr marL="342900" indent="-342900">
              <a:buBlip>
                <a:blip r:embed="rId2"/>
              </a:buBlip>
            </a:pPr>
            <a:endParaRPr lang="en-US" sz="1200" dirty="0"/>
          </a:p>
          <a:p>
            <a:pPr marL="342900" indent="-342900">
              <a:buBlip>
                <a:blip r:embed="rId2"/>
              </a:buBlip>
            </a:pPr>
            <a:r>
              <a:rPr lang="en-US" sz="2200" dirty="0"/>
              <a:t>And finally, if a number is divisible by both 3 and 5, we want to logout the word </a:t>
            </a:r>
            <a:r>
              <a:rPr lang="en-US" sz="2200" b="1" i="1" dirty="0">
                <a:solidFill>
                  <a:srgbClr val="FF0000"/>
                </a:solidFill>
              </a:rPr>
              <a:t>“</a:t>
            </a:r>
            <a:r>
              <a:rPr lang="en-US" sz="2200" b="1" i="1" dirty="0" err="1">
                <a:solidFill>
                  <a:srgbClr val="FF0000"/>
                </a:solidFill>
              </a:rPr>
              <a:t>FizzBuzz</a:t>
            </a:r>
            <a:r>
              <a:rPr lang="en-US" sz="2200" b="1" i="1" dirty="0">
                <a:solidFill>
                  <a:srgbClr val="FF0000"/>
                </a:solidFill>
              </a:rPr>
              <a:t>”</a:t>
            </a:r>
            <a:r>
              <a:rPr lang="en-US" sz="2200" dirty="0"/>
              <a:t> instead of that </a:t>
            </a:r>
            <a:r>
              <a:rPr lang="en-US" sz="2200" dirty="0" smtClean="0"/>
              <a:t>number.</a:t>
            </a:r>
          </a:p>
          <a:p>
            <a:pPr marL="342900" indent="-342900">
              <a:buBlip>
                <a:blip r:embed="rId2"/>
              </a:buBlip>
            </a:pPr>
            <a:endParaRPr lang="en-US" sz="2200" dirty="0"/>
          </a:p>
          <a:p>
            <a:pPr marL="342900" indent="-342900">
              <a:buBlip>
                <a:blip r:embed="rId2"/>
              </a:buBlip>
            </a:pPr>
            <a:r>
              <a:rPr lang="en-US" sz="2200" dirty="0" smtClean="0"/>
              <a:t>Beside is the result of </a:t>
            </a:r>
            <a:r>
              <a:rPr lang="en-US" sz="2200" b="1" i="1" dirty="0" err="1" smtClean="0">
                <a:solidFill>
                  <a:srgbClr val="009696"/>
                </a:solidFill>
              </a:rPr>
              <a:t>fizzBuzz</a:t>
            </a:r>
            <a:r>
              <a:rPr lang="en-US" sz="2200" b="1" i="1" dirty="0" smtClean="0">
                <a:solidFill>
                  <a:srgbClr val="FF0000"/>
                </a:solidFill>
              </a:rPr>
              <a:t>(20)</a:t>
            </a:r>
            <a:endParaRPr lang="en-US" sz="2200" b="1" i="1" dirty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833241" y="5801710"/>
            <a:ext cx="3137338" cy="10562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31" t="34114" r="68814" b="11198"/>
          <a:stretch/>
        </p:blipFill>
        <p:spPr bwMode="auto">
          <a:xfrm>
            <a:off x="6747641" y="268822"/>
            <a:ext cx="1898434" cy="6307396"/>
          </a:xfrm>
          <a:prstGeom prst="rect">
            <a:avLst/>
          </a:prstGeom>
          <a:noFill/>
          <a:ln>
            <a:noFill/>
          </a:ln>
          <a:effectLst>
            <a:glow rad="228600">
              <a:schemeClr val="accent2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36665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854289" y="1"/>
            <a:ext cx="4289710" cy="110358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en-US" sz="4400" b="1" dirty="0" smtClean="0">
                <a:solidFill>
                  <a:srgbClr val="009696"/>
                </a:solidFill>
              </a:rPr>
              <a:t>Fizz Buzz</a:t>
            </a:r>
            <a:endParaRPr lang="id-ID" sz="4400" b="1" dirty="0">
              <a:solidFill>
                <a:srgbClr val="009696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98142" y="866618"/>
            <a:ext cx="8070846" cy="59125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en-US" sz="260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sz="2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dirty="0" err="1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fizzBuzz</a:t>
            </a:r>
            <a:r>
              <a:rPr lang="en-US" sz="26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26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6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num</a:t>
            </a:r>
            <a:r>
              <a:rPr lang="en-US" sz="26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600" dirty="0">
                <a:latin typeface="Consolas" pitchFamily="49" charset="0"/>
                <a:cs typeface="Consolas" pitchFamily="49" charset="0"/>
              </a:rPr>
              <a:t> =&gt; {</a:t>
            </a:r>
          </a:p>
          <a:p>
            <a:r>
              <a:rPr lang="en-US" sz="2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 for </a:t>
            </a:r>
            <a:r>
              <a:rPr lang="en-US" sz="2600" dirty="0">
                <a:latin typeface="Consolas" pitchFamily="49" charset="0"/>
                <a:cs typeface="Consolas" pitchFamily="49" charset="0"/>
              </a:rPr>
              <a:t>(let </a:t>
            </a:r>
            <a:r>
              <a:rPr lang="en-US" sz="26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2600" dirty="0">
                <a:latin typeface="Consolas" pitchFamily="49" charset="0"/>
                <a:cs typeface="Consolas" pitchFamily="49" charset="0"/>
              </a:rPr>
              <a:t> = 1; </a:t>
            </a:r>
            <a:r>
              <a:rPr lang="en-US" sz="26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2600" dirty="0">
                <a:latin typeface="Consolas" pitchFamily="49" charset="0"/>
                <a:cs typeface="Consolas" pitchFamily="49" charset="0"/>
              </a:rPr>
              <a:t> &lt;= </a:t>
            </a:r>
            <a:r>
              <a:rPr lang="en-US" sz="2600" dirty="0" err="1">
                <a:latin typeface="Consolas" pitchFamily="49" charset="0"/>
                <a:cs typeface="Consolas" pitchFamily="49" charset="0"/>
              </a:rPr>
              <a:t>num</a:t>
            </a:r>
            <a:r>
              <a:rPr lang="en-US" sz="2600" dirty="0">
                <a:latin typeface="Consolas" pitchFamily="49" charset="0"/>
                <a:cs typeface="Consolas" pitchFamily="49" charset="0"/>
              </a:rPr>
              <a:t>; </a:t>
            </a:r>
            <a:r>
              <a:rPr lang="en-US" sz="26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2600" dirty="0">
                <a:latin typeface="Consolas" pitchFamily="49" charset="0"/>
                <a:cs typeface="Consolas" pitchFamily="49" charset="0"/>
              </a:rPr>
              <a:t>++) {</a:t>
            </a:r>
          </a:p>
          <a:p>
            <a:r>
              <a:rPr lang="en-US" sz="2600" dirty="0" smtClean="0">
                <a:latin typeface="Consolas" pitchFamily="49" charset="0"/>
                <a:cs typeface="Consolas" pitchFamily="49" charset="0"/>
              </a:rPr>
              <a:t>    if </a:t>
            </a:r>
            <a:r>
              <a:rPr lang="en-US" sz="26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600" b="1" dirty="0" err="1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26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 % 15 === 0</a:t>
            </a:r>
            <a:r>
              <a:rPr lang="en-US" sz="2600" dirty="0">
                <a:latin typeface="Consolas" pitchFamily="49" charset="0"/>
                <a:cs typeface="Consolas" pitchFamily="49" charset="0"/>
              </a:rPr>
              <a:t>) {</a:t>
            </a:r>
          </a:p>
          <a:p>
            <a:r>
              <a:rPr lang="en-US" sz="2600" dirty="0" smtClean="0">
                <a:latin typeface="Consolas" pitchFamily="49" charset="0"/>
                <a:cs typeface="Consolas" pitchFamily="49" charset="0"/>
              </a:rPr>
              <a:t>      console.log</a:t>
            </a:r>
            <a:r>
              <a:rPr lang="en-US" sz="26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600" b="1" i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2600" b="1" i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FizzBuzz</a:t>
            </a:r>
            <a:r>
              <a:rPr lang="en-US" sz="2600" b="1" i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26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2600" dirty="0" smtClean="0">
                <a:latin typeface="Consolas" pitchFamily="49" charset="0"/>
                <a:cs typeface="Consolas" pitchFamily="49" charset="0"/>
              </a:rPr>
              <a:t>    } </a:t>
            </a:r>
            <a:r>
              <a:rPr lang="en-US" sz="2600" dirty="0">
                <a:latin typeface="Consolas" pitchFamily="49" charset="0"/>
                <a:cs typeface="Consolas" pitchFamily="49" charset="0"/>
              </a:rPr>
              <a:t>else if (</a:t>
            </a:r>
            <a:r>
              <a:rPr lang="en-US" sz="2600" b="1" dirty="0" err="1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26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 % 3 === 0</a:t>
            </a:r>
            <a:r>
              <a:rPr lang="en-US" sz="2600" dirty="0">
                <a:latin typeface="Consolas" pitchFamily="49" charset="0"/>
                <a:cs typeface="Consolas" pitchFamily="49" charset="0"/>
              </a:rPr>
              <a:t>) {</a:t>
            </a:r>
          </a:p>
          <a:p>
            <a:r>
              <a:rPr lang="en-US" sz="2600" dirty="0" smtClean="0">
                <a:latin typeface="Consolas" pitchFamily="49" charset="0"/>
                <a:cs typeface="Consolas" pitchFamily="49" charset="0"/>
              </a:rPr>
              <a:t>      console.log</a:t>
            </a:r>
            <a:r>
              <a:rPr lang="en-US" sz="26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600" b="1" i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'Fizz'</a:t>
            </a:r>
            <a:r>
              <a:rPr lang="en-US" sz="26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2600" dirty="0" smtClean="0">
                <a:latin typeface="Consolas" pitchFamily="49" charset="0"/>
                <a:cs typeface="Consolas" pitchFamily="49" charset="0"/>
              </a:rPr>
              <a:t>    } </a:t>
            </a:r>
            <a:r>
              <a:rPr lang="en-US" sz="2600" dirty="0">
                <a:latin typeface="Consolas" pitchFamily="49" charset="0"/>
                <a:cs typeface="Consolas" pitchFamily="49" charset="0"/>
              </a:rPr>
              <a:t>else if (</a:t>
            </a:r>
            <a:r>
              <a:rPr lang="en-US" sz="2600" b="1" dirty="0" err="1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26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 % 5 === 0</a:t>
            </a:r>
            <a:r>
              <a:rPr lang="en-US" sz="2600" dirty="0">
                <a:latin typeface="Consolas" pitchFamily="49" charset="0"/>
                <a:cs typeface="Consolas" pitchFamily="49" charset="0"/>
              </a:rPr>
              <a:t>) {</a:t>
            </a:r>
          </a:p>
          <a:p>
            <a:r>
              <a:rPr lang="en-US" sz="2600" dirty="0" smtClean="0">
                <a:latin typeface="Consolas" pitchFamily="49" charset="0"/>
                <a:cs typeface="Consolas" pitchFamily="49" charset="0"/>
              </a:rPr>
              <a:t>      console.log</a:t>
            </a:r>
            <a:r>
              <a:rPr lang="en-US" sz="26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600" b="1" i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'Buzz'</a:t>
            </a:r>
            <a:r>
              <a:rPr lang="en-US" sz="26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2600" dirty="0" smtClean="0">
                <a:latin typeface="Consolas" pitchFamily="49" charset="0"/>
                <a:cs typeface="Consolas" pitchFamily="49" charset="0"/>
              </a:rPr>
              <a:t>    } </a:t>
            </a:r>
            <a:r>
              <a:rPr lang="en-US" sz="2600" dirty="0">
                <a:latin typeface="Consolas" pitchFamily="49" charset="0"/>
                <a:cs typeface="Consolas" pitchFamily="49" charset="0"/>
              </a:rPr>
              <a:t>else {</a:t>
            </a:r>
          </a:p>
          <a:p>
            <a:r>
              <a:rPr lang="en-US" sz="2600" dirty="0" smtClean="0">
                <a:latin typeface="Consolas" pitchFamily="49" charset="0"/>
                <a:cs typeface="Consolas" pitchFamily="49" charset="0"/>
              </a:rPr>
              <a:t>      console.log(</a:t>
            </a:r>
            <a:r>
              <a:rPr lang="en-US" sz="26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26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2600" dirty="0" smtClean="0">
                <a:latin typeface="Consolas" pitchFamily="49" charset="0"/>
                <a:cs typeface="Consolas" pitchFamily="49" charset="0"/>
              </a:rPr>
              <a:t>    }</a:t>
            </a:r>
            <a:endParaRPr lang="en-US" sz="2600" dirty="0">
              <a:latin typeface="Consolas" pitchFamily="49" charset="0"/>
              <a:cs typeface="Consolas" pitchFamily="49" charset="0"/>
            </a:endParaRPr>
          </a:p>
          <a:p>
            <a:r>
              <a:rPr lang="en-US" sz="2600" dirty="0" smtClean="0">
                <a:latin typeface="Consolas" pitchFamily="49" charset="0"/>
                <a:cs typeface="Consolas" pitchFamily="49" charset="0"/>
              </a:rPr>
              <a:t>  }</a:t>
            </a:r>
            <a:endParaRPr lang="en-US" sz="2600" dirty="0">
              <a:latin typeface="Consolas" pitchFamily="49" charset="0"/>
              <a:cs typeface="Consolas" pitchFamily="49" charset="0"/>
            </a:endParaRPr>
          </a:p>
          <a:p>
            <a:r>
              <a:rPr lang="en-US" sz="2600" dirty="0">
                <a:latin typeface="Consolas" pitchFamily="49" charset="0"/>
                <a:cs typeface="Consolas" pitchFamily="49" charset="0"/>
              </a:rPr>
              <a:t>};</a:t>
            </a:r>
          </a:p>
          <a:p>
            <a:r>
              <a:rPr lang="en-US" sz="2600" dirty="0">
                <a:latin typeface="Consolas" pitchFamily="49" charset="0"/>
                <a:cs typeface="Consolas" pitchFamily="49" charset="0"/>
              </a:rPr>
              <a:t/>
            </a:r>
            <a:br>
              <a:rPr lang="en-US" sz="2600" dirty="0">
                <a:latin typeface="Consolas" pitchFamily="49" charset="0"/>
                <a:cs typeface="Consolas" pitchFamily="49" charset="0"/>
              </a:rPr>
            </a:br>
            <a:r>
              <a:rPr lang="en-US" sz="2600" b="1" dirty="0" err="1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fizzBuzz</a:t>
            </a:r>
            <a:r>
              <a:rPr lang="en-US" sz="26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(20</a:t>
            </a:r>
            <a:r>
              <a:rPr lang="en-US" sz="26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;</a:t>
            </a:r>
            <a:endParaRPr lang="en-US" sz="26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97071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9144000" cy="12297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en-US" sz="4000" b="1" dirty="0" smtClean="0">
                <a:solidFill>
                  <a:srgbClr val="009696"/>
                </a:solidFill>
              </a:rPr>
              <a:t>Fibonacci</a:t>
            </a:r>
            <a:endParaRPr lang="id-ID" sz="4800" b="1" dirty="0">
              <a:solidFill>
                <a:srgbClr val="00969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671146" y="2751075"/>
            <a:ext cx="5738648" cy="1592319"/>
          </a:xfrm>
          <a:prstGeom prst="rect">
            <a:avLst/>
          </a:prstGeom>
          <a:solidFill>
            <a:srgbClr val="009696"/>
          </a:solidFill>
          <a:ln>
            <a:solidFill>
              <a:srgbClr val="0096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0" y="2751075"/>
            <a:ext cx="9143999" cy="159231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en-US" sz="4400" dirty="0" smtClean="0">
                <a:solidFill>
                  <a:schemeClr val="bg1"/>
                </a:solidFill>
              </a:rPr>
              <a:t>1, 1, 2, 3, 5, 8, 13, 21,</a:t>
            </a:r>
          </a:p>
          <a:p>
            <a:pPr algn="ctr"/>
            <a:r>
              <a:rPr lang="en-US" sz="4400" dirty="0" smtClean="0">
                <a:solidFill>
                  <a:schemeClr val="bg1"/>
                </a:solidFill>
              </a:rPr>
              <a:t>34, 55, 89, 144…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945161" y="1229709"/>
            <a:ext cx="7442092" cy="163961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en-US" sz="2600" b="1" i="1" dirty="0" smtClean="0">
                <a:solidFill>
                  <a:srgbClr val="009696"/>
                </a:solidFill>
              </a:rPr>
              <a:t>Fibonacci sequence</a:t>
            </a:r>
            <a:r>
              <a:rPr lang="en-US" sz="2600" dirty="0" smtClean="0"/>
              <a:t> </a:t>
            </a:r>
            <a:r>
              <a:rPr lang="en-US" sz="2600" dirty="0"/>
              <a:t>characterized by the fact that every number after the first two is the sum of the two preceding ones</a:t>
            </a:r>
            <a:r>
              <a:rPr lang="en-US" sz="2600" dirty="0" smtClean="0"/>
              <a:t>:</a:t>
            </a:r>
            <a:endParaRPr lang="en-US" sz="26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4682359"/>
            <a:ext cx="9144000" cy="65952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en-US" sz="3500" dirty="0" smtClean="0">
                <a:latin typeface="Consolas" pitchFamily="49" charset="0"/>
                <a:cs typeface="Consolas" pitchFamily="49" charset="0"/>
              </a:rPr>
              <a:t>input=</a:t>
            </a:r>
            <a:r>
              <a:rPr lang="en-US" sz="35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500" b="1" dirty="0" err="1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fibo</a:t>
            </a:r>
            <a:r>
              <a:rPr lang="en-US" sz="35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(6)</a:t>
            </a:r>
            <a:r>
              <a:rPr lang="en-US" sz="35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500" dirty="0" smtClean="0">
                <a:latin typeface="Consolas" pitchFamily="49" charset="0"/>
                <a:cs typeface="Consolas" pitchFamily="49" charset="0"/>
              </a:rPr>
              <a:t>then output=</a:t>
            </a:r>
            <a:r>
              <a:rPr lang="en-US" sz="35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5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8</a:t>
            </a:r>
            <a:endParaRPr lang="en-US" sz="35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52925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1"/>
            <a:ext cx="9144000" cy="11351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en-US" sz="4000" b="1" dirty="0" smtClean="0">
                <a:solidFill>
                  <a:srgbClr val="009696"/>
                </a:solidFill>
              </a:rPr>
              <a:t>Fibonacci</a:t>
            </a:r>
            <a:endParaRPr lang="id-ID" sz="4000" b="1" dirty="0">
              <a:solidFill>
                <a:srgbClr val="009696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46393" y="1387366"/>
            <a:ext cx="8339959" cy="449317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en-US" sz="320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sz="3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dirty="0" err="1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fibo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US" sz="3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32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urut</a:t>
            </a:r>
            <a:r>
              <a:rPr lang="en-US" sz="3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3200" dirty="0">
                <a:latin typeface="Consolas" pitchFamily="49" charset="0"/>
                <a:cs typeface="Consolas" pitchFamily="49" charset="0"/>
              </a:rPr>
              <a:t> =&gt; {</a:t>
            </a:r>
          </a:p>
          <a:p>
            <a:r>
              <a:rPr lang="en-US" sz="3200" dirty="0">
                <a:latin typeface="Consolas" pitchFamily="49" charset="0"/>
                <a:cs typeface="Consolas" pitchFamily="49" charset="0"/>
              </a:rPr>
              <a:t>if (</a:t>
            </a:r>
            <a:r>
              <a:rPr lang="en-US" sz="32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urut</a:t>
            </a:r>
            <a:r>
              <a:rPr lang="en-US" sz="3200" dirty="0">
                <a:latin typeface="Consolas" pitchFamily="49" charset="0"/>
                <a:cs typeface="Consolas" pitchFamily="49" charset="0"/>
              </a:rPr>
              <a:t> &lt; 3) {</a:t>
            </a:r>
          </a:p>
          <a:p>
            <a:r>
              <a:rPr lang="en-US" sz="3200" dirty="0">
                <a:latin typeface="Consolas" pitchFamily="49" charset="0"/>
                <a:cs typeface="Consolas" pitchFamily="49" charset="0"/>
              </a:rPr>
              <a:t>return 1;</a:t>
            </a:r>
          </a:p>
          <a:p>
            <a:r>
              <a:rPr lang="en-US" sz="3200" dirty="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3200" dirty="0">
                <a:latin typeface="Consolas" pitchFamily="49" charset="0"/>
                <a:cs typeface="Consolas" pitchFamily="49" charset="0"/>
              </a:rPr>
              <a:t>else {</a:t>
            </a:r>
          </a:p>
          <a:p>
            <a:r>
              <a:rPr lang="en-US" sz="3200" dirty="0">
                <a:latin typeface="Consolas" pitchFamily="49" charset="0"/>
                <a:cs typeface="Consolas" pitchFamily="49" charset="0"/>
              </a:rPr>
              <a:t>return </a:t>
            </a:r>
            <a:r>
              <a:rPr lang="en-US" sz="3200" b="1" dirty="0" err="1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fibo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32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urut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-1</a:t>
            </a:r>
            <a:r>
              <a:rPr lang="en-US" sz="3200" dirty="0">
                <a:latin typeface="Consolas" pitchFamily="49" charset="0"/>
                <a:cs typeface="Consolas" pitchFamily="49" charset="0"/>
              </a:rPr>
              <a:t>) + </a:t>
            </a:r>
            <a:r>
              <a:rPr lang="en-US" sz="3200" b="1" dirty="0" err="1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fibo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32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urut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-2</a:t>
            </a:r>
            <a:r>
              <a:rPr lang="en-US" sz="32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3200" dirty="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3200" dirty="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3200" dirty="0" smtClean="0">
                <a:latin typeface="Consolas" pitchFamily="49" charset="0"/>
                <a:cs typeface="Consolas" pitchFamily="49" charset="0"/>
              </a:rPr>
              <a:t>console.log(</a:t>
            </a:r>
            <a:r>
              <a:rPr lang="en-US" sz="3200" b="1" dirty="0" err="1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fibo</a:t>
            </a:r>
            <a:r>
              <a:rPr lang="en-US" sz="32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(6)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);</a:t>
            </a:r>
            <a:endParaRPr lang="en-US" sz="32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07900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997667" y="3476291"/>
            <a:ext cx="3421116" cy="2010111"/>
          </a:xfrm>
          <a:prstGeom prst="rect">
            <a:avLst/>
          </a:prstGeom>
          <a:solidFill>
            <a:srgbClr val="009696"/>
          </a:solidFill>
          <a:ln>
            <a:solidFill>
              <a:srgbClr val="0096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8904" y="78827"/>
            <a:ext cx="5155248" cy="110358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en-US" sz="4400" b="1" dirty="0" smtClean="0">
                <a:solidFill>
                  <a:srgbClr val="009696"/>
                </a:solidFill>
              </a:rPr>
              <a:t>Palindrome</a:t>
            </a:r>
            <a:endParaRPr lang="id-ID" sz="4400" b="1" dirty="0">
              <a:solidFill>
                <a:srgbClr val="009696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51797" y="835086"/>
            <a:ext cx="8071945" cy="58179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en-US" sz="2500" dirty="0"/>
              <a:t>Palindrome is a word or phrase that is spelled the same way both backward and </a:t>
            </a:r>
            <a:r>
              <a:rPr lang="en-US" sz="2500" dirty="0" smtClean="0"/>
              <a:t>forward. Note </a:t>
            </a:r>
            <a:r>
              <a:rPr lang="en-US" sz="2500" dirty="0"/>
              <a:t>that we’ll </a:t>
            </a:r>
            <a:r>
              <a:rPr lang="en-US" sz="2500" b="1" i="1" dirty="0"/>
              <a:t>ignore</a:t>
            </a:r>
            <a:r>
              <a:rPr lang="en-US" sz="2500" dirty="0"/>
              <a:t> any punctuation character such as commas, apostrophes, </a:t>
            </a:r>
            <a:r>
              <a:rPr lang="en-US" sz="2500" dirty="0" smtClean="0"/>
              <a:t>etc.</a:t>
            </a:r>
          </a:p>
          <a:p>
            <a:endParaRPr lang="en-US" sz="2500" dirty="0"/>
          </a:p>
          <a:p>
            <a:r>
              <a:rPr lang="en-US" sz="2500" dirty="0" smtClean="0"/>
              <a:t>Example of Palindrome:</a:t>
            </a:r>
            <a:endParaRPr lang="en-US" sz="2500" dirty="0"/>
          </a:p>
          <a:p>
            <a:pPr marL="800100" lvl="1" indent="-342900">
              <a:buBlip>
                <a:blip r:embed="rId2"/>
              </a:buBlip>
            </a:pPr>
            <a:r>
              <a:rPr lang="en-US" sz="2500" dirty="0" err="1" smtClean="0">
                <a:latin typeface="Gotham Medium" pitchFamily="2" charset="0"/>
              </a:rPr>
              <a:t>Malam</a:t>
            </a:r>
            <a:endParaRPr lang="en-US" sz="2500" dirty="0" smtClean="0">
              <a:latin typeface="Gotham Medium" pitchFamily="2" charset="0"/>
            </a:endParaRPr>
          </a:p>
          <a:p>
            <a:pPr marL="800100" lvl="1" indent="-342900">
              <a:buBlip>
                <a:blip r:embed="rId2"/>
              </a:buBlip>
            </a:pPr>
            <a:r>
              <a:rPr lang="en-US" sz="2500" dirty="0" err="1" smtClean="0">
                <a:latin typeface="Gotham Medium" pitchFamily="2" charset="0"/>
              </a:rPr>
              <a:t>Katak</a:t>
            </a:r>
            <a:endParaRPr lang="en-US" sz="2500" dirty="0" smtClean="0">
              <a:latin typeface="Gotham Medium" pitchFamily="2" charset="0"/>
            </a:endParaRPr>
          </a:p>
          <a:p>
            <a:pPr marL="800100" lvl="1" indent="-342900">
              <a:buBlip>
                <a:blip r:embed="rId2"/>
              </a:buBlip>
            </a:pPr>
            <a:r>
              <a:rPr lang="en-US" sz="2500" dirty="0" err="1" smtClean="0">
                <a:latin typeface="Gotham Medium" pitchFamily="2" charset="0"/>
              </a:rPr>
              <a:t>Turut</a:t>
            </a:r>
            <a:endParaRPr lang="en-US" sz="2500" dirty="0" smtClean="0">
              <a:latin typeface="Gotham Medium" pitchFamily="2" charset="0"/>
            </a:endParaRPr>
          </a:p>
          <a:p>
            <a:pPr marL="800100" lvl="1" indent="-342900">
              <a:buBlip>
                <a:blip r:embed="rId2"/>
              </a:buBlip>
            </a:pPr>
            <a:r>
              <a:rPr lang="en-US" sz="2500" dirty="0" err="1" smtClean="0">
                <a:latin typeface="Gotham Medium" pitchFamily="2" charset="0"/>
              </a:rPr>
              <a:t>Asa</a:t>
            </a:r>
            <a:endParaRPr lang="en-US" sz="2500" dirty="0" smtClean="0">
              <a:latin typeface="Gotham Medium" pitchFamily="2" charset="0"/>
            </a:endParaRPr>
          </a:p>
          <a:p>
            <a:pPr marL="800100" lvl="1" indent="-342900">
              <a:buBlip>
                <a:blip r:embed="rId2"/>
              </a:buBlip>
            </a:pPr>
            <a:r>
              <a:rPr lang="en-US" sz="2500" dirty="0" err="1" smtClean="0">
                <a:latin typeface="Gotham Medium" pitchFamily="2" charset="0"/>
              </a:rPr>
              <a:t>Kakak</a:t>
            </a:r>
            <a:endParaRPr lang="en-US" sz="2500" dirty="0" smtClean="0">
              <a:latin typeface="Gotham Medium" pitchFamily="2" charset="0"/>
            </a:endParaRPr>
          </a:p>
          <a:p>
            <a:pPr marL="800100" lvl="1" indent="-342900">
              <a:buBlip>
                <a:blip r:embed="rId2"/>
              </a:buBlip>
            </a:pPr>
            <a:r>
              <a:rPr lang="en-US" sz="2500" dirty="0" err="1" smtClean="0">
                <a:latin typeface="Gotham Medium" pitchFamily="2" charset="0"/>
              </a:rPr>
              <a:t>Kasur</a:t>
            </a:r>
            <a:r>
              <a:rPr lang="en-US" sz="2500" dirty="0" smtClean="0">
                <a:latin typeface="Gotham Medium" pitchFamily="2" charset="0"/>
              </a:rPr>
              <a:t> </a:t>
            </a:r>
            <a:r>
              <a:rPr lang="en-US" sz="2500" dirty="0" err="1" smtClean="0">
                <a:latin typeface="Gotham Medium" pitchFamily="2" charset="0"/>
              </a:rPr>
              <a:t>rusak</a:t>
            </a:r>
            <a:endParaRPr lang="en-US" sz="2500" dirty="0" smtClean="0">
              <a:latin typeface="Gotham Medium" pitchFamily="2" charset="0"/>
            </a:endParaRPr>
          </a:p>
          <a:p>
            <a:pPr marL="800100" lvl="1" indent="-342900">
              <a:buBlip>
                <a:blip r:embed="rId2"/>
              </a:buBlip>
            </a:pPr>
            <a:r>
              <a:rPr lang="en-US" sz="2500" dirty="0">
                <a:latin typeface="Gotham Medium" pitchFamily="2" charset="0"/>
              </a:rPr>
              <a:t>Race </a:t>
            </a:r>
            <a:r>
              <a:rPr lang="en-US" sz="2500" dirty="0" smtClean="0">
                <a:latin typeface="Gotham Medium" pitchFamily="2" charset="0"/>
              </a:rPr>
              <a:t>car</a:t>
            </a:r>
            <a:endParaRPr lang="en-US" sz="2500" dirty="0">
              <a:latin typeface="Gotham Medium" pitchFamily="2" charset="0"/>
            </a:endParaRPr>
          </a:p>
          <a:p>
            <a:pPr marL="800100" lvl="1" indent="-342900">
              <a:buBlip>
                <a:blip r:embed="rId2"/>
              </a:buBlip>
            </a:pPr>
            <a:r>
              <a:rPr lang="en-US" sz="2500" dirty="0" smtClean="0">
                <a:latin typeface="Gotham Medium" pitchFamily="2" charset="0"/>
              </a:rPr>
              <a:t>Madam, I’m Adam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997666" y="3492057"/>
            <a:ext cx="3421117" cy="20101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en-US" sz="2800" i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input=</a:t>
            </a:r>
            <a:r>
              <a:rPr lang="en-US" sz="28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Palindrome(</a:t>
            </a:r>
            <a:r>
              <a:rPr lang="en-US" sz="2400" b="1" dirty="0" smtClean="0">
                <a:solidFill>
                  <a:schemeClr val="bg1"/>
                </a:solidFill>
              </a:rPr>
              <a:t>'</a:t>
            </a:r>
            <a:r>
              <a:rPr lang="en-US" sz="2400" b="1" dirty="0" err="1" smtClean="0">
                <a:solidFill>
                  <a:schemeClr val="bg1"/>
                </a:solidFill>
              </a:rPr>
              <a:t>Asa</a:t>
            </a:r>
            <a:r>
              <a:rPr lang="en-US" sz="2400" b="1" dirty="0" smtClean="0">
                <a:solidFill>
                  <a:schemeClr val="bg1"/>
                </a:solidFill>
              </a:rPr>
              <a:t>'</a:t>
            </a:r>
            <a:r>
              <a:rPr lang="en-US" sz="28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algn="ctr"/>
            <a:endParaRPr lang="en-US" sz="1200" b="1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algn="ctr"/>
            <a:r>
              <a:rPr lang="en-US" sz="2800" i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output=</a:t>
            </a:r>
            <a:r>
              <a:rPr lang="en-US" sz="28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algn="ctr"/>
            <a:r>
              <a:rPr lang="en-US" sz="2800" b="1" i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true</a:t>
            </a:r>
            <a:endParaRPr lang="en-US" sz="28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56744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854289" y="1"/>
            <a:ext cx="4289710" cy="110358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en-US" sz="4400" b="1" dirty="0" smtClean="0">
                <a:solidFill>
                  <a:srgbClr val="009696"/>
                </a:solidFill>
              </a:rPr>
              <a:t>Palindrome</a:t>
            </a:r>
            <a:endParaRPr lang="id-ID" sz="4400" b="1" dirty="0">
              <a:solidFill>
                <a:srgbClr val="009696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83330" y="630128"/>
            <a:ext cx="8182303" cy="59125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const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Palindrome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= (</a:t>
            </a:r>
            <a:r>
              <a:rPr lang="en-US" sz="2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kata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) =&gt; {</a:t>
            </a:r>
          </a:p>
          <a:p>
            <a:r>
              <a:rPr lang="en-US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const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 err="1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karakter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= </a:t>
            </a:r>
            <a:endParaRPr lang="en-US" sz="2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kata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.toLowerCase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().replace(/[^a-z]/g, 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'')</a:t>
            </a:r>
          </a:p>
          <a:p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 .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split('');</a:t>
            </a:r>
          </a:p>
          <a:p>
            <a:r>
              <a:rPr lang="en-US" sz="2400" dirty="0">
                <a:latin typeface="Consolas" pitchFamily="49" charset="0"/>
                <a:cs typeface="Consolas" pitchFamily="49" charset="0"/>
              </a:rPr>
              <a:t/>
            </a:r>
            <a:br>
              <a:rPr lang="en-US" sz="2400" dirty="0">
                <a:latin typeface="Consolas" pitchFamily="49" charset="0"/>
                <a:cs typeface="Consolas" pitchFamily="49" charset="0"/>
              </a:rPr>
            </a:b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 if 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karakter.join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('') === </a:t>
            </a:r>
            <a:endParaRPr lang="en-US" sz="2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karakter.reverse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().join('')) {</a:t>
            </a:r>
          </a:p>
          <a:p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    return </a:t>
            </a:r>
            <a:r>
              <a:rPr lang="en-US" sz="24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    } 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else {</a:t>
            </a:r>
          </a:p>
          <a:p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    return </a:t>
            </a:r>
            <a:r>
              <a:rPr lang="en-US" sz="24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false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 }</a:t>
            </a:r>
            <a:endParaRPr lang="en-US" sz="2400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dirty="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2400" dirty="0">
                <a:latin typeface="Consolas" pitchFamily="49" charset="0"/>
                <a:cs typeface="Consolas" pitchFamily="49" charset="0"/>
              </a:rPr>
              <a:t/>
            </a:r>
            <a:br>
              <a:rPr lang="en-US" sz="2400" dirty="0">
                <a:latin typeface="Consolas" pitchFamily="49" charset="0"/>
                <a:cs typeface="Consolas" pitchFamily="49" charset="0"/>
              </a:rPr>
            </a:br>
            <a:r>
              <a:rPr lang="en-US" sz="240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 err="1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hasil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24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Palindrome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24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Malam</a:t>
            </a:r>
            <a:r>
              <a:rPr lang="en-US" sz="2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);</a:t>
            </a:r>
            <a:endParaRPr lang="en-US" sz="2400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dirty="0">
                <a:latin typeface="Consolas" pitchFamily="49" charset="0"/>
                <a:cs typeface="Consolas" pitchFamily="49" charset="0"/>
              </a:rPr>
              <a:t>console.log(</a:t>
            </a:r>
            <a:r>
              <a:rPr lang="en-US" sz="2400" b="1" dirty="0" err="1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hasil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);</a:t>
            </a:r>
            <a:endParaRPr lang="en-US" sz="24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04381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78827"/>
            <a:ext cx="9144000" cy="13873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en-US" sz="4000" b="1" dirty="0" smtClean="0">
                <a:solidFill>
                  <a:srgbClr val="009696"/>
                </a:solidFill>
              </a:rPr>
              <a:t>Reverse Array In Place</a:t>
            </a:r>
            <a:endParaRPr lang="id-ID" sz="4000" b="1" dirty="0">
              <a:solidFill>
                <a:srgbClr val="009696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32154" y="866618"/>
            <a:ext cx="7930055" cy="23180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en-US" sz="2800" dirty="0"/>
              <a:t>This algorithm </a:t>
            </a:r>
            <a:r>
              <a:rPr lang="en-US" sz="2800" dirty="0" smtClean="0"/>
              <a:t>function will </a:t>
            </a:r>
            <a:r>
              <a:rPr lang="en-US" sz="2800" dirty="0"/>
              <a:t>take in an array as a </a:t>
            </a:r>
            <a:r>
              <a:rPr lang="en-US" sz="2800" dirty="0" smtClean="0"/>
              <a:t>parameter, then it’ll </a:t>
            </a:r>
            <a:r>
              <a:rPr lang="en-US" sz="2800" dirty="0"/>
              <a:t>reverse that array and return us the </a:t>
            </a:r>
            <a:r>
              <a:rPr lang="en-US" sz="2800" dirty="0" smtClean="0"/>
              <a:t>reversed array.</a:t>
            </a:r>
            <a:endParaRPr lang="en-US" sz="2800" dirty="0"/>
          </a:p>
        </p:txBody>
      </p:sp>
      <p:sp>
        <p:nvSpPr>
          <p:cNvPr id="8" name="Rectangle 7"/>
          <p:cNvSpPr/>
          <p:nvPr/>
        </p:nvSpPr>
        <p:spPr>
          <a:xfrm>
            <a:off x="2199261" y="3547479"/>
            <a:ext cx="4745477" cy="787789"/>
          </a:xfrm>
          <a:prstGeom prst="rect">
            <a:avLst/>
          </a:prstGeom>
          <a:solidFill>
            <a:srgbClr val="009696"/>
          </a:solidFill>
          <a:ln>
            <a:solidFill>
              <a:srgbClr val="0096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0" y="2459417"/>
            <a:ext cx="9144000" cy="11193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en-US" sz="2600" dirty="0" err="1" smtClean="0">
                <a:solidFill>
                  <a:srgbClr val="FF0000"/>
                </a:solidFill>
              </a:rPr>
              <a:t>reverseArray</a:t>
            </a:r>
            <a:r>
              <a:rPr lang="en-US" sz="2600" dirty="0" smtClean="0">
                <a:solidFill>
                  <a:srgbClr val="FF0000"/>
                </a:solidFill>
              </a:rPr>
              <a:t>([1,2,3,4,5,6,7,8])</a:t>
            </a:r>
            <a:endParaRPr lang="en-US" sz="2600" dirty="0">
              <a:solidFill>
                <a:srgbClr val="FF0000"/>
              </a:solidFill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2199261" y="3547479"/>
            <a:ext cx="4745477" cy="78778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en-US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1,2,3,4,5,6,7,8</a:t>
            </a:r>
            <a:endParaRPr lang="en-US" b="1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2" name="Elbow Connector 11"/>
          <p:cNvCxnSpPr>
            <a:stCxn id="10" idx="2"/>
            <a:endCxn id="15" idx="0"/>
          </p:cNvCxnSpPr>
          <p:nvPr/>
        </p:nvCxnSpPr>
        <p:spPr>
          <a:xfrm rot="5400000">
            <a:off x="4318500" y="4588768"/>
            <a:ext cx="507000" cy="12700"/>
          </a:xfrm>
          <a:prstGeom prst="bentConnector3">
            <a:avLst>
              <a:gd name="adj1" fmla="val -5972"/>
            </a:avLst>
          </a:prstGeom>
          <a:ln w="76200">
            <a:solidFill>
              <a:srgbClr val="00969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2199261" y="4842268"/>
            <a:ext cx="4745477" cy="787789"/>
          </a:xfrm>
          <a:prstGeom prst="rect">
            <a:avLst/>
          </a:prstGeom>
          <a:solidFill>
            <a:srgbClr val="009696"/>
          </a:solidFill>
          <a:ln>
            <a:solidFill>
              <a:srgbClr val="0096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2199261" y="4842268"/>
            <a:ext cx="4745477" cy="78778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en-US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8,7,6,5,4,3,2,1</a:t>
            </a:r>
            <a:endParaRPr lang="en-US" b="1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49545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1"/>
            <a:ext cx="9143999" cy="14504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en-US" sz="4000" b="1" dirty="0">
                <a:solidFill>
                  <a:srgbClr val="009696"/>
                </a:solidFill>
              </a:rPr>
              <a:t>Reverse Array In Place</a:t>
            </a:r>
            <a:endParaRPr lang="id-ID" sz="4000" b="1" dirty="0">
              <a:solidFill>
                <a:srgbClr val="009696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98142" y="866618"/>
            <a:ext cx="8070846" cy="53607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en-US" sz="230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sz="23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300" dirty="0" err="1">
                <a:latin typeface="Consolas" pitchFamily="49" charset="0"/>
                <a:cs typeface="Consolas" pitchFamily="49" charset="0"/>
              </a:rPr>
              <a:t>reverseArray</a:t>
            </a:r>
            <a:r>
              <a:rPr lang="en-US" sz="2300" dirty="0">
                <a:latin typeface="Consolas" pitchFamily="49" charset="0"/>
                <a:cs typeface="Consolas" pitchFamily="49" charset="0"/>
              </a:rPr>
              <a:t> = (</a:t>
            </a:r>
            <a:r>
              <a:rPr lang="en-US" sz="2300" dirty="0" err="1">
                <a:latin typeface="Consolas" pitchFamily="49" charset="0"/>
                <a:cs typeface="Consolas" pitchFamily="49" charset="0"/>
              </a:rPr>
              <a:t>arr</a:t>
            </a:r>
            <a:r>
              <a:rPr lang="en-US" sz="2300" dirty="0">
                <a:latin typeface="Consolas" pitchFamily="49" charset="0"/>
                <a:cs typeface="Consolas" pitchFamily="49" charset="0"/>
              </a:rPr>
              <a:t>) =&gt; {</a:t>
            </a:r>
          </a:p>
          <a:p>
            <a:r>
              <a:rPr lang="en-US" sz="2300" dirty="0">
                <a:latin typeface="Consolas" pitchFamily="49" charset="0"/>
                <a:cs typeface="Consolas" pitchFamily="49" charset="0"/>
              </a:rPr>
              <a:t>for (let </a:t>
            </a:r>
            <a:r>
              <a:rPr lang="en-US" sz="23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2300" dirty="0" smtClean="0">
                <a:latin typeface="Consolas" pitchFamily="49" charset="0"/>
                <a:cs typeface="Consolas" pitchFamily="49" charset="0"/>
              </a:rPr>
              <a:t>=0</a:t>
            </a:r>
            <a:r>
              <a:rPr lang="en-US" sz="2300" dirty="0">
                <a:latin typeface="Consolas" pitchFamily="49" charset="0"/>
                <a:cs typeface="Consolas" pitchFamily="49" charset="0"/>
              </a:rPr>
              <a:t>; </a:t>
            </a:r>
            <a:r>
              <a:rPr lang="en-US" sz="23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23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300" dirty="0" err="1" smtClean="0">
                <a:latin typeface="Consolas" pitchFamily="49" charset="0"/>
                <a:cs typeface="Consolas" pitchFamily="49" charset="0"/>
              </a:rPr>
              <a:t>Math.floor</a:t>
            </a:r>
            <a:r>
              <a:rPr lang="en-US" sz="23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300" dirty="0" err="1" smtClean="0">
                <a:latin typeface="Consolas" pitchFamily="49" charset="0"/>
                <a:cs typeface="Consolas" pitchFamily="49" charset="0"/>
              </a:rPr>
              <a:t>arr.length</a:t>
            </a:r>
            <a:r>
              <a:rPr lang="en-US" sz="2300" dirty="0" smtClean="0">
                <a:latin typeface="Consolas" pitchFamily="49" charset="0"/>
                <a:cs typeface="Consolas" pitchFamily="49" charset="0"/>
              </a:rPr>
              <a:t>/2</a:t>
            </a:r>
            <a:r>
              <a:rPr lang="en-US" sz="2300" dirty="0">
                <a:latin typeface="Consolas" pitchFamily="49" charset="0"/>
                <a:cs typeface="Consolas" pitchFamily="49" charset="0"/>
              </a:rPr>
              <a:t>); </a:t>
            </a:r>
            <a:r>
              <a:rPr lang="en-US" sz="23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2300" dirty="0" smtClean="0">
                <a:latin typeface="Consolas" pitchFamily="49" charset="0"/>
                <a:cs typeface="Consolas" pitchFamily="49" charset="0"/>
              </a:rPr>
              <a:t>++){</a:t>
            </a:r>
            <a:endParaRPr lang="en-US" sz="2300" dirty="0">
              <a:latin typeface="Consolas" pitchFamily="49" charset="0"/>
              <a:cs typeface="Consolas" pitchFamily="49" charset="0"/>
            </a:endParaRPr>
          </a:p>
          <a:p>
            <a:r>
              <a:rPr lang="en-US" sz="230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sz="23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300" dirty="0" err="1">
                <a:latin typeface="Consolas" pitchFamily="49" charset="0"/>
                <a:cs typeface="Consolas" pitchFamily="49" charset="0"/>
              </a:rPr>
              <a:t>tempArr</a:t>
            </a:r>
            <a:r>
              <a:rPr lang="en-US" sz="23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2300" dirty="0" err="1">
                <a:latin typeface="Consolas" pitchFamily="49" charset="0"/>
                <a:cs typeface="Consolas" pitchFamily="49" charset="0"/>
              </a:rPr>
              <a:t>arr</a:t>
            </a:r>
            <a:r>
              <a:rPr lang="en-US" sz="2300" dirty="0">
                <a:latin typeface="Consolas" pitchFamily="49" charset="0"/>
                <a:cs typeface="Consolas" pitchFamily="49" charset="0"/>
              </a:rPr>
              <a:t>[</a:t>
            </a:r>
            <a:r>
              <a:rPr lang="en-US" sz="23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2300" dirty="0">
                <a:latin typeface="Consolas" pitchFamily="49" charset="0"/>
                <a:cs typeface="Consolas" pitchFamily="49" charset="0"/>
              </a:rPr>
              <a:t>];</a:t>
            </a:r>
          </a:p>
          <a:p>
            <a:r>
              <a:rPr lang="en-US" sz="2300" dirty="0" err="1">
                <a:latin typeface="Consolas" pitchFamily="49" charset="0"/>
                <a:cs typeface="Consolas" pitchFamily="49" charset="0"/>
              </a:rPr>
              <a:t>arr</a:t>
            </a:r>
            <a:r>
              <a:rPr lang="en-US" sz="2300" dirty="0">
                <a:latin typeface="Consolas" pitchFamily="49" charset="0"/>
                <a:cs typeface="Consolas" pitchFamily="49" charset="0"/>
              </a:rPr>
              <a:t>[</a:t>
            </a:r>
            <a:r>
              <a:rPr lang="en-US" sz="23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2300" dirty="0">
                <a:latin typeface="Consolas" pitchFamily="49" charset="0"/>
                <a:cs typeface="Consolas" pitchFamily="49" charset="0"/>
              </a:rPr>
              <a:t>] = </a:t>
            </a:r>
            <a:r>
              <a:rPr lang="en-US" sz="2300" dirty="0" err="1">
                <a:latin typeface="Consolas" pitchFamily="49" charset="0"/>
                <a:cs typeface="Consolas" pitchFamily="49" charset="0"/>
              </a:rPr>
              <a:t>arr</a:t>
            </a:r>
            <a:r>
              <a:rPr lang="en-US" sz="2300" dirty="0">
                <a:latin typeface="Consolas" pitchFamily="49" charset="0"/>
                <a:cs typeface="Consolas" pitchFamily="49" charset="0"/>
              </a:rPr>
              <a:t>[</a:t>
            </a:r>
            <a:r>
              <a:rPr lang="en-US" sz="2300" dirty="0" err="1">
                <a:latin typeface="Consolas" pitchFamily="49" charset="0"/>
                <a:cs typeface="Consolas" pitchFamily="49" charset="0"/>
              </a:rPr>
              <a:t>arr.length</a:t>
            </a:r>
            <a:r>
              <a:rPr lang="en-US" sz="2300" dirty="0">
                <a:latin typeface="Consolas" pitchFamily="49" charset="0"/>
                <a:cs typeface="Consolas" pitchFamily="49" charset="0"/>
              </a:rPr>
              <a:t> - 1 - </a:t>
            </a:r>
            <a:r>
              <a:rPr lang="en-US" sz="23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2300" dirty="0">
                <a:latin typeface="Consolas" pitchFamily="49" charset="0"/>
                <a:cs typeface="Consolas" pitchFamily="49" charset="0"/>
              </a:rPr>
              <a:t>];</a:t>
            </a:r>
          </a:p>
          <a:p>
            <a:r>
              <a:rPr lang="en-US" sz="2300" dirty="0" err="1">
                <a:latin typeface="Consolas" pitchFamily="49" charset="0"/>
                <a:cs typeface="Consolas" pitchFamily="49" charset="0"/>
              </a:rPr>
              <a:t>arr</a:t>
            </a:r>
            <a:r>
              <a:rPr lang="en-US" sz="2300" dirty="0">
                <a:latin typeface="Consolas" pitchFamily="49" charset="0"/>
                <a:cs typeface="Consolas" pitchFamily="49" charset="0"/>
              </a:rPr>
              <a:t>[</a:t>
            </a:r>
            <a:r>
              <a:rPr lang="en-US" sz="2300" dirty="0" err="1">
                <a:latin typeface="Consolas" pitchFamily="49" charset="0"/>
                <a:cs typeface="Consolas" pitchFamily="49" charset="0"/>
              </a:rPr>
              <a:t>arr.length</a:t>
            </a:r>
            <a:r>
              <a:rPr lang="en-US" sz="2300" dirty="0">
                <a:latin typeface="Consolas" pitchFamily="49" charset="0"/>
                <a:cs typeface="Consolas" pitchFamily="49" charset="0"/>
              </a:rPr>
              <a:t> - 1 - </a:t>
            </a:r>
            <a:r>
              <a:rPr lang="en-US" sz="23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2300" dirty="0">
                <a:latin typeface="Consolas" pitchFamily="49" charset="0"/>
                <a:cs typeface="Consolas" pitchFamily="49" charset="0"/>
              </a:rPr>
              <a:t>] = </a:t>
            </a:r>
            <a:r>
              <a:rPr lang="en-US" sz="2300" dirty="0" err="1">
                <a:latin typeface="Consolas" pitchFamily="49" charset="0"/>
                <a:cs typeface="Consolas" pitchFamily="49" charset="0"/>
              </a:rPr>
              <a:t>tempArr</a:t>
            </a:r>
            <a:r>
              <a:rPr lang="en-US" sz="23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2300" dirty="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2300" dirty="0">
                <a:latin typeface="Consolas" pitchFamily="49" charset="0"/>
                <a:cs typeface="Consolas" pitchFamily="49" charset="0"/>
              </a:rPr>
              <a:t/>
            </a:r>
            <a:br>
              <a:rPr lang="en-US" sz="2300" dirty="0">
                <a:latin typeface="Consolas" pitchFamily="49" charset="0"/>
                <a:cs typeface="Consolas" pitchFamily="49" charset="0"/>
              </a:rPr>
            </a:br>
            <a:r>
              <a:rPr lang="en-US" sz="2300" dirty="0">
                <a:latin typeface="Consolas" pitchFamily="49" charset="0"/>
                <a:cs typeface="Consolas" pitchFamily="49" charset="0"/>
              </a:rPr>
              <a:t>return </a:t>
            </a:r>
            <a:r>
              <a:rPr lang="en-US" sz="2300" dirty="0" err="1">
                <a:latin typeface="Consolas" pitchFamily="49" charset="0"/>
                <a:cs typeface="Consolas" pitchFamily="49" charset="0"/>
              </a:rPr>
              <a:t>arr</a:t>
            </a:r>
            <a:r>
              <a:rPr lang="en-US" sz="23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2300" dirty="0">
                <a:latin typeface="Consolas" pitchFamily="49" charset="0"/>
                <a:cs typeface="Consolas" pitchFamily="49" charset="0"/>
              </a:rPr>
              <a:t>};</a:t>
            </a:r>
          </a:p>
          <a:p>
            <a:r>
              <a:rPr lang="en-US" sz="2300" dirty="0">
                <a:latin typeface="Consolas" pitchFamily="49" charset="0"/>
                <a:cs typeface="Consolas" pitchFamily="49" charset="0"/>
              </a:rPr>
              <a:t/>
            </a:r>
            <a:br>
              <a:rPr lang="en-US" sz="2300" dirty="0">
                <a:latin typeface="Consolas" pitchFamily="49" charset="0"/>
                <a:cs typeface="Consolas" pitchFamily="49" charset="0"/>
              </a:rPr>
            </a:br>
            <a:r>
              <a:rPr lang="en-US" sz="2300" dirty="0">
                <a:latin typeface="Consolas" pitchFamily="49" charset="0"/>
                <a:cs typeface="Consolas" pitchFamily="49" charset="0"/>
              </a:rPr>
              <a:t>console.log(</a:t>
            </a:r>
            <a:r>
              <a:rPr lang="en-US" sz="2300" dirty="0" err="1">
                <a:latin typeface="Consolas" pitchFamily="49" charset="0"/>
                <a:cs typeface="Consolas" pitchFamily="49" charset="0"/>
              </a:rPr>
              <a:t>reverseArray</a:t>
            </a:r>
            <a:r>
              <a:rPr lang="en-US" sz="2300" dirty="0">
                <a:latin typeface="Consolas" pitchFamily="49" charset="0"/>
                <a:cs typeface="Consolas" pitchFamily="49" charset="0"/>
              </a:rPr>
              <a:t>([</a:t>
            </a:r>
            <a:r>
              <a:rPr lang="en-US" sz="2300" dirty="0" smtClean="0">
                <a:latin typeface="Consolas" pitchFamily="49" charset="0"/>
                <a:cs typeface="Consolas" pitchFamily="49" charset="0"/>
              </a:rPr>
              <a:t>1,2,3,4,5,6,7,8]));</a:t>
            </a:r>
            <a:endParaRPr lang="en-US" sz="23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68674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9508</TotalTime>
  <Words>812</Words>
  <Application>Microsoft Office PowerPoint</Application>
  <PresentationFormat>On-screen Show (4:3)</PresentationFormat>
  <Paragraphs>211</Paragraphs>
  <Slides>18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Lintang</dc:creator>
  <cp:lastModifiedBy>usr</cp:lastModifiedBy>
  <cp:revision>745</cp:revision>
  <dcterms:created xsi:type="dcterms:W3CDTF">2015-11-07T11:59:24Z</dcterms:created>
  <dcterms:modified xsi:type="dcterms:W3CDTF">2018-02-06T08:50:15Z</dcterms:modified>
</cp:coreProperties>
</file>