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99" r:id="rId2"/>
    <p:sldId id="378" r:id="rId3"/>
    <p:sldId id="421" r:id="rId4"/>
    <p:sldId id="422" r:id="rId5"/>
    <p:sldId id="424" r:id="rId6"/>
    <p:sldId id="410" r:id="rId7"/>
    <p:sldId id="399" r:id="rId8"/>
    <p:sldId id="368" r:id="rId9"/>
    <p:sldId id="397" r:id="rId10"/>
    <p:sldId id="423" r:id="rId11"/>
    <p:sldId id="398" r:id="rId12"/>
    <p:sldId id="408" r:id="rId13"/>
    <p:sldId id="407" r:id="rId14"/>
    <p:sldId id="411" r:id="rId15"/>
    <p:sldId id="414" r:id="rId16"/>
    <p:sldId id="406" r:id="rId17"/>
    <p:sldId id="404" r:id="rId18"/>
    <p:sldId id="402" r:id="rId19"/>
    <p:sldId id="363" r:id="rId20"/>
    <p:sldId id="415" r:id="rId21"/>
    <p:sldId id="425" r:id="rId22"/>
    <p:sldId id="403" r:id="rId23"/>
    <p:sldId id="405" r:id="rId24"/>
    <p:sldId id="416" r:id="rId25"/>
    <p:sldId id="412" r:id="rId26"/>
    <p:sldId id="413" r:id="rId27"/>
    <p:sldId id="426" r:id="rId28"/>
    <p:sldId id="409" r:id="rId29"/>
    <p:sldId id="417" r:id="rId30"/>
    <p:sldId id="386" r:id="rId31"/>
    <p:sldId id="382" r:id="rId32"/>
    <p:sldId id="380" r:id="rId33"/>
    <p:sldId id="418" r:id="rId34"/>
    <p:sldId id="374" r:id="rId35"/>
    <p:sldId id="381" r:id="rId36"/>
    <p:sldId id="419" r:id="rId37"/>
    <p:sldId id="420" r:id="rId3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>
                  <a:latin typeface="Gotham" pitchFamily="50" charset="0"/>
                </a:rPr>
                <a:t>#2</a:t>
              </a:r>
              <a:r>
                <a:rPr lang="id-ID" sz="3200" b="0" dirty="0" smtClean="0">
                  <a:latin typeface="Gotham" pitchFamily="50" charset="0"/>
                </a:rPr>
                <a:t>  Strings &amp; Numbers</a:t>
              </a:r>
              <a:endParaRPr lang="en-US" sz="3200" b="0" dirty="0">
                <a:latin typeface="Gotham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5665" y="-60486"/>
            <a:ext cx="8346894" cy="1400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Data Type</a:t>
            </a:r>
            <a:endParaRPr lang="en-US" sz="4400" b="1" dirty="0">
              <a:solidFill>
                <a:srgbClr val="009696"/>
              </a:solidFill>
            </a:endParaRPr>
          </a:p>
        </p:txBody>
      </p:sp>
      <p:pic>
        <p:nvPicPr>
          <p:cNvPr id="7" name="Picture 2" descr="C:\Users\usr\Pictures\aa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" t="14388" r="6861"/>
          <a:stretch/>
        </p:blipFill>
        <p:spPr bwMode="auto">
          <a:xfrm>
            <a:off x="405368" y="1537118"/>
            <a:ext cx="8344490" cy="452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92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65532" y="78829"/>
            <a:ext cx="8781393" cy="122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Strings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0757" y="709422"/>
            <a:ext cx="7740870" cy="5628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x = 'Halo Dunia';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x.length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x.indexOf('Dunia')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x.substr(5, 3)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x.slice(5, 8)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x.split('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  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//split spasi</a:t>
            </a:r>
            <a:endParaRPr lang="id-ID" sz="3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44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65532" y="78829"/>
            <a:ext cx="8781393" cy="122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Strings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0757" y="788242"/>
            <a:ext cx="7740870" cy="5060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x = 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halo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DUNIA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var z 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= 12345;</a:t>
            </a:r>
            <a:endParaRPr lang="id-ID" sz="2800" dirty="0" smtClean="0">
              <a:latin typeface="Consolas" pitchFamily="49" charset="0"/>
              <a:cs typeface="Consolas" pitchFamily="49" charset="0"/>
            </a:endParaRP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x.toUpperCase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y.toLowerCase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x.replace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', 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'mi')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x.replace(/ha/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'mi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z.toString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z.toString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63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9144000" cy="1103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Convert </a:t>
            </a:r>
            <a:r>
              <a:rPr lang="id-ID" sz="4000" b="1" dirty="0">
                <a:solidFill>
                  <a:srgbClr val="009696"/>
                </a:solidFill>
              </a:rPr>
              <a:t>Strings </a:t>
            </a:r>
            <a:r>
              <a:rPr lang="id-ID" sz="4000" b="1" dirty="0" smtClean="0">
                <a:solidFill>
                  <a:srgbClr val="009696"/>
                </a:solidFill>
              </a:rPr>
              <a:t>to </a:t>
            </a:r>
            <a:r>
              <a:rPr lang="id-ID" sz="4000" b="1" dirty="0">
                <a:solidFill>
                  <a:srgbClr val="009696"/>
                </a:solidFill>
              </a:rPr>
              <a:t>Numbers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0757" y="1103572"/>
            <a:ext cx="7740870" cy="4729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'123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'123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');</a:t>
            </a:r>
            <a:endParaRPr lang="id-ID" sz="4000" dirty="0" smtClean="0">
              <a:latin typeface="Consolas" pitchFamily="49" charset="0"/>
              <a:cs typeface="Consolas" pitchFamily="49" charset="0"/>
            </a:endParaRPr>
          </a:p>
          <a:p>
            <a:endParaRPr lang="id-ID" sz="4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'1234.5678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'1234.5678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');</a:t>
            </a:r>
            <a:endParaRPr lang="id-ID" sz="4000" dirty="0" smtClean="0">
              <a:latin typeface="Consolas" pitchFamily="49" charset="0"/>
              <a:cs typeface="Consolas" pitchFamily="49" charset="0"/>
            </a:endParaRPr>
          </a:p>
          <a:p>
            <a:endParaRPr lang="id-ID" sz="4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('Halo Dunia');</a:t>
            </a:r>
          </a:p>
          <a:p>
            <a:r>
              <a:rPr lang="id-ID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('Halo Dunia');</a:t>
            </a:r>
          </a:p>
        </p:txBody>
      </p:sp>
    </p:spTree>
    <p:extLst>
      <p:ext uri="{BB962C8B-B14F-4D97-AF65-F5344CB8AC3E}">
        <p14:creationId xmlns:p14="http://schemas.microsoft.com/office/powerpoint/2010/main" val="2254590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9144000" cy="1103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Convert </a:t>
            </a:r>
            <a:r>
              <a:rPr lang="id-ID" sz="4000" b="1" dirty="0">
                <a:solidFill>
                  <a:srgbClr val="009696"/>
                </a:solidFill>
              </a:rPr>
              <a:t>Strings </a:t>
            </a:r>
            <a:r>
              <a:rPr lang="id-ID" sz="4000" b="1" dirty="0" smtClean="0">
                <a:solidFill>
                  <a:srgbClr val="009696"/>
                </a:solidFill>
              </a:rPr>
              <a:t>to </a:t>
            </a:r>
            <a:r>
              <a:rPr lang="id-ID" sz="4000" b="1" dirty="0">
                <a:solidFill>
                  <a:srgbClr val="009696"/>
                </a:solidFill>
              </a:rPr>
              <a:t>Numbers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0757" y="1103571"/>
            <a:ext cx="7740870" cy="5407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('123');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('123');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('1234.5678');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('1234.5678');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('Halo Dunia');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('Halo Dunia');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dirty="0">
                <a:latin typeface="Consolas" pitchFamily="49" charset="0"/>
                <a:cs typeface="Consolas" pitchFamily="49" charset="0"/>
              </a:rPr>
            </a:br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2698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9144000" cy="1103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Convert </a:t>
            </a:r>
            <a:r>
              <a:rPr lang="id-ID" sz="4000" b="1" dirty="0">
                <a:solidFill>
                  <a:srgbClr val="009696"/>
                </a:solidFill>
              </a:rPr>
              <a:t>Strings </a:t>
            </a:r>
            <a:r>
              <a:rPr lang="id-ID" sz="4000" b="1" dirty="0" smtClean="0">
                <a:solidFill>
                  <a:srgbClr val="009696"/>
                </a:solidFill>
              </a:rPr>
              <a:t>to </a:t>
            </a:r>
            <a:r>
              <a:rPr lang="id-ID" sz="4000" b="1" dirty="0">
                <a:solidFill>
                  <a:srgbClr val="009696"/>
                </a:solidFill>
              </a:rPr>
              <a:t>Numbers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90757" y="1103571"/>
            <a:ext cx="7740870" cy="5407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('123');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('123');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('1234.5678');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('1234.5678');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parseInt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('Halo Dunia');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parseFloat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('Halo Dunia');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dirty="0">
                <a:latin typeface="Consolas" pitchFamily="49" charset="0"/>
                <a:cs typeface="Consolas" pitchFamily="49" charset="0"/>
              </a:rPr>
            </a:b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console.log(typeof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console.log(typeof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(b)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console.log(typeof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(c)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console.log(typeof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(d)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console.log(typeof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(e)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console.log(typeof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(f)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71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9144000" cy="1103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>
                <a:solidFill>
                  <a:srgbClr val="009696"/>
                </a:solidFill>
              </a:rPr>
              <a:t>Adding Strings </a:t>
            </a:r>
            <a:r>
              <a:rPr lang="id-ID" sz="4000" b="1" dirty="0" smtClean="0">
                <a:solidFill>
                  <a:srgbClr val="009696"/>
                </a:solidFill>
              </a:rPr>
              <a:t>&amp; </a:t>
            </a:r>
            <a:r>
              <a:rPr lang="id-ID" sz="4000" b="1" dirty="0">
                <a:solidFill>
                  <a:srgbClr val="009696"/>
                </a:solidFill>
              </a:rPr>
              <a:t>Numbers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9810" y="1103572"/>
            <a:ext cx="7740870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 usia = 22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nama = 'Andi';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usia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nama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usia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sz="3200" dirty="0"/>
          </a:p>
          <a:p>
            <a:r>
              <a:rPr lang="id-ID" sz="3200" dirty="0" smtClean="0"/>
              <a:t>/* </a:t>
            </a:r>
          </a:p>
          <a:p>
            <a:r>
              <a:rPr lang="id-ID" sz="3200" dirty="0" smtClean="0"/>
              <a:t>  </a:t>
            </a:r>
            <a:r>
              <a:rPr lang="id-ID" sz="3200" b="1" i="1" dirty="0" smtClean="0">
                <a:solidFill>
                  <a:srgbClr val="009696"/>
                </a:solidFill>
              </a:rPr>
              <a:t>Type Coersion</a:t>
            </a:r>
            <a:r>
              <a:rPr lang="id-ID" sz="3200" b="1" i="1" dirty="0">
                <a:solidFill>
                  <a:srgbClr val="009696"/>
                </a:solidFill>
              </a:rPr>
              <a:t>:</a:t>
            </a:r>
            <a:r>
              <a:rPr lang="id-ID" sz="3200" dirty="0"/>
              <a:t> saat </a:t>
            </a:r>
            <a:r>
              <a:rPr lang="id-ID" sz="3200" dirty="0" smtClean="0"/>
              <a:t>dua variabel</a:t>
            </a:r>
          </a:p>
          <a:p>
            <a:r>
              <a:rPr lang="id-ID" sz="3200" dirty="0" smtClean="0"/>
              <a:t>  beda tipe digabungkan, akan</a:t>
            </a:r>
          </a:p>
          <a:p>
            <a:r>
              <a:rPr lang="id-ID" sz="3200" dirty="0"/>
              <a:t> </a:t>
            </a:r>
            <a:r>
              <a:rPr lang="id-ID" sz="3200" dirty="0" smtClean="0"/>
              <a:t> diconvert </a:t>
            </a:r>
            <a:r>
              <a:rPr lang="id-ID" sz="3200" dirty="0"/>
              <a:t>ke </a:t>
            </a:r>
            <a:r>
              <a:rPr lang="id-ID" sz="3200" dirty="0" smtClean="0"/>
              <a:t>String.</a:t>
            </a:r>
          </a:p>
          <a:p>
            <a:r>
              <a:rPr lang="id-ID" sz="3200" dirty="0" smtClean="0"/>
              <a:t>*/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17540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0362" y="-31533"/>
            <a:ext cx="8702566" cy="1529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Numbers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855" y="441400"/>
            <a:ext cx="8166549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a =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b =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c =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123e5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123 x 10</a:t>
            </a:r>
            <a:r>
              <a:rPr lang="id-ID" sz="3200" b="1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id-ID" sz="3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d =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123e-5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123 x 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id-ID" sz="3200" b="1" baseline="30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-5</a:t>
            </a:r>
            <a:endParaRPr lang="id-ID" sz="3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e =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999999999999999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15x</a:t>
            </a:r>
            <a:endParaRPr lang="id-ID" sz="3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f =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9999999999999999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16x 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var g =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0.2 + 0.1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h =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(0.2 * 10 + 0.1 * 10) / 10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230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601" y="-31532"/>
            <a:ext cx="8346894" cy="1529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>
                <a:solidFill>
                  <a:srgbClr val="009696"/>
                </a:solidFill>
              </a:rPr>
              <a:t>Arithmetic Operators</a:t>
            </a:r>
          </a:p>
        </p:txBody>
      </p:sp>
      <p:pic>
        <p:nvPicPr>
          <p:cNvPr id="1026" name="Picture 2" descr="C:\Users\Windows 7\Documents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24" y="1320194"/>
            <a:ext cx="6899642" cy="44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89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601" y="-47298"/>
            <a:ext cx="8346894" cy="2112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Arithmetic</a:t>
            </a:r>
          </a:p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Operators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3324" y="1008993"/>
            <a:ext cx="7977356" cy="5502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 = 40;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usiaBudi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 = 20;</a:t>
            </a:r>
          </a:p>
          <a:p>
            <a:endParaRPr lang="id-ID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*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usiaBudi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usiaBudi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+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usiaBudi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usiaBudi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 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%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usiaBudi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 </a:t>
            </a:r>
            <a:r>
              <a:rPr lang="en-ID" sz="3200" b="1" dirty="0" smtClean="0">
                <a:latin typeface="Consolas" pitchFamily="49" charset="0"/>
                <a:cs typeface="Consolas" pitchFamily="49" charset="0"/>
              </a:rPr>
              <a:t>**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usiaBudi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sz="3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07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1069" y="6302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Comment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9810" y="861824"/>
            <a:ext cx="7740870" cy="4971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 komentar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1 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line</a:t>
            </a:r>
          </a:p>
          <a:p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 komentar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multiline 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 komentar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multiline 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 komentar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multiline 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*/</a:t>
            </a:r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endParaRPr lang="id-ID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82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601" y="-157660"/>
            <a:ext cx="8346894" cy="2112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Arithmetic</a:t>
            </a:r>
          </a:p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Operators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6" y="898619"/>
            <a:ext cx="7977356" cy="5044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= 40;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usiaBudi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= 20;</a:t>
            </a:r>
          </a:p>
          <a:p>
            <a:endParaRPr lang="id-ID" b="1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usiaAndi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++   </a:t>
            </a:r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// usia Andi +1</a:t>
            </a:r>
            <a:endParaRPr lang="id-ID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usiaAndi++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); </a:t>
            </a:r>
            <a:endParaRPr lang="id-ID" b="1" dirty="0" smtClean="0">
              <a:latin typeface="Consolas" pitchFamily="49" charset="0"/>
              <a:cs typeface="Consolas" pitchFamily="49" charset="0"/>
            </a:endParaRPr>
          </a:p>
          <a:p>
            <a:endParaRPr lang="id-ID" b="1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usiaBudi-- 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 Budi -1</a:t>
            </a:r>
          </a:p>
          <a:p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usiaBudi--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usiaBudi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90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601" y="-157660"/>
            <a:ext cx="8346894" cy="2112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Arithmetic</a:t>
            </a:r>
          </a:p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Operators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0616" y="1354893"/>
            <a:ext cx="7977356" cy="5044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 = 40;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usiaBudi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 = 20;</a:t>
            </a:r>
          </a:p>
          <a:p>
            <a:endParaRPr lang="id-ID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usiaAndi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2;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usiaAndi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usiaAndi+2</a:t>
            </a:r>
            <a:endParaRPr lang="en-US" sz="3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usiaBudi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*=2; </a:t>
            </a:r>
          </a:p>
          <a:p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usiaBudi</a:t>
            </a:r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usiaBudi</a:t>
            </a:r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*2</a:t>
            </a:r>
            <a:endParaRPr lang="en-US" sz="3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32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200" b="1" dirty="0">
              <a:latin typeface="Consolas" pitchFamily="49" charset="0"/>
              <a:cs typeface="Consolas" pitchFamily="49" charset="0"/>
            </a:endParaRPr>
          </a:p>
          <a:p>
            <a:endParaRPr lang="id-ID" sz="3200" b="1" dirty="0">
              <a:latin typeface="Consolas" pitchFamily="49" charset="0"/>
              <a:cs typeface="Consolas" pitchFamily="49" charset="0"/>
            </a:endParaRPr>
          </a:p>
          <a:p>
            <a:endParaRPr lang="id-ID" sz="3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96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41894" y="-1"/>
            <a:ext cx="8749862" cy="1371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Basic Math </a:t>
            </a:r>
            <a:r>
              <a:rPr lang="id-ID" sz="4400" b="1" dirty="0">
                <a:solidFill>
                  <a:srgbClr val="009696"/>
                </a:solidFill>
              </a:rPr>
              <a:t>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2512" y="851316"/>
            <a:ext cx="7740870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endParaRPr lang="id-ID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Math.abs(-4.7)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endParaRPr lang="id-ID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Math.pow(8,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 2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endParaRPr lang="id-ID" sz="1800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Math.sqrt(64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endParaRPr lang="id-ID" sz="1800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Math.cbrt(8)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90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8749862" cy="1340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Round, Ceil &amp; Floor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852" y="804018"/>
            <a:ext cx="7930052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(4.7)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(4.4)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Math.floor(4.7)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Math.ceil(4.4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47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89182" y="133983"/>
            <a:ext cx="8749862" cy="1340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Random, Max &amp; Min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852" y="804018"/>
            <a:ext cx="7930052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Math.random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Math.max(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1,3,5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Math.min(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1,3,5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6689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8749862" cy="1371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Basic Date </a:t>
            </a:r>
            <a:r>
              <a:rPr lang="id-ID" sz="4400" b="1" dirty="0">
                <a:solidFill>
                  <a:srgbClr val="009696"/>
                </a:solidFill>
              </a:rPr>
              <a:t>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2512" y="725188"/>
            <a:ext cx="7740870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Date()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getFullYear()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getMonth()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getDate()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getDay()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getHours()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getMinutes()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getSeconds()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getMilliseconds()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519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83788" y="-1"/>
            <a:ext cx="8749862" cy="1749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Basic Date </a:t>
            </a:r>
            <a:r>
              <a:rPr lang="id-ID" sz="4400" b="1" dirty="0">
                <a:solidFill>
                  <a:srgbClr val="009696"/>
                </a:solidFill>
              </a:rPr>
              <a:t>Object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5581" y="725188"/>
            <a:ext cx="8387255" cy="5659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b="1" dirty="0" err="1">
                <a:solidFill>
                  <a:srgbClr val="009696"/>
                </a:solidFill>
              </a:rPr>
              <a:t>getFullYear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year (</a:t>
            </a:r>
            <a:r>
              <a:rPr lang="en-US" sz="2400" dirty="0" err="1"/>
              <a:t>yyyy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b="1" dirty="0" err="1">
                <a:solidFill>
                  <a:srgbClr val="009696"/>
                </a:solidFill>
              </a:rPr>
              <a:t>getMonth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month (0-11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b="1" dirty="0" err="1">
                <a:solidFill>
                  <a:srgbClr val="009696"/>
                </a:solidFill>
              </a:rPr>
              <a:t>getDate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day as a number (1-31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b="1" dirty="0" err="1">
                <a:solidFill>
                  <a:srgbClr val="009696"/>
                </a:solidFill>
              </a:rPr>
              <a:t>getDay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weekday number (0-6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009696"/>
                </a:solidFill>
              </a:rPr>
              <a:t>getHours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hour (0-23)</a:t>
            </a:r>
          </a:p>
          <a:p>
            <a:r>
              <a:rPr lang="en-US" sz="2400" b="1" dirty="0" err="1">
                <a:solidFill>
                  <a:srgbClr val="009696"/>
                </a:solidFill>
              </a:rPr>
              <a:t>getMinutes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minutes (0-59)</a:t>
            </a:r>
          </a:p>
          <a:p>
            <a:r>
              <a:rPr lang="en-US" sz="2400" b="1" dirty="0" err="1">
                <a:solidFill>
                  <a:srgbClr val="009696"/>
                </a:solidFill>
              </a:rPr>
              <a:t>getSeconds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seconds (0-59)</a:t>
            </a:r>
          </a:p>
          <a:p>
            <a:r>
              <a:rPr lang="en-US" sz="2400" b="1" dirty="0" err="1">
                <a:solidFill>
                  <a:srgbClr val="009696"/>
                </a:solidFill>
              </a:rPr>
              <a:t>getMilliseconds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 smtClean="0"/>
              <a:t>   </a:t>
            </a:r>
            <a:r>
              <a:rPr lang="en-US" sz="2400" dirty="0" smtClean="0"/>
              <a:t>Get </a:t>
            </a:r>
            <a:r>
              <a:rPr lang="en-US" sz="2400" dirty="0"/>
              <a:t>milliseconds (</a:t>
            </a:r>
            <a:r>
              <a:rPr lang="en-US" sz="2400" dirty="0" smtClean="0"/>
              <a:t>0-999</a:t>
            </a:r>
            <a:r>
              <a:rPr lang="id-ID" sz="2400" dirty="0" smtClean="0"/>
              <a:t>)</a:t>
            </a:r>
          </a:p>
          <a:p>
            <a:endParaRPr lang="id-ID" sz="2400" dirty="0" smtClean="0"/>
          </a:p>
          <a:p>
            <a:r>
              <a:rPr lang="en-US" sz="2400" b="1" dirty="0" err="1" smtClean="0">
                <a:solidFill>
                  <a:srgbClr val="009696"/>
                </a:solidFill>
              </a:rPr>
              <a:t>getTime</a:t>
            </a:r>
            <a:r>
              <a:rPr lang="en-US" sz="2400" b="1" dirty="0">
                <a:solidFill>
                  <a:srgbClr val="009696"/>
                </a:solidFill>
              </a:rPr>
              <a:t>()</a:t>
            </a:r>
            <a:r>
              <a:rPr lang="en-US" sz="2400" dirty="0"/>
              <a:t>	</a:t>
            </a:r>
            <a:r>
              <a:rPr lang="id-ID" sz="2400" dirty="0" smtClean="0"/>
              <a:t>	   </a:t>
            </a:r>
            <a:r>
              <a:rPr lang="en-US" sz="2400" dirty="0" smtClean="0"/>
              <a:t>Get time </a:t>
            </a:r>
            <a:r>
              <a:rPr lang="en-US" sz="2400" dirty="0"/>
              <a:t>(</a:t>
            </a:r>
            <a:r>
              <a:rPr lang="en-US" sz="2400" dirty="0" err="1" smtClean="0"/>
              <a:t>ms</a:t>
            </a:r>
            <a:r>
              <a:rPr lang="en-US" sz="2400" dirty="0" smtClean="0"/>
              <a:t> </a:t>
            </a:r>
            <a:r>
              <a:rPr lang="en-US" sz="2400" dirty="0"/>
              <a:t>since </a:t>
            </a:r>
            <a:r>
              <a:rPr lang="en-US" sz="2400" dirty="0" smtClean="0"/>
              <a:t>Jan </a:t>
            </a:r>
            <a:r>
              <a:rPr lang="en-US" sz="2400" dirty="0"/>
              <a:t>1, </a:t>
            </a:r>
            <a:r>
              <a:rPr lang="en-US" sz="2400" dirty="0" smtClean="0"/>
              <a:t>1970</a:t>
            </a:r>
            <a:r>
              <a:rPr lang="en-US" sz="2400" dirty="0"/>
              <a:t>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465547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8749862" cy="1371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Basic Date </a:t>
            </a:r>
            <a:r>
              <a:rPr lang="id-ID" sz="4400" b="1" dirty="0">
                <a:solidFill>
                  <a:srgbClr val="009696"/>
                </a:solidFill>
              </a:rPr>
              <a:t>Object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56659" r="70398" b="28525"/>
          <a:stretch/>
        </p:blipFill>
        <p:spPr bwMode="auto">
          <a:xfrm>
            <a:off x="819810" y="1931852"/>
            <a:ext cx="7250755" cy="301851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21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</a:t>
            </a:r>
            <a:endParaRPr lang="id-ID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1" y="2033752"/>
                <a:ext cx="9143998" cy="36260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66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𝒘</m:t>
                      </m:r>
                      <m:r>
                        <a:rPr lang="id-ID" sz="66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d-ID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sz="6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id-ID" sz="6600" b="1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d-ID" sz="66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𝒛</m:t>
                          </m:r>
                        </m:sup>
                      </m:sSup>
                      <m:r>
                        <a:rPr lang="id-ID" sz="66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id-ID" sz="6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033752"/>
                <a:ext cx="9143998" cy="3626069"/>
              </a:xfrm>
              <a:prstGeom prst="rect">
                <a:avLst/>
              </a:prstGeom>
              <a:blipFill rotWithShape="1">
                <a:blip r:embed="rId3"/>
                <a:stretch>
                  <a:fillRect r="-12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1303282"/>
                <a:ext cx="9143999" cy="9038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𝒊𝒇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𝒙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𝟒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𝒚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𝟑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&amp; 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𝒛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id-ID" sz="5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id-ID" sz="5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03282"/>
                <a:ext cx="9143999" cy="903889"/>
              </a:xfrm>
              <a:prstGeom prst="rect">
                <a:avLst/>
              </a:prstGeom>
              <a:blipFill rotWithShape="1">
                <a:blip r:embed="rId4"/>
                <a:stretch>
                  <a:fillRect t="-26351" b="-3513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71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865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034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#2</a:t>
            </a:r>
            <a:endParaRPr lang="id-ID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9" t="8190" r="33841" b="71121"/>
          <a:stretch/>
        </p:blipFill>
        <p:spPr bwMode="auto">
          <a:xfrm>
            <a:off x="1508397" y="1119349"/>
            <a:ext cx="6127203" cy="221966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4" t="7651" r="34006" b="75755"/>
          <a:stretch/>
        </p:blipFill>
        <p:spPr bwMode="auto">
          <a:xfrm>
            <a:off x="1496175" y="3798432"/>
            <a:ext cx="6151645" cy="178745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107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97174"/>
            <a:ext cx="9143999" cy="1384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Variab</a:t>
            </a:r>
            <a:r>
              <a:rPr lang="en-US" sz="4800" b="1" dirty="0" smtClean="0">
                <a:solidFill>
                  <a:srgbClr val="009696"/>
                </a:solidFill>
              </a:rPr>
              <a:t>l</a:t>
            </a:r>
            <a:r>
              <a:rPr lang="id-ID" sz="4800" b="1" dirty="0" smtClean="0">
                <a:solidFill>
                  <a:srgbClr val="009696"/>
                </a:solidFill>
              </a:rPr>
              <a:t>e</a:t>
            </a:r>
            <a:endParaRPr lang="en-US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002" y="861825"/>
            <a:ext cx="7062943" cy="2653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cs typeface="Consolas" pitchFamily="49" charset="0"/>
              </a:rPr>
              <a:t>Variables are named values and can store any type of JavaScript value.</a:t>
            </a:r>
            <a:endParaRPr lang="id-ID" sz="3200" dirty="0">
              <a:cs typeface="Consolas" pitchFamily="49" charset="0"/>
            </a:endParaRPr>
          </a:p>
        </p:txBody>
      </p:sp>
      <p:pic>
        <p:nvPicPr>
          <p:cNvPr id="1026" name="Picture 2" descr="C:\Users\usr\Pictures\variable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88" y="3184132"/>
            <a:ext cx="5981370" cy="247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01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68014" y="1106656"/>
                <a:ext cx="8639504" cy="483691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Gotham Medium" panose="02000603030000020004" pitchFamily="2" charset="0"/>
                    <a:ea typeface="Gotham Medium" panose="02000603030000020004" pitchFamily="2" charset="0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id-ID" sz="18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id-ID" sz="18000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cs typeface="Courier New" pitchFamily="49" charset="0"/>
                            </a:rPr>
                            <m:t>𝟑</m:t>
                          </m:r>
                        </m:deg>
                        <m:e>
                          <m:r>
                            <a:rPr lang="id-ID" sz="18000" b="1" i="1" dirty="0" smtClean="0">
                              <a:solidFill>
                                <a:schemeClr val="bg1"/>
                              </a:solidFill>
                              <a:latin typeface="Cambria Math"/>
                              <a:cs typeface="Courier New" pitchFamily="49" charset="0"/>
                            </a:rPr>
                            <m:t>𝟖</m:t>
                          </m:r>
                        </m:e>
                      </m:rad>
                      <m:r>
                        <a:rPr lang="id-ID" sz="18000" b="1" i="1" dirty="0" smtClean="0">
                          <a:solidFill>
                            <a:schemeClr val="bg1"/>
                          </a:solidFill>
                          <a:latin typeface="Cambria Math"/>
                          <a:cs typeface="Courier New" pitchFamily="49" charset="0"/>
                        </a:rPr>
                        <m:t>= ?</m:t>
                      </m:r>
                    </m:oMath>
                  </m:oMathPara>
                </a14:m>
                <a:endParaRPr lang="en-US" sz="18000" b="1" dirty="0">
                  <a:solidFill>
                    <a:schemeClr val="bg1"/>
                  </a:solidFill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14" y="1106656"/>
                <a:ext cx="8639504" cy="4836919"/>
              </a:xfrm>
              <a:prstGeom prst="rect">
                <a:avLst/>
              </a:prstGeom>
              <a:blipFill rotWithShape="1">
                <a:blip r:embed="rId3"/>
                <a:stretch>
                  <a:fillRect r="-14114" b="-517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#3</a:t>
            </a:r>
            <a:endParaRPr lang="id-ID" sz="4800" b="1" dirty="0"/>
          </a:p>
        </p:txBody>
      </p:sp>
    </p:spTree>
    <p:extLst>
      <p:ext uri="{BB962C8B-B14F-4D97-AF65-F5344CB8AC3E}">
        <p14:creationId xmlns:p14="http://schemas.microsoft.com/office/powerpoint/2010/main" val="3545632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8014" y="1106656"/>
            <a:ext cx="8639504" cy="46004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6000" b="1" dirty="0" smtClean="0">
                <a:solidFill>
                  <a:schemeClr val="bg1"/>
                </a:solidFill>
                <a:cs typeface="Courier New" pitchFamily="49" charset="0"/>
              </a:rPr>
              <a:t>485 hari.</a:t>
            </a:r>
          </a:p>
          <a:p>
            <a:pPr algn="ctr"/>
            <a:endParaRPr lang="id-ID" sz="4400" b="1" dirty="0">
              <a:solidFill>
                <a:schemeClr val="bg1"/>
              </a:solidFill>
              <a:cs typeface="Courier New" pitchFamily="49" charset="0"/>
            </a:endParaRPr>
          </a:p>
          <a:p>
            <a:pPr algn="ctr"/>
            <a:r>
              <a:rPr lang="id-ID" sz="5400" b="1" dirty="0" smtClean="0">
                <a:solidFill>
                  <a:schemeClr val="bg1"/>
                </a:solidFill>
                <a:cs typeface="Courier New" pitchFamily="49" charset="0"/>
              </a:rPr>
              <a:t>Nyatakan dalam tahun, bulan, minggu dan hari.</a:t>
            </a:r>
          </a:p>
          <a:p>
            <a:pPr algn="ctr"/>
            <a:endParaRPr lang="id-ID" sz="2800" b="1" dirty="0">
              <a:solidFill>
                <a:schemeClr val="bg1"/>
              </a:solidFill>
              <a:cs typeface="Courier New" pitchFamily="49" charset="0"/>
            </a:endParaRPr>
          </a:p>
          <a:p>
            <a:pPr algn="ctr"/>
            <a:r>
              <a:rPr lang="id-ID" sz="2800" b="1" dirty="0" smtClean="0">
                <a:solidFill>
                  <a:schemeClr val="bg1"/>
                </a:solidFill>
                <a:cs typeface="Courier New" pitchFamily="49" charset="0"/>
              </a:rPr>
              <a:t>*1 bulan = 30 hari, 1 tahun = 360 hari.</a:t>
            </a:r>
            <a:endParaRPr lang="en-US" sz="2800" b="1" dirty="0">
              <a:solidFill>
                <a:schemeClr val="bg1"/>
              </a:solidFill>
              <a:cs typeface="Courier New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#4</a:t>
            </a:r>
            <a:endParaRPr lang="id-ID" sz="4800" b="1" dirty="0"/>
          </a:p>
        </p:txBody>
      </p:sp>
    </p:spTree>
    <p:extLst>
      <p:ext uri="{BB962C8B-B14F-4D97-AF65-F5344CB8AC3E}">
        <p14:creationId xmlns:p14="http://schemas.microsoft.com/office/powerpoint/2010/main" val="3134381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8014" y="1106657"/>
            <a:ext cx="8639504" cy="46477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itchFamily="49" charset="0"/>
              </a:rPr>
              <a:t>Saat ini, jumlah usia Andi &amp; Budi = 49 th, dengan rasio Usia Andi &amp; Budi = 0.4.</a:t>
            </a:r>
          </a:p>
          <a:p>
            <a:pPr algn="ctr"/>
            <a:endParaRPr lang="id-ID" sz="4400" b="1" dirty="0" smtClean="0">
              <a:solidFill>
                <a:schemeClr val="bg1"/>
              </a:solidFill>
              <a:cs typeface="Courier New" pitchFamily="49" charset="0"/>
            </a:endParaRPr>
          </a:p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itchFamily="49" charset="0"/>
              </a:rPr>
              <a:t>Berapa usia Andi &amp; Budi </a:t>
            </a:r>
          </a:p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itchFamily="49" charset="0"/>
              </a:rPr>
              <a:t>2 tahun lagi?</a:t>
            </a:r>
            <a:endParaRPr lang="en-US" sz="4400" b="1" dirty="0">
              <a:solidFill>
                <a:schemeClr val="bg1"/>
              </a:solidFill>
              <a:cs typeface="Courier New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#5</a:t>
            </a:r>
            <a:endParaRPr lang="id-ID" sz="4800" b="1" dirty="0"/>
          </a:p>
        </p:txBody>
      </p:sp>
    </p:spTree>
    <p:extLst>
      <p:ext uri="{BB962C8B-B14F-4D97-AF65-F5344CB8AC3E}">
        <p14:creationId xmlns:p14="http://schemas.microsoft.com/office/powerpoint/2010/main" val="331537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111456"/>
            <a:ext cx="9144000" cy="5865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75117" y="-57496"/>
            <a:ext cx="4868882" cy="1350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Solve It! #6</a:t>
            </a:r>
            <a:endParaRPr lang="id-ID" sz="4800" b="1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9" t="29742" r="26487" b="21336"/>
          <a:stretch/>
        </p:blipFill>
        <p:spPr bwMode="auto">
          <a:xfrm>
            <a:off x="400829" y="1466192"/>
            <a:ext cx="8342340" cy="375219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380" y="339448"/>
            <a:ext cx="4417620" cy="6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dirty="0" smtClean="0">
                <a:solidFill>
                  <a:srgbClr val="009696"/>
                </a:solidFill>
              </a:rPr>
              <a:t>lintangwisesa@ymail.com</a:t>
            </a:r>
            <a:endParaRPr lang="id-ID" sz="24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16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98868" y="-57495"/>
            <a:ext cx="4845131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Solve It! #7</a:t>
            </a:r>
            <a:endParaRPr lang="id-ID" sz="48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1090892"/>
            <a:ext cx="9143998" cy="4568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Buatlah algoritma untuk menghitung karakter tertentu dalam String!</a:t>
            </a:r>
          </a:p>
          <a:p>
            <a:pPr algn="ctr"/>
            <a:endParaRPr lang="id-ID" sz="4000" b="1" dirty="0">
              <a:solidFill>
                <a:schemeClr val="bg1"/>
              </a:solidFill>
            </a:endParaRPr>
          </a:p>
          <a:p>
            <a:pPr algn="ctr"/>
            <a:r>
              <a:rPr lang="id-ID" sz="4000" b="1" dirty="0" smtClean="0">
                <a:solidFill>
                  <a:schemeClr val="bg1"/>
                </a:solidFill>
              </a:rPr>
              <a:t>Misal: “Halo Dunia” memiliki </a:t>
            </a:r>
          </a:p>
          <a:p>
            <a:pPr algn="ctr"/>
            <a:r>
              <a:rPr lang="id-ID" sz="4000" b="1" dirty="0" smtClean="0">
                <a:solidFill>
                  <a:schemeClr val="bg1"/>
                </a:solidFill>
              </a:rPr>
              <a:t>huruf ‘a’ sebanyak 2 buah.</a:t>
            </a:r>
            <a:endParaRPr lang="id-ID" sz="4000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4380" y="339448"/>
            <a:ext cx="4417620" cy="6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dirty="0" smtClean="0">
                <a:solidFill>
                  <a:srgbClr val="009696"/>
                </a:solidFill>
              </a:rPr>
              <a:t>lintangwisesa@ymail.com</a:t>
            </a:r>
            <a:endParaRPr lang="id-ID" sz="24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73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8014" y="1106656"/>
            <a:ext cx="8639504" cy="4616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itchFamily="49" charset="0"/>
              </a:rPr>
              <a:t>Jarak mobil A &amp; B = 120 km.</a:t>
            </a:r>
          </a:p>
          <a:p>
            <a:pPr algn="ctr"/>
            <a:r>
              <a:rPr lang="id-ID" sz="4400" b="1" dirty="0">
                <a:solidFill>
                  <a:schemeClr val="bg1"/>
                </a:solidFill>
                <a:cs typeface="Courier New" pitchFamily="49" charset="0"/>
              </a:rPr>
              <a:t>A berjalan 60km/h dari timur</a:t>
            </a:r>
            <a:r>
              <a:rPr lang="id-ID" sz="4400" b="1" dirty="0" smtClean="0">
                <a:solidFill>
                  <a:schemeClr val="bg1"/>
                </a:solidFill>
                <a:cs typeface="Courier New" pitchFamily="49" charset="0"/>
              </a:rPr>
              <a:t>.</a:t>
            </a:r>
          </a:p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itchFamily="49" charset="0"/>
              </a:rPr>
              <a:t>B </a:t>
            </a:r>
            <a:r>
              <a:rPr lang="id-ID" sz="4400" b="1" dirty="0">
                <a:solidFill>
                  <a:schemeClr val="bg1"/>
                </a:solidFill>
                <a:cs typeface="Courier New" pitchFamily="49" charset="0"/>
              </a:rPr>
              <a:t>berjalan </a:t>
            </a:r>
            <a:r>
              <a:rPr lang="id-ID" sz="4400" b="1" dirty="0" smtClean="0">
                <a:solidFill>
                  <a:schemeClr val="bg1"/>
                </a:solidFill>
                <a:cs typeface="Courier New" pitchFamily="49" charset="0"/>
              </a:rPr>
              <a:t>40km/h </a:t>
            </a:r>
            <a:r>
              <a:rPr lang="id-ID" sz="4400" b="1" dirty="0">
                <a:solidFill>
                  <a:schemeClr val="bg1"/>
                </a:solidFill>
                <a:cs typeface="Courier New" pitchFamily="49" charset="0"/>
              </a:rPr>
              <a:t>dari </a:t>
            </a:r>
            <a:r>
              <a:rPr lang="id-ID" sz="4400" b="1" dirty="0" smtClean="0">
                <a:solidFill>
                  <a:schemeClr val="bg1"/>
                </a:solidFill>
                <a:cs typeface="Courier New" pitchFamily="49" charset="0"/>
              </a:rPr>
              <a:t>barat.</a:t>
            </a:r>
          </a:p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itchFamily="49" charset="0"/>
              </a:rPr>
              <a:t>A &amp; B start pukul 9 WIB.</a:t>
            </a:r>
          </a:p>
          <a:p>
            <a:pPr algn="ctr"/>
            <a:endParaRPr lang="id-ID" sz="4400" b="1" dirty="0">
              <a:solidFill>
                <a:schemeClr val="bg1"/>
              </a:solidFill>
              <a:cs typeface="Courier New" pitchFamily="49" charset="0"/>
            </a:endParaRPr>
          </a:p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itchFamily="49" charset="0"/>
              </a:rPr>
              <a:t>Jam brp A &amp; B bertabrakan? </a:t>
            </a:r>
            <a:endParaRPr lang="en-US" sz="4400" b="1" dirty="0">
              <a:solidFill>
                <a:schemeClr val="bg1"/>
              </a:solidFill>
              <a:cs typeface="Courier New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98868" y="-57495"/>
            <a:ext cx="4845131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Solve It! #8</a:t>
            </a:r>
            <a:endParaRPr lang="id-ID" sz="48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4380" y="339448"/>
            <a:ext cx="4417620" cy="6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dirty="0" smtClean="0">
                <a:solidFill>
                  <a:srgbClr val="009696"/>
                </a:solidFill>
              </a:rPr>
              <a:t>lintangwisesa@ymail.com</a:t>
            </a:r>
            <a:endParaRPr lang="id-ID" sz="24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63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8014" y="1043593"/>
            <a:ext cx="8639504" cy="1731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itchFamily="49" charset="0"/>
              </a:rPr>
              <a:t>Tampilkan bilangan acak </a:t>
            </a:r>
          </a:p>
          <a:p>
            <a:pPr algn="ctr"/>
            <a:r>
              <a:rPr lang="id-ID" sz="4400" b="1" dirty="0" smtClean="0">
                <a:solidFill>
                  <a:schemeClr val="bg1"/>
                </a:solidFill>
                <a:cs typeface="Courier New" pitchFamily="49" charset="0"/>
              </a:rPr>
              <a:t>(antara 1-100) di Browser</a:t>
            </a:r>
            <a:endParaRPr lang="en-US" sz="4400" b="1" dirty="0">
              <a:solidFill>
                <a:schemeClr val="bg1"/>
              </a:solidFill>
              <a:cs typeface="Courier New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1999" y="-57495"/>
            <a:ext cx="4572000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FF0000"/>
                </a:solidFill>
              </a:rPr>
              <a:t>Solve It! #9</a:t>
            </a:r>
            <a:endParaRPr lang="id-ID" sz="48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12" b="64871"/>
          <a:stretch/>
        </p:blipFill>
        <p:spPr bwMode="auto">
          <a:xfrm>
            <a:off x="890243" y="2837792"/>
            <a:ext cx="2002221" cy="256977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05" b="64649"/>
          <a:stretch/>
        </p:blipFill>
        <p:spPr bwMode="auto">
          <a:xfrm>
            <a:off x="6152239" y="2837792"/>
            <a:ext cx="2042142" cy="256977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05" b="64870"/>
          <a:stretch/>
        </p:blipFill>
        <p:spPr bwMode="auto">
          <a:xfrm>
            <a:off x="3550928" y="2837792"/>
            <a:ext cx="2042142" cy="2569779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4380" y="339448"/>
            <a:ext cx="4417620" cy="675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b="1" dirty="0" smtClean="0">
                <a:solidFill>
                  <a:srgbClr val="009696"/>
                </a:solidFill>
              </a:rPr>
              <a:t>lintangwisesa@ymail.com</a:t>
            </a:r>
            <a:endParaRPr lang="id-ID" sz="24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7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>
                  <a:latin typeface="Gotham" pitchFamily="50" charset="0"/>
                </a:rPr>
                <a:t>#2</a:t>
              </a:r>
              <a:r>
                <a:rPr lang="id-ID" sz="3200" b="0" dirty="0" smtClean="0">
                  <a:latin typeface="Gotham" pitchFamily="50" charset="0"/>
                </a:rPr>
                <a:t>  Strings &amp; Numbers</a:t>
              </a:r>
              <a:endParaRPr lang="en-US" sz="3200" b="0" dirty="0">
                <a:latin typeface="Gotham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693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97174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Variab</a:t>
            </a:r>
            <a:r>
              <a:rPr lang="en-US" sz="4800" b="1" dirty="0" smtClean="0">
                <a:solidFill>
                  <a:srgbClr val="009696"/>
                </a:solidFill>
              </a:rPr>
              <a:t>l</a:t>
            </a:r>
            <a:r>
              <a:rPr lang="id-ID" sz="4800" b="1" dirty="0" smtClean="0">
                <a:solidFill>
                  <a:srgbClr val="009696"/>
                </a:solidFill>
              </a:rPr>
              <a:t>e</a:t>
            </a:r>
            <a:endParaRPr lang="en-US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002" y="861824"/>
            <a:ext cx="7740870" cy="5176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s-ES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s-ES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s-ES" dirty="0">
              <a:latin typeface="Consolas" pitchFamily="49" charset="0"/>
              <a:cs typeface="Consolas" pitchFamily="49" charset="0"/>
            </a:endParaRPr>
          </a:p>
          <a:p>
            <a:r>
              <a:rPr lang="es-ES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usia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usia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s-ES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jomblo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s-ES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dirty="0" err="1">
                <a:latin typeface="Consolas" pitchFamily="49" charset="0"/>
                <a:cs typeface="Consolas" pitchFamily="49" charset="0"/>
              </a:rPr>
              <a:t>jomblo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97174"/>
            <a:ext cx="8346894" cy="1400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>
                <a:solidFill>
                  <a:srgbClr val="009696"/>
                </a:solidFill>
              </a:rPr>
              <a:t>Naming </a:t>
            </a:r>
            <a:r>
              <a:rPr lang="en-US" sz="4800" b="1" dirty="0" smtClean="0">
                <a:solidFill>
                  <a:srgbClr val="009696"/>
                </a:solidFill>
              </a:rPr>
              <a:t>V</a:t>
            </a:r>
            <a:r>
              <a:rPr lang="id-ID" sz="4800" b="1" dirty="0" smtClean="0">
                <a:solidFill>
                  <a:srgbClr val="009696"/>
                </a:solidFill>
              </a:rPr>
              <a:t>ariables</a:t>
            </a:r>
            <a:endParaRPr lang="en-US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4044" y="861824"/>
            <a:ext cx="7740870" cy="5176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cs typeface="Consolas" pitchFamily="49" charset="0"/>
              </a:rPr>
              <a:t>Variable names </a:t>
            </a:r>
            <a:r>
              <a:rPr lang="en-US" sz="2800" dirty="0" smtClean="0">
                <a:cs typeface="Consolas" pitchFamily="49" charset="0"/>
              </a:rPr>
              <a:t>rules</a:t>
            </a:r>
            <a:r>
              <a:rPr lang="en-US" sz="2800" dirty="0">
                <a:cs typeface="Consolas" pitchFamily="49" charset="0"/>
              </a:rPr>
              <a:t>:</a:t>
            </a:r>
          </a:p>
          <a:p>
            <a:endParaRPr lang="en-US" sz="2800" dirty="0"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800" dirty="0">
                <a:cs typeface="Consolas" pitchFamily="49" charset="0"/>
              </a:rPr>
              <a:t>Start them with a letter, underscore </a:t>
            </a:r>
            <a:r>
              <a:rPr lang="en-US" sz="2800" dirty="0" smtClean="0">
                <a:cs typeface="Consolas" pitchFamily="49" charset="0"/>
              </a:rPr>
              <a:t>(_), </a:t>
            </a:r>
            <a:r>
              <a:rPr lang="en-US" sz="2800" dirty="0">
                <a:cs typeface="Consolas" pitchFamily="49" charset="0"/>
              </a:rPr>
              <a:t>or dollar sign </a:t>
            </a:r>
            <a:r>
              <a:rPr lang="en-US" sz="2800" dirty="0" smtClean="0">
                <a:cs typeface="Consolas" pitchFamily="49" charset="0"/>
              </a:rPr>
              <a:t>($).</a:t>
            </a:r>
            <a:endParaRPr lang="en-US" sz="2800" dirty="0"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800" dirty="0">
                <a:cs typeface="Consolas" pitchFamily="49" charset="0"/>
              </a:rPr>
              <a:t>After the first </a:t>
            </a:r>
            <a:r>
              <a:rPr lang="en-US" sz="2800" dirty="0" smtClean="0">
                <a:cs typeface="Consolas" pitchFamily="49" charset="0"/>
              </a:rPr>
              <a:t>letter </a:t>
            </a:r>
            <a:r>
              <a:rPr lang="en-US" sz="2800" dirty="0">
                <a:cs typeface="Consolas" pitchFamily="49" charset="0"/>
              </a:rPr>
              <a:t>you can use </a:t>
            </a:r>
            <a:r>
              <a:rPr lang="en-US" sz="2800" dirty="0" smtClean="0">
                <a:cs typeface="Consolas" pitchFamily="49" charset="0"/>
              </a:rPr>
              <a:t>numbers, letters</a:t>
            </a:r>
            <a:r>
              <a:rPr lang="en-US" sz="2800" dirty="0">
                <a:cs typeface="Consolas" pitchFamily="49" charset="0"/>
              </a:rPr>
              <a:t>, </a:t>
            </a:r>
            <a:r>
              <a:rPr lang="en-US" sz="2800" dirty="0" smtClean="0">
                <a:cs typeface="Consolas" pitchFamily="49" charset="0"/>
              </a:rPr>
              <a:t>underscores (_), </a:t>
            </a:r>
            <a:r>
              <a:rPr lang="en-US" sz="2800" dirty="0">
                <a:cs typeface="Consolas" pitchFamily="49" charset="0"/>
              </a:rPr>
              <a:t>or dollar </a:t>
            </a:r>
            <a:r>
              <a:rPr lang="en-US" sz="2800" dirty="0" smtClean="0">
                <a:cs typeface="Consolas" pitchFamily="49" charset="0"/>
              </a:rPr>
              <a:t>sign ($).</a:t>
            </a:r>
            <a:endParaRPr lang="en-US" sz="2800" dirty="0">
              <a:cs typeface="Consolas" pitchFamily="49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sz="2800" dirty="0">
                <a:cs typeface="Consolas" pitchFamily="49" charset="0"/>
              </a:rPr>
              <a:t>Don’t use any </a:t>
            </a:r>
            <a:r>
              <a:rPr lang="en-US" sz="2800" dirty="0" smtClean="0">
                <a:cs typeface="Consolas" pitchFamily="49" charset="0"/>
              </a:rPr>
              <a:t>JavaScript’s </a:t>
            </a:r>
            <a:r>
              <a:rPr lang="en-US" sz="2800" dirty="0">
                <a:cs typeface="Consolas" pitchFamily="49" charset="0"/>
              </a:rPr>
              <a:t>reserved </a:t>
            </a:r>
            <a:r>
              <a:rPr lang="en-US" sz="2800" dirty="0" smtClean="0">
                <a:cs typeface="Consolas" pitchFamily="49" charset="0"/>
              </a:rPr>
              <a:t>keywords, such as </a:t>
            </a:r>
            <a:r>
              <a:rPr lang="en-US" sz="2800" dirty="0" err="1" smtClean="0">
                <a:cs typeface="Consolas" pitchFamily="49" charset="0"/>
              </a:rPr>
              <a:t>var</a:t>
            </a:r>
            <a:r>
              <a:rPr lang="en-US" sz="2800" dirty="0" smtClean="0">
                <a:cs typeface="Consolas" pitchFamily="49" charset="0"/>
              </a:rPr>
              <a:t>, let, this, etc.</a:t>
            </a:r>
            <a:endParaRPr lang="en-US" sz="2800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81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002" y="861823"/>
            <a:ext cx="7740870" cy="5649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x = 21</a:t>
            </a:r>
          </a:p>
          <a:p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x = 22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console.log(x);</a:t>
            </a:r>
          </a:p>
          <a:p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output = 22</a:t>
            </a:r>
          </a:p>
          <a:p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=========================</a:t>
            </a:r>
          </a:p>
          <a:p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y = 'hai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y = 'halo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console.log(y);</a:t>
            </a:r>
          </a:p>
          <a:p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SyntaxError</a:t>
            </a:r>
            <a:endParaRPr lang="id-ID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409" y="97174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var </a:t>
            </a:r>
            <a:r>
              <a:rPr lang="id-ID" sz="4800" i="1" dirty="0" smtClean="0">
                <a:solidFill>
                  <a:srgbClr val="009696"/>
                </a:solidFill>
              </a:rPr>
              <a:t>vs</a:t>
            </a:r>
            <a:r>
              <a:rPr lang="id-ID" sz="4800" b="1" dirty="0" smtClean="0">
                <a:solidFill>
                  <a:srgbClr val="009696"/>
                </a:solidFill>
              </a:rPr>
              <a:t> let </a:t>
            </a:r>
            <a:endParaRPr lang="en-US" sz="44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41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68869" y="119529"/>
            <a:ext cx="5533690" cy="1400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Prompt &amp; Alert</a:t>
            </a:r>
          </a:p>
          <a:p>
            <a:pPr algn="r"/>
            <a:r>
              <a:rPr lang="id-ID" sz="2800" b="1" dirty="0" smtClean="0">
                <a:solidFill>
                  <a:srgbClr val="009696"/>
                </a:solidFill>
              </a:rPr>
              <a:t>&lt;write on HTML!&gt;</a:t>
            </a:r>
            <a:endParaRPr lang="en-US" sz="2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03" y="961670"/>
            <a:ext cx="8115773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var kabar = prompt(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'Apa kabar?');  </a:t>
            </a:r>
            <a:r>
              <a:rPr lang="id-ID" sz="32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//muncul kotak dialog </a:t>
            </a:r>
            <a:r>
              <a:rPr lang="id-ID" sz="32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input</a:t>
            </a:r>
            <a:endParaRPr lang="id-ID" sz="3200" i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console.log(kabar);              </a:t>
            </a:r>
            <a:r>
              <a:rPr lang="id-ID" sz="32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//tampilkan </a:t>
            </a:r>
            <a:r>
              <a:rPr lang="id-ID" sz="32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input di console</a:t>
            </a:r>
            <a:endParaRPr lang="id-ID" sz="3200" i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alert(kabar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//tampilkan input </a:t>
            </a:r>
            <a:r>
              <a:rPr lang="id-ID" sz="3200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 alert </a:t>
            </a:r>
            <a:r>
              <a:rPr lang="id-ID" sz="3200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window</a:t>
            </a:r>
            <a:endParaRPr lang="id-ID" sz="3200" i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26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14799" y="-123550"/>
            <a:ext cx="4666589" cy="1242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Data Type</a:t>
            </a:r>
            <a:endParaRPr lang="en-US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9485" y="819807"/>
            <a:ext cx="7740870" cy="5470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nama = 'Andi';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usia = 22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jomblo = true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kerja;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typeof(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nama</a:t>
            </a:r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typeof(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usia</a:t>
            </a:r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typeof(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jomblo</a:t>
            </a:r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typeof(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kerja</a:t>
            </a:r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console.log(kerja);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endParaRPr lang="id-ID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26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1182402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5665" y="-60487"/>
            <a:ext cx="8346894" cy="1747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800" b="1" dirty="0" smtClean="0">
                <a:solidFill>
                  <a:srgbClr val="009696"/>
                </a:solidFill>
              </a:rPr>
              <a:t>Primitive </a:t>
            </a:r>
            <a:r>
              <a:rPr lang="id-ID" sz="4800" b="1" dirty="0" smtClean="0">
                <a:solidFill>
                  <a:srgbClr val="009696"/>
                </a:solidFill>
              </a:rPr>
              <a:t>Data Type</a:t>
            </a:r>
            <a:endParaRPr lang="en-US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0571" y="819807"/>
            <a:ext cx="7740870" cy="4476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i="1" dirty="0">
                <a:solidFill>
                  <a:srgbClr val="FF0000"/>
                </a:solidFill>
              </a:rPr>
              <a:t>String :</a:t>
            </a:r>
            <a:r>
              <a:rPr lang="id-ID" sz="3200" dirty="0"/>
              <a:t> kumpulan char, text</a:t>
            </a:r>
          </a:p>
          <a:p>
            <a:endParaRPr lang="id-ID" sz="1200" b="1" i="1" dirty="0" smtClean="0">
              <a:solidFill>
                <a:srgbClr val="FF0000"/>
              </a:solidFill>
            </a:endParaRPr>
          </a:p>
          <a:p>
            <a:r>
              <a:rPr lang="id-ID" sz="3200" b="1" i="1" dirty="0" smtClean="0">
                <a:solidFill>
                  <a:srgbClr val="FF0000"/>
                </a:solidFill>
              </a:rPr>
              <a:t>Number :</a:t>
            </a:r>
            <a:r>
              <a:rPr lang="id-ID" sz="3200" dirty="0" smtClean="0">
                <a:solidFill>
                  <a:srgbClr val="009696"/>
                </a:solidFill>
              </a:rPr>
              <a:t> </a:t>
            </a:r>
            <a:r>
              <a:rPr lang="id-ID" sz="3200" dirty="0" smtClean="0"/>
              <a:t>integer </a:t>
            </a:r>
            <a:r>
              <a:rPr lang="id-ID" sz="3200" dirty="0"/>
              <a:t>/ </a:t>
            </a:r>
            <a:r>
              <a:rPr lang="id-ID" sz="3200" dirty="0" smtClean="0"/>
              <a:t>float</a:t>
            </a:r>
          </a:p>
          <a:p>
            <a:endParaRPr lang="id-ID" sz="1200" dirty="0"/>
          </a:p>
          <a:p>
            <a:r>
              <a:rPr lang="id-ID" sz="3200" b="1" i="1" dirty="0" smtClean="0">
                <a:solidFill>
                  <a:srgbClr val="FF0000"/>
                </a:solidFill>
              </a:rPr>
              <a:t>Boolean :</a:t>
            </a:r>
            <a:r>
              <a:rPr lang="id-ID" sz="3200" dirty="0" smtClean="0"/>
              <a:t> logic </a:t>
            </a:r>
            <a:r>
              <a:rPr lang="id-ID" sz="3200" dirty="0"/>
              <a:t>data type, </a:t>
            </a:r>
            <a:r>
              <a:rPr lang="id-ID" sz="3200" dirty="0" smtClean="0"/>
              <a:t>true/false</a:t>
            </a:r>
          </a:p>
          <a:p>
            <a:endParaRPr lang="id-ID" sz="1200" dirty="0"/>
          </a:p>
          <a:p>
            <a:r>
              <a:rPr lang="id-ID" sz="3200" b="1" i="1" dirty="0" smtClean="0">
                <a:solidFill>
                  <a:srgbClr val="FF0000"/>
                </a:solidFill>
              </a:rPr>
              <a:t>Undefined :</a:t>
            </a:r>
            <a:r>
              <a:rPr lang="id-ID" sz="3200" dirty="0" smtClean="0"/>
              <a:t> variabel tanpa value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614301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8740</TotalTime>
  <Words>897</Words>
  <Application>Microsoft Office PowerPoint</Application>
  <PresentationFormat>On-screen Show (4:3)</PresentationFormat>
  <Paragraphs>291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Cambria Math</vt:lpstr>
      <vt:lpstr>Consolas</vt:lpstr>
      <vt:lpstr>Courier New</vt:lpstr>
      <vt:lpstr>Gotham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639</cp:revision>
  <dcterms:created xsi:type="dcterms:W3CDTF">2015-11-07T11:59:24Z</dcterms:created>
  <dcterms:modified xsi:type="dcterms:W3CDTF">2018-09-23T08:04:08Z</dcterms:modified>
</cp:coreProperties>
</file>