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99" r:id="rId2"/>
    <p:sldId id="346" r:id="rId3"/>
    <p:sldId id="339" r:id="rId4"/>
    <p:sldId id="347" r:id="rId5"/>
    <p:sldId id="350" r:id="rId6"/>
    <p:sldId id="349" r:id="rId7"/>
    <p:sldId id="351" r:id="rId8"/>
    <p:sldId id="360" r:id="rId9"/>
    <p:sldId id="352" r:id="rId10"/>
    <p:sldId id="361" r:id="rId11"/>
    <p:sldId id="362" r:id="rId1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231" autoAdjust="0"/>
  </p:normalViewPr>
  <p:slideViewPr>
    <p:cSldViewPr snapToGrid="0">
      <p:cViewPr>
        <p:scale>
          <a:sx n="70" d="100"/>
          <a:sy n="70" d="100"/>
        </p:scale>
        <p:origin x="-4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30/01/2018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Programming Fundamental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30/01/2018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19118"/>
            <a:ext cx="9144000" cy="1469741"/>
          </a:xfrm>
        </p:spPr>
        <p:txBody>
          <a:bodyPr anchor="ctr">
            <a:noAutofit/>
          </a:bodyPr>
          <a:lstStyle/>
          <a:p>
            <a:pPr algn="ctr"/>
            <a:r>
              <a:rPr lang="id-ID" sz="7200" dirty="0" smtClean="0"/>
              <a:t>Introduction to</a:t>
            </a:r>
            <a:endParaRPr lang="en-US" sz="5800" dirty="0"/>
          </a:p>
        </p:txBody>
      </p:sp>
      <p:pic>
        <p:nvPicPr>
          <p:cNvPr id="3" name="Picture 3" descr="D:\Purwadhika\Lintang Course PPT\0 pikt\php\HTML5_logo_and_wordmar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03" y="2934483"/>
            <a:ext cx="2038636" cy="203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77221" y="2825088"/>
            <a:ext cx="7071243" cy="214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id-ID" sz="13800" dirty="0" smtClean="0"/>
              <a:t>HTML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0705" y="-24049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Exercise</a:t>
            </a:r>
            <a:endParaRPr lang="en-US" b="1" dirty="0"/>
          </a:p>
        </p:txBody>
      </p:sp>
      <p:pic>
        <p:nvPicPr>
          <p:cNvPr id="1026" name="Picture 2" descr="C:\Users\Windows 7\Music\0zzzz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" t="14702" r="3452" b="16844"/>
          <a:stretch/>
        </p:blipFill>
        <p:spPr bwMode="auto">
          <a:xfrm>
            <a:off x="245491" y="1113219"/>
            <a:ext cx="8647724" cy="476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434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19118"/>
            <a:ext cx="9144000" cy="1469741"/>
          </a:xfrm>
        </p:spPr>
        <p:txBody>
          <a:bodyPr anchor="ctr">
            <a:noAutofit/>
          </a:bodyPr>
          <a:lstStyle/>
          <a:p>
            <a:pPr algn="ctr"/>
            <a:r>
              <a:rPr lang="id-ID" sz="7200" dirty="0" smtClean="0"/>
              <a:t>Introduction to</a:t>
            </a:r>
            <a:endParaRPr lang="en-US" sz="5800" dirty="0"/>
          </a:p>
        </p:txBody>
      </p:sp>
      <p:pic>
        <p:nvPicPr>
          <p:cNvPr id="3" name="Picture 3" descr="D:\Purwadhika\Lintang Course PPT\0 pikt\php\HTML5_logo_and_wordmar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03" y="2934483"/>
            <a:ext cx="2038636" cy="203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77221" y="2825088"/>
            <a:ext cx="7071243" cy="214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id-ID" sz="13800" dirty="0" smtClean="0"/>
              <a:t>HTML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02806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576389" y="31501"/>
            <a:ext cx="8003854" cy="1497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 smtClean="0">
                <a:solidFill>
                  <a:srgbClr val="009696"/>
                </a:solidFill>
              </a:rPr>
              <a:t>Front-End Development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4044" y="1040523"/>
            <a:ext cx="7688544" cy="18288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just"/>
            <a:r>
              <a:rPr lang="en-US" sz="2400" dirty="0"/>
              <a:t>Front end development is </a:t>
            </a:r>
            <a:r>
              <a:rPr lang="en-US" sz="2400" dirty="0" smtClean="0"/>
              <a:t>the </a:t>
            </a:r>
            <a:r>
              <a:rPr lang="en-US" sz="2400" dirty="0"/>
              <a:t>development of code that creates the visual front-end elements of a software, </a:t>
            </a:r>
            <a:r>
              <a:rPr lang="en-US" sz="2400" dirty="0" smtClean="0"/>
              <a:t>application </a:t>
            </a:r>
            <a:r>
              <a:rPr lang="en-US" sz="2400" dirty="0"/>
              <a:t>or </a:t>
            </a:r>
            <a:r>
              <a:rPr lang="en-US" sz="2400" dirty="0" smtClean="0"/>
              <a:t>website.</a:t>
            </a:r>
            <a:r>
              <a:rPr lang="id-ID" sz="2400" dirty="0" smtClean="0"/>
              <a:t> </a:t>
            </a:r>
            <a:r>
              <a:rPr lang="en-US" sz="2400" dirty="0" smtClean="0"/>
              <a:t>Front </a:t>
            </a:r>
            <a:r>
              <a:rPr lang="en-US" sz="2400" dirty="0"/>
              <a:t>end languages include </a:t>
            </a:r>
            <a:r>
              <a:rPr lang="en-US" sz="2400" b="1" dirty="0">
                <a:solidFill>
                  <a:srgbClr val="009696"/>
                </a:solidFill>
              </a:rPr>
              <a:t>HTML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9696"/>
                </a:solidFill>
              </a:rPr>
              <a:t>CSS</a:t>
            </a:r>
            <a:r>
              <a:rPr lang="en-US" sz="2400" dirty="0"/>
              <a:t>, and </a:t>
            </a:r>
            <a:r>
              <a:rPr lang="en-US" sz="2400" b="1" dirty="0" err="1">
                <a:solidFill>
                  <a:srgbClr val="009696"/>
                </a:solidFill>
              </a:rPr>
              <a:t>Javascript</a:t>
            </a:r>
            <a:endParaRPr lang="en-US" sz="2000" b="1" dirty="0">
              <a:solidFill>
                <a:srgbClr val="009696"/>
              </a:solidFill>
            </a:endParaRPr>
          </a:p>
        </p:txBody>
      </p:sp>
      <p:pic>
        <p:nvPicPr>
          <p:cNvPr id="4098" name="Picture 2" descr="D:\Purwadhika\Lintang Course PPT\0 pikt\php\CSS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78" y="2846024"/>
            <a:ext cx="2172275" cy="21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Purwadhika\Lintang Course PPT\0 pikt\php\HTML5_logo_and_wordmar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74" y="2948131"/>
            <a:ext cx="2038636" cy="203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Purwadhika\Lintang Course PPT\0 pikt\php\icon.javascrip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31" y="3245702"/>
            <a:ext cx="1575897" cy="157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664453" y="5817476"/>
            <a:ext cx="3605671" cy="11824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34044" y="5238270"/>
            <a:ext cx="7688544" cy="1158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9696"/>
                </a:solidFill>
              </a:rPr>
              <a:t>HTML</a:t>
            </a:r>
            <a:r>
              <a:rPr lang="en-US" sz="2400" dirty="0"/>
              <a:t> </a:t>
            </a:r>
            <a:r>
              <a:rPr lang="en-US" sz="2400" dirty="0" smtClean="0"/>
              <a:t>defin</a:t>
            </a:r>
            <a:r>
              <a:rPr lang="en-US" sz="2400" dirty="0"/>
              <a:t>e</a:t>
            </a:r>
            <a:r>
              <a:rPr lang="id-ID" sz="2400" dirty="0"/>
              <a:t>s</a:t>
            </a:r>
            <a:r>
              <a:rPr lang="en-US" sz="2400" dirty="0" smtClean="0"/>
              <a:t> </a:t>
            </a:r>
            <a:r>
              <a:rPr lang="en-US" sz="2400" dirty="0"/>
              <a:t>the content of web pages</a:t>
            </a:r>
          </a:p>
          <a:p>
            <a:pPr algn="ctr"/>
            <a:r>
              <a:rPr lang="en-US" sz="2400" b="1" dirty="0" smtClean="0">
                <a:solidFill>
                  <a:srgbClr val="009696"/>
                </a:solidFill>
              </a:rPr>
              <a:t>CSS</a:t>
            </a:r>
            <a:r>
              <a:rPr lang="en-US" sz="2400" dirty="0" smtClean="0"/>
              <a:t> </a:t>
            </a:r>
            <a:r>
              <a:rPr lang="en-US" sz="2400" dirty="0" err="1" smtClean="0"/>
              <a:t>specifi</a:t>
            </a:r>
            <a:r>
              <a:rPr lang="en-US" sz="2400" dirty="0" err="1"/>
              <a:t>e</a:t>
            </a:r>
            <a:r>
              <a:rPr lang="id-ID" sz="2400" dirty="0"/>
              <a:t>s</a:t>
            </a:r>
            <a:r>
              <a:rPr lang="en-US" sz="2400" dirty="0" smtClean="0"/>
              <a:t> </a:t>
            </a:r>
            <a:r>
              <a:rPr lang="en-US" sz="2400" dirty="0"/>
              <a:t>the layout of web </a:t>
            </a:r>
            <a:r>
              <a:rPr lang="en-US" sz="2400" dirty="0" smtClean="0"/>
              <a:t>pages</a:t>
            </a:r>
            <a:endParaRPr lang="en-US" sz="2400" dirty="0"/>
          </a:p>
          <a:p>
            <a:pPr algn="ctr"/>
            <a:r>
              <a:rPr lang="en-US" sz="2400" b="1" dirty="0" smtClean="0">
                <a:solidFill>
                  <a:srgbClr val="009696"/>
                </a:solidFill>
              </a:rPr>
              <a:t>JS</a:t>
            </a:r>
            <a:r>
              <a:rPr lang="en-US" sz="2400" dirty="0" smtClean="0"/>
              <a:t> program</a:t>
            </a:r>
            <a:r>
              <a:rPr lang="id-ID" sz="2400" dirty="0" smtClean="0"/>
              <a:t>s</a:t>
            </a:r>
            <a:r>
              <a:rPr lang="en-US" sz="2400" dirty="0" smtClean="0"/>
              <a:t> </a:t>
            </a:r>
            <a:r>
              <a:rPr lang="en-US" sz="2400" dirty="0"/>
              <a:t>the behavior of web pages</a:t>
            </a:r>
            <a:endParaRPr lang="en-US" sz="2000" b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690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4006" y="3307739"/>
            <a:ext cx="3090041" cy="3159510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2270229" y="316609"/>
            <a:ext cx="6385035" cy="2885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just"/>
            <a:r>
              <a:rPr lang="en-US" sz="2200" b="1" dirty="0" smtClean="0">
                <a:solidFill>
                  <a:srgbClr val="009696"/>
                </a:solidFill>
              </a:rPr>
              <a:t>HTML</a:t>
            </a:r>
            <a:r>
              <a:rPr lang="id-ID" sz="2200" b="1" dirty="0" smtClean="0">
                <a:solidFill>
                  <a:srgbClr val="009696"/>
                </a:solidFill>
              </a:rPr>
              <a:t> (</a:t>
            </a:r>
            <a:r>
              <a:rPr lang="en-US" sz="2200" b="1" dirty="0">
                <a:solidFill>
                  <a:srgbClr val="009696"/>
                </a:solidFill>
              </a:rPr>
              <a:t>Hyper Text Markup Language</a:t>
            </a:r>
            <a:r>
              <a:rPr lang="id-ID" sz="2200" b="1" dirty="0" smtClean="0">
                <a:solidFill>
                  <a:srgbClr val="009696"/>
                </a:solidFill>
              </a:rPr>
              <a:t>)</a:t>
            </a:r>
            <a:r>
              <a:rPr lang="en-US" sz="2200" dirty="0" smtClean="0"/>
              <a:t> </a:t>
            </a:r>
            <a:r>
              <a:rPr lang="en-US" sz="2200" dirty="0"/>
              <a:t>is the standard </a:t>
            </a:r>
            <a:r>
              <a:rPr lang="en-US" sz="2200" dirty="0" smtClean="0"/>
              <a:t>language </a:t>
            </a:r>
            <a:r>
              <a:rPr lang="en-US" sz="2200" dirty="0"/>
              <a:t>for creating Web </a:t>
            </a:r>
            <a:r>
              <a:rPr lang="en-US" sz="2200" dirty="0" smtClean="0"/>
              <a:t>pages.</a:t>
            </a:r>
            <a:r>
              <a:rPr lang="id-ID" sz="2200" dirty="0" smtClean="0"/>
              <a:t> It </a:t>
            </a:r>
            <a:r>
              <a:rPr lang="en-US" sz="2200" dirty="0" smtClean="0"/>
              <a:t>describes </a:t>
            </a:r>
            <a:r>
              <a:rPr lang="en-US" sz="2200" dirty="0"/>
              <a:t>the structure of Web </a:t>
            </a:r>
            <a:r>
              <a:rPr lang="en-US" sz="2200" dirty="0" smtClean="0"/>
              <a:t>pages</a:t>
            </a:r>
            <a:r>
              <a:rPr lang="id-ID" sz="2200" dirty="0" smtClean="0"/>
              <a:t>.</a:t>
            </a:r>
            <a:r>
              <a:rPr lang="id-ID" sz="2200" dirty="0"/>
              <a:t> </a:t>
            </a:r>
            <a:endParaRPr lang="id-ID" sz="2200" dirty="0" smtClean="0"/>
          </a:p>
          <a:p>
            <a:pPr algn="just"/>
            <a:endParaRPr lang="id-ID" sz="2200" dirty="0"/>
          </a:p>
          <a:p>
            <a:pPr algn="just"/>
            <a:r>
              <a:rPr lang="en-US" sz="2200" b="1" dirty="0" smtClean="0">
                <a:solidFill>
                  <a:srgbClr val="009696"/>
                </a:solidFill>
              </a:rPr>
              <a:t>HTML </a:t>
            </a:r>
            <a:r>
              <a:rPr lang="en-US" sz="2200" b="1" dirty="0">
                <a:solidFill>
                  <a:srgbClr val="009696"/>
                </a:solidFill>
              </a:rPr>
              <a:t>elements</a:t>
            </a:r>
            <a:r>
              <a:rPr lang="en-US" sz="2200" dirty="0"/>
              <a:t> are the building blocks of HTML </a:t>
            </a:r>
            <a:r>
              <a:rPr lang="en-US" sz="2200" dirty="0" smtClean="0"/>
              <a:t>pages</a:t>
            </a:r>
            <a:r>
              <a:rPr lang="id-ID" sz="2200" dirty="0" smtClean="0"/>
              <a:t>, </a:t>
            </a:r>
            <a:r>
              <a:rPr lang="en-US" sz="2200" dirty="0" smtClean="0"/>
              <a:t>represented </a:t>
            </a:r>
            <a:r>
              <a:rPr lang="en-US" sz="2200" dirty="0"/>
              <a:t>by </a:t>
            </a:r>
            <a:r>
              <a:rPr lang="en-US" sz="2200" dirty="0" smtClean="0"/>
              <a:t>tags </a:t>
            </a:r>
            <a:r>
              <a:rPr lang="en-US" sz="2200" dirty="0"/>
              <a:t>such </a:t>
            </a:r>
            <a:r>
              <a:rPr lang="en-US" sz="2200" dirty="0" smtClean="0"/>
              <a:t>as</a:t>
            </a:r>
            <a:r>
              <a:rPr lang="id-ID" sz="2200" dirty="0" smtClean="0"/>
              <a:t>:</a:t>
            </a:r>
            <a:r>
              <a:rPr lang="en-US" sz="2200" dirty="0" smtClean="0"/>
              <a:t> </a:t>
            </a:r>
            <a:r>
              <a:rPr lang="en-US" sz="2200" dirty="0"/>
              <a:t>"heading", "paragraph", "table", and so </a:t>
            </a:r>
            <a:r>
              <a:rPr lang="en-US" sz="2200" dirty="0" smtClean="0"/>
              <a:t>on</a:t>
            </a:r>
            <a:r>
              <a:rPr lang="id-ID" sz="2200" dirty="0" smtClean="0"/>
              <a:t>.</a:t>
            </a:r>
            <a:endParaRPr lang="en-US" sz="2200" dirty="0"/>
          </a:p>
        </p:txBody>
      </p:sp>
      <p:pic>
        <p:nvPicPr>
          <p:cNvPr id="3074" name="Picture 2" descr="D:\Purwadhika\Lintang Course PPT\0 pikt\php\HTML5_logo_and_wordma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09" y="80665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84666" y="3456032"/>
            <a:ext cx="3029381" cy="2885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&lt;!DOCTYPE html</a:t>
            </a:r>
            <a:r>
              <a:rPr lang="en-US" sz="2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&lt;html&gt;</a:t>
            </a:r>
            <a:b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&lt;head&gt;</a:t>
            </a:r>
            <a:b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&lt;title</a:t>
            </a:r>
            <a:r>
              <a:rPr lang="en-US" sz="2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title&gt;</a:t>
            </a:r>
            <a:b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&lt;/head&gt;</a:t>
            </a:r>
            <a:b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&lt;body</a:t>
            </a:r>
            <a:r>
              <a:rPr lang="en-US" sz="2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&lt;/body&gt;</a:t>
            </a:r>
            <a:b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3075" name="Picture 3" descr="D:\Purwadhika\Lintang Course PPT\0 pikt\php\maxresdefaul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155" y="3146697"/>
            <a:ext cx="4860162" cy="273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414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200" b="1" dirty="0">
                <a:latin typeface="Consolas" pitchFamily="49" charset="0"/>
                <a:cs typeface="Consolas" pitchFamily="49" charset="0"/>
              </a:rPr>
              <a:t>&lt;!DOCTYPE html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3200" b="1" dirty="0">
                <a:latin typeface="Consolas" pitchFamily="49" charset="0"/>
                <a:cs typeface="Consolas" pitchFamily="49" charset="0"/>
              </a:rPr>
            </a:br>
            <a:r>
              <a:rPr lang="en-US" sz="3200" b="1" dirty="0">
                <a:latin typeface="Consolas" pitchFamily="49" charset="0"/>
                <a:cs typeface="Consolas" pitchFamily="49" charset="0"/>
              </a:rPr>
              <a:t>&lt;html&gt;</a:t>
            </a:r>
            <a:br>
              <a:rPr lang="en-US" sz="3200" b="1" dirty="0">
                <a:latin typeface="Consolas" pitchFamily="49" charset="0"/>
                <a:cs typeface="Consolas" pitchFamily="49" charset="0"/>
              </a:rPr>
            </a:br>
            <a:r>
              <a:rPr lang="id-ID" sz="32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latin typeface="Consolas" pitchFamily="49" charset="0"/>
                <a:cs typeface="Consolas" pitchFamily="49" charset="0"/>
              </a:rPr>
              <a:t>head&gt;</a:t>
            </a:r>
            <a:br>
              <a:rPr lang="en-US" sz="3200" b="1" dirty="0">
                <a:latin typeface="Consolas" pitchFamily="49" charset="0"/>
                <a:cs typeface="Consolas" pitchFamily="49" charset="0"/>
              </a:rPr>
            </a:br>
            <a:r>
              <a:rPr lang="id-ID" sz="3200" b="1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&lt;title&gt;</a:t>
            </a:r>
            <a:r>
              <a:rPr lang="id-ID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Purwadhika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200" b="1" dirty="0">
                <a:latin typeface="Consolas" pitchFamily="49" charset="0"/>
                <a:cs typeface="Consolas" pitchFamily="49" charset="0"/>
              </a:rPr>
              <a:t>title&gt;</a:t>
            </a:r>
            <a:br>
              <a:rPr lang="en-US" sz="3200" b="1" dirty="0">
                <a:latin typeface="Consolas" pitchFamily="49" charset="0"/>
                <a:cs typeface="Consolas" pitchFamily="49" charset="0"/>
              </a:rPr>
            </a:br>
            <a:r>
              <a:rPr lang="id-ID" sz="32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200" b="1" dirty="0">
                <a:latin typeface="Consolas" pitchFamily="49" charset="0"/>
                <a:cs typeface="Consolas" pitchFamily="49" charset="0"/>
              </a:rPr>
              <a:t>head&gt;</a:t>
            </a:r>
            <a:br>
              <a:rPr lang="en-US" sz="3200" b="1" dirty="0">
                <a:latin typeface="Consolas" pitchFamily="49" charset="0"/>
                <a:cs typeface="Consolas" pitchFamily="49" charset="0"/>
              </a:rPr>
            </a:br>
            <a:r>
              <a:rPr lang="id-ID" sz="32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latin typeface="Consolas" pitchFamily="49" charset="0"/>
                <a:cs typeface="Consolas" pitchFamily="49" charset="0"/>
              </a:rPr>
              <a:t>body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&gt;</a:t>
            </a:r>
            <a:endParaRPr lang="id-ID" sz="1600" b="1" dirty="0">
              <a:latin typeface="Consolas" pitchFamily="49" charset="0"/>
              <a:cs typeface="Consolas" pitchFamily="49" charset="0"/>
            </a:endParaRPr>
          </a:p>
          <a:p>
            <a:endParaRPr lang="id-ID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Hel</a:t>
            </a:r>
            <a:r>
              <a:rPr lang="id-ID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 World!</a:t>
            </a:r>
            <a:endParaRPr lang="id-ID" sz="16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sz="16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3200" b="1" dirty="0">
                <a:latin typeface="Consolas" pitchFamily="49" charset="0"/>
                <a:cs typeface="Consolas" pitchFamily="49" charset="0"/>
              </a:rPr>
            </a:br>
            <a:r>
              <a:rPr lang="id-ID" sz="32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200" b="1" dirty="0">
                <a:latin typeface="Consolas" pitchFamily="49" charset="0"/>
                <a:cs typeface="Consolas" pitchFamily="49" charset="0"/>
              </a:rPr>
              <a:t>body&gt;</a:t>
            </a:r>
            <a:br>
              <a:rPr lang="en-US" sz="3200" b="1" dirty="0">
                <a:latin typeface="Consolas" pitchFamily="49" charset="0"/>
                <a:cs typeface="Consolas" pitchFamily="49" charset="0"/>
              </a:rPr>
            </a:br>
            <a:r>
              <a:rPr lang="en-US" sz="3200" b="1" dirty="0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1069" y="63020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Make your first web page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442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49726"/>
            <a:ext cx="8245366" cy="61879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Ini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Heading</a:t>
            </a:r>
            <a:r>
              <a:rPr lang="id-ID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h1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&gt;</a:t>
            </a:r>
            <a:endParaRPr lang="id-ID" sz="28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h2&gt;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Ini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Heading</a:t>
            </a:r>
            <a:r>
              <a:rPr lang="id-ID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2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h2&gt;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&lt;h3&gt;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Ini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Heading</a:t>
            </a:r>
            <a:r>
              <a:rPr lang="id-ID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3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h3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&gt;</a:t>
            </a:r>
            <a:endParaRPr lang="id-ID" sz="28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h4&gt;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Ini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Heading</a:t>
            </a:r>
            <a:r>
              <a:rPr lang="id-ID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4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h4&gt;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&lt;h5&gt;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Ini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Heading</a:t>
            </a:r>
            <a:r>
              <a:rPr lang="id-ID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5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h5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&gt;</a:t>
            </a:r>
            <a:endParaRPr lang="id-ID" sz="28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h6&gt;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Ini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Heading</a:t>
            </a:r>
            <a:r>
              <a:rPr lang="id-ID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6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h6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&gt;</a:t>
            </a:r>
            <a:endParaRPr lang="id-ID" sz="2800" b="1" dirty="0" smtClean="0">
              <a:latin typeface="Consolas" pitchFamily="49" charset="0"/>
              <a:cs typeface="Consolas" pitchFamily="49" charset="0"/>
            </a:endParaRPr>
          </a:p>
          <a:p>
            <a:endParaRPr lang="id-ID" sz="28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2800" b="1" dirty="0" smtClean="0">
                <a:latin typeface="Consolas" pitchFamily="49" charset="0"/>
                <a:cs typeface="Consolas" pitchFamily="49" charset="0"/>
              </a:rPr>
              <a:t>&lt;center&gt;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	&lt;p&gt;</a:t>
            </a:r>
            <a:r>
              <a:rPr lang="en-US" sz="28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Ini</a:t>
            </a:r>
            <a:r>
              <a:rPr lang="id-ID" sz="2800" b="1" dirty="0" smtClean="0">
                <a:latin typeface="Consolas" pitchFamily="49" charset="0"/>
                <a:cs typeface="Consolas" pitchFamily="49" charset="0"/>
              </a:rPr>
              <a:t>&amp;nbsp</a:t>
            </a:r>
            <a:r>
              <a:rPr lang="en-US" sz="28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Paragraf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&lt;/p&gt;</a:t>
            </a:r>
          </a:p>
          <a:p>
            <a:r>
              <a:rPr lang="id-ID" sz="2800" b="1" dirty="0" smtClean="0">
                <a:latin typeface="Consolas" pitchFamily="49" charset="0"/>
                <a:cs typeface="Consolas" pitchFamily="49" charset="0"/>
              </a:rPr>
              <a:t>&lt;/center&gt;</a:t>
            </a:r>
          </a:p>
          <a:p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="</a:t>
            </a:r>
            <a:r>
              <a:rPr lang="id-ID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"&gt;</a:t>
            </a:r>
            <a:r>
              <a:rPr lang="id-ID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8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ilakan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klik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&lt;/a&gt;&lt;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br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br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img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="</a:t>
            </a:r>
            <a:r>
              <a:rPr lang="id-ID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"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alt="</a:t>
            </a:r>
            <a:r>
              <a:rPr lang="en-US" sz="28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Purwadhika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id-ID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600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" height="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280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"&gt;</a:t>
            </a:r>
            <a:endParaRPr lang="id-ID" sz="2800" b="1" dirty="0" smtClean="0">
              <a:latin typeface="Consolas" pitchFamily="49" charset="0"/>
              <a:cs typeface="Consolas" pitchFamily="49" charset="0"/>
            </a:endParaRPr>
          </a:p>
          <a:p>
            <a:endParaRPr lang="id-ID" sz="2800" b="1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2239" y="126079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HTML Basic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0092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98634" y="685752"/>
            <a:ext cx="7126250" cy="5439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&lt;b&gt; </a:t>
            </a:r>
            <a:r>
              <a:rPr lang="en-US" sz="28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Ini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bold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&lt;/b&gt;&lt;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br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&lt;strong&gt; </a:t>
            </a:r>
            <a:r>
              <a:rPr lang="en-US" sz="28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Ini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strong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&lt;/strong&gt;&lt;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br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&lt;i&gt; </a:t>
            </a:r>
            <a:r>
              <a:rPr lang="en-US" sz="28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Ini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italic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&lt;/i&gt;&lt;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br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em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Ini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emphasized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&lt;/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em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br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&lt;mark&gt; </a:t>
            </a:r>
            <a:r>
              <a:rPr lang="en-US" sz="28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Ini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marked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&lt;/mark&gt;&lt;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br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&lt;small&gt; </a:t>
            </a:r>
            <a:r>
              <a:rPr lang="en-US" sz="28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Ini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small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&lt;/small&gt;&lt;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br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&lt;del&gt; </a:t>
            </a:r>
            <a:r>
              <a:rPr lang="en-US" sz="28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Ini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deleted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&lt;/del&gt;&lt;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br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&lt;ins&gt; </a:t>
            </a:r>
            <a:r>
              <a:rPr lang="en-US" sz="28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Ini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inserted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&lt;/ins&gt;&lt;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br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&lt;sub&gt; </a:t>
            </a:r>
            <a:r>
              <a:rPr lang="en-US" sz="28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Ini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subscript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&lt;/sub&gt;&lt;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br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&lt;sup&gt; </a:t>
            </a:r>
            <a:r>
              <a:rPr lang="en-US" sz="28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Ini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superscript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&lt;/sup&gt;&lt;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br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3409" y="126079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>
                <a:solidFill>
                  <a:srgbClr val="009696"/>
                </a:solidFill>
              </a:rPr>
              <a:t>HTML </a:t>
            </a:r>
            <a:r>
              <a:rPr lang="id-ID" sz="4000" b="1" dirty="0" smtClean="0">
                <a:solidFill>
                  <a:srgbClr val="009696"/>
                </a:solidFill>
              </a:rPr>
              <a:t>Text </a:t>
            </a:r>
            <a:r>
              <a:rPr lang="id-ID" sz="4000" b="1" dirty="0">
                <a:solidFill>
                  <a:srgbClr val="009696"/>
                </a:solidFill>
              </a:rPr>
              <a:t>Formatting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648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04038" y="386198"/>
            <a:ext cx="8245366" cy="61091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tr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th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id-ID" sz="2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</a:t>
            </a:r>
            <a:r>
              <a:rPr lang="id-ID" sz="2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th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th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id-ID" sz="2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TTL</a:t>
            </a:r>
            <a:r>
              <a:rPr lang="id-ID" sz="2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th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&gt; 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th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id-ID" sz="2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Alamat</a:t>
            </a:r>
            <a:r>
              <a:rPr lang="id-ID" sz="2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th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tr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tr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  &lt;td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id-ID" sz="2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Galih</a:t>
            </a:r>
            <a:r>
              <a:rPr lang="id-ID" sz="2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td&gt;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  &lt;td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id-ID" sz="2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Jepara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, 25 Jan </a:t>
            </a:r>
            <a:r>
              <a:rPr lang="en-US" sz="26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92</a:t>
            </a:r>
            <a:r>
              <a:rPr lang="id-ID" sz="2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td&gt; 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  &lt;td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id-ID" sz="2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Soditan</a:t>
            </a:r>
            <a:r>
              <a:rPr lang="en-US" sz="26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02/VI </a:t>
            </a:r>
            <a:r>
              <a:rPr lang="en-US" sz="26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Kramat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Jati</a:t>
            </a:r>
            <a:r>
              <a:rPr lang="id-ID" sz="2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td&gt;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tr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tr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  &lt;td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id-ID" sz="2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Ratna</a:t>
            </a:r>
            <a:r>
              <a:rPr lang="id-ID" sz="2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td&gt;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  &lt;td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id-ID" sz="2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Bandung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, 4 Apr </a:t>
            </a:r>
            <a:r>
              <a:rPr lang="en-US" sz="26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1994</a:t>
            </a:r>
            <a:r>
              <a:rPr lang="id-ID" sz="2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td&gt; 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  &lt;td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id-ID" sz="2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Geger</a:t>
            </a:r>
            <a:r>
              <a:rPr lang="en-US" sz="26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Kalong No </a:t>
            </a:r>
            <a:r>
              <a:rPr lang="en-US" sz="26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45</a:t>
            </a:r>
            <a:r>
              <a:rPr lang="id-ID" sz="2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td&gt;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tr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3409" y="126079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>
                <a:solidFill>
                  <a:srgbClr val="009696"/>
                </a:solidFill>
              </a:rPr>
              <a:t>HTML </a:t>
            </a:r>
            <a:r>
              <a:rPr lang="id-ID" sz="4000" b="1" dirty="0" smtClean="0">
                <a:solidFill>
                  <a:srgbClr val="009696"/>
                </a:solidFill>
              </a:rPr>
              <a:t>Table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5382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55665" y="0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Table’s Border</a:t>
            </a:r>
            <a:endParaRPr lang="en-US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24643" y="378373"/>
            <a:ext cx="8209449" cy="62273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200" b="1" dirty="0">
                <a:latin typeface="Consolas" pitchFamily="49" charset="0"/>
                <a:cs typeface="Consolas" pitchFamily="49" charset="0"/>
              </a:rPr>
              <a:t>&lt;!DOCTYPE html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3200" b="1" dirty="0">
                <a:latin typeface="Consolas" pitchFamily="49" charset="0"/>
                <a:cs typeface="Consolas" pitchFamily="49" charset="0"/>
              </a:rPr>
            </a:br>
            <a:r>
              <a:rPr lang="en-US" sz="3200" b="1" dirty="0">
                <a:latin typeface="Consolas" pitchFamily="49" charset="0"/>
                <a:cs typeface="Consolas" pitchFamily="49" charset="0"/>
              </a:rPr>
              <a:t>&lt;html&gt;</a:t>
            </a:r>
            <a:br>
              <a:rPr lang="en-US" sz="3200" b="1" dirty="0">
                <a:latin typeface="Consolas" pitchFamily="49" charset="0"/>
                <a:cs typeface="Consolas" pitchFamily="49" charset="0"/>
              </a:rPr>
            </a:br>
            <a:r>
              <a:rPr lang="en-US" sz="3200" b="1" dirty="0">
                <a:latin typeface="Consolas" pitchFamily="49" charset="0"/>
                <a:cs typeface="Consolas" pitchFamily="49" charset="0"/>
              </a:rPr>
              <a:t>&lt;head&gt;</a:t>
            </a:r>
            <a:br>
              <a:rPr lang="en-US" sz="3200" b="1" dirty="0">
                <a:latin typeface="Consolas" pitchFamily="49" charset="0"/>
                <a:cs typeface="Consolas" pitchFamily="49" charset="0"/>
              </a:rPr>
            </a:br>
            <a:r>
              <a:rPr lang="en-US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&lt;title&gt;</a:t>
            </a:r>
            <a:r>
              <a:rPr lang="id-ID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Purwadhika</a:t>
            </a:r>
            <a:r>
              <a:rPr lang="en-US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id-ID" sz="3200" b="1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&lt;style&gt;</a:t>
            </a:r>
          </a:p>
          <a:p>
            <a:r>
              <a:rPr lang="id-ID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table, th, td {</a:t>
            </a:r>
          </a:p>
          <a:p>
            <a:r>
              <a:rPr lang="id-ID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border: 1px solid black;</a:t>
            </a:r>
          </a:p>
          <a:p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id-ID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border-collapse: collapse;}</a:t>
            </a:r>
          </a:p>
          <a:p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&lt;/style&gt;</a:t>
            </a:r>
            <a:r>
              <a:rPr lang="en-US" sz="3200" b="1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3200" b="1" dirty="0">
                <a:latin typeface="Consolas" pitchFamily="49" charset="0"/>
                <a:cs typeface="Consolas" pitchFamily="49" charset="0"/>
              </a:rPr>
            </a:br>
            <a:r>
              <a:rPr lang="en-US" sz="3200" b="1" dirty="0">
                <a:latin typeface="Consolas" pitchFamily="49" charset="0"/>
                <a:cs typeface="Consolas" pitchFamily="49" charset="0"/>
              </a:rPr>
              <a:t>&lt;/head&gt;</a:t>
            </a:r>
            <a:br>
              <a:rPr lang="en-US" sz="3200" b="1" dirty="0">
                <a:latin typeface="Consolas" pitchFamily="49" charset="0"/>
                <a:cs typeface="Consolas" pitchFamily="49" charset="0"/>
              </a:rPr>
            </a:br>
            <a:r>
              <a:rPr lang="en-US" sz="3200" b="1" dirty="0">
                <a:latin typeface="Consolas" pitchFamily="49" charset="0"/>
                <a:cs typeface="Consolas" pitchFamily="49" charset="0"/>
              </a:rPr>
              <a:t>&lt;body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&gt;</a:t>
            </a:r>
            <a:endParaRPr lang="id-ID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id-ID" sz="28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---INSERT HTML TABLE FROM PREVIOUS SLIDE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800" b="1" dirty="0">
                <a:latin typeface="Consolas" pitchFamily="49" charset="0"/>
                <a:cs typeface="Consolas" pitchFamily="49" charset="0"/>
              </a:rPr>
            </a:br>
            <a:r>
              <a:rPr lang="en-US" sz="3200" b="1" dirty="0">
                <a:latin typeface="Consolas" pitchFamily="49" charset="0"/>
                <a:cs typeface="Consolas" pitchFamily="49" charset="0"/>
              </a:rPr>
              <a:t>&lt;/body&gt;</a:t>
            </a:r>
            <a:br>
              <a:rPr lang="en-US" sz="3200" b="1" dirty="0">
                <a:latin typeface="Consolas" pitchFamily="49" charset="0"/>
                <a:cs typeface="Consolas" pitchFamily="49" charset="0"/>
              </a:rPr>
            </a:br>
            <a:r>
              <a:rPr lang="en-US" sz="3200" b="1" dirty="0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14656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87105" y="717674"/>
            <a:ext cx="8256895" cy="5439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400" b="1" dirty="0">
                <a:latin typeface="Consolas" pitchFamily="49" charset="0"/>
                <a:cs typeface="Consolas" pitchFamily="49" charset="0"/>
              </a:rPr>
              <a:t>&lt;form</a:t>
            </a:r>
            <a:r>
              <a:rPr lang="id-ID" sz="24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id-ID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id-ID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Nama</a:t>
            </a:r>
            <a:r>
              <a:rPr lang="id-ID" sz="2400" b="1" dirty="0">
                <a:latin typeface="Consolas" pitchFamily="49" charset="0"/>
                <a:cs typeface="Consolas" pitchFamily="49" charset="0"/>
              </a:rPr>
              <a:t> &lt;input type="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d-ID" sz="2400" b="1" dirty="0" smtClean="0">
                <a:latin typeface="Consolas" pitchFamily="49" charset="0"/>
                <a:cs typeface="Consolas" pitchFamily="49" charset="0"/>
              </a:rPr>
              <a:t>" name="</a:t>
            </a:r>
            <a:r>
              <a:rPr lang="id-ID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nama</a:t>
            </a:r>
            <a:r>
              <a:rPr lang="id-ID" sz="2400" b="1" dirty="0" smtClean="0">
                <a:latin typeface="Consolas" pitchFamily="49" charset="0"/>
                <a:cs typeface="Consolas" pitchFamily="49" charset="0"/>
              </a:rPr>
              <a:t>"&gt;</a:t>
            </a:r>
            <a:endParaRPr lang="id-ID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br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id-ID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id-ID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Usia</a:t>
            </a:r>
            <a:r>
              <a:rPr lang="id-ID" sz="2400" b="1" dirty="0">
                <a:latin typeface="Consolas" pitchFamily="49" charset="0"/>
                <a:cs typeface="Consolas" pitchFamily="49" charset="0"/>
              </a:rPr>
              <a:t> &lt;input type="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id-ID" sz="2400" b="1" dirty="0">
                <a:latin typeface="Consolas" pitchFamily="49" charset="0"/>
                <a:cs typeface="Consolas" pitchFamily="49" charset="0"/>
              </a:rPr>
              <a:t>" name="</a:t>
            </a:r>
            <a:r>
              <a:rPr lang="id-ID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usia</a:t>
            </a:r>
            <a:r>
              <a:rPr lang="id-ID" sz="2400" b="1" dirty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br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id-ID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id-ID" sz="2400" b="1" dirty="0"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radio</a:t>
            </a:r>
            <a:r>
              <a:rPr lang="id-ID" sz="2400" b="1" dirty="0">
                <a:latin typeface="Consolas" pitchFamily="49" charset="0"/>
                <a:cs typeface="Consolas" pitchFamily="49" charset="0"/>
              </a:rPr>
              <a:t>" name= </a:t>
            </a:r>
            <a:r>
              <a:rPr lang="id-ID" sz="2400" b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id-ID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</a:t>
            </a:r>
            <a:r>
              <a:rPr lang="id-ID" sz="2400" b="1" dirty="0" smtClean="0">
                <a:latin typeface="Consolas" pitchFamily="49" charset="0"/>
                <a:cs typeface="Consolas" pitchFamily="49" charset="0"/>
              </a:rPr>
              <a:t>" </a:t>
            </a:r>
            <a:r>
              <a:rPr lang="id-ID" sz="2400" b="1" dirty="0">
                <a:latin typeface="Consolas" pitchFamily="49" charset="0"/>
                <a:cs typeface="Consolas" pitchFamily="49" charset="0"/>
              </a:rPr>
              <a:t>value="</a:t>
            </a:r>
            <a:r>
              <a:rPr lang="id-ID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id-ID" sz="2400" b="1" dirty="0">
                <a:latin typeface="Consolas" pitchFamily="49" charset="0"/>
                <a:cs typeface="Consolas" pitchFamily="49" charset="0"/>
              </a:rPr>
              <a:t>"&gt; </a:t>
            </a:r>
            <a:r>
              <a:rPr lang="id-ID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Pria</a:t>
            </a:r>
          </a:p>
          <a:p>
            <a:r>
              <a:rPr lang="id-ID" sz="2400" b="1" dirty="0"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radio</a:t>
            </a:r>
            <a:r>
              <a:rPr lang="id-ID" sz="2400" b="1" dirty="0">
                <a:latin typeface="Consolas" pitchFamily="49" charset="0"/>
                <a:cs typeface="Consolas" pitchFamily="49" charset="0"/>
              </a:rPr>
              <a:t>" name= </a:t>
            </a:r>
            <a:r>
              <a:rPr lang="id-ID" sz="2400" b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id-ID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</a:t>
            </a:r>
            <a:r>
              <a:rPr lang="id-ID" sz="2400" b="1" dirty="0">
                <a:latin typeface="Consolas" pitchFamily="49" charset="0"/>
                <a:cs typeface="Consolas" pitchFamily="49" charset="0"/>
              </a:rPr>
              <a:t>" value="</a:t>
            </a:r>
            <a:r>
              <a:rPr lang="id-ID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id-ID" sz="2400" b="1" dirty="0" smtClean="0">
                <a:latin typeface="Consolas" pitchFamily="49" charset="0"/>
                <a:cs typeface="Consolas" pitchFamily="49" charset="0"/>
              </a:rPr>
              <a:t>" </a:t>
            </a:r>
          </a:p>
          <a:p>
            <a:r>
              <a:rPr lang="id-ID" sz="2400" b="1" dirty="0" smtClean="0">
                <a:latin typeface="Consolas" pitchFamily="49" charset="0"/>
                <a:cs typeface="Consolas" pitchFamily="49" charset="0"/>
              </a:rPr>
              <a:t>checked&gt; </a:t>
            </a:r>
            <a:r>
              <a:rPr lang="id-ID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Wanita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br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id-ID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id-ID" sz="2400" b="1" dirty="0"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submit</a:t>
            </a:r>
            <a:r>
              <a:rPr lang="id-ID" sz="2400" b="1" dirty="0" smtClean="0">
                <a:latin typeface="Consolas" pitchFamily="49" charset="0"/>
                <a:cs typeface="Consolas" pitchFamily="49" charset="0"/>
              </a:rPr>
              <a:t>" value="</a:t>
            </a:r>
            <a:r>
              <a:rPr lang="id-ID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OK</a:t>
            </a:r>
            <a:r>
              <a:rPr lang="id-ID" sz="2400" b="1" dirty="0" smtClean="0">
                <a:latin typeface="Consolas" pitchFamily="49" charset="0"/>
                <a:cs typeface="Consolas" pitchFamily="49" charset="0"/>
              </a:rPr>
              <a:t>"&gt;</a:t>
            </a:r>
            <a:endParaRPr lang="id-ID" sz="2400" b="1" dirty="0">
              <a:latin typeface="Consolas" pitchFamily="49" charset="0"/>
              <a:cs typeface="Consolas" pitchFamily="49" charset="0"/>
            </a:endParaRPr>
          </a:p>
          <a:p>
            <a:endParaRPr lang="id-ID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id-ID" sz="2400" b="1" dirty="0"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3409" y="126079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>
                <a:solidFill>
                  <a:srgbClr val="009696"/>
                </a:solidFill>
              </a:rPr>
              <a:t>HTML </a:t>
            </a:r>
            <a:r>
              <a:rPr lang="id-ID" sz="4000" b="1" dirty="0" smtClean="0">
                <a:solidFill>
                  <a:srgbClr val="009696"/>
                </a:solidFill>
              </a:rPr>
              <a:t>Form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7953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6552</TotalTime>
  <Words>484</Words>
  <Application>Microsoft Office PowerPoint</Application>
  <PresentationFormat>On-screen Show (4:3)</PresentationFormat>
  <Paragraphs>91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Introduction 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usr</cp:lastModifiedBy>
  <cp:revision>485</cp:revision>
  <dcterms:created xsi:type="dcterms:W3CDTF">2015-11-07T11:59:24Z</dcterms:created>
  <dcterms:modified xsi:type="dcterms:W3CDTF">2018-01-30T13:16:24Z</dcterms:modified>
</cp:coreProperties>
</file>