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99" r:id="rId2"/>
    <p:sldId id="409" r:id="rId3"/>
    <p:sldId id="410" r:id="rId4"/>
    <p:sldId id="411" r:id="rId5"/>
    <p:sldId id="412" r:id="rId6"/>
    <p:sldId id="413" r:id="rId7"/>
    <p:sldId id="433" r:id="rId8"/>
    <p:sldId id="434" r:id="rId9"/>
    <p:sldId id="435" r:id="rId10"/>
    <p:sldId id="436" r:id="rId11"/>
    <p:sldId id="414" r:id="rId12"/>
    <p:sldId id="415" r:id="rId13"/>
    <p:sldId id="416" r:id="rId14"/>
    <p:sldId id="417" r:id="rId15"/>
    <p:sldId id="418" r:id="rId16"/>
    <p:sldId id="428" r:id="rId17"/>
    <p:sldId id="429" r:id="rId18"/>
    <p:sldId id="431" r:id="rId19"/>
    <p:sldId id="432" r:id="rId20"/>
    <p:sldId id="430" r:id="rId21"/>
    <p:sldId id="437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96"/>
    <a:srgbClr val="0CA087"/>
    <a:srgbClr val="00A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0231" autoAdjust="0"/>
  </p:normalViewPr>
  <p:slideViewPr>
    <p:cSldViewPr snapToGrid="0">
      <p:cViewPr>
        <p:scale>
          <a:sx n="50" d="100"/>
          <a:sy n="50" d="100"/>
        </p:scale>
        <p:origin x="-990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0"/>
    </p:cViewPr>
  </p:sorterViewPr>
  <p:notesViewPr>
    <p:cSldViewPr snapToGrid="0">
      <p:cViewPr varScale="1">
        <p:scale>
          <a:sx n="56" d="100"/>
          <a:sy n="56" d="100"/>
        </p:scale>
        <p:origin x="285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CB205-DB7A-4E82-ACCC-8D6B1E676091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C26BC-402D-4A80-B33D-8856C378B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289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E428-1BEE-4A93-9F4D-553B85161DE7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30E1F-FC88-4688-B1DC-35BF8B711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30E1F-FC88-4688-B1DC-35BF8B7119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4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" y="0"/>
            <a:ext cx="9142572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3097213"/>
          </a:xfrm>
        </p:spPr>
        <p:txBody>
          <a:bodyPr anchor="b">
            <a:normAutofit/>
          </a:bodyPr>
          <a:lstStyle>
            <a:lvl1pPr algn="l">
              <a:defRPr sz="6600" b="1" u="none" spc="-300" baseline="0">
                <a:solidFill>
                  <a:schemeClr val="bg1"/>
                </a:solidFill>
                <a:latin typeface="Gotham Bold" panose="020008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4356100"/>
            <a:ext cx="7772400" cy="9017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801710" y="682580"/>
            <a:ext cx="3771004" cy="439782"/>
          </a:xfrm>
          <a:prstGeom prst="rect">
            <a:avLst/>
          </a:prstGeom>
          <a:solidFill>
            <a:srgbClr val="00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800" b="1" i="0" cap="none" spc="0" normalizeH="0" baseline="0" dirty="0" smtClean="0">
                <a:latin typeface="Gotham Medium" panose="02000603030000020004" pitchFamily="2" charset="0"/>
              </a:rPr>
              <a:t>Programming Fundamental</a:t>
            </a:r>
            <a:endParaRPr lang="en-US" sz="1800" b="1" i="0" cap="none" spc="0" normalizeH="0" baseline="0" dirty="0">
              <a:latin typeface="Gotham Medium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84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611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866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285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168775"/>
          </a:xfrm>
        </p:spPr>
        <p:txBody>
          <a:bodyPr>
            <a:normAutofit/>
          </a:bodyPr>
          <a:lstStyle>
            <a:lvl1pPr>
              <a:defRPr sz="2400">
                <a:latin typeface="Gotham" panose="02000604030000020004" pitchFamily="50" charset="0"/>
                <a:ea typeface="Gotham" panose="02000604030000020004" pitchFamily="50" charset="0"/>
              </a:defRPr>
            </a:lvl1pPr>
            <a:lvl2pPr>
              <a:defRPr sz="2000">
                <a:latin typeface="Gotham" panose="02000604030000020004" pitchFamily="50" charset="0"/>
                <a:ea typeface="Gotham" panose="02000604030000020004" pitchFamily="50" charset="0"/>
              </a:defRPr>
            </a:lvl2pPr>
            <a:lvl3pPr>
              <a:defRPr sz="1800">
                <a:latin typeface="Gotham" panose="02000604030000020004" pitchFamily="50" charset="0"/>
                <a:ea typeface="Gotham" panose="02000604030000020004" pitchFamily="50" charset="0"/>
              </a:defRPr>
            </a:lvl3pPr>
            <a:lvl4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4pPr>
            <a:lvl5pPr>
              <a:defRPr sz="1600">
                <a:latin typeface="Gotham" panose="02000604030000020004" pitchFamily="50" charset="0"/>
                <a:ea typeface="Gotham" panose="02000604030000020004" pitchFamily="50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744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1883875"/>
            <a:ext cx="9144000" cy="2649490"/>
          </a:xfrm>
          <a:prstGeom prst="rect">
            <a:avLst/>
          </a:prstGeom>
          <a:solidFill>
            <a:srgbClr val="0A79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3888" y="2349500"/>
            <a:ext cx="7886700" cy="1162882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Gotham Medium" panose="02000603030000020004" pitchFamily="2" charset="0"/>
                <a:ea typeface="Gotham Medium" panose="02000603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23888" y="3657599"/>
            <a:ext cx="7886700" cy="45720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Gotham ExtraLight" panose="02000603030000020004" pitchFamily="2" charset="0"/>
                <a:ea typeface="Gotham ExtraLight" panose="02000603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2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668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9706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>
            <a:no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8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6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22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42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917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" y="0"/>
            <a:ext cx="914257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65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C52D6-6171-4E55-BA4D-986D1942EAAE}" type="datetimeFigureOut">
              <a:rPr lang="id-ID" smtClean="0"/>
              <a:t>06/02/2018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C59C-4AFB-4F73-ADD9-9B8E0F0E7A6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3150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otham Medium" panose="020006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tham ExtraLight" panose="02000603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</a:p>
            <a:p>
              <a:pPr algn="ctr"/>
              <a:r>
                <a:rPr lang="id-ID" sz="3200" i="1" dirty="0" smtClean="0"/>
                <a:t>#5   </a:t>
              </a:r>
              <a:r>
                <a:rPr lang="id-ID" sz="3200" b="0" dirty="0" smtClean="0">
                  <a:latin typeface="Gotham" pitchFamily="50" charset="0"/>
                </a:rPr>
                <a:t>Looping</a:t>
              </a:r>
              <a:endParaRPr lang="en-US" sz="3200" i="1" dirty="0"/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131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91807" y="31560"/>
            <a:ext cx="3563006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Solved!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8364" y="268014"/>
            <a:ext cx="8583385" cy="2380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/>
              <a:t>var </a:t>
            </a:r>
            <a:r>
              <a:rPr lang="id-ID" sz="3200" b="1" dirty="0">
                <a:solidFill>
                  <a:srgbClr val="009696"/>
                </a:solidFill>
              </a:rPr>
              <a:t>y</a:t>
            </a:r>
            <a:r>
              <a:rPr lang="id-ID" sz="3200" b="1" dirty="0"/>
              <a:t> = </a:t>
            </a:r>
            <a:r>
              <a:rPr lang="id-ID" sz="3200" b="1" dirty="0">
                <a:solidFill>
                  <a:srgbClr val="009696"/>
                </a:solidFill>
              </a:rPr>
              <a:t>' Nomor urut '</a:t>
            </a:r>
            <a:r>
              <a:rPr lang="id-ID" sz="3200" b="1" dirty="0"/>
              <a:t>; </a:t>
            </a:r>
          </a:p>
          <a:p>
            <a:r>
              <a:rPr lang="id-ID" sz="3200" b="1" dirty="0">
                <a:solidFill>
                  <a:srgbClr val="FF0000"/>
                </a:solidFill>
              </a:rPr>
              <a:t>for(</a:t>
            </a:r>
            <a:r>
              <a:rPr lang="id-ID" sz="3200" b="1" dirty="0">
                <a:solidFill>
                  <a:srgbClr val="009696"/>
                </a:solidFill>
              </a:rPr>
              <a:t>let x=1; x&lt;=20; x+=2</a:t>
            </a:r>
            <a:r>
              <a:rPr lang="id-ID" sz="3200" b="1" dirty="0">
                <a:solidFill>
                  <a:srgbClr val="FF0000"/>
                </a:solidFill>
              </a:rPr>
              <a:t>){</a:t>
            </a:r>
          </a:p>
          <a:p>
            <a:r>
              <a:rPr lang="id-ID" sz="3200" b="1" dirty="0"/>
              <a:t>    console.log(</a:t>
            </a:r>
            <a:r>
              <a:rPr lang="id-ID" sz="3200" b="1" dirty="0">
                <a:solidFill>
                  <a:srgbClr val="009696"/>
                </a:solidFill>
              </a:rPr>
              <a:t>y + x</a:t>
            </a:r>
            <a:r>
              <a:rPr lang="id-ID" sz="3200" b="1" dirty="0"/>
              <a:t>);</a:t>
            </a:r>
          </a:p>
          <a:p>
            <a:r>
              <a:rPr lang="id-ID" sz="3200" b="1" dirty="0">
                <a:solidFill>
                  <a:srgbClr val="FF0000"/>
                </a:solidFill>
              </a:rPr>
              <a:t>}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19828" r="37894" b="26859"/>
          <a:stretch/>
        </p:blipFill>
        <p:spPr bwMode="auto">
          <a:xfrm>
            <a:off x="995235" y="2144111"/>
            <a:ext cx="8369482" cy="4934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6871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0711" y="31560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>
                <a:solidFill>
                  <a:srgbClr val="009696"/>
                </a:solidFill>
              </a:rPr>
              <a:t>for </a:t>
            </a:r>
            <a:r>
              <a:rPr lang="id-ID" sz="4800" b="1" dirty="0" smtClean="0">
                <a:solidFill>
                  <a:srgbClr val="009696"/>
                </a:solidFill>
              </a:rPr>
              <a:t>Loop Drawing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02516" y="969624"/>
            <a:ext cx="8583385" cy="2877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b="1" dirty="0"/>
              <a:t>let </a:t>
            </a:r>
            <a:r>
              <a:rPr lang="en-US" b="1" dirty="0">
                <a:solidFill>
                  <a:srgbClr val="009696"/>
                </a:solidFill>
              </a:rPr>
              <a:t>z</a:t>
            </a:r>
            <a:r>
              <a:rPr lang="en-US" b="1" dirty="0" smtClean="0"/>
              <a:t>=</a:t>
            </a:r>
            <a:r>
              <a:rPr lang="en-US" b="1" dirty="0" smtClean="0">
                <a:solidFill>
                  <a:srgbClr val="009696"/>
                </a:solidFill>
              </a:rPr>
              <a:t>''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for (</a:t>
            </a:r>
            <a:r>
              <a:rPr lang="en-US" b="1" dirty="0">
                <a:solidFill>
                  <a:srgbClr val="009696"/>
                </a:solidFill>
              </a:rPr>
              <a:t>let i=0;i&lt;5;i++</a:t>
            </a:r>
            <a:r>
              <a:rPr lang="en-US" b="1" dirty="0">
                <a:solidFill>
                  <a:srgbClr val="FF0000"/>
                </a:solidFill>
              </a:rPr>
              <a:t>){</a:t>
            </a:r>
          </a:p>
          <a:p>
            <a:r>
              <a:rPr lang="en-US" b="1" dirty="0"/>
              <a:t>        </a:t>
            </a:r>
            <a:r>
              <a:rPr lang="en-US" b="1" dirty="0">
                <a:solidFill>
                  <a:srgbClr val="009696"/>
                </a:solidFill>
              </a:rPr>
              <a:t>z</a:t>
            </a:r>
            <a:r>
              <a:rPr lang="en-US" b="1" dirty="0"/>
              <a:t> += </a:t>
            </a:r>
            <a:r>
              <a:rPr lang="en-US" b="1" dirty="0">
                <a:solidFill>
                  <a:srgbClr val="009696"/>
                </a:solidFill>
              </a:rPr>
              <a:t>' * '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console.log(</a:t>
            </a:r>
            <a:r>
              <a:rPr lang="en-US" b="1" dirty="0">
                <a:solidFill>
                  <a:srgbClr val="009696"/>
                </a:solidFill>
              </a:rPr>
              <a:t>z</a:t>
            </a:r>
            <a:r>
              <a:rPr lang="en-US" b="1" dirty="0"/>
              <a:t>)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3" t="22414" r="41960" b="52223"/>
          <a:stretch/>
        </p:blipFill>
        <p:spPr bwMode="auto">
          <a:xfrm>
            <a:off x="-1" y="3988676"/>
            <a:ext cx="9118903" cy="2869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089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0711" y="31560"/>
            <a:ext cx="834689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800" b="1" dirty="0">
                <a:solidFill>
                  <a:srgbClr val="009696"/>
                </a:solidFill>
              </a:rPr>
              <a:t>for </a:t>
            </a:r>
            <a:r>
              <a:rPr lang="id-ID" sz="4800" b="1" dirty="0" smtClean="0">
                <a:solidFill>
                  <a:srgbClr val="009696"/>
                </a:solidFill>
              </a:rPr>
              <a:t>Loop Drawing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6389" y="244392"/>
            <a:ext cx="8583385" cy="33186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/>
              <a:t>let </a:t>
            </a:r>
            <a:r>
              <a:rPr lang="id-ID" sz="3200" b="1" dirty="0">
                <a:solidFill>
                  <a:srgbClr val="009696"/>
                </a:solidFill>
              </a:rPr>
              <a:t>z</a:t>
            </a:r>
            <a:r>
              <a:rPr lang="id-ID" sz="3200" b="1" dirty="0" smtClean="0"/>
              <a:t>='';</a:t>
            </a:r>
            <a:r>
              <a:rPr lang="id-ID" sz="3200" b="1" dirty="0"/>
              <a:t/>
            </a:r>
            <a:br>
              <a:rPr lang="id-ID" sz="3200" b="1" dirty="0"/>
            </a:br>
            <a:r>
              <a:rPr lang="id-ID" sz="3200" b="1" dirty="0">
                <a:solidFill>
                  <a:srgbClr val="FF0000"/>
                </a:solidFill>
              </a:rPr>
              <a:t>for (</a:t>
            </a:r>
            <a:r>
              <a:rPr lang="id-ID" sz="3200" b="1" dirty="0">
                <a:solidFill>
                  <a:srgbClr val="009696"/>
                </a:solidFill>
              </a:rPr>
              <a:t>let i=0;i&lt;5;i++</a:t>
            </a:r>
            <a:r>
              <a:rPr lang="id-ID" sz="3200" b="1" dirty="0">
                <a:solidFill>
                  <a:srgbClr val="FF0000"/>
                </a:solidFill>
              </a:rPr>
              <a:t>){</a:t>
            </a:r>
          </a:p>
          <a:p>
            <a:r>
              <a:rPr lang="id-ID" sz="3200" b="1" dirty="0" smtClean="0"/>
              <a:t>	</a:t>
            </a:r>
            <a:r>
              <a:rPr lang="id-ID" sz="3200" b="1" dirty="0" smtClean="0">
                <a:solidFill>
                  <a:srgbClr val="009696"/>
                </a:solidFill>
              </a:rPr>
              <a:t>z </a:t>
            </a:r>
            <a:r>
              <a:rPr lang="id-ID" sz="3200" b="1" dirty="0">
                <a:solidFill>
                  <a:srgbClr val="009696"/>
                </a:solidFill>
              </a:rPr>
              <a:t>+= ' * ' + '\n'</a:t>
            </a:r>
          </a:p>
          <a:p>
            <a:r>
              <a:rPr lang="id-ID" sz="3200" b="1" dirty="0" smtClean="0">
                <a:solidFill>
                  <a:srgbClr val="FF0000"/>
                </a:solidFill>
              </a:rPr>
              <a:t>}</a:t>
            </a:r>
            <a:r>
              <a:rPr lang="id-ID" sz="3200" b="1" dirty="0"/>
              <a:t/>
            </a:r>
            <a:br>
              <a:rPr lang="id-ID" sz="3200" b="1" dirty="0"/>
            </a:br>
            <a:r>
              <a:rPr lang="id-ID" sz="3200" b="1" dirty="0"/>
              <a:t>console.log(</a:t>
            </a:r>
            <a:r>
              <a:rPr lang="id-ID" sz="3200" b="1" dirty="0">
                <a:solidFill>
                  <a:srgbClr val="009696"/>
                </a:solidFill>
              </a:rPr>
              <a:t>z</a:t>
            </a:r>
            <a:r>
              <a:rPr lang="id-ID" sz="3200" b="1" dirty="0"/>
              <a:t>)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3" t="22629" r="32249" b="38685"/>
          <a:stretch/>
        </p:blipFill>
        <p:spPr bwMode="auto">
          <a:xfrm>
            <a:off x="150710" y="3216166"/>
            <a:ext cx="9214007" cy="36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58089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5960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#15</a:t>
            </a:r>
            <a:endParaRPr lang="id-ID" sz="48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0" t="22521" r="42366" b="34375"/>
          <a:stretch/>
        </p:blipFill>
        <p:spPr bwMode="auto">
          <a:xfrm>
            <a:off x="376261" y="1090892"/>
            <a:ext cx="8416872" cy="453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2649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50264" y="-126100"/>
            <a:ext cx="8110411" cy="16553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4400" b="1" dirty="0">
                <a:solidFill>
                  <a:srgbClr val="009696"/>
                </a:solidFill>
              </a:rPr>
              <a:t>for </a:t>
            </a:r>
            <a:r>
              <a:rPr lang="id-ID" sz="4400" b="1" dirty="0" smtClean="0">
                <a:solidFill>
                  <a:srgbClr val="009696"/>
                </a:solidFill>
              </a:rPr>
              <a:t>Loop Drawing</a:t>
            </a:r>
            <a:endParaRPr lang="id-ID" sz="4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9807" y="1308538"/>
            <a:ext cx="8583385" cy="5108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4000" b="1" dirty="0"/>
              <a:t>let </a:t>
            </a:r>
            <a:r>
              <a:rPr lang="id-ID" sz="4000" b="1" dirty="0">
                <a:solidFill>
                  <a:srgbClr val="009696"/>
                </a:solidFill>
              </a:rPr>
              <a:t>z</a:t>
            </a:r>
            <a:r>
              <a:rPr lang="id-ID" sz="4000" b="1" dirty="0" smtClean="0"/>
              <a:t>='';</a:t>
            </a:r>
            <a:endParaRPr lang="id-ID" sz="4000" b="1" dirty="0"/>
          </a:p>
          <a:p>
            <a:r>
              <a:rPr lang="id-ID" sz="4000" b="1" dirty="0">
                <a:solidFill>
                  <a:srgbClr val="FF0000"/>
                </a:solidFill>
              </a:rPr>
              <a:t>for (</a:t>
            </a:r>
            <a:r>
              <a:rPr lang="id-ID" sz="4000" b="1" dirty="0">
                <a:solidFill>
                  <a:srgbClr val="009696"/>
                </a:solidFill>
              </a:rPr>
              <a:t>let i=0</a:t>
            </a:r>
            <a:r>
              <a:rPr lang="id-ID" sz="4000" b="1" dirty="0" smtClean="0">
                <a:solidFill>
                  <a:srgbClr val="009696"/>
                </a:solidFill>
              </a:rPr>
              <a:t>; i&lt;5; i</a:t>
            </a:r>
            <a:r>
              <a:rPr lang="id-ID" sz="4000" b="1" dirty="0">
                <a:solidFill>
                  <a:srgbClr val="009696"/>
                </a:solidFill>
              </a:rPr>
              <a:t>++</a:t>
            </a:r>
            <a:r>
              <a:rPr lang="id-ID" sz="4000" b="1" dirty="0">
                <a:solidFill>
                  <a:srgbClr val="FF0000"/>
                </a:solidFill>
              </a:rPr>
              <a:t>){</a:t>
            </a:r>
          </a:p>
          <a:p>
            <a:r>
              <a:rPr lang="id-ID" sz="4000" b="1" dirty="0"/>
              <a:t>	</a:t>
            </a:r>
            <a:r>
              <a:rPr lang="id-ID" sz="4000" b="1" dirty="0">
                <a:solidFill>
                  <a:srgbClr val="FF0000"/>
                </a:solidFill>
              </a:rPr>
              <a:t>for (</a:t>
            </a:r>
            <a:r>
              <a:rPr lang="id-ID" sz="4000" b="1" dirty="0">
                <a:solidFill>
                  <a:srgbClr val="009696"/>
                </a:solidFill>
              </a:rPr>
              <a:t>let </a:t>
            </a:r>
            <a:r>
              <a:rPr lang="id-ID" sz="4000" b="1" dirty="0" smtClean="0">
                <a:solidFill>
                  <a:srgbClr val="009696"/>
                </a:solidFill>
              </a:rPr>
              <a:t>j=0; j&lt;5 ;</a:t>
            </a:r>
            <a:r>
              <a:rPr lang="id-ID" sz="4000" b="1" dirty="0">
                <a:solidFill>
                  <a:srgbClr val="009696"/>
                </a:solidFill>
              </a:rPr>
              <a:t>j++</a:t>
            </a:r>
            <a:r>
              <a:rPr lang="id-ID" sz="4000" b="1" dirty="0">
                <a:solidFill>
                  <a:srgbClr val="FF0000"/>
                </a:solidFill>
              </a:rPr>
              <a:t>){</a:t>
            </a:r>
          </a:p>
          <a:p>
            <a:r>
              <a:rPr lang="id-ID" sz="4000" b="1" dirty="0"/>
              <a:t>            </a:t>
            </a:r>
            <a:r>
              <a:rPr lang="id-ID" sz="4000" b="1" dirty="0">
                <a:solidFill>
                  <a:srgbClr val="009696"/>
                </a:solidFill>
              </a:rPr>
              <a:t>z += ' * '</a:t>
            </a:r>
          </a:p>
          <a:p>
            <a:r>
              <a:rPr lang="id-ID" sz="4000" b="1" dirty="0"/>
              <a:t>        </a:t>
            </a:r>
            <a:r>
              <a:rPr lang="id-ID" sz="4000" b="1" dirty="0">
                <a:solidFill>
                  <a:srgbClr val="FF0000"/>
                </a:solidFill>
              </a:rPr>
              <a:t>}</a:t>
            </a:r>
          </a:p>
          <a:p>
            <a:r>
              <a:rPr lang="id-ID" sz="4000" b="1" dirty="0"/>
              <a:t>        </a:t>
            </a:r>
            <a:r>
              <a:rPr lang="id-ID" sz="4000" b="1" dirty="0">
                <a:solidFill>
                  <a:srgbClr val="009696"/>
                </a:solidFill>
              </a:rPr>
              <a:t>z += '\n'</a:t>
            </a:r>
          </a:p>
          <a:p>
            <a:r>
              <a:rPr lang="id-ID" sz="4000" b="1" dirty="0"/>
              <a:t>    </a:t>
            </a:r>
            <a:r>
              <a:rPr lang="id-ID" sz="4000" b="1" dirty="0">
                <a:solidFill>
                  <a:srgbClr val="FF0000"/>
                </a:solidFill>
              </a:rPr>
              <a:t>}</a:t>
            </a:r>
          </a:p>
          <a:p>
            <a:r>
              <a:rPr lang="id-ID" sz="4000" b="1" dirty="0"/>
              <a:t>    </a:t>
            </a:r>
          </a:p>
          <a:p>
            <a:r>
              <a:rPr lang="id-ID" sz="4000" b="1" dirty="0"/>
              <a:t>console.log(</a:t>
            </a:r>
            <a:r>
              <a:rPr lang="id-ID" sz="4000" b="1" dirty="0">
                <a:solidFill>
                  <a:srgbClr val="009696"/>
                </a:solidFill>
              </a:rPr>
              <a:t>z</a:t>
            </a:r>
            <a:r>
              <a:rPr lang="id-ID" sz="4000" b="1" dirty="0"/>
              <a:t>)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418746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7"/>
            <a:ext cx="9249237" cy="58816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#16</a:t>
            </a:r>
            <a:endParaRPr lang="id-ID" sz="48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1" t="22413" r="47534" b="37285"/>
          <a:stretch/>
        </p:blipFill>
        <p:spPr bwMode="auto">
          <a:xfrm>
            <a:off x="471672" y="1090892"/>
            <a:ext cx="8226050" cy="4675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508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59289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#17</a:t>
            </a:r>
            <a:endParaRPr lang="id-ID" sz="48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3" t="22198" r="46322" b="33836"/>
          <a:stretch/>
        </p:blipFill>
        <p:spPr bwMode="auto">
          <a:xfrm>
            <a:off x="717329" y="1090892"/>
            <a:ext cx="7709339" cy="465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9748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5976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#18</a:t>
            </a:r>
            <a:endParaRPr lang="id-ID" sz="48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3" t="22198" r="32872" b="19827"/>
          <a:stretch/>
        </p:blipFill>
        <p:spPr bwMode="auto">
          <a:xfrm>
            <a:off x="624757" y="996296"/>
            <a:ext cx="7894484" cy="472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759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5976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183623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#19</a:t>
            </a:r>
            <a:endParaRPr lang="id-ID" sz="4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t="19396" r="29722" b="21767"/>
          <a:stretch/>
        </p:blipFill>
        <p:spPr bwMode="auto">
          <a:xfrm>
            <a:off x="331074" y="980533"/>
            <a:ext cx="8551014" cy="477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3100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5976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#20</a:t>
            </a:r>
            <a:endParaRPr lang="id-ID" sz="4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7" t="19828" r="27662" b="21982"/>
          <a:stretch/>
        </p:blipFill>
        <p:spPr bwMode="auto">
          <a:xfrm>
            <a:off x="191080" y="961697"/>
            <a:ext cx="8787233" cy="469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25980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988677" y="63054"/>
            <a:ext cx="4698120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While Loop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9815" y="409900"/>
            <a:ext cx="8646447" cy="6290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4800" b="1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4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angka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latin typeface="Consolas" pitchFamily="49" charset="0"/>
                <a:cs typeface="Consolas" pitchFamily="49" charset="0"/>
              </a:rPr>
              <a:t>= 1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4800" b="1" dirty="0" smtClean="0">
              <a:latin typeface="Consolas" pitchFamily="49" charset="0"/>
              <a:cs typeface="Consolas" pitchFamily="49" charset="0"/>
            </a:endParaRPr>
          </a:p>
          <a:p>
            <a:endParaRPr lang="en-US" sz="4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4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while(</a:t>
            </a:r>
            <a:r>
              <a:rPr lang="id-ID" sz="4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angka </a:t>
            </a:r>
            <a:r>
              <a:rPr lang="en-US" sz="4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4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4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sz="48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4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angka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48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48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4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angka</a:t>
            </a:r>
            <a:r>
              <a:rPr lang="en-US" sz="4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4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4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8117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5976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#21</a:t>
            </a:r>
            <a:endParaRPr lang="id-ID" sz="4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t="19612" r="39052" b="22414"/>
          <a:stretch/>
        </p:blipFill>
        <p:spPr bwMode="auto">
          <a:xfrm>
            <a:off x="945930" y="1043594"/>
            <a:ext cx="7252138" cy="4735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08555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27395" y="1940771"/>
            <a:ext cx="7444095" cy="2456982"/>
            <a:chOff x="927395" y="1767351"/>
            <a:chExt cx="7444095" cy="2456982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2191408" y="1767351"/>
              <a:ext cx="6180082" cy="245698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600" b="1" u="none" kern="1200" spc="-300" baseline="0">
                  <a:solidFill>
                    <a:schemeClr val="bg1"/>
                  </a:solidFill>
                  <a:latin typeface="Gotham Bold" panose="02000803030000020004" pitchFamily="2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id-ID" sz="9600" dirty="0" smtClean="0"/>
                <a:t>Exploring</a:t>
              </a:r>
            </a:p>
            <a:p>
              <a:pPr algn="ctr"/>
              <a:r>
                <a:rPr lang="id-ID" sz="3200" i="1" dirty="0" smtClean="0"/>
                <a:t>#5   </a:t>
              </a:r>
              <a:r>
                <a:rPr lang="id-ID" sz="3200" b="0" dirty="0" smtClean="0">
                  <a:latin typeface="Gotham" pitchFamily="50" charset="0"/>
                </a:rPr>
                <a:t>Looping</a:t>
              </a:r>
              <a:endParaRPr lang="en-US" sz="3200" i="1" dirty="0"/>
            </a:p>
          </p:txBody>
        </p:sp>
        <p:pic>
          <p:nvPicPr>
            <p:cNvPr id="7" name="Picture 6" descr="D:\Purwadhika\Lintang Course PPT\0 pikt\php\icon.javascript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395" y="2363835"/>
              <a:ext cx="1264013" cy="1264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217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79683" y="63054"/>
            <a:ext cx="5707114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Do While Loop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9815" y="409900"/>
            <a:ext cx="8646447" cy="6290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en-US" sz="4800" b="1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48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id-ID" sz="4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angka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>
                <a:latin typeface="Consolas" pitchFamily="49" charset="0"/>
                <a:cs typeface="Consolas" pitchFamily="49" charset="0"/>
              </a:rPr>
              <a:t>= 1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id-ID" sz="4800" b="1" dirty="0" smtClean="0">
              <a:latin typeface="Consolas" pitchFamily="49" charset="0"/>
              <a:cs typeface="Consolas" pitchFamily="49" charset="0"/>
            </a:endParaRPr>
          </a:p>
          <a:p>
            <a:endParaRPr lang="en-US" sz="48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4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4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48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id-ID" sz="48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console.log(</a:t>
            </a:r>
            <a:r>
              <a:rPr lang="id-ID" sz="4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angka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4800" b="1" dirty="0">
              <a:latin typeface="Consolas" pitchFamily="49" charset="0"/>
              <a:cs typeface="Consolas" pitchFamily="49" charset="0"/>
            </a:endParaRPr>
          </a:p>
          <a:p>
            <a:r>
              <a:rPr lang="id-ID" sz="4800" b="1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id-ID" sz="4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angka</a:t>
            </a:r>
            <a:r>
              <a:rPr lang="en-US" sz="4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++</a:t>
            </a:r>
            <a:r>
              <a:rPr lang="en-US" sz="48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48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4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d-ID" sz="48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while(</a:t>
            </a:r>
            <a:r>
              <a:rPr lang="id-ID" sz="4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angka </a:t>
            </a:r>
            <a:r>
              <a:rPr lang="en-US" sz="48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&lt;=</a:t>
            </a:r>
            <a:r>
              <a:rPr lang="en-US" sz="48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48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4800" b="1" dirty="0">
                <a:latin typeface="Consolas" pitchFamily="49" charset="0"/>
                <a:cs typeface="Consolas" pitchFamily="49" charset="0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40028688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862553" y="236487"/>
            <a:ext cx="4698120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r"/>
            <a:r>
              <a:rPr lang="id-ID" sz="5400" b="1" dirty="0" smtClean="0">
                <a:solidFill>
                  <a:srgbClr val="009696"/>
                </a:solidFill>
              </a:rPr>
              <a:t>For Loop</a:t>
            </a:r>
            <a:endParaRPr lang="id-ID" sz="54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62153" y="236474"/>
            <a:ext cx="8860238" cy="6290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5000" b="1" dirty="0" smtClean="0">
                <a:latin typeface="Consolas" pitchFamily="49" charset="0"/>
                <a:cs typeface="Consolas" pitchFamily="49" charset="0"/>
              </a:rPr>
              <a:t>var </a:t>
            </a:r>
            <a:r>
              <a:rPr lang="id-ID" sz="5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5000" b="1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id-ID" sz="5000" b="1" dirty="0">
                <a:latin typeface="Consolas" pitchFamily="49" charset="0"/>
                <a:cs typeface="Consolas" pitchFamily="49" charset="0"/>
              </a:rPr>
              <a:t/>
            </a:r>
            <a:br>
              <a:rPr lang="id-ID" sz="5000" b="1" dirty="0">
                <a:latin typeface="Consolas" pitchFamily="49" charset="0"/>
                <a:cs typeface="Consolas" pitchFamily="49" charset="0"/>
              </a:rPr>
            </a:br>
            <a:r>
              <a:rPr lang="id-ID" sz="5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for(</a:t>
            </a:r>
            <a:r>
              <a:rPr lang="id-ID" sz="5000" b="1" dirty="0" smtClean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x=1</a:t>
            </a:r>
            <a:r>
              <a:rPr lang="id-ID" sz="5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; x&lt;=10; x++</a:t>
            </a:r>
            <a:r>
              <a:rPr lang="id-ID" sz="5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id-ID" sz="5000" b="1" dirty="0">
                <a:latin typeface="Consolas" pitchFamily="49" charset="0"/>
                <a:cs typeface="Consolas" pitchFamily="49" charset="0"/>
              </a:rPr>
              <a:t>    console.log(</a:t>
            </a:r>
            <a:r>
              <a:rPr lang="id-ID" sz="5000" b="1" dirty="0">
                <a:solidFill>
                  <a:srgbClr val="009696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id-ID" sz="50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id-ID" sz="5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5730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6969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</a:t>
            </a:r>
            <a:endParaRPr lang="id-ID" sz="48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t="28240" r="24634" b="7535"/>
          <a:stretch/>
        </p:blipFill>
        <p:spPr bwMode="auto">
          <a:xfrm>
            <a:off x="141889" y="1024208"/>
            <a:ext cx="8860475" cy="5455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0599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91807" y="31560"/>
            <a:ext cx="3563006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Solved!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8364" y="268014"/>
            <a:ext cx="8583385" cy="2380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dirty="0"/>
              <a:t>var </a:t>
            </a:r>
            <a:r>
              <a:rPr lang="id-ID" sz="3200" b="1" dirty="0" smtClean="0">
                <a:solidFill>
                  <a:srgbClr val="009696"/>
                </a:solidFill>
              </a:rPr>
              <a:t>y = </a:t>
            </a:r>
            <a:r>
              <a:rPr lang="en-US" sz="3200" dirty="0" smtClean="0"/>
              <a:t>'</a:t>
            </a:r>
            <a:r>
              <a:rPr lang="id-ID" sz="3200" b="1" dirty="0" smtClean="0">
                <a:solidFill>
                  <a:srgbClr val="009696"/>
                </a:solidFill>
              </a:rPr>
              <a:t>Nomor </a:t>
            </a:r>
            <a:r>
              <a:rPr lang="id-ID" sz="3200" b="1" dirty="0" smtClean="0">
                <a:solidFill>
                  <a:srgbClr val="009696"/>
                </a:solidFill>
              </a:rPr>
              <a:t>urut </a:t>
            </a:r>
            <a:r>
              <a:rPr lang="en-US" sz="3200" b="1" smtClean="0">
                <a:solidFill>
                  <a:srgbClr val="009696"/>
                </a:solidFill>
              </a:rPr>
              <a:t> </a:t>
            </a:r>
            <a:r>
              <a:rPr lang="en-US" sz="3200" smtClean="0"/>
              <a:t>'</a:t>
            </a:r>
            <a:r>
              <a:rPr lang="id-ID" sz="3200" dirty="0" smtClean="0"/>
              <a:t>;</a:t>
            </a:r>
            <a:r>
              <a:rPr lang="id-ID" sz="3200" dirty="0"/>
              <a:t/>
            </a:r>
            <a:br>
              <a:rPr lang="id-ID" sz="3200" dirty="0"/>
            </a:br>
            <a:r>
              <a:rPr lang="id-ID" sz="3200" b="1" dirty="0" smtClean="0">
                <a:solidFill>
                  <a:srgbClr val="FF0000"/>
                </a:solidFill>
              </a:rPr>
              <a:t>for(</a:t>
            </a:r>
            <a:r>
              <a:rPr lang="id-ID" sz="3200" dirty="0" smtClean="0"/>
              <a:t>let</a:t>
            </a:r>
            <a:r>
              <a:rPr lang="id-ID" sz="3200" b="1" dirty="0" smtClean="0">
                <a:solidFill>
                  <a:srgbClr val="FF0000"/>
                </a:solidFill>
              </a:rPr>
              <a:t> </a:t>
            </a:r>
            <a:r>
              <a:rPr lang="id-ID" sz="3200" b="1" dirty="0" smtClean="0">
                <a:solidFill>
                  <a:srgbClr val="009696"/>
                </a:solidFill>
              </a:rPr>
              <a:t>x=1</a:t>
            </a:r>
            <a:r>
              <a:rPr lang="id-ID" sz="3200" b="1" dirty="0">
                <a:solidFill>
                  <a:srgbClr val="009696"/>
                </a:solidFill>
              </a:rPr>
              <a:t>; x&lt;=10; x++</a:t>
            </a:r>
            <a:r>
              <a:rPr lang="id-ID" sz="3200" b="1" dirty="0">
                <a:solidFill>
                  <a:srgbClr val="FF0000"/>
                </a:solidFill>
              </a:rPr>
              <a:t>){</a:t>
            </a:r>
          </a:p>
          <a:p>
            <a:r>
              <a:rPr lang="id-ID" sz="3200" dirty="0"/>
              <a:t>    </a:t>
            </a:r>
            <a:r>
              <a:rPr lang="id-ID" sz="3200" dirty="0" smtClean="0"/>
              <a:t>console.log(</a:t>
            </a:r>
            <a:r>
              <a:rPr lang="id-ID" sz="3200" b="1" dirty="0" smtClean="0">
                <a:solidFill>
                  <a:srgbClr val="009696"/>
                </a:solidFill>
              </a:rPr>
              <a:t>y </a:t>
            </a:r>
            <a:r>
              <a:rPr lang="id-ID" sz="3200" b="1" dirty="0">
                <a:solidFill>
                  <a:srgbClr val="009696"/>
                </a:solidFill>
              </a:rPr>
              <a:t>+ x</a:t>
            </a:r>
            <a:r>
              <a:rPr lang="id-ID" sz="3200" dirty="0"/>
              <a:t>);</a:t>
            </a:r>
          </a:p>
          <a:p>
            <a:r>
              <a:rPr lang="id-ID" sz="3200" b="1" dirty="0">
                <a:solidFill>
                  <a:srgbClr val="FF0000"/>
                </a:solidFill>
              </a:rPr>
              <a:t>}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t="28240" r="24634" b="7535"/>
          <a:stretch/>
        </p:blipFill>
        <p:spPr bwMode="auto">
          <a:xfrm>
            <a:off x="1297392" y="2191408"/>
            <a:ext cx="9422904" cy="5801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251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6969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#13</a:t>
            </a:r>
            <a:endParaRPr lang="id-ID" sz="4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t="19936" r="33317" b="17026"/>
          <a:stretch/>
        </p:blipFill>
        <p:spPr bwMode="auto">
          <a:xfrm>
            <a:off x="403093" y="1090892"/>
            <a:ext cx="8363207" cy="532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8185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5391807" y="31560"/>
            <a:ext cx="3563006" cy="1150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Solved!</a:t>
            </a:r>
            <a:endParaRPr lang="id-ID" sz="4800" b="1" dirty="0">
              <a:solidFill>
                <a:srgbClr val="009696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8364" y="268014"/>
            <a:ext cx="8583385" cy="2380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r>
              <a:rPr lang="id-ID" sz="3200" b="1" dirty="0"/>
              <a:t>var </a:t>
            </a:r>
            <a:r>
              <a:rPr lang="id-ID" sz="3200" b="1" dirty="0">
                <a:solidFill>
                  <a:srgbClr val="009696"/>
                </a:solidFill>
              </a:rPr>
              <a:t>y</a:t>
            </a:r>
            <a:r>
              <a:rPr lang="id-ID" sz="3200" b="1" dirty="0"/>
              <a:t> = </a:t>
            </a:r>
            <a:r>
              <a:rPr lang="id-ID" sz="3200" b="1" dirty="0">
                <a:solidFill>
                  <a:srgbClr val="009696"/>
                </a:solidFill>
              </a:rPr>
              <a:t>' Nomor urut '</a:t>
            </a:r>
            <a:r>
              <a:rPr lang="id-ID" sz="3200" b="1" dirty="0"/>
              <a:t>; </a:t>
            </a:r>
          </a:p>
          <a:p>
            <a:r>
              <a:rPr lang="id-ID" sz="3200" b="1" dirty="0">
                <a:solidFill>
                  <a:srgbClr val="FF0000"/>
                </a:solidFill>
              </a:rPr>
              <a:t>for(</a:t>
            </a:r>
            <a:r>
              <a:rPr lang="id-ID" sz="3200" b="1" dirty="0">
                <a:solidFill>
                  <a:srgbClr val="009696"/>
                </a:solidFill>
              </a:rPr>
              <a:t>let </a:t>
            </a:r>
            <a:r>
              <a:rPr lang="id-ID" sz="3200" b="1" dirty="0" smtClean="0">
                <a:solidFill>
                  <a:srgbClr val="009696"/>
                </a:solidFill>
              </a:rPr>
              <a:t>x=0; </a:t>
            </a:r>
            <a:r>
              <a:rPr lang="id-ID" sz="3200" b="1" dirty="0">
                <a:solidFill>
                  <a:srgbClr val="009696"/>
                </a:solidFill>
              </a:rPr>
              <a:t>x&lt;=20; x+=2</a:t>
            </a:r>
            <a:r>
              <a:rPr lang="id-ID" sz="3200" b="1" dirty="0">
                <a:solidFill>
                  <a:srgbClr val="FF0000"/>
                </a:solidFill>
              </a:rPr>
              <a:t>){</a:t>
            </a:r>
          </a:p>
          <a:p>
            <a:r>
              <a:rPr lang="id-ID" sz="3200" b="1" dirty="0"/>
              <a:t>    console.log(</a:t>
            </a:r>
            <a:r>
              <a:rPr lang="id-ID" sz="3200" b="1" dirty="0">
                <a:solidFill>
                  <a:srgbClr val="009696"/>
                </a:solidFill>
              </a:rPr>
              <a:t>y + x</a:t>
            </a:r>
            <a:r>
              <a:rPr lang="id-ID" sz="3200" b="1" dirty="0"/>
              <a:t>);</a:t>
            </a:r>
          </a:p>
          <a:p>
            <a:r>
              <a:rPr lang="id-ID" sz="3200" b="1" dirty="0">
                <a:solidFill>
                  <a:srgbClr val="FF0000"/>
                </a:solidFill>
              </a:rPr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6" t="19936" r="20271" b="17026"/>
          <a:stretch/>
        </p:blipFill>
        <p:spPr bwMode="auto">
          <a:xfrm>
            <a:off x="1040523" y="2246585"/>
            <a:ext cx="9049407" cy="4668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3896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9921" y="-111456"/>
            <a:ext cx="9249237" cy="6969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-57495"/>
            <a:ext cx="9143999" cy="1148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Gotham Medium" panose="02000603030000020004" pitchFamily="2" charset="0"/>
                <a:ea typeface="Gotham Medium" panose="02000603030000020004" pitchFamily="2" charset="0"/>
                <a:cs typeface="+mj-cs"/>
              </a:defRPr>
            </a:lvl1pPr>
          </a:lstStyle>
          <a:p>
            <a:pPr algn="ctr"/>
            <a:r>
              <a:rPr lang="id-ID" sz="4800" b="1" dirty="0" smtClean="0">
                <a:solidFill>
                  <a:srgbClr val="009696"/>
                </a:solidFill>
              </a:rPr>
              <a:t>Solve It! #14</a:t>
            </a:r>
            <a:endParaRPr lang="id-ID" sz="4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9" t="19828" r="29722" b="16810"/>
          <a:stretch/>
        </p:blipFill>
        <p:spPr bwMode="auto">
          <a:xfrm>
            <a:off x="408842" y="1295844"/>
            <a:ext cx="8351709" cy="5041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3076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8063</TotalTime>
  <Words>186</Words>
  <Application>Microsoft Office PowerPoint</Application>
  <PresentationFormat>On-screen Show (4:3)</PresentationFormat>
  <Paragraphs>79</Paragraphs>
  <Slides>21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Lintang</dc:creator>
  <cp:lastModifiedBy>usr</cp:lastModifiedBy>
  <cp:revision>625</cp:revision>
  <dcterms:created xsi:type="dcterms:W3CDTF">2015-11-07T11:59:24Z</dcterms:created>
  <dcterms:modified xsi:type="dcterms:W3CDTF">2018-02-06T12:57:13Z</dcterms:modified>
</cp:coreProperties>
</file>