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9" r:id="rId2"/>
    <p:sldId id="469" r:id="rId3"/>
    <p:sldId id="445" r:id="rId4"/>
    <p:sldId id="464" r:id="rId5"/>
    <p:sldId id="446" r:id="rId6"/>
    <p:sldId id="447" r:id="rId7"/>
    <p:sldId id="448" r:id="rId8"/>
    <p:sldId id="449" r:id="rId9"/>
    <p:sldId id="451" r:id="rId10"/>
    <p:sldId id="452" r:id="rId11"/>
    <p:sldId id="450" r:id="rId12"/>
    <p:sldId id="460" r:id="rId13"/>
    <p:sldId id="466" r:id="rId14"/>
    <p:sldId id="467" r:id="rId15"/>
    <p:sldId id="468" r:id="rId16"/>
    <p:sldId id="444" r:id="rId17"/>
    <p:sldId id="470" r:id="rId18"/>
    <p:sldId id="428" r:id="rId19"/>
    <p:sldId id="432" r:id="rId20"/>
    <p:sldId id="430" r:id="rId21"/>
    <p:sldId id="429" r:id="rId22"/>
    <p:sldId id="431" r:id="rId23"/>
    <p:sldId id="434" r:id="rId24"/>
    <p:sldId id="435" r:id="rId25"/>
    <p:sldId id="438" r:id="rId26"/>
    <p:sldId id="433" r:id="rId27"/>
    <p:sldId id="436" r:id="rId28"/>
    <p:sldId id="437" r:id="rId29"/>
    <p:sldId id="427" r:id="rId30"/>
    <p:sldId id="439" r:id="rId31"/>
    <p:sldId id="440" r:id="rId32"/>
    <p:sldId id="441" r:id="rId33"/>
    <p:sldId id="442" r:id="rId34"/>
    <p:sldId id="443" r:id="rId35"/>
    <p:sldId id="453" r:id="rId36"/>
    <p:sldId id="457" r:id="rId37"/>
    <p:sldId id="465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>
        <p:scale>
          <a:sx n="66" d="100"/>
          <a:sy n="66" d="100"/>
        </p:scale>
        <p:origin x="-117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#6   </a:t>
              </a:r>
              <a:r>
                <a:rPr lang="id-ID" sz="3200" b="0" dirty="0" smtClean="0">
                  <a:latin typeface="Gotham" pitchFamily="50" charset="0"/>
                </a:rPr>
                <a:t>Function &amp; Array</a:t>
              </a:r>
              <a:endParaRPr lang="en-US" sz="9600" b="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68408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4928" y="1103585"/>
            <a:ext cx="8288572" cy="54473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(x,y) {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x + y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4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b="1" dirty="0">
                <a:latin typeface="Consolas" pitchFamily="49" charset="0"/>
                <a:cs typeface="Consolas" pitchFamily="49" charset="0"/>
              </a:rPr>
            </a:br>
            <a:r>
              <a:rPr lang="id-ID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097057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3200" y="-47305"/>
            <a:ext cx="6400800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Recursive Function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900" y="5533697"/>
            <a:ext cx="8935338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7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Pangkat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(x,y)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if (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 == 1) {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else {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*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Pangkat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x,y-1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34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Pangkat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7,2</a:t>
            </a:r>
            <a:r>
              <a:rPr lang="id-ID" sz="3400" b="1" dirty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5127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44203" y="-6365"/>
            <a:ext cx="5199797" cy="127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Fn inside Fn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5945" y="5533697"/>
            <a:ext cx="3463292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4211" y="1292164"/>
            <a:ext cx="8288572" cy="4948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&lt; 2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) {return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;} 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	else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{return 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*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tiga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());} 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14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tiga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   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3983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setTimeout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21" y="1024741"/>
            <a:ext cx="8056169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setTimeout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waktu, 3000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b="1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waktu()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('Halo');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('Yuk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endParaRPr lang="id-ID" sz="4000" b="1" dirty="0"/>
          </a:p>
          <a:p>
            <a:pPr algn="ctr"/>
            <a:r>
              <a:rPr lang="id-ID" sz="2200" b="1" dirty="0">
                <a:solidFill>
                  <a:srgbClr val="009696"/>
                </a:solidFill>
              </a:rPr>
              <a:t>3000 ms (3 detik) setelah program running, output ‘Halo’ </a:t>
            </a:r>
            <a:r>
              <a:rPr lang="id-ID" sz="2200" b="1" dirty="0" smtClean="0">
                <a:solidFill>
                  <a:srgbClr val="009696"/>
                </a:solidFill>
              </a:rPr>
              <a:t>muncul.</a:t>
            </a:r>
            <a:r>
              <a:rPr lang="id-ID" sz="2200" b="1" dirty="0">
                <a:solidFill>
                  <a:srgbClr val="009696"/>
                </a:solidFill>
              </a:rPr>
              <a:t> </a:t>
            </a:r>
            <a:r>
              <a:rPr lang="id-ID" sz="2200" b="1" dirty="0" smtClean="0">
                <a:solidFill>
                  <a:srgbClr val="009696"/>
                </a:solidFill>
              </a:rPr>
              <a:t>Output ‘Yuk’ muncul lebih dahulu, tanpa menunggu baris kode di atasnya (‘Halo’) selesai.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79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16166" y="63054"/>
            <a:ext cx="5470631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clearTimeout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1024741"/>
            <a:ext cx="8261131" cy="5675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ar x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setTimeout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waktu,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3000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b="1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waktu()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('Halo');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clearTimeout(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id-ID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('Yuk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endParaRPr lang="id-ID" sz="4000" b="1" dirty="0"/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Baris setTimeout tidak diproses, lantaran dibatalkan seketika oleh clearTimeout.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75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5131" y="6069724"/>
            <a:ext cx="3026979" cy="662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414344" cy="1576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setInterval</a:t>
            </a:r>
            <a:endParaRPr lang="id-ID" sz="5400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21" y="1198179"/>
            <a:ext cx="8056169" cy="5502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setInterval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waktu, 1500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b="1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waktu()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('Halo');</a:t>
            </a: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4000" b="1" dirty="0" smtClean="0"/>
          </a:p>
          <a:p>
            <a:endParaRPr lang="id-ID" sz="4000" b="1" dirty="0"/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Output ‘Halo’ akan muncul tiap 1500 ms (1.5 detik).</a:t>
            </a:r>
          </a:p>
          <a:p>
            <a:pPr algn="ctr"/>
            <a:r>
              <a:rPr lang="id-ID" sz="2200" b="1" dirty="0" smtClean="0">
                <a:solidFill>
                  <a:srgbClr val="009696"/>
                </a:solidFill>
              </a:rPr>
              <a:t>Untuk stop proses di cmd, tekan CTRL + C.</a:t>
            </a:r>
            <a:endParaRPr lang="id-ID" sz="2200" b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2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1" y="-94603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6" y="559684"/>
            <a:ext cx="7831359" cy="2483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itchFamily="49" charset="0"/>
              </a:rPr>
              <a:t>Arrays are container-like values that can hold other values. The values inside an array are called elements.</a:t>
            </a:r>
            <a:endParaRPr lang="id-ID" sz="3200" dirty="0">
              <a:solidFill>
                <a:srgbClr val="FF0000"/>
              </a:solidFill>
              <a:cs typeface="Consolas" pitchFamily="49" charset="0"/>
            </a:endParaRPr>
          </a:p>
        </p:txBody>
      </p:sp>
      <p:pic>
        <p:nvPicPr>
          <p:cNvPr id="2050" name="Picture 2" descr="C:\Users\usr\Pictures\knowledge_development_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661" y="3547233"/>
            <a:ext cx="4981904" cy="33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Pictures\variable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2817355"/>
            <a:ext cx="3978657" cy="164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7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6" y="67004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mobil1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'Alya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mobil2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'Xenia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3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'Avanza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';</a:t>
            </a:r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=============================</a:t>
            </a:r>
            <a:endParaRPr lang="id-ID" sz="3200" b="1" i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Alya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Xenia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</a:p>
          <a:p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Alya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Xenia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id-ID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'</a:t>
            </a:r>
            <a:endParaRPr lang="id-ID" sz="3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0504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239" y="0"/>
            <a:ext cx="8346894" cy="1529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Array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35" y="512385"/>
            <a:ext cx="8844455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Alya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Xenia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.toString()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.join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 *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5590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6" y="512385"/>
            <a:ext cx="8288572" cy="5738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Alya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Xenia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id-ID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[3]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4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Function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7328" y="1103586"/>
            <a:ext cx="7216506" cy="1765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cs typeface="Consolas" pitchFamily="49" charset="0"/>
              </a:rPr>
              <a:t>Functions are blocks of code that can be named and reused.</a:t>
            </a:r>
            <a:endParaRPr lang="en-US" sz="3200" dirty="0"/>
          </a:p>
        </p:txBody>
      </p:sp>
      <p:pic>
        <p:nvPicPr>
          <p:cNvPr id="1026" name="Picture 2" descr="C:\Users\usr\Pictures\Apple_slicing_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23" y="2900853"/>
            <a:ext cx="7352316" cy="291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4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5668" y="1166648"/>
            <a:ext cx="8481848" cy="5131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buah, </a:t>
            </a:r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bPjg, i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3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33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['</a:t>
            </a:r>
            <a:r>
              <a:rPr lang="id-ID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Jeruk</a:t>
            </a:r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'Nanas</a:t>
            </a:r>
            <a:r>
              <a:rPr lang="id-ID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 'Apel']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33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bPjg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 = buah.length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33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 (i = 0; i &lt; bPjg; i++) {</a:t>
            </a:r>
          </a:p>
          <a:p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5303" y="0"/>
            <a:ext cx="8346894" cy="1340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>
                <a:solidFill>
                  <a:srgbClr val="009696"/>
                </a:solidFill>
              </a:rPr>
              <a:t>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270489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576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Array Properties </a:t>
            </a:r>
            <a:r>
              <a:rPr lang="id-ID" sz="4400" b="1" dirty="0" smtClean="0">
                <a:solidFill>
                  <a:srgbClr val="009696"/>
                </a:solidFill>
              </a:rPr>
              <a:t>&amp; Methods</a:t>
            </a:r>
          </a:p>
          <a:p>
            <a:pPr algn="ctr"/>
            <a:r>
              <a:rPr lang="id-ID" sz="3200" b="1" dirty="0" smtClean="0">
                <a:solidFill>
                  <a:srgbClr val="009696"/>
                </a:solidFill>
              </a:rPr>
              <a:t>&lt; length, sort, reverse &amp; indexOf &gt;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0476" y="1945041"/>
            <a:ext cx="8288572" cy="4367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['Alya','Xenia','Avanza']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.length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.sort()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; </a:t>
            </a:r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//let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.reverse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mobil</a:t>
            </a:r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.indexOf(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Avanza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 smtClean="0">
              <a:latin typeface="Consolas" pitchFamily="49" charset="0"/>
              <a:cs typeface="Consolas" pitchFamily="49" charset="0"/>
            </a:endParaRPr>
          </a:p>
          <a:p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// 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98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592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pop &amp; push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442" y="1135112"/>
            <a:ext cx="8276889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let buah = ['Jeruk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','Nanas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','Apel'];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buah.pop(); 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console.log(buah)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buah.push(</a:t>
            </a:r>
            <a:r>
              <a:rPr lang="id-ID" sz="3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'Kiwi'</a:t>
            </a: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console.log(buah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9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shift &amp; unshift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505" y="1166638"/>
            <a:ext cx="9364718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let buah = ['Jeruk</a:t>
            </a:r>
            <a:r>
              <a:rPr lang="id-ID" sz="3100" dirty="0" smtClean="0">
                <a:latin typeface="Consolas" pitchFamily="49" charset="0"/>
                <a:cs typeface="Consolas" pitchFamily="49" charset="0"/>
              </a:rPr>
              <a:t>','Nanas</a:t>
            </a:r>
            <a:r>
              <a:rPr lang="id-ID" sz="3100" dirty="0">
                <a:latin typeface="Consolas" pitchFamily="49" charset="0"/>
                <a:cs typeface="Consolas" pitchFamily="49" charset="0"/>
              </a:rPr>
              <a:t>','Apel'];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buah.shift();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console.log(buah)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>
                <a:latin typeface="Consolas" pitchFamily="49" charset="0"/>
                <a:cs typeface="Consolas" pitchFamily="49" charset="0"/>
              </a:rPr>
            </a:b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buah.unshift(</a:t>
            </a:r>
            <a:r>
              <a:rPr lang="id-ID" sz="3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'Lemon'</a:t>
            </a:r>
            <a:r>
              <a:rPr lang="id-ID" sz="31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100" dirty="0">
                <a:latin typeface="Consolas" pitchFamily="49" charset="0"/>
                <a:cs typeface="Consolas" pitchFamily="49" charset="0"/>
              </a:rPr>
              <a:t>console.log(buah)</a:t>
            </a:r>
          </a:p>
        </p:txBody>
      </p:sp>
    </p:spTree>
    <p:extLst>
      <p:ext uri="{BB962C8B-B14F-4D97-AF65-F5344CB8AC3E}">
        <p14:creationId xmlns:p14="http://schemas.microsoft.com/office/powerpoint/2010/main" val="1129635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324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>
                <a:solidFill>
                  <a:srgbClr val="009696"/>
                </a:solidFill>
              </a:rPr>
              <a:t>delete</a:t>
            </a:r>
            <a:r>
              <a:rPr lang="id-ID" sz="4800" b="1" dirty="0" smtClean="0">
                <a:solidFill>
                  <a:srgbClr val="009696"/>
                </a:solidFill>
              </a:rPr>
              <a:t> &amp; </a:t>
            </a:r>
            <a:r>
              <a:rPr lang="id-ID" sz="4800" b="1" dirty="0">
                <a:solidFill>
                  <a:srgbClr val="009696"/>
                </a:solidFill>
              </a:rPr>
              <a:t>splice</a:t>
            </a:r>
            <a:r>
              <a:rPr lang="id-ID" sz="4800" b="1" dirty="0" smtClean="0">
                <a:solidFill>
                  <a:srgbClr val="009696"/>
                </a:solidFill>
              </a:rPr>
              <a:t>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505" y="1434662"/>
            <a:ext cx="8308419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let buah = ['Jeruk','Nanas','Apel'];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 smtClean="0">
                <a:latin typeface="Consolas" pitchFamily="49" charset="0"/>
                <a:cs typeface="Consolas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buah.splice(2, 0, 'Lemon', 'Kiwi');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console.log(buah)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id-ID" sz="3100" dirty="0" smtClean="0">
                <a:latin typeface="Consolas" pitchFamily="49" charset="0"/>
                <a:cs typeface="Consolas" pitchFamily="49" charset="0"/>
              </a:rPr>
            </a:br>
            <a:r>
              <a:rPr lang="id-ID" sz="3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buah.splice(0, 1);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console.log(buah)</a:t>
            </a:r>
          </a:p>
          <a:p>
            <a:endParaRPr lang="id-ID" sz="3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1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delete buah[0];</a:t>
            </a:r>
          </a:p>
          <a:p>
            <a:r>
              <a:rPr lang="id-ID" sz="3100" dirty="0" smtClean="0">
                <a:latin typeface="Consolas" pitchFamily="49" charset="0"/>
                <a:cs typeface="Consolas" pitchFamily="49" charset="0"/>
              </a:rPr>
              <a:t>console.log(buah)</a:t>
            </a:r>
          </a:p>
          <a:p>
            <a:endParaRPr lang="id-ID" sz="3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39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34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slice 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4505" y="1434662"/>
            <a:ext cx="8639495" cy="506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buah =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'Banana', 'Orange', 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'Lemon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', 'Apple', 'Mango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'];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buah2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buah.slice(1);</a:t>
            </a:r>
            <a:endParaRPr lang="id-ID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console.log(buah2)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buah4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buah.slice(1,4);</a:t>
            </a:r>
            <a:endParaRPr lang="id-ID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console.log(buah4)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04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18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Adding Array Elements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668" y="1292767"/>
            <a:ext cx="871833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= [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'Jeruk','Nanas','Apel'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id-ID" sz="3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buah.push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('Duku');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 smtClean="0">
                <a:latin typeface="Consolas" pitchFamily="49" charset="0"/>
                <a:cs typeface="Consolas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buah[buah.length] =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Pisang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 smtClean="0">
                <a:latin typeface="Consolas" pitchFamily="49" charset="0"/>
                <a:cs typeface="Consolas" pitchFamily="49" charset="0"/>
              </a:rPr>
            </a:b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buah[6] =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Mangga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26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2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668" y="1292767"/>
            <a:ext cx="8595502" cy="5092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nama1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= ['Andi','Budi'];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nama2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['Caca','Dede',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'Euis'];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nama3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nama1.concat(nama2)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nn-NO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nn-NO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nama4</a:t>
            </a:r>
            <a:r>
              <a:rPr lang="nn-NO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nn-NO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nama2.concat(nama1)</a:t>
            </a:r>
            <a:r>
              <a:rPr lang="nn-NO" sz="3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endParaRPr lang="id-ID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nn-NO" sz="3200" dirty="0" smtClean="0">
                <a:latin typeface="Consolas" pitchFamily="49" charset="0"/>
                <a:cs typeface="Consolas" pitchFamily="49" charset="0"/>
              </a:rPr>
              <a:t>console.log(nama3</a:t>
            </a:r>
            <a:r>
              <a:rPr lang="nn-NO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nn-NO" sz="3200" dirty="0">
                <a:latin typeface="Consolas" pitchFamily="49" charset="0"/>
                <a:cs typeface="Consolas" pitchFamily="49" charset="0"/>
              </a:rPr>
              <a:t>console.log(nama4)</a:t>
            </a:r>
          </a:p>
        </p:txBody>
      </p:sp>
    </p:spTree>
    <p:extLst>
      <p:ext uri="{BB962C8B-B14F-4D97-AF65-F5344CB8AC3E}">
        <p14:creationId xmlns:p14="http://schemas.microsoft.com/office/powerpoint/2010/main" val="4129246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68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Merging (Concatenating) </a:t>
            </a:r>
          </a:p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3 Arrays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668" y="1292767"/>
            <a:ext cx="9017878" cy="5281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nama1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['Andi','Budi'];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nama2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['Caca','Dede','Euis'];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nama3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['Faza','Gilang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'];</a:t>
            </a:r>
          </a:p>
          <a:p>
            <a:endParaRPr lang="id-ID" sz="3200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nama1.concat(nama2,nama3</a:t>
            </a:r>
            <a:r>
              <a:rPr lang="id-ID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nama1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nama2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nama3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47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9921" y="1106657"/>
            <a:ext cx="9183921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6000" b="1" dirty="0" smtClean="0">
                <a:solidFill>
                  <a:schemeClr val="bg1"/>
                </a:solidFill>
              </a:rPr>
              <a:t>Buatlah algoritma untuk mengurutkan elemen array berikut:</a:t>
            </a:r>
          </a:p>
          <a:p>
            <a:pPr algn="ctr"/>
            <a:r>
              <a:rPr lang="id-ID" sz="5400" b="1" dirty="0">
                <a:solidFill>
                  <a:srgbClr val="FFFF00"/>
                </a:solidFill>
              </a:rPr>
              <a:t>x = [40, 100, 1, 5, 25, 10</a:t>
            </a:r>
            <a:r>
              <a:rPr lang="id-ID" sz="5400" b="1" dirty="0" smtClean="0">
                <a:solidFill>
                  <a:srgbClr val="FFFF00"/>
                </a:solidFill>
              </a:rPr>
              <a:t>]</a:t>
            </a:r>
            <a:endParaRPr lang="id-ID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2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67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Function Statement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9652" y="1119352"/>
            <a:ext cx="9013786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contoh()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    console.log(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'Halo Dunia!');</a:t>
            </a:r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contoh()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6600" dirty="0">
              <a:latin typeface="Consolas" pitchFamily="49" charset="0"/>
              <a:cs typeface="Consolas" pitchFamily="49" charset="0"/>
            </a:endParaRPr>
          </a:p>
          <a:p>
            <a:endParaRPr lang="id-ID" i="1" dirty="0" smtClean="0">
              <a:solidFill>
                <a:srgbClr val="009696"/>
              </a:solidFill>
            </a:endParaRPr>
          </a:p>
          <a:p>
            <a:r>
              <a:rPr lang="id-ID" i="1" dirty="0" smtClean="0">
                <a:solidFill>
                  <a:srgbClr val="009696"/>
                </a:solidFill>
              </a:rPr>
              <a:t>/*</a:t>
            </a:r>
            <a:endParaRPr lang="id-ID" i="1" dirty="0">
              <a:solidFill>
                <a:srgbClr val="009696"/>
              </a:solidFill>
            </a:endParaRPr>
          </a:p>
          <a:p>
            <a:r>
              <a:rPr lang="id-ID" i="1" dirty="0">
                <a:solidFill>
                  <a:srgbClr val="009696"/>
                </a:solidFill>
              </a:rPr>
              <a:t>function namafunc(param) {prog}</a:t>
            </a:r>
          </a:p>
          <a:p>
            <a:r>
              <a:rPr lang="id-ID" i="1" dirty="0" smtClean="0">
                <a:solidFill>
                  <a:srgbClr val="009696"/>
                </a:solidFill>
              </a:rPr>
              <a:t>*/</a:t>
            </a:r>
            <a:endParaRPr lang="id-ID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6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Ascending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0542" y="1292766"/>
            <a:ext cx="8007924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[40, 100, 1, 5, 25, 10];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3200" b="1" i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i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a-b</a:t>
            </a:r>
          </a:p>
          <a:p>
            <a:r>
              <a:rPr lang="en-US" sz="3200" b="1" i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91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>
                <a:solidFill>
                  <a:srgbClr val="009696"/>
                </a:solidFill>
              </a:rPr>
              <a:t>Numeric Sorting </a:t>
            </a:r>
            <a:r>
              <a:rPr lang="id-ID" sz="4400" b="1" dirty="0" smtClean="0">
                <a:solidFill>
                  <a:srgbClr val="009696"/>
                </a:solidFill>
              </a:rPr>
              <a:t>Descending</a:t>
            </a:r>
          </a:p>
          <a:p>
            <a:pPr algn="ctr"/>
            <a:r>
              <a:rPr lang="id-ID" sz="2400" b="1" dirty="0">
                <a:solidFill>
                  <a:srgbClr val="009696"/>
                </a:solidFill>
              </a:rPr>
              <a:t>Function comparison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0542" y="1292766"/>
            <a:ext cx="7871446" cy="5565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[40, 100, 1, 5, 25, 10];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.sort()</a:t>
            </a:r>
            <a:r>
              <a:rPr 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x.sort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function(</a:t>
            </a:r>
            <a:r>
              <a:rPr lang="en-US" sz="3200" b="1" i="1" dirty="0" err="1">
                <a:latin typeface="Consolas" pitchFamily="49" charset="0"/>
                <a:cs typeface="Consolas" pitchFamily="49" charset="0"/>
              </a:rPr>
              <a:t>a,b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3200" b="1" i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i="1" dirty="0">
                <a:latin typeface="Consolas" pitchFamily="49" charset="0"/>
                <a:cs typeface="Consolas" pitchFamily="49" charset="0"/>
              </a:rPr>
              <a:t>return b</a:t>
            </a:r>
            <a:r>
              <a:rPr lang="id-ID" sz="3200" b="1" i="1" dirty="0">
                <a:latin typeface="Consolas" pitchFamily="49" charset="0"/>
                <a:cs typeface="Consolas" pitchFamily="49" charset="0"/>
              </a:rPr>
              <a:t>-a</a:t>
            </a:r>
            <a:endParaRPr lang="en-US" sz="3200" b="1" i="1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b="1" i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20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119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8014" y="1106657"/>
            <a:ext cx="8481848" cy="45216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Buatlah algoritma untuk menentukan elemen tertinggi &amp; terendah,</a:t>
            </a:r>
          </a:p>
          <a:p>
            <a:pPr algn="ctr"/>
            <a:r>
              <a:rPr lang="id-ID" sz="4800" b="1" dirty="0" smtClean="0">
                <a:solidFill>
                  <a:schemeClr val="bg1"/>
                </a:solidFill>
              </a:rPr>
              <a:t>dari array berikut:</a:t>
            </a:r>
          </a:p>
          <a:p>
            <a:pPr algn="ctr"/>
            <a:r>
              <a:rPr lang="id-ID" sz="4800" b="1" dirty="0">
                <a:solidFill>
                  <a:srgbClr val="FFFF00"/>
                </a:solidFill>
              </a:rPr>
              <a:t>x = [40, 100, 1, 5, 25, 10]</a:t>
            </a:r>
            <a:endParaRPr lang="id-ID" sz="4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49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#1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0542" y="1292767"/>
            <a:ext cx="9017878" cy="444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= [40, 100, 1, 5, 25, 10]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x.sort(function(a,b){</a:t>
            </a: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return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a-b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b="1" dirty="0">
                <a:latin typeface="Consolas" pitchFamily="49" charset="0"/>
                <a:cs typeface="Consolas" pitchFamily="49" charset="0"/>
              </a:rPr>
            </a:br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x[0]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x[x.length-1]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85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292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Lowest &amp; Highest Element #2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2158" y="1277001"/>
            <a:ext cx="8671034" cy="50765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let x = [40, 100, 1, 5, 25, 10</a:t>
            </a:r>
            <a:r>
              <a:rPr lang="id-ID" sz="32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 nilaiMin(a) {</a:t>
            </a: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Math.min.apply(null, a);</a:t>
            </a:r>
          </a:p>
          <a:p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3200" b="1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nilaiMax(a) {</a:t>
            </a: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Math.max.apply(null, a);</a:t>
            </a:r>
          </a:p>
          <a:p>
            <a:r>
              <a:rPr lang="id-ID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32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nilaiMin(x)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2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nilaiMax(x)</a:t>
            </a:r>
            <a:r>
              <a:rPr lang="id-ID" sz="3200" b="1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73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5120" y="1277001"/>
            <a:ext cx="754249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'Andi',24,'PNS'],</a:t>
            </a:r>
          </a:p>
          <a:p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['Budi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',28,'Pengacara'],</a:t>
            </a:r>
          </a:p>
          <a:p>
            <a:r>
              <a:rPr lang="id-ID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[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'Caca',21,'Siswa'],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arrayKu[0][0]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arrayKu[1][1]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arrayKu[2][2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630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3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Sorting Array of Arrays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48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5120" y="1277001"/>
            <a:ext cx="7857804" cy="5273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500" dirty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3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</a:t>
            </a:r>
            <a:r>
              <a:rPr lang="id-ID" sz="3500" dirty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id-ID" sz="35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3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id-ID" sz="3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'Andi',24,'PNS'],</a:t>
            </a:r>
          </a:p>
          <a:p>
            <a:r>
              <a:rPr lang="id-ID" sz="3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['Budi</a:t>
            </a:r>
            <a:r>
              <a:rPr lang="id-ID" sz="3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',28,'Pengacara'],</a:t>
            </a:r>
          </a:p>
          <a:p>
            <a:r>
              <a:rPr lang="id-ID" sz="35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[</a:t>
            </a:r>
            <a:r>
              <a:rPr lang="id-ID" sz="35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'Caca',21,'Siswa'],</a:t>
            </a:r>
          </a:p>
          <a:p>
            <a:r>
              <a:rPr lang="id-ID" sz="35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id-ID" sz="3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</a:t>
            </a:r>
            <a:r>
              <a:rPr lang="id-ID" sz="3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].sort()</a:t>
            </a:r>
          </a:p>
          <a:p>
            <a:r>
              <a:rPr lang="id-ID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arrayKu[1].reverse()</a:t>
            </a:r>
          </a:p>
          <a:p>
            <a:endParaRPr lang="id-ID" sz="3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5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5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arrayKu[0</a:t>
            </a:r>
            <a:r>
              <a:rPr lang="id-ID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id-ID" sz="3500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3500" dirty="0">
              <a:latin typeface="Consolas" pitchFamily="49" charset="0"/>
              <a:cs typeface="Consolas" pitchFamily="49" charset="0"/>
            </a:endParaRPr>
          </a:p>
          <a:p>
            <a:r>
              <a:rPr lang="id-ID" sz="35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5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arrayKu[1]</a:t>
            </a:r>
            <a:r>
              <a:rPr lang="id-ID" sz="35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id-ID" sz="35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500" dirty="0">
                <a:latin typeface="Consolas" pitchFamily="49" charset="0"/>
                <a:cs typeface="Consolas" pitchFamily="49" charset="0"/>
              </a:rPr>
            </a:br>
            <a:endParaRPr lang="id-ID" sz="35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6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>
                  <a:latin typeface="Gotham" pitchFamily="50" charset="0"/>
                </a:rPr>
                <a:t>#6   </a:t>
              </a:r>
              <a:r>
                <a:rPr lang="id-ID" sz="3200" b="0" dirty="0" smtClean="0">
                  <a:latin typeface="Gotham" pitchFamily="50" charset="0"/>
                </a:rPr>
                <a:t>Function &amp; Array</a:t>
              </a:r>
              <a:endParaRPr lang="en-US" sz="9600" b="0" dirty="0">
                <a:latin typeface="Gotham" pitchFamily="50" charset="0"/>
              </a:endParaRPr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685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670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 smtClean="0">
                <a:solidFill>
                  <a:srgbClr val="009696"/>
                </a:solidFill>
              </a:rPr>
              <a:t>Function Expression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9652" y="1119352"/>
            <a:ext cx="9013786" cy="5289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 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function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 () 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b="1" dirty="0">
                <a:latin typeface="Consolas" pitchFamily="49" charset="0"/>
                <a:cs typeface="Consolas" pitchFamily="49" charset="0"/>
              </a:rPr>
              <a:t>    console.log(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'Halo Dunia!');</a:t>
            </a:r>
            <a:endParaRPr lang="id-ID" b="1" dirty="0">
              <a:latin typeface="Consolas" pitchFamily="49" charset="0"/>
              <a:cs typeface="Consolas" pitchFamily="49" charset="0"/>
            </a:endParaRPr>
          </a:p>
          <a:p>
            <a:r>
              <a:rPr lang="id-ID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contoh()</a:t>
            </a:r>
            <a:r>
              <a:rPr lang="id-ID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6600" dirty="0">
              <a:latin typeface="Consolas" pitchFamily="49" charset="0"/>
              <a:cs typeface="Consolas" pitchFamily="49" charset="0"/>
            </a:endParaRPr>
          </a:p>
          <a:p>
            <a:endParaRPr lang="id-ID" i="1" dirty="0" smtClean="0">
              <a:solidFill>
                <a:srgbClr val="009696"/>
              </a:solidFill>
            </a:endParaRPr>
          </a:p>
          <a:p>
            <a:r>
              <a:rPr lang="id-ID" sz="2800" i="1" dirty="0" smtClean="0">
                <a:solidFill>
                  <a:srgbClr val="009696"/>
                </a:solidFill>
              </a:rPr>
              <a:t>/*</a:t>
            </a:r>
            <a:endParaRPr lang="id-ID" sz="2800" i="1" dirty="0">
              <a:solidFill>
                <a:srgbClr val="009696"/>
              </a:solidFill>
            </a:endParaRPr>
          </a:p>
          <a:p>
            <a:r>
              <a:rPr lang="en-US" sz="2800" i="1" dirty="0" err="1" smtClean="0">
                <a:solidFill>
                  <a:srgbClr val="009696"/>
                </a:solidFill>
              </a:rPr>
              <a:t>var</a:t>
            </a:r>
            <a:r>
              <a:rPr lang="en-US" sz="2800" i="1" dirty="0" smtClean="0">
                <a:solidFill>
                  <a:srgbClr val="009696"/>
                </a:solidFill>
              </a:rPr>
              <a:t> </a:t>
            </a:r>
            <a:r>
              <a:rPr lang="id-ID" sz="2800" i="1" dirty="0" smtClean="0">
                <a:solidFill>
                  <a:srgbClr val="009696"/>
                </a:solidFill>
              </a:rPr>
              <a:t>namafunc</a:t>
            </a:r>
            <a:r>
              <a:rPr lang="en-US" sz="2800" i="1" dirty="0" smtClean="0">
                <a:solidFill>
                  <a:srgbClr val="009696"/>
                </a:solidFill>
              </a:rPr>
              <a:t> = </a:t>
            </a:r>
            <a:r>
              <a:rPr lang="id-ID" sz="2800" i="1" dirty="0">
                <a:solidFill>
                  <a:srgbClr val="009696"/>
                </a:solidFill>
              </a:rPr>
              <a:t>function (param) {prog}</a:t>
            </a:r>
          </a:p>
          <a:p>
            <a:r>
              <a:rPr lang="id-ID" sz="2800" i="1" dirty="0" smtClean="0">
                <a:solidFill>
                  <a:srgbClr val="009696"/>
                </a:solidFill>
              </a:rPr>
              <a:t>*/</a:t>
            </a:r>
            <a:endParaRPr lang="id-ID" sz="28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5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4941" y="189185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Function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73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 = 50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4000" b="1" dirty="0">
                <a:latin typeface="Consolas" pitchFamily="49" charset="0"/>
                <a:cs typeface="Consolas" pitchFamily="49" charset="0"/>
              </a:rPr>
            </a:br>
            <a:r>
              <a:rPr lang="en-US" sz="4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4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0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4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x+y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4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4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contoh</a:t>
            </a:r>
            <a:r>
              <a:rPr lang="en-US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40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889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4000" cy="11035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Function with a Parameter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8866" y="1323832"/>
            <a:ext cx="8070846" cy="5084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namaku(nama)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  console.log (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+' Susilo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b="1" dirty="0">
                <a:latin typeface="Consolas" pitchFamily="49" charset="0"/>
                <a:cs typeface="Consolas" pitchFamily="49" charset="0"/>
              </a:rPr>
            </a:br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namaku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('Adi');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namaku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('Budi');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namaku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('Caca');</a:t>
            </a:r>
          </a:p>
          <a:p>
            <a:r>
              <a:rPr lang="id-ID" sz="4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namaku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('Dedi');</a:t>
            </a:r>
          </a:p>
        </p:txBody>
      </p:sp>
    </p:spTree>
    <p:extLst>
      <p:ext uri="{BB962C8B-B14F-4D97-AF65-F5344CB8AC3E}">
        <p14:creationId xmlns:p14="http://schemas.microsoft.com/office/powerpoint/2010/main" val="3673666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89185"/>
            <a:ext cx="91440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400" b="1" dirty="0" smtClean="0">
                <a:solidFill>
                  <a:srgbClr val="009696"/>
                </a:solidFill>
              </a:rPr>
              <a:t>Function with 2 Parameters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8740" y="1103586"/>
            <a:ext cx="8504760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id-ID" sz="33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 console.log (</a:t>
            </a:r>
            <a:r>
              <a:rPr lang="id-ID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+' 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Lahir 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th '+</a:t>
            </a:r>
            <a:r>
              <a:rPr lang="id-ID" sz="33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33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33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33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300" b="1" dirty="0">
                <a:latin typeface="Consolas" pitchFamily="49" charset="0"/>
                <a:cs typeface="Consolas" pitchFamily="49" charset="0"/>
              </a:rPr>
            </a:br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('Adi','1990');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('Budi','1991');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('Caca','1992');</a:t>
            </a:r>
          </a:p>
          <a:p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id-ID" sz="3300" b="1" dirty="0">
                <a:latin typeface="Consolas" pitchFamily="49" charset="0"/>
                <a:cs typeface="Consolas" pitchFamily="49" charset="0"/>
              </a:rPr>
              <a:t>('Dedi','1993');</a:t>
            </a:r>
          </a:p>
        </p:txBody>
      </p:sp>
    </p:spTree>
    <p:extLst>
      <p:ext uri="{BB962C8B-B14F-4D97-AF65-F5344CB8AC3E}">
        <p14:creationId xmlns:p14="http://schemas.microsoft.com/office/powerpoint/2010/main" val="20356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468408" y="15759"/>
            <a:ext cx="5486400" cy="10351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4928" y="1294654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(x,y) {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x + y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b="1" dirty="0">
                <a:latin typeface="Consolas" pitchFamily="49" charset="0"/>
                <a:cs typeface="Consolas" pitchFamily="49" charset="0"/>
              </a:rPr>
            </a:br>
            <a:r>
              <a:rPr lang="id-ID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  <a:endParaRPr lang="id-ID" sz="4000" b="1" dirty="0">
              <a:latin typeface="Consolas" pitchFamily="49" charset="0"/>
              <a:cs typeface="Consolas" pitchFamily="49" charset="0"/>
            </a:endParaRP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37240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04632" y="15759"/>
            <a:ext cx="548640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Return Function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533697"/>
            <a:ext cx="9249237" cy="1324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4928" y="1103586"/>
            <a:ext cx="8288572" cy="5305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id-ID" sz="4000" b="1" dirty="0">
                <a:latin typeface="Consolas" pitchFamily="49" charset="0"/>
                <a:cs typeface="Consolas" pitchFamily="49" charset="0"/>
              </a:rPr>
              <a:t>(x,y) {</a:t>
            </a: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 x + 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endParaRPr lang="id-ID" sz="40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b="1" dirty="0">
                <a:latin typeface="Consolas" pitchFamily="49" charset="0"/>
                <a:cs typeface="Consolas" pitchFamily="49" charset="0"/>
              </a:rPr>
            </a:br>
            <a:r>
              <a:rPr lang="id-ID" sz="4000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total(4,5</a:t>
            </a:r>
            <a:r>
              <a:rPr lang="id-ID" sz="4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4000" b="1" dirty="0" smtClean="0"/>
          </a:p>
          <a:p>
            <a:r>
              <a:rPr lang="id-ID" sz="2200" b="1" dirty="0" smtClean="0">
                <a:solidFill>
                  <a:srgbClr val="FF0000"/>
                </a:solidFill>
              </a:rPr>
              <a:t>/*</a:t>
            </a:r>
            <a:endParaRPr lang="id-ID" sz="2200" b="1" dirty="0">
              <a:solidFill>
                <a:srgbClr val="FF0000"/>
              </a:solidFill>
            </a:endParaRPr>
          </a:p>
          <a:p>
            <a:r>
              <a:rPr lang="id-ID" sz="2200" b="1" dirty="0" smtClean="0">
                <a:solidFill>
                  <a:srgbClr val="FF0000"/>
                </a:solidFill>
              </a:rPr>
              <a:t>- z adalah local variabel dalam func total, tidak dapat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dipanggil di luar func tsb.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- jika z tidak di-return maka total(4,5) = undefined</a:t>
            </a:r>
          </a:p>
          <a:p>
            <a:r>
              <a:rPr lang="id-ID" sz="2200" b="1" dirty="0" smtClean="0">
                <a:solidFill>
                  <a:srgbClr val="FF0000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186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9486</TotalTime>
  <Words>649</Words>
  <Application>Microsoft Office PowerPoint</Application>
  <PresentationFormat>On-screen Show (4:3)</PresentationFormat>
  <Paragraphs>322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713</cp:revision>
  <dcterms:created xsi:type="dcterms:W3CDTF">2015-11-07T11:59:24Z</dcterms:created>
  <dcterms:modified xsi:type="dcterms:W3CDTF">2018-02-13T14:07:16Z</dcterms:modified>
</cp:coreProperties>
</file>