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handoutMasterIdLst>
    <p:handoutMasterId r:id="rId20"/>
  </p:handoutMasterIdLst>
  <p:sldIdLst>
    <p:sldId id="372" r:id="rId2"/>
    <p:sldId id="351" r:id="rId3"/>
    <p:sldId id="364" r:id="rId4"/>
    <p:sldId id="365" r:id="rId5"/>
    <p:sldId id="366" r:id="rId6"/>
    <p:sldId id="380" r:id="rId7"/>
    <p:sldId id="369" r:id="rId8"/>
    <p:sldId id="381" r:id="rId9"/>
    <p:sldId id="367" r:id="rId10"/>
    <p:sldId id="370" r:id="rId11"/>
    <p:sldId id="368" r:id="rId12"/>
    <p:sldId id="373" r:id="rId13"/>
    <p:sldId id="375" r:id="rId14"/>
    <p:sldId id="377" r:id="rId15"/>
    <p:sldId id="378" r:id="rId16"/>
    <p:sldId id="379" r:id="rId17"/>
    <p:sldId id="371" r:id="rId18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696"/>
    <a:srgbClr val="0CA087"/>
    <a:srgbClr val="00AC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89" autoAdjust="0"/>
    <p:restoredTop sz="90231" autoAdjust="0"/>
  </p:normalViewPr>
  <p:slideViewPr>
    <p:cSldViewPr snapToGrid="0">
      <p:cViewPr>
        <p:scale>
          <a:sx n="60" d="100"/>
          <a:sy n="60" d="100"/>
        </p:scale>
        <p:origin x="-144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020"/>
    </p:cViewPr>
  </p:sorterViewPr>
  <p:notesViewPr>
    <p:cSldViewPr snapToGrid="0">
      <p:cViewPr varScale="1">
        <p:scale>
          <a:sx n="56" d="100"/>
          <a:sy n="56" d="100"/>
        </p:scale>
        <p:origin x="2856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6CB205-DB7A-4E82-ACCC-8D6B1E676091}" type="datetimeFigureOut">
              <a:rPr lang="en-US" smtClean="0"/>
              <a:t>2/2/2018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AC26BC-402D-4A80-B33D-8856C378B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9289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C0E428-1BEE-4A93-9F4D-553B85161DE7}" type="datetimeFigureOut">
              <a:rPr lang="en-US" smtClean="0"/>
              <a:t>2/2/2018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B30E1F-FC88-4688-B1DC-35BF8B711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429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30E1F-FC88-4688-B1DC-35BF8B71191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6449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30E1F-FC88-4688-B1DC-35BF8B71191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6449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30E1F-FC88-4688-B1DC-35BF8B71191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6449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30E1F-FC88-4688-B1DC-35BF8B71191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6449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30E1F-FC88-4688-B1DC-35BF8B71191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6449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30E1F-FC88-4688-B1DC-35BF8B71191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6449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30E1F-FC88-4688-B1DC-35BF8B71191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6449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30E1F-FC88-4688-B1DC-35BF8B71191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644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" y="0"/>
            <a:ext cx="9142572" cy="6858000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685800" y="1122362"/>
            <a:ext cx="7772400" cy="3097213"/>
          </a:xfrm>
        </p:spPr>
        <p:txBody>
          <a:bodyPr anchor="b">
            <a:normAutofit/>
          </a:bodyPr>
          <a:lstStyle>
            <a:lvl1pPr algn="l">
              <a:defRPr sz="6600" b="1" u="none" spc="-300" baseline="0">
                <a:solidFill>
                  <a:schemeClr val="bg1"/>
                </a:solidFill>
                <a:latin typeface="Gotham Bold" panose="02000803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685800" y="4356100"/>
            <a:ext cx="7772400" cy="901700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64AC52D6-6171-4E55-BA4D-986D1942EAAE}" type="datetimeFigureOut">
              <a:rPr lang="id-ID" smtClean="0"/>
              <a:t>02/02/2018</a:t>
            </a:fld>
            <a:endParaRPr lang="id-ID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  <p:sp>
        <p:nvSpPr>
          <p:cNvPr id="8" name="Rectangle 7"/>
          <p:cNvSpPr/>
          <p:nvPr userDrawn="1"/>
        </p:nvSpPr>
        <p:spPr>
          <a:xfrm>
            <a:off x="801710" y="682580"/>
            <a:ext cx="3771004" cy="439782"/>
          </a:xfrm>
          <a:prstGeom prst="rect">
            <a:avLst/>
          </a:prstGeom>
          <a:solidFill>
            <a:srgbClr val="00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800" b="1" i="0" cap="none" spc="0" normalizeH="0" baseline="0" dirty="0" smtClean="0">
                <a:latin typeface="Gotham Medium" panose="02000603030000020004" pitchFamily="2" charset="0"/>
              </a:rPr>
              <a:t>Programming Fundamental</a:t>
            </a:r>
            <a:endParaRPr lang="en-US" sz="1800" b="1" i="0" cap="none" spc="0" normalizeH="0" baseline="0" dirty="0">
              <a:latin typeface="Gotham Medium" panose="02000603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64844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02/02/2018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46113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02/02/2018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786637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02/02/2018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72850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latin typeface="Gotham Medium" panose="02000603030000020004" pitchFamily="2" charset="0"/>
                <a:ea typeface="Gotham Medium" panose="02000603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168775"/>
          </a:xfrm>
        </p:spPr>
        <p:txBody>
          <a:bodyPr>
            <a:normAutofit/>
          </a:bodyPr>
          <a:lstStyle>
            <a:lvl1pPr>
              <a:defRPr sz="2400">
                <a:latin typeface="Gotham" panose="02000604030000020004" pitchFamily="50" charset="0"/>
                <a:ea typeface="Gotham" panose="02000604030000020004" pitchFamily="50" charset="0"/>
              </a:defRPr>
            </a:lvl1pPr>
            <a:lvl2pPr>
              <a:defRPr sz="2000">
                <a:latin typeface="Gotham" panose="02000604030000020004" pitchFamily="50" charset="0"/>
                <a:ea typeface="Gotham" panose="02000604030000020004" pitchFamily="50" charset="0"/>
              </a:defRPr>
            </a:lvl2pPr>
            <a:lvl3pPr>
              <a:defRPr sz="1800">
                <a:latin typeface="Gotham" panose="02000604030000020004" pitchFamily="50" charset="0"/>
                <a:ea typeface="Gotham" panose="02000604030000020004" pitchFamily="50" charset="0"/>
              </a:defRPr>
            </a:lvl3pPr>
            <a:lvl4pPr>
              <a:defRPr sz="1600">
                <a:latin typeface="Gotham" panose="02000604030000020004" pitchFamily="50" charset="0"/>
                <a:ea typeface="Gotham" panose="02000604030000020004" pitchFamily="50" charset="0"/>
              </a:defRPr>
            </a:lvl4pPr>
            <a:lvl5pPr>
              <a:defRPr sz="1600">
                <a:latin typeface="Gotham" panose="02000604030000020004" pitchFamily="50" charset="0"/>
                <a:ea typeface="Gotham" panose="02000604030000020004" pitchFamily="50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02/02/2018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97445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0" y="1883875"/>
            <a:ext cx="9144000" cy="2649490"/>
          </a:xfrm>
          <a:prstGeom prst="rect">
            <a:avLst/>
          </a:prstGeom>
          <a:solidFill>
            <a:srgbClr val="0A79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02/02/2018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3888" y="2349500"/>
            <a:ext cx="7886700" cy="1162882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chemeClr val="bg1"/>
                </a:solidFill>
                <a:latin typeface="Gotham Medium" panose="02000603030000020004" pitchFamily="2" charset="0"/>
                <a:ea typeface="Gotham Medium" panose="02000603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623888" y="3657599"/>
            <a:ext cx="7886700" cy="457201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Gotham ExtraLight" panose="02000603030000020004" pitchFamily="2" charset="0"/>
                <a:ea typeface="Gotham ExtraLight" panose="02000603030000020004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55214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02/02/2018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86684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02/02/2018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97060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>
            <a:noAutofit/>
          </a:bodyPr>
          <a:lstStyle>
            <a:lvl1pPr>
              <a:defRPr sz="36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02/02/2018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1221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02/02/2018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84241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02/02/2018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09177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02/02/2018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76505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AC52D6-6171-4E55-BA4D-986D1942EAAE}" type="datetimeFigureOut">
              <a:rPr lang="id-ID" smtClean="0"/>
              <a:t>02/02/2018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31502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Gotham Medium" panose="0200060303000002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519118"/>
            <a:ext cx="9144000" cy="1469741"/>
          </a:xfrm>
        </p:spPr>
        <p:txBody>
          <a:bodyPr anchor="ctr">
            <a:noAutofit/>
          </a:bodyPr>
          <a:lstStyle/>
          <a:p>
            <a:pPr algn="ctr"/>
            <a:r>
              <a:rPr lang="id-ID" sz="8800" dirty="0"/>
              <a:t>Exploring</a:t>
            </a:r>
            <a:endParaRPr lang="en-US" sz="8800" dirty="0"/>
          </a:p>
        </p:txBody>
      </p:sp>
      <p:pic>
        <p:nvPicPr>
          <p:cNvPr id="3" name="Picture 3" descr="D:\Purwadhika\Lintang Course PPT\0 pikt\php\HTML5_logo_and_wordmark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7838" y="3054692"/>
            <a:ext cx="1770169" cy="1770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D:\Purwadhika\Lintang Course PPT\0 pikt\php\icon.javascrip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3570" y="3106648"/>
            <a:ext cx="1624084" cy="1624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13648" y="3183820"/>
            <a:ext cx="8666328" cy="14697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b="1" u="none" kern="1200" spc="-300" baseline="0">
                <a:solidFill>
                  <a:schemeClr val="bg1"/>
                </a:solidFill>
                <a:latin typeface="Gotham Bold" panose="02000803030000020004" pitchFamily="2" charset="0"/>
                <a:ea typeface="+mj-ea"/>
                <a:cs typeface="+mj-cs"/>
              </a:defRPr>
            </a:lvl1pPr>
          </a:lstStyle>
          <a:p>
            <a:pPr algn="ctr"/>
            <a:r>
              <a:rPr lang="id-ID" sz="13800" dirty="0" smtClean="0"/>
              <a:t>+</a:t>
            </a:r>
            <a:endParaRPr lang="en-US" sz="13800" dirty="0"/>
          </a:p>
        </p:txBody>
      </p:sp>
    </p:spTree>
    <p:extLst>
      <p:ext uri="{BB962C8B-B14F-4D97-AF65-F5344CB8AC3E}">
        <p14:creationId xmlns:p14="http://schemas.microsoft.com/office/powerpoint/2010/main" val="281725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" y="0"/>
            <a:ext cx="9143999" cy="134753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id-ID" sz="4400" b="1" dirty="0" smtClean="0">
                <a:solidFill>
                  <a:srgbClr val="009696"/>
                </a:solidFill>
              </a:rPr>
              <a:t>2 CheckBoxes</a:t>
            </a:r>
            <a:endParaRPr lang="en-US" sz="4400" b="1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10" r="60977" b="57292"/>
          <a:stretch/>
        </p:blipFill>
        <p:spPr bwMode="auto">
          <a:xfrm>
            <a:off x="4020542" y="4235071"/>
            <a:ext cx="4786574" cy="2310109"/>
          </a:xfrm>
          <a:prstGeom prst="rect">
            <a:avLst/>
          </a:prstGeom>
          <a:noFill/>
          <a:ln>
            <a:noFill/>
          </a:ln>
          <a:effectLst>
            <a:glow rad="228600">
              <a:schemeClr val="accent2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341195" y="1046748"/>
            <a:ext cx="8790097" cy="401353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id-ID" sz="2000" dirty="0">
                <a:latin typeface="Consolas" pitchFamily="49" charset="0"/>
                <a:cs typeface="Consolas" pitchFamily="49" charset="0"/>
              </a:rPr>
              <a:t>&lt;input id="a1" type="checkbox" onclick="fungsiKu1(this.value)" value="Pria"&gt; </a:t>
            </a:r>
            <a:r>
              <a:rPr lang="id-ID" sz="2000" dirty="0" smtClean="0">
                <a:latin typeface="Consolas" pitchFamily="49" charset="0"/>
                <a:cs typeface="Consolas" pitchFamily="49" charset="0"/>
              </a:rPr>
              <a:t>Pria</a:t>
            </a:r>
          </a:p>
          <a:p>
            <a:endParaRPr lang="id-ID" sz="2000" dirty="0">
              <a:latin typeface="Consolas" pitchFamily="49" charset="0"/>
              <a:cs typeface="Consolas" pitchFamily="49" charset="0"/>
            </a:endParaRPr>
          </a:p>
          <a:p>
            <a:r>
              <a:rPr lang="id-ID" sz="2000" dirty="0">
                <a:latin typeface="Consolas" pitchFamily="49" charset="0"/>
                <a:cs typeface="Consolas" pitchFamily="49" charset="0"/>
              </a:rPr>
              <a:t>&lt;input id="a2" type="checkbox" onclick="fungsiKu1(this.value)" value="Wanita"&gt; </a:t>
            </a:r>
            <a:r>
              <a:rPr lang="id-ID" sz="2000" dirty="0" smtClean="0">
                <a:latin typeface="Consolas" pitchFamily="49" charset="0"/>
                <a:cs typeface="Consolas" pitchFamily="49" charset="0"/>
              </a:rPr>
              <a:t>Wanita</a:t>
            </a:r>
          </a:p>
          <a:p>
            <a:endParaRPr lang="id-ID" sz="2000" dirty="0">
              <a:latin typeface="Consolas" pitchFamily="49" charset="0"/>
              <a:cs typeface="Consolas" pitchFamily="49" charset="0"/>
            </a:endParaRPr>
          </a:p>
          <a:p>
            <a:r>
              <a:rPr lang="id-ID" sz="2000" dirty="0">
                <a:latin typeface="Consolas" pitchFamily="49" charset="0"/>
                <a:cs typeface="Consolas" pitchFamily="49" charset="0"/>
              </a:rPr>
              <a:t>&lt;br&gt;&lt;br&gt;</a:t>
            </a:r>
          </a:p>
          <a:p>
            <a:r>
              <a:rPr lang="id-ID" sz="2000" dirty="0">
                <a:latin typeface="Consolas" pitchFamily="49" charset="0"/>
                <a:cs typeface="Consolas" pitchFamily="49" charset="0"/>
              </a:rPr>
              <a:t>&lt;button id="klikini" onclick="fungsiKu2(this.value)"&gt; klik &lt;/button</a:t>
            </a:r>
            <a:r>
              <a:rPr lang="id-ID" sz="2000" dirty="0" smtClean="0">
                <a:latin typeface="Consolas" pitchFamily="49" charset="0"/>
                <a:cs typeface="Consolas" pitchFamily="49" charset="0"/>
              </a:rPr>
              <a:t>&gt;</a:t>
            </a:r>
          </a:p>
          <a:p>
            <a:endParaRPr lang="id-ID" sz="2000" dirty="0">
              <a:latin typeface="Consolas" pitchFamily="49" charset="0"/>
              <a:cs typeface="Consolas" pitchFamily="49" charset="0"/>
            </a:endParaRPr>
          </a:p>
          <a:p>
            <a:r>
              <a:rPr lang="id-ID" sz="2000" dirty="0">
                <a:latin typeface="Consolas" pitchFamily="49" charset="0"/>
                <a:cs typeface="Consolas" pitchFamily="49" charset="0"/>
              </a:rPr>
              <a:t>&lt;p id="output"&gt;&lt;/p&gt;</a:t>
            </a:r>
          </a:p>
        </p:txBody>
      </p:sp>
    </p:spTree>
    <p:extLst>
      <p:ext uri="{BB962C8B-B14F-4D97-AF65-F5344CB8AC3E}">
        <p14:creationId xmlns:p14="http://schemas.microsoft.com/office/powerpoint/2010/main" val="31381233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571998" y="1"/>
            <a:ext cx="4572000" cy="9301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id-ID" b="1" dirty="0" smtClean="0">
                <a:solidFill>
                  <a:srgbClr val="009696"/>
                </a:solidFill>
              </a:rPr>
              <a:t>2 CheckBoxes</a:t>
            </a:r>
            <a:endParaRPr lang="en-US" b="1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78078" y="559677"/>
            <a:ext cx="8308268" cy="56834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id-ID" sz="2000" dirty="0">
                <a:latin typeface="Consolas" pitchFamily="49" charset="0"/>
                <a:cs typeface="Consolas" pitchFamily="49" charset="0"/>
              </a:rPr>
              <a:t>&lt;script</a:t>
            </a:r>
            <a:r>
              <a:rPr lang="id-ID" sz="2000" dirty="0" smtClean="0">
                <a:latin typeface="Consolas" pitchFamily="49" charset="0"/>
                <a:cs typeface="Consolas" pitchFamily="49" charset="0"/>
              </a:rPr>
              <a:t>&gt;</a:t>
            </a:r>
            <a:r>
              <a:rPr lang="id-ID" sz="2000" dirty="0">
                <a:latin typeface="Consolas" pitchFamily="49" charset="0"/>
                <a:cs typeface="Consolas" pitchFamily="49" charset="0"/>
              </a:rPr>
              <a:t/>
            </a:r>
            <a:br>
              <a:rPr lang="id-ID" sz="2000" dirty="0">
                <a:latin typeface="Consolas" pitchFamily="49" charset="0"/>
                <a:cs typeface="Consolas" pitchFamily="49" charset="0"/>
              </a:rPr>
            </a:br>
            <a:r>
              <a:rPr lang="id-ID" sz="2000" dirty="0">
                <a:latin typeface="Consolas" pitchFamily="49" charset="0"/>
                <a:cs typeface="Consolas" pitchFamily="49" charset="0"/>
              </a:rPr>
              <a:t>function fungsiKu1(x) {</a:t>
            </a:r>
          </a:p>
          <a:p>
            <a:r>
              <a:rPr lang="id-ID" sz="2000" dirty="0">
                <a:latin typeface="Consolas" pitchFamily="49" charset="0"/>
                <a:cs typeface="Consolas" pitchFamily="49" charset="0"/>
              </a:rPr>
              <a:t>if(document.getElementById("a1").checked==true &amp;&amp; document.getElementById("a2").checked==false){</a:t>
            </a:r>
          </a:p>
          <a:p>
            <a:r>
              <a:rPr lang="id-ID" sz="2000" dirty="0">
                <a:latin typeface="Consolas" pitchFamily="49" charset="0"/>
                <a:cs typeface="Consolas" pitchFamily="49" charset="0"/>
              </a:rPr>
              <a:t>document.getElementById("klikini").value = 'Pria</a:t>
            </a:r>
            <a:r>
              <a:rPr lang="id-ID" sz="2000" dirty="0" smtClean="0">
                <a:latin typeface="Consolas" pitchFamily="49" charset="0"/>
                <a:cs typeface="Consolas" pitchFamily="49" charset="0"/>
              </a:rPr>
              <a:t>'}</a:t>
            </a:r>
            <a:endParaRPr lang="en-US" sz="2000" dirty="0" smtClean="0">
              <a:latin typeface="Consolas" pitchFamily="49" charset="0"/>
              <a:cs typeface="Consolas" pitchFamily="49" charset="0"/>
            </a:endParaRPr>
          </a:p>
          <a:p>
            <a:endParaRPr lang="id-ID" sz="2000" dirty="0">
              <a:latin typeface="Consolas" pitchFamily="49" charset="0"/>
              <a:cs typeface="Consolas" pitchFamily="49" charset="0"/>
            </a:endParaRPr>
          </a:p>
          <a:p>
            <a:r>
              <a:rPr lang="id-ID" sz="2000" dirty="0">
                <a:latin typeface="Consolas" pitchFamily="49" charset="0"/>
                <a:cs typeface="Consolas" pitchFamily="49" charset="0"/>
              </a:rPr>
              <a:t>else if(document.getElementById("a1").checked==false &amp;&amp; document.getElementById("a2").checked==true){</a:t>
            </a:r>
          </a:p>
          <a:p>
            <a:r>
              <a:rPr lang="id-ID" sz="2000" dirty="0">
                <a:latin typeface="Consolas" pitchFamily="49" charset="0"/>
                <a:cs typeface="Consolas" pitchFamily="49" charset="0"/>
              </a:rPr>
              <a:t>document.getElementById("klikini").value = 'Wanita</a:t>
            </a:r>
            <a:r>
              <a:rPr lang="id-ID" sz="2000" dirty="0" smtClean="0">
                <a:latin typeface="Consolas" pitchFamily="49" charset="0"/>
                <a:cs typeface="Consolas" pitchFamily="49" charset="0"/>
              </a:rPr>
              <a:t>'}</a:t>
            </a:r>
            <a:endParaRPr lang="en-US" sz="2000" dirty="0" smtClean="0">
              <a:latin typeface="Consolas" pitchFamily="49" charset="0"/>
              <a:cs typeface="Consolas" pitchFamily="49" charset="0"/>
            </a:endParaRPr>
          </a:p>
          <a:p>
            <a:endParaRPr lang="id-ID" sz="2000" dirty="0">
              <a:latin typeface="Consolas" pitchFamily="49" charset="0"/>
              <a:cs typeface="Consolas" pitchFamily="49" charset="0"/>
            </a:endParaRPr>
          </a:p>
          <a:p>
            <a:r>
              <a:rPr lang="id-ID" sz="2000" dirty="0">
                <a:latin typeface="Consolas" pitchFamily="49" charset="0"/>
                <a:cs typeface="Consolas" pitchFamily="49" charset="0"/>
              </a:rPr>
              <a:t>else if(document.getElementById("a1").checked==true &amp;&amp; document.getElementById("a2").checked==true){</a:t>
            </a:r>
          </a:p>
          <a:p>
            <a:r>
              <a:rPr lang="id-ID" sz="2000" dirty="0">
                <a:latin typeface="Consolas" pitchFamily="49" charset="0"/>
                <a:cs typeface="Consolas" pitchFamily="49" charset="0"/>
              </a:rPr>
              <a:t>document.getElementById("klikini").value = 'Pria &amp; Wanita</a:t>
            </a:r>
            <a:r>
              <a:rPr lang="id-ID" sz="2000" dirty="0" smtClean="0">
                <a:latin typeface="Consolas" pitchFamily="49" charset="0"/>
                <a:cs typeface="Consolas" pitchFamily="49" charset="0"/>
              </a:rPr>
              <a:t>'}</a:t>
            </a:r>
            <a:endParaRPr lang="en-US" sz="2000" dirty="0" smtClean="0">
              <a:latin typeface="Consolas" pitchFamily="49" charset="0"/>
              <a:cs typeface="Consolas" pitchFamily="49" charset="0"/>
            </a:endParaRPr>
          </a:p>
          <a:p>
            <a:endParaRPr lang="id-ID" sz="2000" dirty="0">
              <a:latin typeface="Consolas" pitchFamily="49" charset="0"/>
              <a:cs typeface="Consolas" pitchFamily="49" charset="0"/>
            </a:endParaRPr>
          </a:p>
          <a:p>
            <a:r>
              <a:rPr lang="id-ID" sz="2000" dirty="0">
                <a:latin typeface="Consolas" pitchFamily="49" charset="0"/>
                <a:cs typeface="Consolas" pitchFamily="49" charset="0"/>
              </a:rPr>
              <a:t>else{document.getElementById("klikini").value = ''}</a:t>
            </a:r>
          </a:p>
          <a:p>
            <a:r>
              <a:rPr lang="id-ID" sz="2000" dirty="0"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id-ID" sz="2000" dirty="0">
                <a:latin typeface="Consolas" pitchFamily="49" charset="0"/>
                <a:cs typeface="Consolas" pitchFamily="49" charset="0"/>
              </a:rPr>
              <a:t/>
            </a:r>
            <a:br>
              <a:rPr lang="id-ID" sz="2000" dirty="0">
                <a:latin typeface="Consolas" pitchFamily="49" charset="0"/>
                <a:cs typeface="Consolas" pitchFamily="49" charset="0"/>
              </a:rPr>
            </a:br>
            <a:r>
              <a:rPr lang="id-ID" sz="2000" dirty="0">
                <a:latin typeface="Consolas" pitchFamily="49" charset="0"/>
                <a:cs typeface="Consolas" pitchFamily="49" charset="0"/>
              </a:rPr>
              <a:t>function fungsiKu2(y) {</a:t>
            </a:r>
          </a:p>
          <a:p>
            <a:r>
              <a:rPr lang="id-ID" sz="2000" dirty="0">
                <a:latin typeface="Consolas" pitchFamily="49" charset="0"/>
                <a:cs typeface="Consolas" pitchFamily="49" charset="0"/>
              </a:rPr>
              <a:t>document.getElementById("output").innerHTML = y</a:t>
            </a:r>
          </a:p>
          <a:p>
            <a:r>
              <a:rPr lang="id-ID" sz="2000" dirty="0"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id-ID" sz="2000" dirty="0">
                <a:latin typeface="Consolas" pitchFamily="49" charset="0"/>
                <a:cs typeface="Consolas" pitchFamily="49" charset="0"/>
              </a:rPr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18419766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-39921" y="-111456"/>
            <a:ext cx="9249237" cy="11919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0" y="-57495"/>
            <a:ext cx="9143999" cy="114838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id-ID" sz="4800" b="1" dirty="0" smtClean="0">
                <a:solidFill>
                  <a:srgbClr val="009696"/>
                </a:solidFill>
              </a:rPr>
              <a:t>Solve It! #6</a:t>
            </a:r>
            <a:endParaRPr lang="id-ID" sz="48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90" r="44217" b="48194"/>
          <a:stretch/>
        </p:blipFill>
        <p:spPr bwMode="auto">
          <a:xfrm>
            <a:off x="955672" y="1788738"/>
            <a:ext cx="7258050" cy="3183312"/>
          </a:xfrm>
          <a:prstGeom prst="rect">
            <a:avLst/>
          </a:prstGeom>
          <a:noFill/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3676650" y="3124199"/>
            <a:ext cx="5073212" cy="140970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id-ID" sz="4800" b="1" dirty="0" smtClean="0">
                <a:solidFill>
                  <a:srgbClr val="FF0000"/>
                </a:solidFill>
              </a:rPr>
              <a:t>Program</a:t>
            </a:r>
          </a:p>
          <a:p>
            <a:pPr algn="ctr"/>
            <a:r>
              <a:rPr lang="id-ID" sz="4800" b="1" dirty="0" smtClean="0">
                <a:solidFill>
                  <a:srgbClr val="FF0000"/>
                </a:solidFill>
              </a:rPr>
              <a:t>Kuadrat</a:t>
            </a:r>
          </a:p>
        </p:txBody>
      </p:sp>
    </p:spTree>
    <p:extLst>
      <p:ext uri="{BB962C8B-B14F-4D97-AF65-F5344CB8AC3E}">
        <p14:creationId xmlns:p14="http://schemas.microsoft.com/office/powerpoint/2010/main" val="8896407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-39921" y="-111456"/>
            <a:ext cx="9249237" cy="11919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0" y="-57495"/>
            <a:ext cx="9143999" cy="114838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id-ID" sz="4800" b="1" dirty="0" smtClean="0">
                <a:solidFill>
                  <a:srgbClr val="009696"/>
                </a:solidFill>
              </a:rPr>
              <a:t>Solve It! #7</a:t>
            </a:r>
            <a:endParaRPr lang="id-ID" sz="4800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9114" r="47291" b="50260"/>
          <a:stretch/>
        </p:blipFill>
        <p:spPr bwMode="auto">
          <a:xfrm>
            <a:off x="769233" y="1762125"/>
            <a:ext cx="7605531" cy="3295650"/>
          </a:xfrm>
          <a:prstGeom prst="rect">
            <a:avLst/>
          </a:prstGeom>
          <a:noFill/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3848100" y="3409950"/>
            <a:ext cx="5073212" cy="140970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id-ID" sz="4800" b="1" dirty="0" smtClean="0">
                <a:solidFill>
                  <a:srgbClr val="FF0000"/>
                </a:solidFill>
              </a:rPr>
              <a:t>Program</a:t>
            </a:r>
          </a:p>
          <a:p>
            <a:pPr algn="ctr"/>
            <a:r>
              <a:rPr lang="id-ID" sz="4800" b="1" dirty="0" smtClean="0">
                <a:solidFill>
                  <a:srgbClr val="FF0000"/>
                </a:solidFill>
              </a:rPr>
              <a:t>Pangkat</a:t>
            </a:r>
          </a:p>
        </p:txBody>
      </p:sp>
    </p:spTree>
    <p:extLst>
      <p:ext uri="{BB962C8B-B14F-4D97-AF65-F5344CB8AC3E}">
        <p14:creationId xmlns:p14="http://schemas.microsoft.com/office/powerpoint/2010/main" val="18462026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-39921" y="-111456"/>
            <a:ext cx="9249237" cy="11919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0" y="-57495"/>
            <a:ext cx="9143999" cy="114838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id-ID" sz="4800" b="1" dirty="0" smtClean="0">
                <a:solidFill>
                  <a:srgbClr val="009696"/>
                </a:solidFill>
              </a:rPr>
              <a:t>Solve It! #8</a:t>
            </a:r>
            <a:endParaRPr lang="id-ID" sz="4800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35" r="47877" b="39584"/>
          <a:stretch/>
        </p:blipFill>
        <p:spPr bwMode="auto">
          <a:xfrm>
            <a:off x="1193797" y="1552575"/>
            <a:ext cx="6781800" cy="3714750"/>
          </a:xfrm>
          <a:prstGeom prst="rect">
            <a:avLst/>
          </a:prstGeom>
          <a:noFill/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3752850" y="2667000"/>
            <a:ext cx="4686300" cy="140970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id-ID" sz="4800" b="1" dirty="0" smtClean="0">
                <a:solidFill>
                  <a:srgbClr val="FF0000"/>
                </a:solidFill>
              </a:rPr>
              <a:t>Pencarian</a:t>
            </a:r>
          </a:p>
          <a:p>
            <a:pPr algn="ctr"/>
            <a:r>
              <a:rPr lang="id-ID" sz="4800" b="1" dirty="0" smtClean="0">
                <a:solidFill>
                  <a:srgbClr val="FF0000"/>
                </a:solidFill>
              </a:rPr>
              <a:t>Karakter</a:t>
            </a:r>
          </a:p>
        </p:txBody>
      </p:sp>
    </p:spTree>
    <p:extLst>
      <p:ext uri="{BB962C8B-B14F-4D97-AF65-F5344CB8AC3E}">
        <p14:creationId xmlns:p14="http://schemas.microsoft.com/office/powerpoint/2010/main" val="38075457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-39921" y="-111456"/>
            <a:ext cx="9249237" cy="11919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0" y="-1"/>
            <a:ext cx="9143999" cy="10805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id-ID" sz="4800" b="1" dirty="0" smtClean="0">
                <a:solidFill>
                  <a:srgbClr val="009696"/>
                </a:solidFill>
              </a:rPr>
              <a:t>Solve It! #9</a:t>
            </a:r>
            <a:endParaRPr lang="id-ID" sz="4800" b="1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01" t="9374" r="22840" b="31251"/>
          <a:stretch/>
        </p:blipFill>
        <p:spPr bwMode="auto">
          <a:xfrm>
            <a:off x="1327794" y="1338542"/>
            <a:ext cx="6488409" cy="3955501"/>
          </a:xfrm>
          <a:prstGeom prst="rect">
            <a:avLst/>
          </a:prstGeom>
          <a:noFill/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58209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-39921" y="-111456"/>
            <a:ext cx="9249237" cy="11919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0" y="-1"/>
            <a:ext cx="9143999" cy="10805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id-ID" sz="4800" b="1" dirty="0" smtClean="0">
                <a:solidFill>
                  <a:srgbClr val="009696"/>
                </a:solidFill>
              </a:rPr>
              <a:t>Solve It! #10</a:t>
            </a:r>
            <a:endParaRPr lang="id-ID" sz="4800" b="1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14" r="24744" b="15625"/>
          <a:stretch/>
        </p:blipFill>
        <p:spPr bwMode="auto">
          <a:xfrm>
            <a:off x="850897" y="1268639"/>
            <a:ext cx="7467600" cy="4198709"/>
          </a:xfrm>
          <a:prstGeom prst="rect">
            <a:avLst/>
          </a:prstGeom>
          <a:noFill/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352903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519118"/>
            <a:ext cx="9144000" cy="1469741"/>
          </a:xfrm>
        </p:spPr>
        <p:txBody>
          <a:bodyPr anchor="ctr">
            <a:noAutofit/>
          </a:bodyPr>
          <a:lstStyle/>
          <a:p>
            <a:pPr algn="ctr"/>
            <a:r>
              <a:rPr lang="id-ID" sz="8800" dirty="0"/>
              <a:t>Exploring</a:t>
            </a:r>
            <a:endParaRPr lang="en-US" sz="8800" dirty="0"/>
          </a:p>
        </p:txBody>
      </p:sp>
      <p:pic>
        <p:nvPicPr>
          <p:cNvPr id="3" name="Picture 3" descr="D:\Purwadhika\Lintang Course PPT\0 pikt\php\HTML5_logo_and_wordmark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7838" y="3054692"/>
            <a:ext cx="1770169" cy="1770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D:\Purwadhika\Lintang Course PPT\0 pikt\php\icon.javascrip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3570" y="3106648"/>
            <a:ext cx="1624084" cy="1624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13648" y="3183820"/>
            <a:ext cx="8666328" cy="14697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b="1" u="none" kern="1200" spc="-300" baseline="0">
                <a:solidFill>
                  <a:schemeClr val="bg1"/>
                </a:solidFill>
                <a:latin typeface="Gotham Bold" panose="02000803030000020004" pitchFamily="2" charset="0"/>
                <a:ea typeface="+mj-ea"/>
                <a:cs typeface="+mj-cs"/>
              </a:defRPr>
            </a:lvl1pPr>
          </a:lstStyle>
          <a:p>
            <a:pPr algn="ctr"/>
            <a:r>
              <a:rPr lang="id-ID" sz="13800" dirty="0" smtClean="0"/>
              <a:t>+</a:t>
            </a:r>
            <a:endParaRPr lang="en-US" sz="13800" dirty="0"/>
          </a:p>
        </p:txBody>
      </p:sp>
    </p:spTree>
    <p:extLst>
      <p:ext uri="{BB962C8B-B14F-4D97-AF65-F5344CB8AC3E}">
        <p14:creationId xmlns:p14="http://schemas.microsoft.com/office/powerpoint/2010/main" val="3148318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41195" y="62349"/>
            <a:ext cx="8790097" cy="432227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id-ID" sz="2300" b="1" dirty="0">
                <a:latin typeface="Consolas" pitchFamily="49" charset="0"/>
                <a:cs typeface="Consolas" pitchFamily="49" charset="0"/>
              </a:rPr>
              <a:t/>
            </a:r>
            <a:br>
              <a:rPr lang="id-ID" sz="2300" b="1" dirty="0">
                <a:latin typeface="Consolas" pitchFamily="49" charset="0"/>
                <a:cs typeface="Consolas" pitchFamily="49" charset="0"/>
              </a:rPr>
            </a:br>
            <a:r>
              <a:rPr lang="id-ID" sz="2300" b="1" dirty="0">
                <a:latin typeface="Consolas" pitchFamily="49" charset="0"/>
                <a:cs typeface="Consolas" pitchFamily="49" charset="0"/>
              </a:rPr>
              <a:t>&lt;</a:t>
            </a:r>
            <a:r>
              <a:rPr lang="id-ID" sz="23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form</a:t>
            </a:r>
            <a:r>
              <a:rPr lang="id-ID" sz="2300" b="1" dirty="0">
                <a:latin typeface="Consolas" pitchFamily="49" charset="0"/>
                <a:cs typeface="Consolas" pitchFamily="49" charset="0"/>
              </a:rPr>
              <a:t> id="</a:t>
            </a:r>
            <a:r>
              <a:rPr lang="id-ID" sz="2300" b="1" i="1" dirty="0">
                <a:latin typeface="Consolas" pitchFamily="49" charset="0"/>
                <a:cs typeface="Consolas" pitchFamily="49" charset="0"/>
              </a:rPr>
              <a:t>form</a:t>
            </a:r>
            <a:r>
              <a:rPr lang="id-ID" sz="2300" b="1" dirty="0">
                <a:latin typeface="Consolas" pitchFamily="49" charset="0"/>
                <a:cs typeface="Consolas" pitchFamily="49" charset="0"/>
              </a:rPr>
              <a:t>"&gt;</a:t>
            </a:r>
          </a:p>
          <a:p>
            <a:r>
              <a:rPr lang="id-ID" sz="2300" b="1" dirty="0">
                <a:latin typeface="Consolas" pitchFamily="49" charset="0"/>
                <a:cs typeface="Consolas" pitchFamily="49" charset="0"/>
              </a:rPr>
              <a:t>Nama: &lt;input type="text</a:t>
            </a:r>
            <a:r>
              <a:rPr lang="id-ID" sz="2300" b="1" dirty="0" smtClean="0">
                <a:latin typeface="Consolas" pitchFamily="49" charset="0"/>
                <a:cs typeface="Consolas" pitchFamily="49" charset="0"/>
              </a:rPr>
              <a:t>"&gt;</a:t>
            </a:r>
          </a:p>
          <a:p>
            <a:r>
              <a:rPr lang="id-ID" sz="2300" b="1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id-ID" sz="2300" b="1" dirty="0">
                <a:latin typeface="Consolas" pitchFamily="49" charset="0"/>
                <a:cs typeface="Consolas" pitchFamily="49" charset="0"/>
              </a:rPr>
              <a:t>br&gt;</a:t>
            </a:r>
          </a:p>
          <a:p>
            <a:r>
              <a:rPr lang="id-ID" sz="2300" b="1" dirty="0">
                <a:latin typeface="Consolas" pitchFamily="49" charset="0"/>
                <a:cs typeface="Consolas" pitchFamily="49" charset="0"/>
              </a:rPr>
              <a:t>&lt;</a:t>
            </a:r>
            <a:r>
              <a:rPr lang="id-ID" sz="23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/form</a:t>
            </a:r>
            <a:r>
              <a:rPr lang="id-ID" sz="2300" b="1" dirty="0"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id-ID" sz="2300" b="1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id-ID" sz="23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button</a:t>
            </a:r>
            <a:r>
              <a:rPr lang="id-ID" sz="2300" b="1" dirty="0">
                <a:latin typeface="Consolas" pitchFamily="49" charset="0"/>
                <a:cs typeface="Consolas" pitchFamily="49" charset="0"/>
              </a:rPr>
              <a:t> onclick="</a:t>
            </a:r>
            <a:r>
              <a:rPr lang="id-ID" sz="2300" b="1" i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fungsiKu()</a:t>
            </a:r>
            <a:r>
              <a:rPr lang="id-ID" sz="2300" b="1" dirty="0">
                <a:latin typeface="Consolas" pitchFamily="49" charset="0"/>
                <a:cs typeface="Consolas" pitchFamily="49" charset="0"/>
              </a:rPr>
              <a:t>"&gt; Coba klik! &lt;</a:t>
            </a:r>
            <a:r>
              <a:rPr lang="id-ID" sz="23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/button</a:t>
            </a:r>
            <a:r>
              <a:rPr lang="id-ID" sz="2300" b="1" dirty="0"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id-ID" sz="2300" b="1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id-ID" sz="23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id-ID" sz="23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id-ID" sz="2300" b="1" dirty="0">
                <a:latin typeface="Consolas" pitchFamily="49" charset="0"/>
                <a:cs typeface="Consolas" pitchFamily="49" charset="0"/>
              </a:rPr>
              <a:t>id="tes"&gt; Hasil </a:t>
            </a:r>
            <a:r>
              <a:rPr lang="id-ID" sz="2300" b="1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id-ID" sz="23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/p</a:t>
            </a:r>
            <a:r>
              <a:rPr lang="id-ID" sz="2300" b="1" dirty="0" smtClean="0">
                <a:latin typeface="Consolas" pitchFamily="49" charset="0"/>
                <a:cs typeface="Consolas" pitchFamily="49" charset="0"/>
              </a:rPr>
              <a:t>&gt;</a:t>
            </a:r>
            <a:endParaRPr lang="id-ID" sz="2300" b="1" dirty="0">
              <a:latin typeface="Consolas" pitchFamily="49" charset="0"/>
              <a:cs typeface="Consolas" pitchFamily="49" charset="0"/>
            </a:endParaRPr>
          </a:p>
          <a:p>
            <a:r>
              <a:rPr lang="id-ID" sz="2300" b="1" dirty="0">
                <a:latin typeface="Consolas" pitchFamily="49" charset="0"/>
                <a:cs typeface="Consolas" pitchFamily="49" charset="0"/>
              </a:rPr>
              <a:t/>
            </a:r>
            <a:br>
              <a:rPr lang="id-ID" sz="2300" b="1" dirty="0">
                <a:latin typeface="Consolas" pitchFamily="49" charset="0"/>
                <a:cs typeface="Consolas" pitchFamily="49" charset="0"/>
              </a:rPr>
            </a:br>
            <a:r>
              <a:rPr lang="id-ID" sz="23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&lt;script&gt;</a:t>
            </a:r>
          </a:p>
          <a:p>
            <a:r>
              <a:rPr lang="id-ID" sz="2300" b="1" i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function fungsiKu() </a:t>
            </a:r>
            <a:r>
              <a:rPr lang="id-ID" sz="2300" b="1" i="1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id-ID" sz="2300" b="1" i="1" dirty="0">
                <a:latin typeface="Consolas" pitchFamily="49" charset="0"/>
                <a:cs typeface="Consolas" pitchFamily="49" charset="0"/>
              </a:rPr>
              <a:t>let input1 = document.getElementById("</a:t>
            </a:r>
            <a:r>
              <a:rPr lang="id-ID" sz="2300" b="1" i="1" dirty="0" smtClean="0">
                <a:latin typeface="Consolas" pitchFamily="49" charset="0"/>
                <a:cs typeface="Consolas" pitchFamily="49" charset="0"/>
              </a:rPr>
              <a:t>form").</a:t>
            </a:r>
            <a:r>
              <a:rPr lang="id-ID" sz="2300" b="1" i="1" dirty="0">
                <a:latin typeface="Consolas" pitchFamily="49" charset="0"/>
                <a:cs typeface="Consolas" pitchFamily="49" charset="0"/>
              </a:rPr>
              <a:t>elements[0].value; </a:t>
            </a:r>
          </a:p>
          <a:p>
            <a:r>
              <a:rPr lang="id-ID" sz="2300" b="1" i="1" dirty="0">
                <a:latin typeface="Consolas" pitchFamily="49" charset="0"/>
                <a:cs typeface="Consolas" pitchFamily="49" charset="0"/>
              </a:rPr>
              <a:t>document.getElementById("tes").innerHTML = </a:t>
            </a:r>
            <a:r>
              <a:rPr lang="id-ID" sz="2300" b="1" i="1" dirty="0" smtClean="0">
                <a:latin typeface="Consolas" pitchFamily="49" charset="0"/>
                <a:cs typeface="Consolas" pitchFamily="49" charset="0"/>
              </a:rPr>
              <a:t>input1;}</a:t>
            </a:r>
            <a:endParaRPr lang="id-ID" sz="2300" b="1" i="1" dirty="0">
              <a:latin typeface="Consolas" pitchFamily="49" charset="0"/>
              <a:cs typeface="Consolas" pitchFamily="49" charset="0"/>
            </a:endParaRPr>
          </a:p>
          <a:p>
            <a:r>
              <a:rPr lang="id-ID" sz="23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&lt;/script&gt;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03409" y="126079"/>
            <a:ext cx="8346894" cy="11509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id-ID" sz="4000" b="1" dirty="0" smtClean="0">
                <a:solidFill>
                  <a:srgbClr val="009696"/>
                </a:solidFill>
              </a:rPr>
              <a:t>Input</a:t>
            </a:r>
          </a:p>
          <a:p>
            <a:pPr algn="r"/>
            <a:r>
              <a:rPr lang="id-ID" b="1" dirty="0">
                <a:solidFill>
                  <a:srgbClr val="009696"/>
                </a:solidFill>
              </a:rPr>
              <a:t>Text</a:t>
            </a:r>
            <a:endParaRPr lang="en-U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8031" r="34980" b="65373"/>
          <a:stretch/>
        </p:blipFill>
        <p:spPr bwMode="auto">
          <a:xfrm>
            <a:off x="423309" y="4610100"/>
            <a:ext cx="8459905" cy="1945586"/>
          </a:xfrm>
          <a:prstGeom prst="rect">
            <a:avLst/>
          </a:prstGeom>
          <a:noFill/>
          <a:ln>
            <a:noFill/>
          </a:ln>
          <a:effectLst>
            <a:glow rad="228600">
              <a:schemeClr val="accent2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253826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41195" y="62349"/>
            <a:ext cx="8790097" cy="432227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id-ID" sz="2300" b="1" dirty="0">
                <a:latin typeface="Consolas" pitchFamily="49" charset="0"/>
                <a:cs typeface="Consolas" pitchFamily="49" charset="0"/>
              </a:rPr>
              <a:t/>
            </a:r>
            <a:br>
              <a:rPr lang="id-ID" sz="2300" b="1" dirty="0">
                <a:latin typeface="Consolas" pitchFamily="49" charset="0"/>
                <a:cs typeface="Consolas" pitchFamily="49" charset="0"/>
              </a:rPr>
            </a:br>
            <a:r>
              <a:rPr lang="id-ID" sz="2300" b="1" dirty="0">
                <a:latin typeface="Consolas" pitchFamily="49" charset="0"/>
                <a:cs typeface="Consolas" pitchFamily="49" charset="0"/>
              </a:rPr>
              <a:t>&lt;</a:t>
            </a:r>
            <a:r>
              <a:rPr lang="id-ID" sz="23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form</a:t>
            </a:r>
            <a:r>
              <a:rPr lang="id-ID" sz="2300" b="1" dirty="0">
                <a:latin typeface="Consolas" pitchFamily="49" charset="0"/>
                <a:cs typeface="Consolas" pitchFamily="49" charset="0"/>
              </a:rPr>
              <a:t> id="</a:t>
            </a:r>
            <a:r>
              <a:rPr lang="id-ID" sz="2300" b="1" i="1" dirty="0">
                <a:latin typeface="Consolas" pitchFamily="49" charset="0"/>
                <a:cs typeface="Consolas" pitchFamily="49" charset="0"/>
              </a:rPr>
              <a:t>form</a:t>
            </a:r>
            <a:r>
              <a:rPr lang="id-ID" sz="2300" b="1" dirty="0">
                <a:latin typeface="Consolas" pitchFamily="49" charset="0"/>
                <a:cs typeface="Consolas" pitchFamily="49" charset="0"/>
              </a:rPr>
              <a:t>"&gt;</a:t>
            </a:r>
          </a:p>
          <a:p>
            <a:r>
              <a:rPr lang="id-ID" sz="2300" b="1" dirty="0">
                <a:latin typeface="Consolas" pitchFamily="49" charset="0"/>
                <a:cs typeface="Consolas" pitchFamily="49" charset="0"/>
              </a:rPr>
              <a:t>Nama: &lt;input type</a:t>
            </a:r>
            <a:r>
              <a:rPr lang="id-ID" sz="2300" b="1" dirty="0" smtClean="0">
                <a:latin typeface="Consolas" pitchFamily="49" charset="0"/>
                <a:cs typeface="Consolas" pitchFamily="49" charset="0"/>
              </a:rPr>
              <a:t>=</a:t>
            </a:r>
            <a:r>
              <a:rPr lang="id-ID" sz="2400" b="1" dirty="0">
                <a:latin typeface="Consolas" pitchFamily="49" charset="0"/>
                <a:cs typeface="Consolas" pitchFamily="49" charset="0"/>
              </a:rPr>
              <a:t>"number</a:t>
            </a:r>
            <a:r>
              <a:rPr lang="id-ID" sz="2400" b="1" dirty="0" smtClean="0">
                <a:latin typeface="Consolas" pitchFamily="49" charset="0"/>
                <a:cs typeface="Consolas" pitchFamily="49" charset="0"/>
              </a:rPr>
              <a:t>"</a:t>
            </a:r>
            <a:r>
              <a:rPr lang="id-ID" sz="2300" b="1" dirty="0" smtClean="0"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id-ID" sz="2300" b="1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id-ID" sz="2300" b="1" dirty="0">
                <a:latin typeface="Consolas" pitchFamily="49" charset="0"/>
                <a:cs typeface="Consolas" pitchFamily="49" charset="0"/>
              </a:rPr>
              <a:t>br&gt;</a:t>
            </a:r>
          </a:p>
          <a:p>
            <a:r>
              <a:rPr lang="id-ID" sz="2300" b="1" dirty="0">
                <a:latin typeface="Consolas" pitchFamily="49" charset="0"/>
                <a:cs typeface="Consolas" pitchFamily="49" charset="0"/>
              </a:rPr>
              <a:t>&lt;</a:t>
            </a:r>
            <a:r>
              <a:rPr lang="id-ID" sz="23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/form</a:t>
            </a:r>
            <a:r>
              <a:rPr lang="id-ID" sz="2300" b="1" dirty="0"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id-ID" sz="2300" b="1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id-ID" sz="23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button</a:t>
            </a:r>
            <a:r>
              <a:rPr lang="id-ID" sz="2300" b="1" dirty="0">
                <a:latin typeface="Consolas" pitchFamily="49" charset="0"/>
                <a:cs typeface="Consolas" pitchFamily="49" charset="0"/>
              </a:rPr>
              <a:t> onclick="</a:t>
            </a:r>
            <a:r>
              <a:rPr lang="id-ID" sz="2300" b="1" i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fungsiKu()</a:t>
            </a:r>
            <a:r>
              <a:rPr lang="id-ID" sz="2300" b="1" dirty="0">
                <a:latin typeface="Consolas" pitchFamily="49" charset="0"/>
                <a:cs typeface="Consolas" pitchFamily="49" charset="0"/>
              </a:rPr>
              <a:t>"&gt; Coba klik! &lt;</a:t>
            </a:r>
            <a:r>
              <a:rPr lang="id-ID" sz="23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/button</a:t>
            </a:r>
            <a:r>
              <a:rPr lang="id-ID" sz="2300" b="1" dirty="0"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id-ID" sz="2300" b="1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id-ID" sz="23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id-ID" sz="23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id-ID" sz="2300" b="1" dirty="0">
                <a:latin typeface="Consolas" pitchFamily="49" charset="0"/>
                <a:cs typeface="Consolas" pitchFamily="49" charset="0"/>
              </a:rPr>
              <a:t>id="tes"&gt; Hasil </a:t>
            </a:r>
            <a:r>
              <a:rPr lang="id-ID" sz="2300" b="1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id-ID" sz="23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/p</a:t>
            </a:r>
            <a:r>
              <a:rPr lang="id-ID" sz="2300" b="1" dirty="0" smtClean="0">
                <a:latin typeface="Consolas" pitchFamily="49" charset="0"/>
                <a:cs typeface="Consolas" pitchFamily="49" charset="0"/>
              </a:rPr>
              <a:t>&gt;</a:t>
            </a:r>
            <a:endParaRPr lang="id-ID" sz="2300" b="1" dirty="0">
              <a:latin typeface="Consolas" pitchFamily="49" charset="0"/>
              <a:cs typeface="Consolas" pitchFamily="49" charset="0"/>
            </a:endParaRPr>
          </a:p>
          <a:p>
            <a:r>
              <a:rPr lang="id-ID" sz="2300" b="1" dirty="0">
                <a:latin typeface="Consolas" pitchFamily="49" charset="0"/>
                <a:cs typeface="Consolas" pitchFamily="49" charset="0"/>
              </a:rPr>
              <a:t/>
            </a:r>
            <a:br>
              <a:rPr lang="id-ID" sz="2300" b="1" dirty="0">
                <a:latin typeface="Consolas" pitchFamily="49" charset="0"/>
                <a:cs typeface="Consolas" pitchFamily="49" charset="0"/>
              </a:rPr>
            </a:br>
            <a:r>
              <a:rPr lang="id-ID" sz="23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&lt;script&gt;</a:t>
            </a:r>
          </a:p>
          <a:p>
            <a:r>
              <a:rPr lang="id-ID" sz="2300" b="1" i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function fungsiKu() </a:t>
            </a:r>
            <a:r>
              <a:rPr lang="id-ID" sz="2300" b="1" i="1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id-ID" sz="2300" b="1" i="1" dirty="0">
                <a:latin typeface="Consolas" pitchFamily="49" charset="0"/>
                <a:cs typeface="Consolas" pitchFamily="49" charset="0"/>
              </a:rPr>
              <a:t>let input1 = document.getElementById("</a:t>
            </a:r>
            <a:r>
              <a:rPr lang="id-ID" sz="2300" b="1" i="1" dirty="0" smtClean="0">
                <a:latin typeface="Consolas" pitchFamily="49" charset="0"/>
                <a:cs typeface="Consolas" pitchFamily="49" charset="0"/>
              </a:rPr>
              <a:t>form").</a:t>
            </a:r>
            <a:r>
              <a:rPr lang="id-ID" sz="2300" b="1" i="1" dirty="0">
                <a:latin typeface="Consolas" pitchFamily="49" charset="0"/>
                <a:cs typeface="Consolas" pitchFamily="49" charset="0"/>
              </a:rPr>
              <a:t>elements[0].value; </a:t>
            </a:r>
          </a:p>
          <a:p>
            <a:r>
              <a:rPr lang="id-ID" sz="2300" b="1" i="1" dirty="0">
                <a:latin typeface="Consolas" pitchFamily="49" charset="0"/>
                <a:cs typeface="Consolas" pitchFamily="49" charset="0"/>
              </a:rPr>
              <a:t>document.getElementById("tes").innerHTML = </a:t>
            </a:r>
            <a:r>
              <a:rPr lang="id-ID" sz="2300" b="1" i="1" dirty="0" smtClean="0">
                <a:latin typeface="Consolas" pitchFamily="49" charset="0"/>
                <a:cs typeface="Consolas" pitchFamily="49" charset="0"/>
              </a:rPr>
              <a:t>input1;}</a:t>
            </a:r>
            <a:endParaRPr lang="id-ID" sz="2300" b="1" i="1" dirty="0">
              <a:latin typeface="Consolas" pitchFamily="49" charset="0"/>
              <a:cs typeface="Consolas" pitchFamily="49" charset="0"/>
            </a:endParaRPr>
          </a:p>
          <a:p>
            <a:r>
              <a:rPr lang="id-ID" sz="23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&lt;/script&gt;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03409" y="126079"/>
            <a:ext cx="8346894" cy="133423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id-ID" sz="4000" b="1" dirty="0" smtClean="0">
                <a:solidFill>
                  <a:srgbClr val="009696"/>
                </a:solidFill>
              </a:rPr>
              <a:t>Input</a:t>
            </a:r>
          </a:p>
          <a:p>
            <a:pPr algn="r"/>
            <a:r>
              <a:rPr lang="id-ID" b="1" dirty="0">
                <a:solidFill>
                  <a:srgbClr val="009696"/>
                </a:solidFill>
              </a:rPr>
              <a:t>Number</a:t>
            </a:r>
            <a:endParaRPr lang="en-US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33" r="35126" b="67448"/>
          <a:stretch/>
        </p:blipFill>
        <p:spPr bwMode="auto">
          <a:xfrm>
            <a:off x="398345" y="4781550"/>
            <a:ext cx="8440855" cy="1771650"/>
          </a:xfrm>
          <a:prstGeom prst="rect">
            <a:avLst/>
          </a:prstGeom>
          <a:noFill/>
          <a:ln>
            <a:noFill/>
          </a:ln>
          <a:effectLst>
            <a:glow rad="228600">
              <a:schemeClr val="accent2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94890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04259" y="110358"/>
            <a:ext cx="8790097" cy="466659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id-ID" sz="2000" dirty="0">
                <a:latin typeface="Consolas" pitchFamily="49" charset="0"/>
                <a:cs typeface="Consolas" pitchFamily="49" charset="0"/>
              </a:rPr>
              <a:t/>
            </a:r>
            <a:br>
              <a:rPr lang="id-ID" sz="2000" dirty="0">
                <a:latin typeface="Consolas" pitchFamily="49" charset="0"/>
                <a:cs typeface="Consolas" pitchFamily="49" charset="0"/>
              </a:rPr>
            </a:br>
            <a:r>
              <a:rPr lang="id-ID" sz="2000" dirty="0">
                <a:latin typeface="Consolas" pitchFamily="49" charset="0"/>
                <a:cs typeface="Consolas" pitchFamily="49" charset="0"/>
              </a:rPr>
              <a:t>&lt;form id="form"&gt;</a:t>
            </a:r>
          </a:p>
          <a:p>
            <a:r>
              <a:rPr lang="id-ID" sz="2000" dirty="0">
                <a:latin typeface="Consolas" pitchFamily="49" charset="0"/>
                <a:cs typeface="Consolas" pitchFamily="49" charset="0"/>
              </a:rPr>
              <a:t>&lt;p&gt;Nama: &lt;input type="text"&gt;</a:t>
            </a:r>
          </a:p>
          <a:p>
            <a:r>
              <a:rPr lang="id-ID" sz="2000" dirty="0">
                <a:latin typeface="Consolas" pitchFamily="49" charset="0"/>
                <a:cs typeface="Consolas" pitchFamily="49" charset="0"/>
              </a:rPr>
              <a:t>&lt;p&gt;Usia: &lt;input type="number"&gt;</a:t>
            </a:r>
          </a:p>
          <a:p>
            <a:r>
              <a:rPr lang="id-ID" sz="2000" dirty="0">
                <a:latin typeface="Consolas" pitchFamily="49" charset="0"/>
                <a:cs typeface="Consolas" pitchFamily="49" charset="0"/>
              </a:rPr>
              <a:t>&lt;/form&gt;</a:t>
            </a:r>
          </a:p>
          <a:p>
            <a:r>
              <a:rPr lang="id-ID" sz="2000" dirty="0">
                <a:latin typeface="Consolas" pitchFamily="49" charset="0"/>
                <a:cs typeface="Consolas" pitchFamily="49" charset="0"/>
              </a:rPr>
              <a:t>&lt;button onclick="fungsiKu()"&gt; Coba klik! &lt;/button&gt;</a:t>
            </a:r>
          </a:p>
          <a:p>
            <a:r>
              <a:rPr lang="id-ID" sz="2000" dirty="0">
                <a:latin typeface="Consolas" pitchFamily="49" charset="0"/>
                <a:cs typeface="Consolas" pitchFamily="49" charset="0"/>
              </a:rPr>
              <a:t>&lt;p id="tes"&gt; Hasil &lt;/p</a:t>
            </a:r>
            <a:r>
              <a:rPr lang="id-ID" sz="2000" dirty="0" smtClean="0">
                <a:latin typeface="Consolas" pitchFamily="49" charset="0"/>
                <a:cs typeface="Consolas" pitchFamily="49" charset="0"/>
              </a:rPr>
              <a:t>&gt;</a:t>
            </a:r>
          </a:p>
          <a:p>
            <a:endParaRPr lang="id-ID" sz="2000" dirty="0">
              <a:latin typeface="Consolas" pitchFamily="49" charset="0"/>
              <a:cs typeface="Consolas" pitchFamily="49" charset="0"/>
            </a:endParaRPr>
          </a:p>
          <a:p>
            <a:r>
              <a:rPr lang="id-ID" sz="2000" dirty="0">
                <a:latin typeface="Consolas" pitchFamily="49" charset="0"/>
                <a:cs typeface="Consolas" pitchFamily="49" charset="0"/>
              </a:rPr>
              <a:t>&lt;script&gt;</a:t>
            </a:r>
          </a:p>
          <a:p>
            <a:r>
              <a:rPr lang="id-ID" sz="2000" dirty="0">
                <a:latin typeface="Consolas" pitchFamily="49" charset="0"/>
                <a:cs typeface="Consolas" pitchFamily="49" charset="0"/>
              </a:rPr>
              <a:t>function fungsiKu() {</a:t>
            </a:r>
          </a:p>
          <a:p>
            <a:r>
              <a:rPr lang="id-ID" sz="2000" dirty="0">
                <a:latin typeface="Consolas" pitchFamily="49" charset="0"/>
                <a:cs typeface="Consolas" pitchFamily="49" charset="0"/>
              </a:rPr>
              <a:t>let input1 = document.getElementById("form").elements[0].value; </a:t>
            </a:r>
          </a:p>
          <a:p>
            <a:r>
              <a:rPr lang="id-ID" sz="2000" dirty="0">
                <a:latin typeface="Consolas" pitchFamily="49" charset="0"/>
                <a:cs typeface="Consolas" pitchFamily="49" charset="0"/>
              </a:rPr>
              <a:t>let input2 = document.getElementById("form").elements[1].value;</a:t>
            </a:r>
          </a:p>
          <a:p>
            <a:r>
              <a:rPr lang="id-ID" sz="2000" dirty="0">
                <a:latin typeface="Consolas" pitchFamily="49" charset="0"/>
                <a:cs typeface="Consolas" pitchFamily="49" charset="0"/>
              </a:rPr>
              <a:t>document.getElementById("tes").innerHTML = input1+', '+input2+' tahun';}</a:t>
            </a:r>
          </a:p>
          <a:p>
            <a:r>
              <a:rPr lang="id-ID" sz="2000" dirty="0">
                <a:latin typeface="Consolas" pitchFamily="49" charset="0"/>
                <a:cs typeface="Consolas" pitchFamily="49" charset="0"/>
              </a:rPr>
              <a:t>&lt;/script&gt;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93909" y="-83471"/>
            <a:ext cx="8346894" cy="14741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id-ID" sz="4000" b="1" dirty="0" smtClean="0">
                <a:solidFill>
                  <a:srgbClr val="009696"/>
                </a:solidFill>
              </a:rPr>
              <a:t>Input</a:t>
            </a:r>
          </a:p>
          <a:p>
            <a:pPr algn="r"/>
            <a:r>
              <a:rPr lang="id-ID" b="1" dirty="0" smtClean="0">
                <a:solidFill>
                  <a:srgbClr val="009696"/>
                </a:solidFill>
              </a:rPr>
              <a:t>Text &amp; Number</a:t>
            </a:r>
            <a:endParaRPr lang="en-US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14" r="60752" b="58073"/>
          <a:stretch/>
        </p:blipFill>
        <p:spPr bwMode="auto">
          <a:xfrm>
            <a:off x="4736243" y="4582816"/>
            <a:ext cx="4099035" cy="1926683"/>
          </a:xfrm>
          <a:prstGeom prst="rect">
            <a:avLst/>
          </a:prstGeom>
          <a:noFill/>
          <a:ln>
            <a:noFill/>
          </a:ln>
          <a:effectLst>
            <a:glow rad="228600">
              <a:schemeClr val="accent2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429415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41195" y="-566301"/>
            <a:ext cx="8790097" cy="538595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id-ID" sz="2000" dirty="0">
                <a:latin typeface="Consolas" pitchFamily="49" charset="0"/>
                <a:cs typeface="Consolas" pitchFamily="49" charset="0"/>
              </a:rPr>
              <a:t/>
            </a:r>
            <a:br>
              <a:rPr lang="id-ID" sz="2000" dirty="0">
                <a:latin typeface="Consolas" pitchFamily="49" charset="0"/>
                <a:cs typeface="Consolas" pitchFamily="49" charset="0"/>
              </a:rPr>
            </a:br>
            <a:r>
              <a:rPr lang="id-ID" sz="2000" dirty="0">
                <a:latin typeface="Consolas" pitchFamily="49" charset="0"/>
                <a:cs typeface="Consolas" pitchFamily="49" charset="0"/>
              </a:rPr>
              <a:t>&lt;input id="a1" type</a:t>
            </a:r>
            <a:r>
              <a:rPr lang="id-ID" sz="2000" dirty="0" smtClean="0">
                <a:latin typeface="Consolas" pitchFamily="49" charset="0"/>
                <a:cs typeface="Consolas" pitchFamily="49" charset="0"/>
              </a:rPr>
              <a:t>="radio" </a:t>
            </a:r>
            <a:r>
              <a:rPr lang="id-ID" sz="2000" dirty="0">
                <a:latin typeface="Consolas" pitchFamily="49" charset="0"/>
                <a:cs typeface="Consolas" pitchFamily="49" charset="0"/>
              </a:rPr>
              <a:t>onclick="fungsiKu1(this.value)" value="Pria"&gt; Pria</a:t>
            </a:r>
          </a:p>
          <a:p>
            <a:r>
              <a:rPr lang="id-ID" sz="2000" dirty="0">
                <a:latin typeface="Consolas" pitchFamily="49" charset="0"/>
                <a:cs typeface="Consolas" pitchFamily="49" charset="0"/>
              </a:rPr>
              <a:t>&lt;br&gt;</a:t>
            </a:r>
          </a:p>
          <a:p>
            <a:r>
              <a:rPr lang="id-ID" sz="2000" dirty="0">
                <a:latin typeface="Consolas" pitchFamily="49" charset="0"/>
                <a:cs typeface="Consolas" pitchFamily="49" charset="0"/>
              </a:rPr>
              <a:t>&lt;p id="output"&gt;&lt;/p&gt;</a:t>
            </a:r>
          </a:p>
          <a:p>
            <a:r>
              <a:rPr lang="id-ID" sz="2000" dirty="0">
                <a:latin typeface="Consolas" pitchFamily="49" charset="0"/>
                <a:cs typeface="Consolas" pitchFamily="49" charset="0"/>
              </a:rPr>
              <a:t/>
            </a:r>
            <a:br>
              <a:rPr lang="id-ID" sz="2000" dirty="0">
                <a:latin typeface="Consolas" pitchFamily="49" charset="0"/>
                <a:cs typeface="Consolas" pitchFamily="49" charset="0"/>
              </a:rPr>
            </a:br>
            <a:r>
              <a:rPr lang="id-ID" sz="2000" dirty="0">
                <a:latin typeface="Consolas" pitchFamily="49" charset="0"/>
                <a:cs typeface="Consolas" pitchFamily="49" charset="0"/>
              </a:rPr>
              <a:t>&lt;script&gt;</a:t>
            </a:r>
          </a:p>
          <a:p>
            <a:r>
              <a:rPr lang="id-ID" sz="2000" dirty="0">
                <a:latin typeface="Consolas" pitchFamily="49" charset="0"/>
                <a:cs typeface="Consolas" pitchFamily="49" charset="0"/>
              </a:rPr>
              <a:t>function fungsiKu1(y) {</a:t>
            </a:r>
          </a:p>
          <a:p>
            <a:r>
              <a:rPr lang="id-ID" sz="2000" dirty="0">
                <a:latin typeface="Consolas" pitchFamily="49" charset="0"/>
                <a:cs typeface="Consolas" pitchFamily="49" charset="0"/>
              </a:rPr>
              <a:t>if(document.getElementById("a1").checked==true){</a:t>
            </a:r>
          </a:p>
          <a:p>
            <a:r>
              <a:rPr lang="id-ID" sz="2000" dirty="0">
                <a:latin typeface="Consolas" pitchFamily="49" charset="0"/>
                <a:cs typeface="Consolas" pitchFamily="49" charset="0"/>
              </a:rPr>
              <a:t>document.getElementById("output").innerHTML = y}</a:t>
            </a:r>
          </a:p>
          <a:p>
            <a:r>
              <a:rPr lang="id-ID" sz="2000" dirty="0">
                <a:latin typeface="Consolas" pitchFamily="49" charset="0"/>
                <a:cs typeface="Consolas" pitchFamily="49" charset="0"/>
              </a:rPr>
              <a:t>else{document.getElementById("output").innerHTML = ''}</a:t>
            </a:r>
          </a:p>
          <a:p>
            <a:r>
              <a:rPr lang="id-ID" sz="2000" dirty="0"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id-ID" sz="2000" dirty="0">
                <a:latin typeface="Consolas" pitchFamily="49" charset="0"/>
                <a:cs typeface="Consolas" pitchFamily="49" charset="0"/>
              </a:rPr>
              <a:t>&lt;/script&gt;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61967" y="1036174"/>
            <a:ext cx="8346894" cy="13821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id-ID" sz="4400" b="1" dirty="0" smtClean="0">
                <a:solidFill>
                  <a:srgbClr val="009696"/>
                </a:solidFill>
              </a:rPr>
              <a:t>a Radio Button</a:t>
            </a:r>
            <a:endParaRPr lang="en-US" sz="4400" b="1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52" r="35296" b="62069"/>
          <a:stretch/>
        </p:blipFill>
        <p:spPr bwMode="auto">
          <a:xfrm>
            <a:off x="435791" y="4414342"/>
            <a:ext cx="8418786" cy="2112579"/>
          </a:xfrm>
          <a:prstGeom prst="rect">
            <a:avLst/>
          </a:prstGeom>
          <a:noFill/>
          <a:ln>
            <a:noFill/>
          </a:ln>
          <a:effectLst>
            <a:glow rad="228600">
              <a:schemeClr val="accent2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01497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41195" y="0"/>
            <a:ext cx="8790097" cy="48196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en-US" sz="2400" dirty="0">
                <a:latin typeface="Consolas" pitchFamily="49" charset="0"/>
                <a:cs typeface="Consolas" pitchFamily="49" charset="0"/>
              </a:rPr>
              <a:t>&lt;input type="radio" name="sex1" 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onclick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="fungsiKu2(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this.value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)" value="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Pria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"&gt; 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Pria</a:t>
            </a:r>
            <a:endParaRPr lang="en-US" sz="2400" dirty="0">
              <a:latin typeface="Consolas" pitchFamily="49" charset="0"/>
              <a:cs typeface="Consolas" pitchFamily="49" charset="0"/>
            </a:endParaRPr>
          </a:p>
          <a:p>
            <a:r>
              <a:rPr lang="en-US" sz="2400" dirty="0">
                <a:latin typeface="Consolas" pitchFamily="49" charset="0"/>
                <a:cs typeface="Consolas" pitchFamily="49" charset="0"/>
              </a:rPr>
              <a:t>&lt;input type="radio" name="sex2" 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onclick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="fungsiKu2(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this.value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)" value="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Wanita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"&gt; 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Wanita</a:t>
            </a:r>
            <a:endParaRPr lang="en-US" sz="2400" dirty="0">
              <a:latin typeface="Consolas" pitchFamily="49" charset="0"/>
              <a:cs typeface="Consolas" pitchFamily="49" charset="0"/>
            </a:endParaRPr>
          </a:p>
          <a:p>
            <a:r>
              <a:rPr lang="en-US" sz="2400" dirty="0">
                <a:latin typeface="Consolas" pitchFamily="49" charset="0"/>
                <a:cs typeface="Consolas" pitchFamily="49" charset="0"/>
              </a:rPr>
              <a:t>&lt;p id="output"&gt;&lt;/p&gt;</a:t>
            </a:r>
          </a:p>
          <a:p>
            <a:r>
              <a:rPr lang="en-US" sz="2400" dirty="0">
                <a:latin typeface="Consolas" pitchFamily="49" charset="0"/>
                <a:cs typeface="Consolas" pitchFamily="49" charset="0"/>
              </a:rPr>
              <a:t>&lt;script&gt;</a:t>
            </a:r>
          </a:p>
          <a:p>
            <a:r>
              <a:rPr lang="en-US" sz="2400" dirty="0">
                <a:latin typeface="Consolas" pitchFamily="49" charset="0"/>
                <a:cs typeface="Consolas" pitchFamily="49" charset="0"/>
              </a:rPr>
              <a:t>function fungsiKu2(y) {</a:t>
            </a:r>
          </a:p>
          <a:p>
            <a:r>
              <a:rPr lang="en-US" sz="2400" dirty="0" err="1">
                <a:latin typeface="Consolas" pitchFamily="49" charset="0"/>
                <a:cs typeface="Consolas" pitchFamily="49" charset="0"/>
              </a:rPr>
              <a:t>document.getElementById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("output").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innerHTML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= y</a:t>
            </a:r>
          </a:p>
          <a:p>
            <a:r>
              <a:rPr lang="en-US" sz="2400" dirty="0"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2400" dirty="0">
                <a:latin typeface="Consolas" pitchFamily="49" charset="0"/>
                <a:cs typeface="Consolas" pitchFamily="49" charset="0"/>
              </a:rPr>
              <a:t>&lt;/script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&gt;</a:t>
            </a:r>
            <a:endParaRPr lang="en-US" sz="2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41509" y="1742039"/>
            <a:ext cx="8346894" cy="13821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id-ID" sz="4400" b="1" dirty="0" smtClean="0">
                <a:solidFill>
                  <a:srgbClr val="009696"/>
                </a:solidFill>
              </a:rPr>
              <a:t>2 Radio Buttons</a:t>
            </a:r>
            <a:endParaRPr lang="en-US" sz="44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21" r="16466" b="65733"/>
          <a:stretch/>
        </p:blipFill>
        <p:spPr bwMode="auto">
          <a:xfrm>
            <a:off x="624399" y="4619953"/>
            <a:ext cx="8147488" cy="1876097"/>
          </a:xfrm>
          <a:prstGeom prst="rect">
            <a:avLst/>
          </a:prstGeom>
          <a:noFill/>
          <a:ln>
            <a:noFill/>
          </a:ln>
          <a:effectLst>
            <a:glow rad="228600">
              <a:schemeClr val="accent2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682976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41195" y="-566301"/>
            <a:ext cx="8790097" cy="538595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id-ID" sz="2000" dirty="0">
                <a:latin typeface="Consolas" pitchFamily="49" charset="0"/>
                <a:cs typeface="Consolas" pitchFamily="49" charset="0"/>
              </a:rPr>
              <a:t/>
            </a:r>
            <a:br>
              <a:rPr lang="id-ID" sz="2000" dirty="0">
                <a:latin typeface="Consolas" pitchFamily="49" charset="0"/>
                <a:cs typeface="Consolas" pitchFamily="49" charset="0"/>
              </a:rPr>
            </a:br>
            <a:r>
              <a:rPr lang="id-ID" sz="2000" dirty="0">
                <a:latin typeface="Consolas" pitchFamily="49" charset="0"/>
                <a:cs typeface="Consolas" pitchFamily="49" charset="0"/>
              </a:rPr>
              <a:t>&lt;input type="radio" name="sex" onclick="fungsiKu1(this.value)" value="Pria"&gt; Pria</a:t>
            </a:r>
          </a:p>
          <a:p>
            <a:r>
              <a:rPr lang="id-ID" sz="2000" dirty="0">
                <a:latin typeface="Consolas" pitchFamily="49" charset="0"/>
                <a:cs typeface="Consolas" pitchFamily="49" charset="0"/>
              </a:rPr>
              <a:t>&lt;input type="radio" name="sex" onclick="fungsiKu1(this.value)" value="Wanita"&gt; Wanita</a:t>
            </a:r>
          </a:p>
          <a:p>
            <a:r>
              <a:rPr lang="id-ID" sz="2000" dirty="0">
                <a:latin typeface="Consolas" pitchFamily="49" charset="0"/>
                <a:cs typeface="Consolas" pitchFamily="49" charset="0"/>
              </a:rPr>
              <a:t>&lt;button id="klikini" onclick="fungsiKu2(this.value)"&gt; klik &lt;/button&gt;</a:t>
            </a:r>
          </a:p>
          <a:p>
            <a:r>
              <a:rPr lang="id-ID" sz="2000" dirty="0">
                <a:latin typeface="Consolas" pitchFamily="49" charset="0"/>
                <a:cs typeface="Consolas" pitchFamily="49" charset="0"/>
              </a:rPr>
              <a:t>&lt;p id="output"&gt;&lt;/p</a:t>
            </a:r>
            <a:r>
              <a:rPr lang="id-ID" sz="2000" dirty="0" smtClean="0"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id-ID" sz="2000" dirty="0">
                <a:latin typeface="Consolas" pitchFamily="49" charset="0"/>
                <a:cs typeface="Consolas" pitchFamily="49" charset="0"/>
              </a:rPr>
              <a:t/>
            </a:r>
            <a:br>
              <a:rPr lang="id-ID" sz="2000" dirty="0">
                <a:latin typeface="Consolas" pitchFamily="49" charset="0"/>
                <a:cs typeface="Consolas" pitchFamily="49" charset="0"/>
              </a:rPr>
            </a:br>
            <a:r>
              <a:rPr lang="id-ID" sz="2000" dirty="0">
                <a:latin typeface="Consolas" pitchFamily="49" charset="0"/>
                <a:cs typeface="Consolas" pitchFamily="49" charset="0"/>
              </a:rPr>
              <a:t>&lt;script</a:t>
            </a:r>
            <a:r>
              <a:rPr lang="id-ID" sz="2000" dirty="0" smtClean="0">
                <a:latin typeface="Consolas" pitchFamily="49" charset="0"/>
                <a:cs typeface="Consolas" pitchFamily="49" charset="0"/>
              </a:rPr>
              <a:t>&gt;</a:t>
            </a:r>
            <a:r>
              <a:rPr lang="id-ID" sz="2000" dirty="0">
                <a:latin typeface="Consolas" pitchFamily="49" charset="0"/>
                <a:cs typeface="Consolas" pitchFamily="49" charset="0"/>
              </a:rPr>
              <a:t/>
            </a:r>
            <a:br>
              <a:rPr lang="id-ID" sz="2000" dirty="0">
                <a:latin typeface="Consolas" pitchFamily="49" charset="0"/>
                <a:cs typeface="Consolas" pitchFamily="49" charset="0"/>
              </a:rPr>
            </a:br>
            <a:r>
              <a:rPr lang="id-ID" sz="2000" dirty="0">
                <a:latin typeface="Consolas" pitchFamily="49" charset="0"/>
                <a:cs typeface="Consolas" pitchFamily="49" charset="0"/>
              </a:rPr>
              <a:t>function fungsiKu1(x) {</a:t>
            </a:r>
          </a:p>
          <a:p>
            <a:r>
              <a:rPr lang="id-ID" sz="2000" dirty="0">
                <a:latin typeface="Consolas" pitchFamily="49" charset="0"/>
                <a:cs typeface="Consolas" pitchFamily="49" charset="0"/>
              </a:rPr>
              <a:t>document.getElementById("klikini").value = </a:t>
            </a:r>
            <a:r>
              <a:rPr lang="id-ID" sz="2000" dirty="0" smtClean="0">
                <a:latin typeface="Consolas" pitchFamily="49" charset="0"/>
                <a:cs typeface="Consolas" pitchFamily="49" charset="0"/>
              </a:rPr>
              <a:t>x}</a:t>
            </a:r>
            <a:r>
              <a:rPr lang="id-ID" sz="2000" dirty="0">
                <a:latin typeface="Consolas" pitchFamily="49" charset="0"/>
                <a:cs typeface="Consolas" pitchFamily="49" charset="0"/>
              </a:rPr>
              <a:t/>
            </a:r>
            <a:br>
              <a:rPr lang="id-ID" sz="2000" dirty="0">
                <a:latin typeface="Consolas" pitchFamily="49" charset="0"/>
                <a:cs typeface="Consolas" pitchFamily="49" charset="0"/>
              </a:rPr>
            </a:br>
            <a:r>
              <a:rPr lang="id-ID" sz="2000" dirty="0">
                <a:latin typeface="Consolas" pitchFamily="49" charset="0"/>
                <a:cs typeface="Consolas" pitchFamily="49" charset="0"/>
              </a:rPr>
              <a:t>function fungsiKu2(y) {</a:t>
            </a:r>
          </a:p>
          <a:p>
            <a:r>
              <a:rPr lang="id-ID" sz="2000" dirty="0">
                <a:latin typeface="Consolas" pitchFamily="49" charset="0"/>
                <a:cs typeface="Consolas" pitchFamily="49" charset="0"/>
              </a:rPr>
              <a:t>document.getElementById("output").innerHTML = </a:t>
            </a:r>
            <a:r>
              <a:rPr lang="id-ID" sz="2000" dirty="0" smtClean="0">
                <a:latin typeface="Consolas" pitchFamily="49" charset="0"/>
                <a:cs typeface="Consolas" pitchFamily="49" charset="0"/>
              </a:rPr>
              <a:t>y}</a:t>
            </a:r>
            <a:endParaRPr lang="id-ID" sz="2000" dirty="0">
              <a:latin typeface="Consolas" pitchFamily="49" charset="0"/>
              <a:cs typeface="Consolas" pitchFamily="49" charset="0"/>
            </a:endParaRPr>
          </a:p>
          <a:p>
            <a:r>
              <a:rPr lang="id-ID" sz="2000" dirty="0">
                <a:latin typeface="Consolas" pitchFamily="49" charset="0"/>
                <a:cs typeface="Consolas" pitchFamily="49" charset="0"/>
              </a:rPr>
              <a:t>&lt;/script&gt;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41509" y="1742039"/>
            <a:ext cx="8346894" cy="13821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id-ID" sz="4400" b="1" dirty="0" smtClean="0">
                <a:solidFill>
                  <a:srgbClr val="009696"/>
                </a:solidFill>
              </a:rPr>
              <a:t>2 Radio Buttons</a:t>
            </a:r>
            <a:endParaRPr lang="en-US" sz="4400" b="1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25" r="37523" b="62993"/>
          <a:stretch/>
        </p:blipFill>
        <p:spPr bwMode="auto">
          <a:xfrm>
            <a:off x="629953" y="4539916"/>
            <a:ext cx="8129036" cy="1981200"/>
          </a:xfrm>
          <a:prstGeom prst="rect">
            <a:avLst/>
          </a:prstGeom>
          <a:noFill/>
          <a:ln>
            <a:noFill/>
          </a:ln>
          <a:effectLst>
            <a:glow rad="228600">
              <a:schemeClr val="accent2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271188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-39920" y="0"/>
            <a:ext cx="9183920" cy="5685585"/>
          </a:xfrm>
          <a:prstGeom prst="rect">
            <a:avLst/>
          </a:prstGeom>
          <a:solidFill>
            <a:srgbClr val="009696"/>
          </a:solidFill>
          <a:ln>
            <a:solidFill>
              <a:srgbClr val="0096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0" y="-1"/>
            <a:ext cx="9143999" cy="10805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id-ID" sz="4400" b="1" dirty="0" smtClean="0">
                <a:solidFill>
                  <a:schemeClr val="bg1"/>
                </a:solidFill>
              </a:rPr>
              <a:t>Solve It!</a:t>
            </a:r>
            <a:endParaRPr lang="id-ID" sz="4400" b="1" dirty="0">
              <a:solidFill>
                <a:schemeClr val="bg1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46" t="17896" r="46481" b="6744"/>
          <a:stretch/>
        </p:blipFill>
        <p:spPr bwMode="auto">
          <a:xfrm>
            <a:off x="717330" y="1080528"/>
            <a:ext cx="7709337" cy="4245623"/>
          </a:xfrm>
          <a:prstGeom prst="rect">
            <a:avLst/>
          </a:prstGeom>
          <a:noFill/>
          <a:ln>
            <a:noFill/>
          </a:ln>
          <a:effectLst>
            <a:glow rad="228600">
              <a:schemeClr val="accent2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184817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" y="-141894"/>
            <a:ext cx="9143999" cy="134753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id-ID" sz="4400" b="1" dirty="0" smtClean="0">
                <a:solidFill>
                  <a:srgbClr val="009696"/>
                </a:solidFill>
              </a:rPr>
              <a:t>a CheckBox</a:t>
            </a:r>
            <a:endParaRPr lang="en-US" sz="4400" b="1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41195" y="479172"/>
            <a:ext cx="8790097" cy="401353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id-ID" sz="2000" dirty="0">
                <a:latin typeface="Consolas" pitchFamily="49" charset="0"/>
                <a:cs typeface="Consolas" pitchFamily="49" charset="0"/>
              </a:rPr>
              <a:t/>
            </a:r>
            <a:br>
              <a:rPr lang="id-ID" sz="2000" dirty="0">
                <a:latin typeface="Consolas" pitchFamily="49" charset="0"/>
                <a:cs typeface="Consolas" pitchFamily="49" charset="0"/>
              </a:rPr>
            </a:br>
            <a:r>
              <a:rPr lang="id-ID" sz="2000" dirty="0">
                <a:latin typeface="Consolas" pitchFamily="49" charset="0"/>
                <a:cs typeface="Consolas" pitchFamily="49" charset="0"/>
              </a:rPr>
              <a:t>&lt;input id="a1" type="checkbox" onclick="fungsiKu1(this.value)" value="Pria"&gt; Pria</a:t>
            </a:r>
          </a:p>
          <a:p>
            <a:r>
              <a:rPr lang="id-ID" sz="2000" dirty="0">
                <a:latin typeface="Consolas" pitchFamily="49" charset="0"/>
                <a:cs typeface="Consolas" pitchFamily="49" charset="0"/>
              </a:rPr>
              <a:t>&lt;br&gt;</a:t>
            </a:r>
          </a:p>
          <a:p>
            <a:r>
              <a:rPr lang="id-ID" sz="2000" dirty="0">
                <a:latin typeface="Consolas" pitchFamily="49" charset="0"/>
                <a:cs typeface="Consolas" pitchFamily="49" charset="0"/>
              </a:rPr>
              <a:t>&lt;p id="output"&gt;&lt;/p&gt;</a:t>
            </a:r>
          </a:p>
          <a:p>
            <a:r>
              <a:rPr lang="id-ID" sz="2000" dirty="0">
                <a:latin typeface="Consolas" pitchFamily="49" charset="0"/>
                <a:cs typeface="Consolas" pitchFamily="49" charset="0"/>
              </a:rPr>
              <a:t/>
            </a:r>
            <a:br>
              <a:rPr lang="id-ID" sz="2000" dirty="0">
                <a:latin typeface="Consolas" pitchFamily="49" charset="0"/>
                <a:cs typeface="Consolas" pitchFamily="49" charset="0"/>
              </a:rPr>
            </a:br>
            <a:r>
              <a:rPr lang="id-ID" sz="2000" dirty="0">
                <a:latin typeface="Consolas" pitchFamily="49" charset="0"/>
                <a:cs typeface="Consolas" pitchFamily="49" charset="0"/>
              </a:rPr>
              <a:t>&lt;script&gt;</a:t>
            </a:r>
          </a:p>
          <a:p>
            <a:r>
              <a:rPr lang="id-ID" sz="2000" dirty="0">
                <a:latin typeface="Consolas" pitchFamily="49" charset="0"/>
                <a:cs typeface="Consolas" pitchFamily="49" charset="0"/>
              </a:rPr>
              <a:t>function fungsiKu1(y) {</a:t>
            </a:r>
          </a:p>
          <a:p>
            <a:r>
              <a:rPr lang="id-ID" sz="2000" dirty="0">
                <a:latin typeface="Consolas" pitchFamily="49" charset="0"/>
                <a:cs typeface="Consolas" pitchFamily="49" charset="0"/>
              </a:rPr>
              <a:t>if(document.getElementById("a1").checked==true){</a:t>
            </a:r>
          </a:p>
          <a:p>
            <a:r>
              <a:rPr lang="id-ID" sz="2000" dirty="0">
                <a:latin typeface="Consolas" pitchFamily="49" charset="0"/>
                <a:cs typeface="Consolas" pitchFamily="49" charset="0"/>
              </a:rPr>
              <a:t>document.getElementById("output").innerHTML = y}</a:t>
            </a:r>
          </a:p>
          <a:p>
            <a:r>
              <a:rPr lang="id-ID" sz="2000" dirty="0">
                <a:latin typeface="Consolas" pitchFamily="49" charset="0"/>
                <a:cs typeface="Consolas" pitchFamily="49" charset="0"/>
              </a:rPr>
              <a:t>else{document.getElementById("output").innerHTML = </a:t>
            </a:r>
            <a:r>
              <a:rPr lang="id-ID" sz="2000" dirty="0" smtClean="0">
                <a:latin typeface="Consolas" pitchFamily="49" charset="0"/>
                <a:cs typeface="Consolas" pitchFamily="49" charset="0"/>
              </a:rPr>
              <a:t>''}}</a:t>
            </a:r>
            <a:endParaRPr lang="id-ID" sz="2000" dirty="0">
              <a:latin typeface="Consolas" pitchFamily="49" charset="0"/>
              <a:cs typeface="Consolas" pitchFamily="49" charset="0"/>
            </a:endParaRPr>
          </a:p>
          <a:p>
            <a:r>
              <a:rPr lang="id-ID" sz="2000" dirty="0">
                <a:latin typeface="Consolas" pitchFamily="49" charset="0"/>
                <a:cs typeface="Consolas" pitchFamily="49" charset="0"/>
              </a:rPr>
              <a:t>&lt;/script&gt;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74" r="37840" b="64293"/>
          <a:stretch/>
        </p:blipFill>
        <p:spPr bwMode="auto">
          <a:xfrm>
            <a:off x="676622" y="4555769"/>
            <a:ext cx="8087710" cy="2006767"/>
          </a:xfrm>
          <a:prstGeom prst="rect">
            <a:avLst/>
          </a:prstGeom>
          <a:noFill/>
          <a:ln>
            <a:noFill/>
          </a:ln>
          <a:effectLst>
            <a:glow rad="228600">
              <a:schemeClr val="accent2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330186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7195</TotalTime>
  <Words>201</Words>
  <Application>Microsoft Office PowerPoint</Application>
  <PresentationFormat>On-screen Show (4:3)</PresentationFormat>
  <Paragraphs>130</Paragraphs>
  <Slides>17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Exploring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Exploring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Lintang</dc:creator>
  <cp:lastModifiedBy>usr</cp:lastModifiedBy>
  <cp:revision>514</cp:revision>
  <dcterms:created xsi:type="dcterms:W3CDTF">2015-11-07T11:59:24Z</dcterms:created>
  <dcterms:modified xsi:type="dcterms:W3CDTF">2018-02-02T08:25:03Z</dcterms:modified>
</cp:coreProperties>
</file>