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99" r:id="rId2"/>
    <p:sldId id="445" r:id="rId3"/>
    <p:sldId id="446" r:id="rId4"/>
    <p:sldId id="447" r:id="rId5"/>
    <p:sldId id="448" r:id="rId6"/>
    <p:sldId id="449" r:id="rId7"/>
    <p:sldId id="450" r:id="rId8"/>
    <p:sldId id="461" r:id="rId9"/>
    <p:sldId id="451" r:id="rId10"/>
    <p:sldId id="460" r:id="rId11"/>
    <p:sldId id="452" r:id="rId12"/>
    <p:sldId id="453" r:id="rId13"/>
    <p:sldId id="454" r:id="rId14"/>
    <p:sldId id="470" r:id="rId15"/>
    <p:sldId id="466" r:id="rId16"/>
    <p:sldId id="479" r:id="rId17"/>
    <p:sldId id="474" r:id="rId18"/>
    <p:sldId id="480" r:id="rId19"/>
    <p:sldId id="456" r:id="rId20"/>
    <p:sldId id="458" r:id="rId21"/>
    <p:sldId id="472" r:id="rId22"/>
    <p:sldId id="457" r:id="rId23"/>
    <p:sldId id="471" r:id="rId24"/>
    <p:sldId id="462" r:id="rId25"/>
    <p:sldId id="465" r:id="rId26"/>
    <p:sldId id="463" r:id="rId27"/>
    <p:sldId id="467" r:id="rId28"/>
    <p:sldId id="468" r:id="rId29"/>
    <p:sldId id="469" r:id="rId30"/>
    <p:sldId id="475" r:id="rId31"/>
    <p:sldId id="478" r:id="rId32"/>
    <p:sldId id="476" r:id="rId33"/>
    <p:sldId id="477" r:id="rId34"/>
    <p:sldId id="473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66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#8   </a:t>
              </a:r>
              <a:r>
                <a:rPr lang="id-ID" sz="3200" b="0" dirty="0" smtClean="0">
                  <a:latin typeface="Gotham" pitchFamily="50" charset="0"/>
                </a:rPr>
                <a:t>Object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487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Creating a </a:t>
            </a:r>
            <a:r>
              <a:rPr lang="id-ID" sz="3200" b="1" dirty="0" smtClean="0">
                <a:solidFill>
                  <a:srgbClr val="009696"/>
                </a:solidFill>
              </a:rPr>
              <a:t>JavaScript Object</a:t>
            </a:r>
          </a:p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#4 </a:t>
            </a:r>
            <a:r>
              <a:rPr lang="id-ID" sz="3200" b="1" dirty="0">
                <a:solidFill>
                  <a:srgbClr val="009696"/>
                </a:solidFill>
              </a:rPr>
              <a:t>Using an </a:t>
            </a:r>
            <a:r>
              <a:rPr lang="id-ID" sz="3200" b="1" dirty="0" smtClean="0">
                <a:solidFill>
                  <a:srgbClr val="009696"/>
                </a:solidFill>
              </a:rPr>
              <a:t>JavaScript Class*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405" y="942215"/>
            <a:ext cx="8346894" cy="201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solidFill>
                  <a:srgbClr val="009696"/>
                </a:solidFill>
              </a:rPr>
              <a:t>The examples </a:t>
            </a:r>
            <a:r>
              <a:rPr lang="id-ID" sz="2000" dirty="0" smtClean="0">
                <a:solidFill>
                  <a:srgbClr val="009696"/>
                </a:solidFill>
              </a:rPr>
              <a:t>#1 &amp; #2</a:t>
            </a:r>
            <a:r>
              <a:rPr lang="en-US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>
                <a:solidFill>
                  <a:srgbClr val="009696"/>
                </a:solidFill>
              </a:rPr>
              <a:t>are limited in many situations. They only create a single </a:t>
            </a:r>
            <a:r>
              <a:rPr lang="en-US" sz="2000" dirty="0" smtClean="0">
                <a:solidFill>
                  <a:srgbClr val="009696"/>
                </a:solidFill>
              </a:rPr>
              <a:t>object.</a:t>
            </a:r>
            <a:r>
              <a:rPr lang="id-ID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 smtClean="0">
                <a:solidFill>
                  <a:srgbClr val="009696"/>
                </a:solidFill>
              </a:rPr>
              <a:t>Sometimes </a:t>
            </a:r>
            <a:r>
              <a:rPr lang="en-US" sz="2000" dirty="0">
                <a:solidFill>
                  <a:srgbClr val="009696"/>
                </a:solidFill>
              </a:rPr>
              <a:t>we like to have an "object type" that can be used to create many objects of one </a:t>
            </a:r>
            <a:r>
              <a:rPr lang="en-US" sz="2000" dirty="0" smtClean="0">
                <a:solidFill>
                  <a:srgbClr val="009696"/>
                </a:solidFill>
              </a:rPr>
              <a:t>type</a:t>
            </a:r>
            <a:r>
              <a:rPr lang="en-US" sz="2000" dirty="0">
                <a:solidFill>
                  <a:srgbClr val="009696"/>
                </a:solidFill>
              </a:rPr>
              <a:t>.</a:t>
            </a:r>
            <a:endParaRPr lang="id-ID" sz="2000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8702" y="2142688"/>
            <a:ext cx="8398944" cy="4476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(nama, usia, job)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this.namaDpn = nama;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this.umur = usia;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this.pekerjaan = job;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orang('Andi',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30,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'PNS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console.log(Andi.umur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11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The </a:t>
            </a:r>
            <a:r>
              <a:rPr lang="id-ID" sz="4000" b="1" i="1" dirty="0" smtClean="0">
                <a:solidFill>
                  <a:srgbClr val="009696"/>
                </a:solidFill>
              </a:rPr>
              <a:t>‘</a:t>
            </a:r>
            <a:r>
              <a:rPr lang="en-US" sz="4000" b="1" i="1" dirty="0" smtClean="0">
                <a:solidFill>
                  <a:srgbClr val="009696"/>
                </a:solidFill>
              </a:rPr>
              <a:t>this</a:t>
            </a:r>
            <a:r>
              <a:rPr lang="id-ID" sz="4000" b="1" i="1" dirty="0" smtClean="0">
                <a:solidFill>
                  <a:srgbClr val="009696"/>
                </a:solidFill>
              </a:rPr>
              <a:t>’</a:t>
            </a:r>
            <a:r>
              <a:rPr lang="en-US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>
                <a:solidFill>
                  <a:srgbClr val="009696"/>
                </a:solidFill>
              </a:rPr>
              <a:t>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574" y="1466166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In </a:t>
            </a:r>
            <a:r>
              <a:rPr lang="en-US" sz="2400" dirty="0"/>
              <a:t>JavaScript, the thing called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is the object that "owns" the JavaScript </a:t>
            </a:r>
            <a:r>
              <a:rPr lang="en-US" sz="2400" dirty="0" smtClean="0"/>
              <a:t>code.</a:t>
            </a:r>
            <a:r>
              <a:rPr lang="id-ID" sz="2400" dirty="0"/>
              <a:t> </a:t>
            </a:r>
            <a:endParaRPr lang="id-ID" sz="2400" dirty="0" smtClean="0"/>
          </a:p>
          <a:p>
            <a:endParaRPr lang="id-ID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when used in a function, is the object that "owns" the </a:t>
            </a:r>
            <a:r>
              <a:rPr lang="en-US" sz="2400" dirty="0" smtClean="0"/>
              <a:t>function.</a:t>
            </a:r>
            <a:r>
              <a:rPr lang="id-ID" sz="2400" dirty="0"/>
              <a:t> </a:t>
            </a:r>
            <a:endParaRPr lang="id-ID" sz="2400" dirty="0" smtClean="0"/>
          </a:p>
          <a:p>
            <a:endParaRPr lang="id-ID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when used in an object, is the object itself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keyword in an object constructor does not have a value. It is only a substitute </a:t>
            </a:r>
            <a:r>
              <a:rPr lang="en-US" sz="2400" dirty="0" smtClean="0"/>
              <a:t>for </a:t>
            </a:r>
            <a:r>
              <a:rPr lang="en-US" sz="2400" dirty="0"/>
              <a:t>the new object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/>
              <a:t>The 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will become the new object when the constructor is used to create an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9491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Accessing </a:t>
            </a:r>
            <a:r>
              <a:rPr lang="id-ID" sz="4000" b="1" dirty="0" smtClean="0">
                <a:solidFill>
                  <a:srgbClr val="009696"/>
                </a:solidFill>
              </a:rPr>
              <a:t>Obj. </a:t>
            </a:r>
            <a:r>
              <a:rPr lang="en-US" sz="4000" b="1" dirty="0" smtClean="0">
                <a:solidFill>
                  <a:srgbClr val="009696"/>
                </a:solidFill>
              </a:rPr>
              <a:t>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namaDpn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: "Andi", 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: 50, 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: "Politisi"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orang.namaDpn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+' usianya '+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orang.usia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+' tahun.'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orang["namaDpn"]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+' seorang '+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orang["job"]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+'.'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04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</a:t>
            </a:r>
            <a:r>
              <a:rPr lang="id-ID" sz="4000" b="1" dirty="0" smtClean="0">
                <a:solidFill>
                  <a:srgbClr val="009696"/>
                </a:solidFill>
              </a:rPr>
              <a:t>dd</a:t>
            </a:r>
            <a:r>
              <a:rPr lang="en-US" sz="4000" b="1" dirty="0" err="1" smtClean="0">
                <a:solidFill>
                  <a:srgbClr val="009696"/>
                </a:solidFill>
              </a:rPr>
              <a:t>ing</a:t>
            </a:r>
            <a:r>
              <a:rPr lang="id-ID" sz="4000" b="1" dirty="0" smtClean="0">
                <a:solidFill>
                  <a:srgbClr val="009696"/>
                </a:solidFill>
              </a:rPr>
              <a:t>/Deleting</a:t>
            </a:r>
            <a:r>
              <a:rPr lang="en-US" sz="4000" b="1" dirty="0" smtClean="0">
                <a:solidFill>
                  <a:srgbClr val="009696"/>
                </a:solidFill>
              </a:rPr>
              <a:t> 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namaDpn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: "Andi", 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: 50, 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: "Politisi"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orang.negara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"Indonesia";</a:t>
            </a:r>
          </a:p>
          <a:p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orang.usia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578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</a:t>
            </a:r>
            <a:r>
              <a:rPr lang="id-ID" sz="4000" b="1" dirty="0" smtClean="0">
                <a:solidFill>
                  <a:srgbClr val="009696"/>
                </a:solidFill>
              </a:rPr>
              <a:t>dd</a:t>
            </a:r>
            <a:r>
              <a:rPr lang="en-US" sz="4000" b="1" dirty="0" err="1" smtClean="0">
                <a:solidFill>
                  <a:srgbClr val="009696"/>
                </a:solidFill>
              </a:rPr>
              <a:t>ing</a:t>
            </a:r>
            <a:r>
              <a:rPr lang="id-ID" sz="4000" b="1" dirty="0" smtClean="0">
                <a:solidFill>
                  <a:srgbClr val="009696"/>
                </a:solidFill>
              </a:rPr>
              <a:t>/Deleting</a:t>
            </a:r>
            <a:r>
              <a:rPr lang="en-US" sz="4000" b="1" dirty="0" smtClean="0">
                <a:solidFill>
                  <a:srgbClr val="009696"/>
                </a:solidFill>
              </a:rPr>
              <a:t> 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(nama, usia, job)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namaDpn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nama;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umur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usia;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pekerjaan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job;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orang('Andi', 30, 'PNS');</a:t>
            </a:r>
          </a:p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Andi.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negara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= 'Indonesia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2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129" y="-81328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Array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1946" y="1055548"/>
            <a:ext cx="7670042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Andi</a:t>
            </a:r>
            <a:r>
              <a:rPr lang="en-US" sz="3200" dirty="0"/>
              <a:t> = {</a:t>
            </a:r>
          </a:p>
          <a:p>
            <a:r>
              <a:rPr lang="en-US" sz="3200" dirty="0"/>
              <a:t>    </a:t>
            </a:r>
            <a:r>
              <a:rPr lang="en-US" sz="3200" dirty="0" err="1"/>
              <a:t>nama</a:t>
            </a:r>
            <a:r>
              <a:rPr lang="en-US" sz="3200" dirty="0"/>
              <a:t> : ['</a:t>
            </a:r>
            <a:r>
              <a:rPr lang="en-US" sz="3200" dirty="0" err="1"/>
              <a:t>Andi</a:t>
            </a:r>
            <a:r>
              <a:rPr lang="en-US" sz="3200" dirty="0" smtClean="0"/>
              <a:t>', '</a:t>
            </a:r>
            <a:r>
              <a:rPr lang="en-US" sz="3200" dirty="0" err="1" smtClean="0"/>
              <a:t>Susilo</a:t>
            </a:r>
            <a:r>
              <a:rPr lang="en-US" sz="3200" dirty="0"/>
              <a:t>'], </a:t>
            </a:r>
          </a:p>
          <a:p>
            <a:r>
              <a:rPr lang="en-US" sz="3200" dirty="0"/>
              <a:t>    </a:t>
            </a:r>
            <a:r>
              <a:rPr lang="en-US" sz="3200" dirty="0" err="1"/>
              <a:t>usia</a:t>
            </a:r>
            <a:r>
              <a:rPr lang="en-US" sz="3200" dirty="0"/>
              <a:t> : 50, </a:t>
            </a:r>
          </a:p>
          <a:p>
            <a:r>
              <a:rPr lang="en-US" sz="3200" dirty="0"/>
              <a:t>    job : "</a:t>
            </a:r>
            <a:r>
              <a:rPr lang="en-US" sz="3200" dirty="0" err="1"/>
              <a:t>Politisi</a:t>
            </a:r>
            <a:r>
              <a:rPr lang="en-US" sz="3200" dirty="0"/>
              <a:t>"</a:t>
            </a:r>
          </a:p>
          <a:p>
            <a:r>
              <a:rPr lang="en-US" sz="3200" dirty="0"/>
              <a:t>};</a:t>
            </a: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Andi.nama[0]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 console.log(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Andi.nama[1]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46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129" y="-81328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Array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3" y="1055548"/>
            <a:ext cx="8324585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(awal, akhir,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[awal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akhir]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('Andi','Susilo',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20);</a:t>
            </a: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Andi.nama[0]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 console.log(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Andi.nama[1]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5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129" y="0"/>
            <a:ext cx="8187835" cy="117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Obj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9676" y="960012"/>
            <a:ext cx="6714140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: '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',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: 50,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: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'PNS',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tingkat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Eselon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IIIA',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lokasi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'Bali'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.job.nama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.job.lokasi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8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129" y="0"/>
            <a:ext cx="8187835" cy="117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Obj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3" y="1055548"/>
            <a:ext cx="8324585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(awal, akhir,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{awal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akhir}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}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('Andi','Susilo',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20);</a:t>
            </a: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Andi.nama.awal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Andi.nama.akhir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6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Accessing </a:t>
            </a:r>
            <a:r>
              <a:rPr lang="id-ID" sz="4000" b="1" dirty="0">
                <a:solidFill>
                  <a:srgbClr val="009696"/>
                </a:solidFill>
              </a:rPr>
              <a:t>Object </a:t>
            </a:r>
            <a:r>
              <a:rPr lang="id-ID" sz="4000" b="1" dirty="0" smtClean="0">
                <a:solidFill>
                  <a:srgbClr val="009696"/>
                </a:solidFill>
              </a:rPr>
              <a:t>Methods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5064" y="1219324"/>
            <a:ext cx="8398944" cy="510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namaDpn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"Andi", 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namaBlk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"Susilo",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: 50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namaFull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function() 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d-ID" sz="3200" i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id-ID" sz="32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this.namaDpn</a:t>
            </a:r>
            <a:r>
              <a:rPr lang="id-ID" sz="3200" i="1" dirty="0">
                <a:latin typeface="Consolas" pitchFamily="49" charset="0"/>
                <a:cs typeface="Consolas" pitchFamily="49" charset="0"/>
              </a:rPr>
              <a:t> + " " + </a:t>
            </a:r>
            <a:r>
              <a:rPr lang="id-ID" sz="3200" i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d-ID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this.namaBlk</a:t>
            </a:r>
            <a:r>
              <a:rPr lang="id-ID" sz="3200" i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orang.namaFull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orang.namaFull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5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Intro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6602" y="1166635"/>
            <a:ext cx="8193985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/>
              <a:t>In JavaScript, almost "</a:t>
            </a:r>
            <a:r>
              <a:rPr lang="en-US" sz="2800" i="1" dirty="0"/>
              <a:t>everything</a:t>
            </a:r>
            <a:r>
              <a:rPr lang="en-US" sz="2800" dirty="0"/>
              <a:t>" is an </a:t>
            </a:r>
            <a:r>
              <a:rPr lang="en-US" sz="2800" b="1" dirty="0" smtClean="0">
                <a:solidFill>
                  <a:srgbClr val="009696"/>
                </a:solidFill>
              </a:rPr>
              <a:t>object</a:t>
            </a:r>
            <a:r>
              <a:rPr lang="en-US" sz="2800" dirty="0" smtClean="0"/>
              <a:t>.</a:t>
            </a:r>
            <a:r>
              <a:rPr lang="id-ID" sz="2800" dirty="0"/>
              <a:t> </a:t>
            </a:r>
            <a:r>
              <a:rPr lang="en-US" sz="2800" dirty="0" smtClean="0"/>
              <a:t>All </a:t>
            </a:r>
            <a:r>
              <a:rPr lang="en-US" sz="2800" dirty="0"/>
              <a:t>JavaScript values, except primitives, are </a:t>
            </a:r>
            <a:r>
              <a:rPr lang="en-US" sz="2800" dirty="0" smtClean="0"/>
              <a:t>objects.</a:t>
            </a:r>
            <a:r>
              <a:rPr lang="id-ID" sz="2800" dirty="0"/>
              <a:t> </a:t>
            </a:r>
            <a:endParaRPr lang="id-ID" sz="2800" dirty="0" smtClean="0"/>
          </a:p>
          <a:p>
            <a:endParaRPr lang="id-ID" sz="2800" dirty="0"/>
          </a:p>
          <a:p>
            <a:r>
              <a:rPr lang="en-US" sz="2800" dirty="0" smtClean="0"/>
              <a:t>A primitive value is a value that has no properties or methods.</a:t>
            </a:r>
            <a:r>
              <a:rPr lang="id-ID" sz="2800" dirty="0" smtClean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primitive data type is data that has a primitive value.</a:t>
            </a:r>
          </a:p>
          <a:p>
            <a:endParaRPr lang="en-US" sz="2800" dirty="0"/>
          </a:p>
          <a:p>
            <a:r>
              <a:rPr lang="en-US" sz="2800" dirty="0"/>
              <a:t>JavaScript defines </a:t>
            </a:r>
            <a:r>
              <a:rPr lang="id-ID" sz="2800" dirty="0" smtClean="0"/>
              <a:t>4</a:t>
            </a:r>
            <a:r>
              <a:rPr lang="en-US" sz="2800" dirty="0" smtClean="0"/>
              <a:t> </a:t>
            </a:r>
            <a:r>
              <a:rPr lang="en-US" sz="2800" dirty="0"/>
              <a:t>types of primitive data </a:t>
            </a:r>
            <a:r>
              <a:rPr lang="en-US" sz="2800" dirty="0" smtClean="0"/>
              <a:t>types:</a:t>
            </a:r>
            <a:r>
              <a:rPr lang="id-ID" sz="2800" dirty="0" smtClean="0"/>
              <a:t> </a:t>
            </a:r>
            <a:r>
              <a:rPr lang="en-US" sz="2800" b="1" i="1" dirty="0" smtClean="0">
                <a:solidFill>
                  <a:srgbClr val="009696"/>
                </a:solidFill>
              </a:rPr>
              <a:t>String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Number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Boolean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undefined</a:t>
            </a:r>
            <a:endParaRPr lang="id-ID" sz="2800" b="1" i="1" dirty="0" smtClean="0">
              <a:solidFill>
                <a:srgbClr val="009696"/>
              </a:solidFill>
            </a:endParaRPr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979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-70976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Adding New Methods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68" y="1198143"/>
            <a:ext cx="8398944" cy="5139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(x, y, z) 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this.namaDpn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x, 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this.namaBlk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y,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this.usia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z,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this.gantiNama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function(a) 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	this.namaBlk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a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("Andi","Susilo",24)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Andi.namaBlk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Andi.gantiNama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("Darmawan")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Andi.namaBlk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77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2017" y="-70976"/>
            <a:ext cx="8346894" cy="179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Check </a:t>
            </a:r>
          </a:p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0596" y="542069"/>
            <a:ext cx="8398944" cy="5908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manusia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kepala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1,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mata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2,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telinga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2,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tangan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2,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kaki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: 2,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namaProp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namaProp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manusia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namaProp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+ ":" +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manusia[namaProp]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63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2833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Prototype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/>
              <a:t>All JavaScript objects inherit the properties and methods from their prototype.</a:t>
            </a:r>
          </a:p>
          <a:p>
            <a:endParaRPr lang="en-US" sz="2400" dirty="0"/>
          </a:p>
          <a:p>
            <a:r>
              <a:rPr lang="en-US" sz="2400" dirty="0"/>
              <a:t>Objects created using an object literal, or with new Object(), inherit from a prototype called </a:t>
            </a:r>
            <a:r>
              <a:rPr lang="en-US" sz="2400" dirty="0" err="1"/>
              <a:t>Object.prototype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Objects created with new Date() inherit the </a:t>
            </a:r>
            <a:r>
              <a:rPr lang="en-US" sz="2400" dirty="0" err="1"/>
              <a:t>Date.prototype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Object.prototype</a:t>
            </a:r>
            <a:r>
              <a:rPr lang="en-US" sz="2400" dirty="0"/>
              <a:t> is on the top of the prototype chain.</a:t>
            </a:r>
          </a:p>
          <a:p>
            <a:endParaRPr lang="en-US" sz="2400" dirty="0"/>
          </a:p>
          <a:p>
            <a:r>
              <a:rPr lang="en-US" sz="2400" dirty="0"/>
              <a:t>All JavaScript objects (Date, Array, </a:t>
            </a:r>
            <a:r>
              <a:rPr lang="en-US" sz="2400" dirty="0" err="1"/>
              <a:t>RegExp</a:t>
            </a:r>
            <a:r>
              <a:rPr lang="en-US" sz="2400" dirty="0"/>
              <a:t>, Function, ....) inherit from the </a:t>
            </a:r>
            <a:r>
              <a:rPr lang="en-US" sz="2400" dirty="0" err="1"/>
              <a:t>Object.prototype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9695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-135920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Creating a Prototype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28" y="1178380"/>
            <a:ext cx="8586800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(nama, lahir, job) 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this.nama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nama;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this.lahir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lahir;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this.job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job;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.prototype.marga = 'Hasibuan';</a:t>
            </a:r>
          </a:p>
          <a:p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.prototype.usia = function() {</a:t>
            </a:r>
          </a:p>
          <a:p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return 2017 - this.lahir;</a:t>
            </a:r>
          </a:p>
          <a:p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var budi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('Budi', 1992, 'PNS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budi.marga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budi.usia()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977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-59111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Inheritance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7197" y="1273914"/>
            <a:ext cx="9686969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nama, usia, 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this.namaDpn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this.usia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this.pekerjaan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atlit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nama, usia, job,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cab, pres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){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.call(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this, nama, usia, 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this.cabor =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cab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this.prestasi =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atlit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31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-59111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Inheritance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49" y="1273914"/>
            <a:ext cx="8679151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nama, usia, 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this.namaDpn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this.usia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this.pekerjaan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atlit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nama, usia, job,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cab, pres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){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.call(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this, nama, usia, job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this.cabor =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cab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this.prestasi =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atlit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',20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,'PNS','Kuda',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'0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55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95533"/>
            <a:ext cx="8346894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009696"/>
                </a:solidFill>
              </a:rPr>
              <a:t>Inheritance w/out Argument*</a:t>
            </a:r>
          </a:p>
          <a:p>
            <a:pPr algn="r"/>
            <a:r>
              <a:rPr lang="id-ID" sz="2000" b="1" dirty="0" smtClean="0">
                <a:solidFill>
                  <a:srgbClr val="009696"/>
                </a:solidFill>
              </a:rPr>
              <a:t>Parameter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980" y="1464982"/>
            <a:ext cx="7734280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30;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pizzaKeju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.call(this)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topping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'Keju';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harga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'50K';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satu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pizzaKeju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satu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56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1201" y="177417"/>
            <a:ext cx="8346894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Inheritance w/out</a:t>
            </a:r>
            <a:r>
              <a:rPr lang="id-ID" b="1" dirty="0" smtClean="0">
                <a:solidFill>
                  <a:srgbClr val="009696"/>
                </a:solidFill>
              </a:rPr>
              <a:t> </a:t>
            </a:r>
          </a:p>
          <a:p>
            <a:pPr algn="r"/>
            <a:r>
              <a:rPr lang="id-ID" b="1" dirty="0" smtClean="0">
                <a:solidFill>
                  <a:srgbClr val="009696"/>
                </a:solidFill>
              </a:rPr>
              <a:t>Argument*</a:t>
            </a:r>
          </a:p>
          <a:p>
            <a:pPr algn="r"/>
            <a:r>
              <a:rPr lang="id-ID" sz="2000" b="1" dirty="0" smtClean="0">
                <a:solidFill>
                  <a:srgbClr val="009696"/>
                </a:solidFill>
              </a:rPr>
              <a:t>Parameter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8263" y="409903"/>
            <a:ext cx="9618415" cy="643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pizza()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30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pizKeju()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.call(this)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topping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'Keju';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harga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= '50K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';}</a:t>
            </a:r>
          </a:p>
          <a:p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pizJamur()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.call(this)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topping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'Jamur';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        this.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harga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'65K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';}</a:t>
            </a:r>
          </a:p>
          <a:p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satu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pizKeju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dua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pizJamur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satu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dua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32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Contoh Aplikasi</a:t>
            </a:r>
            <a:endParaRPr lang="id-ID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sebuah Object Builder [Class] untuk membuat Object Persegi dengan properti utama:</a:t>
            </a:r>
          </a:p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 Luas &amp; Keliling!</a:t>
            </a:r>
            <a:endParaRPr lang="id-ID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089" y="-27303"/>
            <a:ext cx="7955823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</a:t>
            </a:r>
            <a:r>
              <a:rPr lang="id-ID" b="1" dirty="0" smtClean="0">
                <a:solidFill>
                  <a:srgbClr val="009696"/>
                </a:solidFill>
              </a:rPr>
              <a:t>ersegi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2402" y="327546"/>
            <a:ext cx="7682862" cy="6489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persegi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sisi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2800" b="1" i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Math.pow(this.sisi,2);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};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kll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2800" b="1" i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4 * this.sisi;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};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persegi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console.log('Luas = '+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x.luas()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    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console.log('Keliling = '+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x.kll()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5758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Object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4" y="811927"/>
            <a:ext cx="8576442" cy="5604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JavaScript </a:t>
            </a:r>
            <a:r>
              <a:rPr lang="en-US" sz="2400" dirty="0"/>
              <a:t>variables can contain single values: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2400" dirty="0"/>
          </a:p>
          <a:p>
            <a:r>
              <a:rPr lang="en-US" sz="2400" dirty="0"/>
              <a:t>Objects are variables too. But objects can contain </a:t>
            </a:r>
            <a:r>
              <a:rPr lang="en-US" sz="2400" b="1" i="1" dirty="0"/>
              <a:t>many </a:t>
            </a:r>
            <a:r>
              <a:rPr lang="en-US" sz="2400" b="1" i="1" dirty="0" smtClean="0"/>
              <a:t>values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values are written as </a:t>
            </a:r>
            <a:r>
              <a:rPr lang="en-US" sz="2400" b="1" i="1" dirty="0"/>
              <a:t>name </a:t>
            </a:r>
            <a:r>
              <a:rPr lang="id-ID" sz="2400" b="1" i="1" dirty="0" smtClean="0"/>
              <a:t>&amp;</a:t>
            </a:r>
            <a:r>
              <a:rPr lang="en-US" sz="2400" b="1" i="1" dirty="0" smtClean="0"/>
              <a:t> </a:t>
            </a:r>
            <a:r>
              <a:rPr lang="en-US" sz="2400" b="1" i="1" dirty="0"/>
              <a:t>value pairs</a:t>
            </a:r>
            <a:r>
              <a:rPr lang="en-US" sz="2400" dirty="0"/>
              <a:t> </a:t>
            </a:r>
            <a:r>
              <a:rPr lang="en-US" sz="2400" dirty="0" smtClean="0"/>
              <a:t>(separated </a:t>
            </a:r>
            <a:r>
              <a:rPr lang="en-US" sz="2400" dirty="0"/>
              <a:t>by a colon</a:t>
            </a:r>
            <a:r>
              <a:rPr lang="en-US" sz="2400" dirty="0" smtClean="0"/>
              <a:t>).</a:t>
            </a:r>
            <a:r>
              <a:rPr lang="id-ID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JavaScript object is a collection of named values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d-ID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namaDpn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namaBlkg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Susilo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id-ID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usia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pekerjaan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Politisi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id-ID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id-ID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143120" y="149810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9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40458" y="-78831"/>
            <a:ext cx="4256690" cy="1340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Objects</a:t>
            </a:r>
            <a:r>
              <a:rPr lang="en-US" sz="4000" b="1" dirty="0" smtClean="0">
                <a:solidFill>
                  <a:srgbClr val="009696"/>
                </a:solidFill>
              </a:rPr>
              <a:t> Assign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2148" y="314126"/>
            <a:ext cx="9168954" cy="637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jomblo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usia:27, job:'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Polisi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'};</a:t>
            </a:r>
          </a:p>
          <a:p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Budi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Object.assign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{usia:32,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job:'Pilot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'});</a:t>
            </a:r>
          </a:p>
          <a:p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Caca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Object.assign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Budi, {job:'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Akuntan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'});</a:t>
            </a:r>
          </a:p>
          <a:p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Dedi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Object.assign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{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job:'Guru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'}, {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jomblo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Budi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Caca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Dedi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8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5120" y="1277001"/>
            <a:ext cx="867103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 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'andi', usia: 27},</a:t>
            </a:r>
          </a:p>
          <a:p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{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nama: 'budi', usia: 25},</a:t>
            </a:r>
          </a:p>
          <a:p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{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nama: 'caca', usia: 23},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].nama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arrayku[0].usia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arrayku[1].nama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arrayku[2].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1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8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5120" y="1154169"/>
            <a:ext cx="867103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Number </a:t>
            </a:r>
            <a:r>
              <a:rPr lang="id-ID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rendah </a:t>
            </a:r>
            <a:r>
              <a:rPr lang="id-ID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 tinggi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arrayku.sort(function(x,y){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x.usia -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y.usia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})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id-ID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tinggi ke rendah 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arrayku.sort(function(x,y){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y.usia -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x.usia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})</a:t>
            </a:r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8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5120" y="1154169"/>
            <a:ext cx="77385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String dari A ke Z (Ascending)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arrayku.sort(function(x,y){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	if (x.nama &lt; y.nama){return -1}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	if (x.nama &gt; y.nama){return 1}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	return 0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 dari </a:t>
            </a:r>
            <a:r>
              <a:rPr lang="id-ID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ke </a:t>
            </a:r>
            <a:r>
              <a:rPr lang="id-ID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(Descending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arrayku.sort(function(x,y){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(x.nama &gt; y.nama){return -1}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(x.nama &lt; y.nama){return 1}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})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8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#8   </a:t>
              </a:r>
              <a:r>
                <a:rPr lang="id-ID" sz="3200" b="0" dirty="0" smtClean="0">
                  <a:latin typeface="Gotham" pitchFamily="50" charset="0"/>
                </a:rPr>
                <a:t>Object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6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8367" y="-3153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Object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2100" y="740967"/>
            <a:ext cx="8635415" cy="5596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 orang = {</a:t>
            </a: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namaDpn:'Andi',     </a:t>
            </a: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usia:50, </a:t>
            </a: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pekerjaan: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'Politisi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</a:t>
            </a:r>
            <a:endParaRPr lang="id-ID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namaFull: function() {</a:t>
            </a: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id-ID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this.namaDpn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" " + " 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Karno";}</a:t>
            </a:r>
            <a:endParaRPr lang="id-ID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id-ID" sz="2400" dirty="0" smtClean="0"/>
          </a:p>
          <a:p>
            <a:r>
              <a:rPr lang="en-US" sz="2400" b="1" i="1" dirty="0">
                <a:solidFill>
                  <a:srgbClr val="FF0000"/>
                </a:solidFill>
              </a:rPr>
              <a:t>Properties</a:t>
            </a:r>
            <a:r>
              <a:rPr lang="en-US" sz="2400" dirty="0"/>
              <a:t> are the values associated with a JavaScript </a:t>
            </a:r>
            <a:r>
              <a:rPr lang="en-US" sz="2400" dirty="0" smtClean="0"/>
              <a:t>object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9696"/>
                </a:solidFill>
              </a:rPr>
              <a:t>[namaDpn, usia, pekerjaan, namaFull]</a:t>
            </a:r>
          </a:p>
          <a:p>
            <a:endParaRPr lang="id-ID" sz="2400" dirty="0" smtClean="0"/>
          </a:p>
          <a:p>
            <a:r>
              <a:rPr lang="id-ID" sz="2400" b="1" i="1" dirty="0" smtClean="0">
                <a:solidFill>
                  <a:srgbClr val="FF0000"/>
                </a:solidFill>
              </a:rPr>
              <a:t>Values</a:t>
            </a:r>
            <a:r>
              <a:rPr lang="id-ID" sz="2400" dirty="0" smtClean="0"/>
              <a:t> are the properties’ value </a:t>
            </a:r>
            <a:r>
              <a:rPr lang="id-ID" sz="2400" b="1" dirty="0" smtClean="0">
                <a:solidFill>
                  <a:srgbClr val="009696"/>
                </a:solidFill>
              </a:rPr>
              <a:t>[Andi, 50, Politisi]</a:t>
            </a:r>
          </a:p>
          <a:p>
            <a:endParaRPr lang="id-ID" sz="2400" dirty="0" smtClean="0"/>
          </a:p>
          <a:p>
            <a:r>
              <a:rPr lang="id-ID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ethod</a:t>
            </a:r>
            <a:r>
              <a:rPr lang="en-US" sz="2400" dirty="0" smtClean="0"/>
              <a:t> </a:t>
            </a:r>
            <a:r>
              <a:rPr lang="en-US" sz="2400" dirty="0"/>
              <a:t>is a property containing a function definition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r>
              <a:rPr lang="id-ID" sz="2400" dirty="0" smtClean="0"/>
              <a:t>[</a:t>
            </a:r>
            <a:r>
              <a:rPr lang="id-ID" sz="2400" b="1" dirty="0" smtClean="0">
                <a:solidFill>
                  <a:srgbClr val="009696"/>
                </a:solidFill>
              </a:rPr>
              <a:t>namaFull()</a:t>
            </a:r>
            <a:r>
              <a:rPr lang="id-ID" sz="2400" dirty="0" smtClean="0"/>
              <a:t>]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10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473" y="197046"/>
            <a:ext cx="8346894" cy="1600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Creating a </a:t>
            </a:r>
          </a:p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JavaScript </a:t>
            </a:r>
            <a:r>
              <a:rPr lang="id-ID" sz="5400" b="1" dirty="0">
                <a:solidFill>
                  <a:srgbClr val="009696"/>
                </a:solidFill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008" y="1458314"/>
            <a:ext cx="8193985" cy="516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/>
              <a:t>Define </a:t>
            </a:r>
            <a:r>
              <a:rPr lang="en-US" sz="3200" dirty="0"/>
              <a:t>and create a single object, using an </a:t>
            </a:r>
            <a:r>
              <a:rPr lang="en-US" sz="3200" b="1" i="1" dirty="0">
                <a:solidFill>
                  <a:srgbClr val="FF0000"/>
                </a:solidFill>
              </a:rPr>
              <a:t>object literal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sz="32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/>
              <a:t>Define and create a single object, with the </a:t>
            </a:r>
            <a:r>
              <a:rPr lang="en-US" sz="3200" b="1" i="1" dirty="0"/>
              <a:t>keyword </a:t>
            </a:r>
            <a:r>
              <a:rPr lang="id-ID" sz="3200" b="1" i="1" dirty="0" smtClean="0">
                <a:solidFill>
                  <a:srgbClr val="FF0000"/>
                </a:solidFill>
              </a:rPr>
              <a:t>‘</a:t>
            </a:r>
            <a:r>
              <a:rPr lang="en-US" sz="3200" b="1" i="1" dirty="0" smtClean="0">
                <a:solidFill>
                  <a:srgbClr val="FF0000"/>
                </a:solidFill>
              </a:rPr>
              <a:t>new</a:t>
            </a:r>
            <a:r>
              <a:rPr lang="id-ID" sz="3200" b="1" i="1" dirty="0" smtClean="0">
                <a:solidFill>
                  <a:srgbClr val="FF0000"/>
                </a:solidFill>
              </a:rPr>
              <a:t>’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sz="32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/>
              <a:t>Define an </a:t>
            </a:r>
            <a:r>
              <a:rPr lang="en-US" sz="3200" b="1" i="1" dirty="0">
                <a:solidFill>
                  <a:srgbClr val="FF0000"/>
                </a:solidFill>
              </a:rPr>
              <a:t>object constructor</a:t>
            </a:r>
            <a:r>
              <a:rPr lang="en-US" sz="3200" dirty="0"/>
              <a:t>, and then create objects of the constructed type.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8005" y="181280"/>
            <a:ext cx="8346894" cy="1261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Creating a </a:t>
            </a:r>
            <a:r>
              <a:rPr lang="id-ID" sz="3200" b="1" dirty="0" smtClean="0">
                <a:solidFill>
                  <a:srgbClr val="009696"/>
                </a:solidFill>
              </a:rPr>
              <a:t>JavaScript Object</a:t>
            </a:r>
          </a:p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#</a:t>
            </a:r>
            <a:r>
              <a:rPr lang="id-ID" sz="3200" b="1" dirty="0">
                <a:solidFill>
                  <a:srgbClr val="009696"/>
                </a:solidFill>
              </a:rPr>
              <a:t>1 Using an Object Literal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13094" y="1300654"/>
            <a:ext cx="8193985" cy="516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4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id-ID" sz="4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namaDpn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", </a:t>
            </a:r>
            <a:endParaRPr lang="id-ID" sz="4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namaBlkg</a:t>
            </a:r>
            <a:r>
              <a:rPr lang="en-US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Susilo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",</a:t>
            </a:r>
            <a:endParaRPr lang="id-ID" sz="4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50, </a:t>
            </a:r>
            <a:endParaRPr lang="id-ID" sz="4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pekerjaan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Politisi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"</a:t>
            </a:r>
            <a:endParaRPr lang="id-ID" sz="4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id-ID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4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8005" y="181280"/>
            <a:ext cx="8346894" cy="1261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Creating a </a:t>
            </a:r>
            <a:r>
              <a:rPr lang="id-ID" sz="3200" b="1" dirty="0" smtClean="0">
                <a:solidFill>
                  <a:srgbClr val="009696"/>
                </a:solidFill>
              </a:rPr>
              <a:t>JavaScript Object</a:t>
            </a:r>
          </a:p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#2 </a:t>
            </a:r>
            <a:r>
              <a:rPr lang="en-US" sz="3200" b="1" dirty="0" smtClean="0">
                <a:solidFill>
                  <a:srgbClr val="009696"/>
                </a:solidFill>
              </a:rPr>
              <a:t>Using JavaScript </a:t>
            </a:r>
            <a:r>
              <a:rPr lang="en-US" sz="3200" b="1" dirty="0">
                <a:solidFill>
                  <a:srgbClr val="009696"/>
                </a:solidFill>
              </a:rPr>
              <a:t>Keyword </a:t>
            </a:r>
            <a:r>
              <a:rPr lang="id-ID" sz="3200" b="1" i="1" dirty="0" smtClean="0">
                <a:solidFill>
                  <a:srgbClr val="009696"/>
                </a:solidFill>
              </a:rPr>
              <a:t>‘</a:t>
            </a:r>
            <a:r>
              <a:rPr lang="en-US" sz="3200" b="1" i="1" dirty="0" smtClean="0">
                <a:solidFill>
                  <a:srgbClr val="009696"/>
                </a:solidFill>
              </a:rPr>
              <a:t>new</a:t>
            </a:r>
            <a:r>
              <a:rPr lang="id-ID" sz="3200" b="1" i="1" dirty="0" smtClean="0">
                <a:solidFill>
                  <a:srgbClr val="009696"/>
                </a:solidFill>
              </a:rPr>
              <a:t>’</a:t>
            </a:r>
            <a:endParaRPr lang="id-ID" sz="32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8634" y="1190292"/>
            <a:ext cx="7882763" cy="516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Object()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b="1" dirty="0">
                <a:latin typeface="Consolas" pitchFamily="49" charset="0"/>
                <a:cs typeface="Consolas" pitchFamily="49" charset="0"/>
              </a:rPr>
            </a:br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.namaDpn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';</a:t>
            </a:r>
            <a:endParaRPr lang="id-ID" sz="4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.namaBlkg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= 'Susilo';</a:t>
            </a:r>
          </a:p>
          <a:p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.usia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= 50;</a:t>
            </a:r>
          </a:p>
          <a:p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.pekerjaan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'PNS';</a:t>
            </a:r>
            <a:endParaRPr lang="id-ID" sz="4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9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1"/>
            <a:ext cx="8346894" cy="1705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Creating a </a:t>
            </a:r>
            <a:r>
              <a:rPr lang="id-ID" sz="3200" b="1" dirty="0" smtClean="0">
                <a:solidFill>
                  <a:srgbClr val="009696"/>
                </a:solidFill>
              </a:rPr>
              <a:t>JavaScript Object</a:t>
            </a:r>
          </a:p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#3.1 </a:t>
            </a:r>
            <a:r>
              <a:rPr lang="id-ID" sz="3200" b="1" dirty="0">
                <a:solidFill>
                  <a:srgbClr val="009696"/>
                </a:solidFill>
              </a:rPr>
              <a:t>Using an Object </a:t>
            </a:r>
            <a:r>
              <a:rPr lang="id-ID" sz="3200" b="1" dirty="0" smtClean="0">
                <a:solidFill>
                  <a:srgbClr val="009696"/>
                </a:solidFill>
              </a:rPr>
              <a:t>Builder*</a:t>
            </a:r>
          </a:p>
          <a:p>
            <a:pPr algn="r"/>
            <a:r>
              <a:rPr lang="id-ID" sz="1800" b="1" dirty="0" smtClean="0">
                <a:solidFill>
                  <a:srgbClr val="009696"/>
                </a:solidFill>
              </a:rPr>
              <a:t>Object Constractor</a:t>
            </a:r>
            <a:endParaRPr lang="id-ID" sz="3200" b="1" dirty="0">
              <a:solidFill>
                <a:srgbClr val="00969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405" y="1146935"/>
            <a:ext cx="8346894" cy="201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solidFill>
                  <a:srgbClr val="009696"/>
                </a:solidFill>
              </a:rPr>
              <a:t>The examples </a:t>
            </a:r>
            <a:r>
              <a:rPr lang="id-ID" sz="2000" dirty="0" smtClean="0">
                <a:solidFill>
                  <a:srgbClr val="009696"/>
                </a:solidFill>
              </a:rPr>
              <a:t>#1 &amp; #2</a:t>
            </a:r>
            <a:r>
              <a:rPr lang="en-US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>
                <a:solidFill>
                  <a:srgbClr val="009696"/>
                </a:solidFill>
              </a:rPr>
              <a:t>are limited in many situations. They only create a single </a:t>
            </a:r>
            <a:r>
              <a:rPr lang="en-US" sz="2000" dirty="0" smtClean="0">
                <a:solidFill>
                  <a:srgbClr val="009696"/>
                </a:solidFill>
              </a:rPr>
              <a:t>object.</a:t>
            </a:r>
            <a:r>
              <a:rPr lang="id-ID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 smtClean="0">
                <a:solidFill>
                  <a:srgbClr val="009696"/>
                </a:solidFill>
              </a:rPr>
              <a:t>Sometimes </a:t>
            </a:r>
            <a:r>
              <a:rPr lang="en-US" sz="2000" dirty="0">
                <a:solidFill>
                  <a:srgbClr val="009696"/>
                </a:solidFill>
              </a:rPr>
              <a:t>we like to have an "object type" that can be used to create many objects of one </a:t>
            </a:r>
            <a:r>
              <a:rPr lang="en-US" sz="2000" dirty="0" smtClean="0">
                <a:solidFill>
                  <a:srgbClr val="009696"/>
                </a:solidFill>
              </a:rPr>
              <a:t>type</a:t>
            </a:r>
            <a:r>
              <a:rPr lang="en-US" sz="2000" dirty="0">
                <a:solidFill>
                  <a:srgbClr val="009696"/>
                </a:solidFill>
              </a:rPr>
              <a:t>.</a:t>
            </a:r>
            <a:endParaRPr lang="id-ID" sz="2000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574" y="2002210"/>
            <a:ext cx="8398944" cy="5217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(nama, usia, job)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this.namaDpn = nama;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this.umur = usia;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    this.pekerjaan = job;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orang('Andi', 30, 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PNS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console.log(Andi.umur)</a:t>
            </a:r>
          </a:p>
        </p:txBody>
      </p:sp>
    </p:spTree>
    <p:extLst>
      <p:ext uri="{BB962C8B-B14F-4D97-AF65-F5344CB8AC3E}">
        <p14:creationId xmlns:p14="http://schemas.microsoft.com/office/powerpoint/2010/main" val="96612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55151"/>
            <a:ext cx="8346894" cy="1705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Creating a </a:t>
            </a:r>
            <a:r>
              <a:rPr lang="id-ID" sz="3200" b="1" dirty="0" smtClean="0">
                <a:solidFill>
                  <a:srgbClr val="009696"/>
                </a:solidFill>
              </a:rPr>
              <a:t>JavaScript Object</a:t>
            </a:r>
          </a:p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#3.2 </a:t>
            </a:r>
            <a:r>
              <a:rPr lang="id-ID" sz="3200" b="1" dirty="0">
                <a:solidFill>
                  <a:srgbClr val="009696"/>
                </a:solidFill>
              </a:rPr>
              <a:t>Using an Object </a:t>
            </a:r>
            <a:r>
              <a:rPr lang="id-ID" sz="3200" b="1" dirty="0" smtClean="0">
                <a:solidFill>
                  <a:srgbClr val="009696"/>
                </a:solidFill>
              </a:rPr>
              <a:t>Builder*</a:t>
            </a:r>
          </a:p>
          <a:p>
            <a:pPr algn="r"/>
            <a:r>
              <a:rPr lang="id-ID" sz="1800" b="1" dirty="0" smtClean="0">
                <a:solidFill>
                  <a:srgbClr val="009696"/>
                </a:solidFill>
              </a:rPr>
              <a:t>Object Constractor</a:t>
            </a:r>
            <a:endParaRPr lang="id-ID" sz="3200" b="1" dirty="0">
              <a:solidFill>
                <a:srgbClr val="00969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405" y="1146935"/>
            <a:ext cx="8346894" cy="201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solidFill>
                  <a:srgbClr val="009696"/>
                </a:solidFill>
              </a:rPr>
              <a:t>The examples </a:t>
            </a:r>
            <a:r>
              <a:rPr lang="id-ID" sz="2000" dirty="0" smtClean="0">
                <a:solidFill>
                  <a:srgbClr val="009696"/>
                </a:solidFill>
              </a:rPr>
              <a:t>#1 &amp; #2</a:t>
            </a:r>
            <a:r>
              <a:rPr lang="en-US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>
                <a:solidFill>
                  <a:srgbClr val="009696"/>
                </a:solidFill>
              </a:rPr>
              <a:t>are limited in many situations. They only create a single </a:t>
            </a:r>
            <a:r>
              <a:rPr lang="en-US" sz="2000" dirty="0" smtClean="0">
                <a:solidFill>
                  <a:srgbClr val="009696"/>
                </a:solidFill>
              </a:rPr>
              <a:t>object.</a:t>
            </a:r>
            <a:r>
              <a:rPr lang="id-ID" sz="2000" dirty="0" smtClean="0">
                <a:solidFill>
                  <a:srgbClr val="009696"/>
                </a:solidFill>
              </a:rPr>
              <a:t> </a:t>
            </a:r>
            <a:r>
              <a:rPr lang="en-US" sz="2000" dirty="0" smtClean="0">
                <a:solidFill>
                  <a:srgbClr val="009696"/>
                </a:solidFill>
              </a:rPr>
              <a:t>Sometimes </a:t>
            </a:r>
            <a:r>
              <a:rPr lang="en-US" sz="2000" dirty="0">
                <a:solidFill>
                  <a:srgbClr val="009696"/>
                </a:solidFill>
              </a:rPr>
              <a:t>we like to have an "object type" that can be used to create many objects of one </a:t>
            </a:r>
            <a:r>
              <a:rPr lang="en-US" sz="2000" dirty="0" smtClean="0">
                <a:solidFill>
                  <a:srgbClr val="009696"/>
                </a:solidFill>
              </a:rPr>
              <a:t>type</a:t>
            </a:r>
            <a:r>
              <a:rPr lang="en-US" sz="2000" dirty="0">
                <a:solidFill>
                  <a:srgbClr val="009696"/>
                </a:solidFill>
              </a:rPr>
              <a:t>.</a:t>
            </a:r>
            <a:endParaRPr lang="id-ID" sz="2000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574" y="2002210"/>
            <a:ext cx="8398944" cy="5217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namaDpn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umur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pekerjaan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orang('Andi', 30, 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PNS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console.log(Andi.umur)</a:t>
            </a:r>
          </a:p>
        </p:txBody>
      </p:sp>
    </p:spTree>
    <p:extLst>
      <p:ext uri="{BB962C8B-B14F-4D97-AF65-F5344CB8AC3E}">
        <p14:creationId xmlns:p14="http://schemas.microsoft.com/office/powerpoint/2010/main" val="2803418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9820</TotalTime>
  <Words>820</Words>
  <Application>Microsoft Office PowerPoint</Application>
  <PresentationFormat>On-screen Show (4:3)</PresentationFormat>
  <Paragraphs>360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755</cp:revision>
  <dcterms:created xsi:type="dcterms:W3CDTF">2015-11-07T11:59:24Z</dcterms:created>
  <dcterms:modified xsi:type="dcterms:W3CDTF">2018-02-15T13:13:55Z</dcterms:modified>
</cp:coreProperties>
</file>