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424" r:id="rId2"/>
    <p:sldId id="422" r:id="rId3"/>
    <p:sldId id="425" r:id="rId4"/>
    <p:sldId id="427" r:id="rId5"/>
    <p:sldId id="460" r:id="rId6"/>
    <p:sldId id="446" r:id="rId7"/>
    <p:sldId id="447" r:id="rId8"/>
    <p:sldId id="448" r:id="rId9"/>
    <p:sldId id="449" r:id="rId10"/>
    <p:sldId id="428" r:id="rId11"/>
    <p:sldId id="429" r:id="rId12"/>
    <p:sldId id="43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1" r:id="rId23"/>
    <p:sldId id="470" r:id="rId24"/>
    <p:sldId id="451" r:id="rId25"/>
    <p:sldId id="458" r:id="rId26"/>
    <p:sldId id="459" r:id="rId27"/>
    <p:sldId id="457" r:id="rId28"/>
    <p:sldId id="435" r:id="rId29"/>
    <p:sldId id="436" r:id="rId30"/>
    <p:sldId id="440" r:id="rId31"/>
    <p:sldId id="441" r:id="rId32"/>
    <p:sldId id="443" r:id="rId33"/>
    <p:sldId id="444" r:id="rId34"/>
    <p:sldId id="445" r:id="rId35"/>
    <p:sldId id="418" r:id="rId3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0231" autoAdjust="0"/>
  </p:normalViewPr>
  <p:slideViewPr>
    <p:cSldViewPr snapToGrid="0">
      <p:cViewPr>
        <p:scale>
          <a:sx n="60" d="100"/>
          <a:sy n="60" d="100"/>
        </p:scale>
        <p:origin x="-121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67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20/02/2018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/>
                <a:t>#9   </a:t>
              </a:r>
              <a:r>
                <a:rPr lang="id-ID" sz="3200" b="0" dirty="0" smtClean="0">
                  <a:latin typeface="Gotham" pitchFamily="50" charset="0"/>
                </a:rPr>
                <a:t>JavaScript ES6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74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1502" y="15756"/>
            <a:ext cx="6873763" cy="1324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Spread Operator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0978" y="788276"/>
            <a:ext cx="8166539" cy="5439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 = ['apel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','duku','pir</a:t>
            </a:r>
            <a:r>
              <a:rPr lang="id-ID" sz="40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];</a:t>
            </a:r>
            <a:endParaRPr lang="id-ID" sz="4000" dirty="0">
              <a:latin typeface="Consolas" pitchFamily="49" charset="0"/>
              <a:cs typeface="Consolas" pitchFamily="49" charset="0"/>
            </a:endParaRPr>
          </a:p>
          <a:p>
            <a:r>
              <a:rPr lang="id-ID" sz="4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4000" dirty="0">
                <a:latin typeface="Consolas" pitchFamily="49" charset="0"/>
                <a:cs typeface="Consolas" pitchFamily="49" charset="0"/>
              </a:rPr>
            </a:br>
            <a:r>
              <a:rPr lang="id-ID" sz="4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4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id-ID" sz="4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['apel','duku</a:t>
            </a:r>
            <a:r>
              <a:rPr lang="id-ID" sz="4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','pir</a:t>
            </a:r>
            <a:r>
              <a:rPr lang="id-ID" sz="4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id-ID" sz="4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id-ID" sz="4000" dirty="0">
              <a:latin typeface="Consolas" pitchFamily="49" charset="0"/>
              <a:cs typeface="Consolas" pitchFamily="49" charset="0"/>
            </a:endParaRPr>
          </a:p>
          <a:p>
            <a:r>
              <a:rPr lang="id-ID" sz="4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...buah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4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apel duku pir</a:t>
            </a:r>
            <a:endParaRPr lang="id-ID" sz="4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40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1502" y="15756"/>
            <a:ext cx="6873763" cy="1324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Spread Operator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60" y="1008993"/>
            <a:ext cx="8339958" cy="50764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no1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[1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, 2, 3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no2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[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no1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, 4, 5, 6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no3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[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...no1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, 7, 8, 9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no2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[[</a:t>
            </a:r>
            <a:r>
              <a:rPr lang="id-ID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1, 2, 3</a:t>
            </a:r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], 4, 5, 6]</a:t>
            </a: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no3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[1, 2, 3, 7, 8, 9]</a:t>
            </a:r>
            <a:endParaRPr lang="id-ID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16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1502" y="15757"/>
            <a:ext cx="6873763" cy="1150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Spread Operator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0032" y="1213936"/>
            <a:ext cx="8316314" cy="49188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 = [1,2,3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];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jumlah(x,y,z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3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console.log(x+y+z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200" dirty="0">
                <a:latin typeface="Consolas" pitchFamily="49" charset="0"/>
                <a:cs typeface="Consolas" pitchFamily="49" charset="0"/>
              </a:rPr>
            </a:br>
            <a:r>
              <a:rPr lang="id-ID" sz="3200" dirty="0">
                <a:latin typeface="Consolas" pitchFamily="49" charset="0"/>
                <a:cs typeface="Consolas" pitchFamily="49" charset="0"/>
              </a:rPr>
              <a:t>jumlah(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1,2,3undefinedundefined</a:t>
            </a:r>
            <a:endParaRPr lang="en-US" sz="32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id-ID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jumlah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[0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],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[1],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[2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6 </a:t>
            </a:r>
          </a:p>
          <a:p>
            <a:endParaRPr lang="en-US" sz="12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3200" dirty="0" smtClean="0">
                <a:latin typeface="Consolas" pitchFamily="49" charset="0"/>
                <a:cs typeface="Consolas" pitchFamily="49" charset="0"/>
              </a:rPr>
              <a:t>jumlah</a:t>
            </a:r>
            <a:r>
              <a:rPr lang="id-ID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...angka</a:t>
            </a:r>
            <a:r>
              <a:rPr lang="id-ID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6</a:t>
            </a:r>
            <a:endParaRPr lang="en-US" sz="3200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38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1502" y="15756"/>
            <a:ext cx="6873763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Default Parameter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2869" y="788276"/>
            <a:ext cx="8418797" cy="54391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4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4400" b="1" dirty="0">
                <a:latin typeface="Consolas" pitchFamily="49" charset="0"/>
                <a:cs typeface="Consolas" pitchFamily="49" charset="0"/>
              </a:rPr>
              <a:t>kuadrat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x=5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4400" dirty="0">
                <a:latin typeface="Consolas" pitchFamily="49" charset="0"/>
                <a:cs typeface="Consolas" pitchFamily="49" charset="0"/>
              </a:rPr>
              <a:t>    console.log(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*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4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44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4400" dirty="0">
                <a:latin typeface="Consolas" pitchFamily="49" charset="0"/>
                <a:cs typeface="Consolas" pitchFamily="49" charset="0"/>
              </a:rPr>
            </a:br>
            <a:r>
              <a:rPr lang="id-ID" sz="4400" b="1" dirty="0">
                <a:latin typeface="Consolas" pitchFamily="49" charset="0"/>
                <a:cs typeface="Consolas" pitchFamily="49" charset="0"/>
              </a:rPr>
              <a:t>kuadrat</a:t>
            </a:r>
            <a:r>
              <a:rPr lang="id-ID" sz="4400" dirty="0" smtClean="0">
                <a:latin typeface="Consolas" pitchFamily="49" charset="0"/>
                <a:cs typeface="Consolas" pitchFamily="49" charset="0"/>
              </a:rPr>
              <a:t>();    </a:t>
            </a:r>
            <a:r>
              <a:rPr lang="id-ID" sz="4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25</a:t>
            </a:r>
            <a:endParaRPr lang="id-ID" sz="4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4400" b="1" dirty="0">
                <a:latin typeface="Consolas" pitchFamily="49" charset="0"/>
                <a:cs typeface="Consolas" pitchFamily="49" charset="0"/>
              </a:rPr>
              <a:t>kuadrat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(10</a:t>
            </a:r>
            <a:r>
              <a:rPr lang="id-ID" sz="4400" dirty="0" smtClean="0">
                <a:latin typeface="Consolas" pitchFamily="49" charset="0"/>
                <a:cs typeface="Consolas" pitchFamily="49" charset="0"/>
              </a:rPr>
              <a:t>);  </a:t>
            </a:r>
            <a:r>
              <a:rPr lang="id-ID" sz="4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100</a:t>
            </a:r>
            <a:endParaRPr lang="id-ID" sz="4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51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02672" y="0"/>
            <a:ext cx="6873763" cy="135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Arrow Function</a:t>
            </a:r>
            <a:endParaRPr lang="id-ID" sz="32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0991" y="1340063"/>
            <a:ext cx="8797159" cy="50449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function(){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    console.log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b="1" i="1" dirty="0">
                <a:latin typeface="Consolas" pitchFamily="49" charset="0"/>
                <a:cs typeface="Consolas" pitchFamily="49" charset="0"/>
              </a:rPr>
              <a:t>'Halo Dunia!'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hai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>() </a:t>
            </a:r>
            <a:r>
              <a:rPr lang="id-ID" sz="3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3000" b="1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console.log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b="1" i="1" dirty="0">
                <a:latin typeface="Consolas" pitchFamily="49" charset="0"/>
                <a:cs typeface="Consolas" pitchFamily="49" charset="0"/>
              </a:rPr>
              <a:t>'Hai Hacker!'</a:t>
            </a:r>
            <a:r>
              <a:rPr lang="id-ID" sz="3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 smtClean="0">
                <a:latin typeface="Consolas" pitchFamily="49" charset="0"/>
                <a:cs typeface="Consolas" pitchFamily="49" charset="0"/>
              </a:rPr>
            </a:b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alo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id-ID" sz="3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console.log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b="1" i="1" dirty="0" smtClean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000" b="1" i="1" dirty="0" smtClean="0">
                <a:latin typeface="Consolas" pitchFamily="49" charset="0"/>
                <a:cs typeface="Consolas" pitchFamily="49" charset="0"/>
              </a:rPr>
              <a:t>Aloha</a:t>
            </a:r>
            <a:r>
              <a:rPr lang="id-ID" sz="3000" b="1" i="1" dirty="0" smtClean="0">
                <a:latin typeface="Consolas" pitchFamily="49" charset="0"/>
                <a:cs typeface="Consolas" pitchFamily="49" charset="0"/>
              </a:rPr>
              <a:t>!'</a:t>
            </a:r>
            <a:r>
              <a:rPr lang="id-ID" sz="3000" b="1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hai()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30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alo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30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02672" y="0"/>
            <a:ext cx="6873763" cy="135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Arrow Function</a:t>
            </a:r>
          </a:p>
          <a:p>
            <a:pPr algn="r"/>
            <a:r>
              <a:rPr lang="id-ID" sz="3200" i="1" dirty="0" smtClean="0">
                <a:solidFill>
                  <a:srgbClr val="009696"/>
                </a:solidFill>
              </a:rPr>
              <a:t>Return function</a:t>
            </a:r>
            <a:endParaRPr lang="id-ID" sz="32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521" y="1340061"/>
            <a:ext cx="7378251" cy="5044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4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id-ID" sz="4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42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id-ID" sz="4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id-ID" sz="4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42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4200" dirty="0" smtClean="0">
                <a:latin typeface="Consolas" pitchFamily="49" charset="0"/>
                <a:cs typeface="Consolas" pitchFamily="49" charset="0"/>
              </a:rPr>
              <a:t>return 3.14</a:t>
            </a:r>
            <a:endParaRPr lang="id-ID" sz="4200" dirty="0">
              <a:latin typeface="Consolas" pitchFamily="49" charset="0"/>
              <a:cs typeface="Consolas" pitchFamily="49" charset="0"/>
            </a:endParaRPr>
          </a:p>
          <a:p>
            <a:r>
              <a:rPr lang="id-ID" sz="42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sz="42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4200" dirty="0">
                <a:latin typeface="Consolas" pitchFamily="49" charset="0"/>
                <a:cs typeface="Consolas" pitchFamily="49" charset="0"/>
              </a:rPr>
            </a:br>
            <a:r>
              <a:rPr lang="id-ID" sz="4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4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id-ID" sz="4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200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sz="4200" dirty="0" smtClean="0">
                <a:latin typeface="Consolas" pitchFamily="49" charset="0"/>
                <a:cs typeface="Consolas" pitchFamily="49" charset="0"/>
              </a:rPr>
              <a:t>() </a:t>
            </a:r>
            <a:r>
              <a:rPr lang="id-ID" sz="4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id-ID" sz="42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200" dirty="0" smtClean="0">
                <a:latin typeface="Consolas" pitchFamily="49" charset="0"/>
                <a:cs typeface="Consolas" pitchFamily="49" charset="0"/>
              </a:rPr>
              <a:t>9.8</a:t>
            </a:r>
          </a:p>
          <a:p>
            <a:endParaRPr lang="id-ID" sz="4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4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sz="4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4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42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4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id-ID" sz="4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sz="4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19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02672" y="0"/>
            <a:ext cx="6873763" cy="13558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Arrow Function</a:t>
            </a:r>
          </a:p>
          <a:p>
            <a:pPr algn="r"/>
            <a:r>
              <a:rPr lang="id-ID" sz="3200" i="1" dirty="0" smtClean="0">
                <a:solidFill>
                  <a:srgbClr val="009696"/>
                </a:solidFill>
              </a:rPr>
              <a:t>With a parameter</a:t>
            </a:r>
            <a:endParaRPr lang="id-ID" sz="32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925" y="1497721"/>
            <a:ext cx="8355716" cy="5044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3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d-ID" sz="33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id-ID" sz="33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3300" dirty="0">
                <a:latin typeface="Consolas" pitchFamily="49" charset="0"/>
                <a:cs typeface="Consolas" pitchFamily="49" charset="0"/>
              </a:rPr>
              <a:t>) </a:t>
            </a:r>
            <a:r>
              <a:rPr lang="id-ID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id-ID" sz="33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id-ID" sz="3300" dirty="0">
                <a:latin typeface="Consolas" pitchFamily="49" charset="0"/>
                <a:cs typeface="Consolas" pitchFamily="49" charset="0"/>
              </a:rPr>
              <a:t>    console.log(`Halo ${nama}`)</a:t>
            </a:r>
          </a:p>
          <a:p>
            <a:r>
              <a:rPr lang="id-ID" sz="3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id-ID" sz="3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d-ID" sz="3300" dirty="0">
                <a:latin typeface="Consolas" pitchFamily="49" charset="0"/>
                <a:cs typeface="Consolas" pitchFamily="49" charset="0"/>
              </a:rPr>
              <a:t>('Andi');</a:t>
            </a:r>
          </a:p>
          <a:p>
            <a:r>
              <a:rPr lang="id-ID" sz="33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300" dirty="0">
                <a:latin typeface="Consolas" pitchFamily="49" charset="0"/>
                <a:cs typeface="Consolas" pitchFamily="49" charset="0"/>
              </a:rPr>
            </a:br>
            <a:r>
              <a:rPr lang="id-ID" sz="33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3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hai</a:t>
            </a:r>
            <a:r>
              <a:rPr lang="id-ID" sz="3300" dirty="0">
                <a:latin typeface="Consolas" pitchFamily="49" charset="0"/>
                <a:cs typeface="Consolas" pitchFamily="49" charset="0"/>
              </a:rPr>
              <a:t> = </a:t>
            </a:r>
            <a:endParaRPr lang="id-ID" sz="3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300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3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3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id-ID" sz="3300" dirty="0">
                <a:latin typeface="Consolas" pitchFamily="49" charset="0"/>
                <a:cs typeface="Consolas" pitchFamily="49" charset="0"/>
              </a:rPr>
              <a:t> console.log(`Hai ${nama}`)</a:t>
            </a:r>
          </a:p>
          <a:p>
            <a:endParaRPr lang="id-ID" sz="3300" dirty="0">
              <a:latin typeface="Consolas" pitchFamily="49" charset="0"/>
              <a:cs typeface="Consolas" pitchFamily="49" charset="0"/>
            </a:endParaRPr>
          </a:p>
          <a:p>
            <a:r>
              <a:rPr lang="id-ID" sz="33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hai</a:t>
            </a:r>
            <a:r>
              <a:rPr lang="id-ID" sz="3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300" dirty="0">
                <a:latin typeface="Consolas" pitchFamily="49" charset="0"/>
                <a:cs typeface="Consolas" pitchFamily="49" charset="0"/>
              </a:rPr>
              <a:t>'Budi');</a:t>
            </a:r>
          </a:p>
        </p:txBody>
      </p:sp>
    </p:spTree>
    <p:extLst>
      <p:ext uri="{BB962C8B-B14F-4D97-AF65-F5344CB8AC3E}">
        <p14:creationId xmlns:p14="http://schemas.microsoft.com/office/powerpoint/2010/main" val="361571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60778" y="0"/>
            <a:ext cx="6873763" cy="1907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Arrow Function</a:t>
            </a:r>
          </a:p>
          <a:p>
            <a:pPr algn="r"/>
            <a:r>
              <a:rPr lang="id-ID" sz="3200" i="1" dirty="0" smtClean="0">
                <a:solidFill>
                  <a:srgbClr val="009696"/>
                </a:solidFill>
              </a:rPr>
              <a:t>With 2 parameters</a:t>
            </a:r>
            <a:endParaRPr lang="id-ID" sz="32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46393" y="2285999"/>
            <a:ext cx="8292654" cy="3263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(x,y) =&gt; {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  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(`Halo ${x} ${y}`)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('Andi',21);</a:t>
            </a:r>
          </a:p>
        </p:txBody>
      </p:sp>
    </p:spTree>
    <p:extLst>
      <p:ext uri="{BB962C8B-B14F-4D97-AF65-F5344CB8AC3E}">
        <p14:creationId xmlns:p14="http://schemas.microsoft.com/office/powerpoint/2010/main" val="2183192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83272" y="94589"/>
            <a:ext cx="4587758" cy="1308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Callback Function 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#1</a:t>
            </a:r>
            <a:endParaRPr lang="id-ID" sz="28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2159" y="1277005"/>
            <a:ext cx="8292654" cy="5580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function ()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Hai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X!'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function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'Halo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Y!'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762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83272" y="94589"/>
            <a:ext cx="4587758" cy="1308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Callback Function </a:t>
            </a:r>
          </a:p>
          <a:p>
            <a:pPr algn="r"/>
            <a:r>
              <a:rPr lang="en-US" i="1" dirty="0" smtClean="0">
                <a:solidFill>
                  <a:srgbClr val="009696"/>
                </a:solidFill>
              </a:rPr>
              <a:t>#2</a:t>
            </a:r>
            <a:endParaRPr lang="id-ID" sz="28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2159" y="1277005"/>
            <a:ext cx="8292654" cy="5580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() =&gt;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Hai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X!'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console.log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'Halo </a:t>
            </a:r>
            <a:r>
              <a:rPr lang="en-US" b="1" i="1" dirty="0" err="1">
                <a:latin typeface="Consolas" pitchFamily="49" charset="0"/>
                <a:cs typeface="Consolas" pitchFamily="49" charset="0"/>
              </a:rPr>
              <a:t>ini</a:t>
            </a:r>
            <a:r>
              <a:rPr lang="en-US" b="1" i="1" dirty="0">
                <a:latin typeface="Consolas" pitchFamily="49" charset="0"/>
                <a:cs typeface="Consolas" pitchFamily="49" charset="0"/>
              </a:rPr>
              <a:t> Y!'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callback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075320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3054"/>
            <a:ext cx="9144000" cy="1466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000" b="1" dirty="0" smtClean="0">
                <a:solidFill>
                  <a:srgbClr val="009696"/>
                </a:solidFill>
              </a:rPr>
              <a:t>ECMAScript 6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54774" y="1623844"/>
            <a:ext cx="7716260" cy="4871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marL="571500" indent="-571500">
              <a:buBlip>
                <a:blip r:embed="rId2"/>
              </a:buBlip>
            </a:pPr>
            <a:r>
              <a:rPr lang="pt-BR" dirty="0" smtClean="0"/>
              <a:t>L</a:t>
            </a:r>
            <a:r>
              <a:rPr lang="id-ID" dirty="0" smtClean="0"/>
              <a:t>atest standardized version of ECMAScript 5.</a:t>
            </a:r>
          </a:p>
          <a:p>
            <a:endParaRPr lang="id-ID" sz="1800" dirty="0" smtClean="0"/>
          </a:p>
          <a:p>
            <a:endParaRPr lang="id-ID" sz="1800" dirty="0" smtClean="0"/>
          </a:p>
          <a:p>
            <a:pPr marL="571500" indent="-571500">
              <a:buBlip>
                <a:blip r:embed="rId2"/>
              </a:buBlip>
            </a:pPr>
            <a:r>
              <a:rPr lang="id-ID" dirty="0" smtClean="0"/>
              <a:t>Includes many new features.</a:t>
            </a:r>
          </a:p>
          <a:p>
            <a:endParaRPr lang="id-ID" sz="1800" dirty="0" smtClean="0"/>
          </a:p>
          <a:p>
            <a:endParaRPr lang="id-ID" sz="1800" dirty="0" smtClean="0"/>
          </a:p>
          <a:p>
            <a:pPr marL="571500" indent="-571500">
              <a:buBlip>
                <a:blip r:embed="rId2"/>
              </a:buBlip>
            </a:pPr>
            <a:r>
              <a:rPr lang="id-ID" dirty="0" smtClean="0"/>
              <a:t>Not fully supported in browser yet.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97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39614" y="94589"/>
            <a:ext cx="7031416" cy="1308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Callback Function 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application without callback function</a:t>
            </a:r>
            <a:endParaRPr lang="id-ID" sz="18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0989" y="1623844"/>
            <a:ext cx="8292654" cy="50607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no1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no2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==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'kali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no1*no2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if(</a:t>
            </a:r>
            <a:r>
              <a:rPr lang="en-US" sz="32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==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bagi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no1/no2</a:t>
            </a:r>
          </a:p>
          <a:p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sz="3200" dirty="0" smtClean="0">
                <a:latin typeface="Consolas" pitchFamily="49" charset="0"/>
                <a:cs typeface="Consolas" pitchFamily="49" charset="0"/>
              </a:rPr>
              <a:t>};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'kali'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329936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39614" y="94589"/>
            <a:ext cx="7031416" cy="1308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Callback Function 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application with callback function</a:t>
            </a:r>
            <a:endParaRPr lang="id-ID" sz="18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457" y="1371588"/>
            <a:ext cx="8292654" cy="50607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kali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(x, y) =&gt;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return x * 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bagi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(x, y) =&gt;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return x / 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(no1, no2,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=&gt;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(no1, no2);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(2, 3,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kali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438538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39614" y="94589"/>
            <a:ext cx="7031416" cy="1308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Callback Function 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#3 application with callback function</a:t>
            </a:r>
            <a:endParaRPr lang="id-ID" sz="18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9457" y="1545020"/>
            <a:ext cx="8292654" cy="4887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s-ES" sz="3200" dirty="0" err="1">
                <a:latin typeface="Consolas" pitchFamily="49" charset="0"/>
                <a:cs typeface="Consolas" pitchFamily="49" charset="0"/>
              </a:rPr>
              <a:t>let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kali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 = (x, y) =&gt; x * y</a:t>
            </a:r>
            <a:r>
              <a:rPr lang="es-ES" sz="3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s-ES" sz="3200" dirty="0">
              <a:latin typeface="Consolas" pitchFamily="49" charset="0"/>
              <a:cs typeface="Consolas" pitchFamily="49" charset="0"/>
            </a:endParaRPr>
          </a:p>
          <a:p>
            <a:r>
              <a:rPr lang="es-ES" sz="3200" dirty="0" err="1">
                <a:latin typeface="Consolas" pitchFamily="49" charset="0"/>
                <a:cs typeface="Consolas" pitchFamily="49" charset="0"/>
              </a:rPr>
              <a:t>let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bagi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 = (x, y) =&gt; x / y</a:t>
            </a:r>
            <a:r>
              <a:rPr lang="es-ES" sz="3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s-ES" sz="3200" dirty="0">
              <a:latin typeface="Consolas" pitchFamily="49" charset="0"/>
              <a:cs typeface="Consolas" pitchFamily="49" charset="0"/>
            </a:endParaRPr>
          </a:p>
          <a:p>
            <a:r>
              <a:rPr lang="es-ES" sz="3200" dirty="0" err="1">
                <a:latin typeface="Consolas" pitchFamily="49" charset="0"/>
                <a:cs typeface="Consolas" pitchFamily="49" charset="0"/>
              </a:rPr>
              <a:t>let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 = </a:t>
            </a:r>
            <a:endParaRPr lang="es-ES" sz="3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ES" sz="3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no1, no2, </a:t>
            </a:r>
            <a:r>
              <a:rPr lang="es-ES" sz="32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) =&gt; </a:t>
            </a:r>
            <a:r>
              <a:rPr lang="es-ES" sz="3200" dirty="0" err="1">
                <a:latin typeface="Consolas" pitchFamily="49" charset="0"/>
                <a:cs typeface="Consolas" pitchFamily="49" charset="0"/>
              </a:rPr>
              <a:t>op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(no1, no2</a:t>
            </a:r>
            <a:r>
              <a:rPr lang="es-ES" sz="3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s-ES" sz="3200" dirty="0">
              <a:latin typeface="Consolas" pitchFamily="49" charset="0"/>
              <a:cs typeface="Consolas" pitchFamily="49" charset="0"/>
            </a:endParaRPr>
          </a:p>
          <a:p>
            <a:r>
              <a:rPr lang="es-ES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s-ES" sz="3200" dirty="0">
                <a:latin typeface="Consolas" pitchFamily="49" charset="0"/>
                <a:cs typeface="Consolas" pitchFamily="49" charset="0"/>
              </a:rPr>
              <a:t>(2, 3, </a:t>
            </a:r>
            <a:r>
              <a:rPr lang="es-E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kali</a:t>
            </a:r>
            <a:r>
              <a:rPr lang="es-ES" sz="32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s-E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08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39614" y="94589"/>
            <a:ext cx="7031416" cy="1308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rgbClr val="009696"/>
                </a:solidFill>
              </a:rPr>
              <a:t>Callback Function </a:t>
            </a:r>
          </a:p>
          <a:p>
            <a:pPr algn="r"/>
            <a:r>
              <a:rPr lang="en-US" sz="2400" i="1" dirty="0" smtClean="0">
                <a:solidFill>
                  <a:srgbClr val="009696"/>
                </a:solidFill>
              </a:rPr>
              <a:t>#4 insert anonymous function</a:t>
            </a:r>
            <a:endParaRPr lang="id-ID" sz="18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67563" y="1418888"/>
            <a:ext cx="8292654" cy="4729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(no1, no2, op) =&gt;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op(no1, no2);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(2, 3,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err="1">
                <a:latin typeface="Consolas" pitchFamily="49" charset="0"/>
                <a:cs typeface="Consolas" pitchFamily="49" charset="0"/>
              </a:rPr>
              <a:t>x,y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x + y;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}));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/*</a:t>
            </a:r>
          </a:p>
          <a:p>
            <a:r>
              <a:rPr lang="es-ES" sz="2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console.log(</a:t>
            </a:r>
            <a:r>
              <a:rPr lang="es-ES" sz="2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hitung</a:t>
            </a:r>
            <a:r>
              <a:rPr lang="es-ES" sz="2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(2, 3, (</a:t>
            </a:r>
            <a:r>
              <a:rPr lang="es-ES" sz="2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es-ES" sz="2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=&gt; x + y</a:t>
            </a:r>
            <a:r>
              <a:rPr lang="es-E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en-US" sz="28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*/</a:t>
            </a:r>
            <a:endParaRPr lang="en-US" sz="28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34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1502" y="15757"/>
            <a:ext cx="6873763" cy="1150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Array Filtering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1797" y="1135097"/>
            <a:ext cx="8466084" cy="5281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[0,1,2,3,4,5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2800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800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!== 2);</a:t>
            </a:r>
          </a:p>
          <a:p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2800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800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% 2 == 0);</a:t>
            </a:r>
          </a:p>
          <a:p>
            <a:r>
              <a:rPr lang="en-US" sz="2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28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2800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800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 % 2 !== 0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 ((</a:t>
            </a:r>
            <a:r>
              <a:rPr lang="en-US" sz="2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=&gt; </a:t>
            </a:r>
            <a:r>
              <a:rPr lang="en-US" sz="28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% 2 !== </a:t>
            </a:r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0) </a:t>
            </a:r>
            <a:r>
              <a:rPr lang="en-US" sz="2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artinya</a:t>
            </a:r>
            <a:endParaRPr lang="en-US" sz="2800" b="1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// ((</a:t>
            </a:r>
            <a:r>
              <a:rPr lang="en-US" sz="2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 =&gt; {return </a:t>
            </a:r>
            <a:r>
              <a:rPr lang="en-US" sz="2800" b="1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8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% 2 !== 0)}</a:t>
            </a:r>
            <a:endParaRPr lang="en-US" sz="28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5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1502" y="15757"/>
            <a:ext cx="6873763" cy="1150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Array Mapping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72075" y="1403119"/>
            <a:ext cx="7472851" cy="4209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3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[1,4,9,16,25]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.map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dirty="0" err="1">
                <a:latin typeface="Consolas" pitchFamily="49" charset="0"/>
                <a:cs typeface="Consolas" pitchFamily="49" charset="0"/>
              </a:rPr>
              <a:t>Math.sqrt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.map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)=&gt;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* 2);</a:t>
            </a:r>
          </a:p>
          <a:p>
            <a:r>
              <a:rPr lang="en-US" sz="32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32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w</a:t>
            </a:r>
            <a:r>
              <a:rPr lang="en-US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.map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((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)=&gt; </a:t>
            </a:r>
            <a:r>
              <a:rPr lang="en-US" sz="32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!==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9);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3200" dirty="0">
                <a:latin typeface="Consolas" pitchFamily="49" charset="0"/>
                <a:cs typeface="Consolas" pitchFamily="49" charset="0"/>
              </a:rPr>
            </a:br>
            <a:r>
              <a:rPr lang="en-US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32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32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sz="3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81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1502" y="15757"/>
            <a:ext cx="6873763" cy="1150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Array Mapping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5667" y="851309"/>
            <a:ext cx="8749865" cy="5454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[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: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marga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Hasibuan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"},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: "Budi",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marga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Sinaga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"},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{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nama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: "Caca",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marga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"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Pasaribu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"}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namaLengkap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[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item.nama,item.marga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].join(" ");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fullname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tesMap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400" b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orang.map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namaLengkap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orang.map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namaLengkap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)[0]);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orang.map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namaLengkap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)[1]);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orang.map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namaLengkap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)[2]);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tesMap</a:t>
            </a:r>
            <a:r>
              <a:rPr lang="en-US" sz="2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sz="2400" b="1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5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470636" y="-15772"/>
            <a:ext cx="3216160" cy="1040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smtClean="0">
                <a:solidFill>
                  <a:srgbClr val="009696"/>
                </a:solidFill>
              </a:rPr>
              <a:t>Promises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8364" y="1198151"/>
            <a:ext cx="8734102" cy="47296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janji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400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Promise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(function(</a:t>
            </a:r>
            <a:r>
              <a:rPr lang="en-US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tepati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ingkari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let </a:t>
            </a:r>
            <a:r>
              <a:rPr lang="en-US" sz="24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dipenuhi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= true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if(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dipenuhi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tepati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Janji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Kutepati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.'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else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ingkari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Janji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dirty="0" err="1">
                <a:latin typeface="Consolas" pitchFamily="49" charset="0"/>
                <a:cs typeface="Consolas" pitchFamily="49" charset="0"/>
              </a:rPr>
              <a:t>Kuingkari</a:t>
            </a:r>
            <a:r>
              <a:rPr lang="en-US" sz="2400" b="1" i="1" dirty="0">
                <a:latin typeface="Consolas" pitchFamily="49" charset="0"/>
                <a:cs typeface="Consolas" pitchFamily="49" charset="0"/>
              </a:rPr>
              <a:t>.'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});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dirty="0">
                <a:latin typeface="Consolas" pitchFamily="49" charset="0"/>
                <a:cs typeface="Consolas" pitchFamily="49" charset="0"/>
              </a:rPr>
            </a:br>
            <a:r>
              <a:rPr lang="en-US" sz="2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janji.then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(function(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janjiDitepati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console.log(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janjiDitepati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})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.catch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(function(</a:t>
            </a:r>
            <a:r>
              <a:rPr lang="en-US" sz="2400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janjiDiingkari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console.log(</a:t>
            </a:r>
            <a:r>
              <a:rPr lang="en-US" sz="2400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janjiDiingkari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})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668815" y="2396357"/>
            <a:ext cx="1844565" cy="2664374"/>
            <a:chOff x="6668815" y="2396357"/>
            <a:chExt cx="1844565" cy="2664374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195960" y="3090041"/>
              <a:ext cx="1317420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8513380" y="3090041"/>
              <a:ext cx="0" cy="197069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6668815" y="5060731"/>
              <a:ext cx="1844565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09618" y="2396357"/>
              <a:ext cx="1162304" cy="0"/>
            </a:xfrm>
            <a:prstGeom prst="line">
              <a:avLst/>
            </a:prstGeom>
            <a:ln w="57150">
              <a:solidFill>
                <a:srgbClr val="92D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071922" y="2396357"/>
              <a:ext cx="24" cy="2024499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6668815" y="4420856"/>
              <a:ext cx="1403132" cy="9253"/>
            </a:xfrm>
            <a:prstGeom prst="straightConnector1">
              <a:avLst/>
            </a:prstGeom>
            <a:ln w="57150"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393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628288" y="-63074"/>
            <a:ext cx="2932381" cy="282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Object</a:t>
            </a:r>
          </a:p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Literal</a:t>
            </a:r>
          </a:p>
          <a:p>
            <a:pPr algn="r"/>
            <a:r>
              <a:rPr lang="id-ID" sz="3200" i="1" dirty="0" smtClean="0">
                <a:solidFill>
                  <a:srgbClr val="009696"/>
                </a:solidFill>
              </a:rPr>
              <a:t>properties</a:t>
            </a:r>
            <a:endParaRPr lang="id-ID" sz="44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1716" y="543901"/>
            <a:ext cx="6558438" cy="57938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merk = 'Yamaha';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tahun = 2015;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mio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merk: merk,</a:t>
            </a:r>
          </a:p>
          <a:p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prod: tahun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vixion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3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merk, tahun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mio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vixion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07882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817480" y="-126138"/>
            <a:ext cx="2932381" cy="27905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Object</a:t>
            </a:r>
          </a:p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Literal</a:t>
            </a:r>
          </a:p>
          <a:p>
            <a:pPr algn="r"/>
            <a:r>
              <a:rPr lang="id-ID" sz="4000" i="1" dirty="0" smtClean="0">
                <a:solidFill>
                  <a:srgbClr val="009696"/>
                </a:solidFill>
              </a:rPr>
              <a:t>method</a:t>
            </a:r>
            <a:endParaRPr lang="id-ID" sz="40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25669" y="370454"/>
            <a:ext cx="8339959" cy="56519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let mio = 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kualitas: function(x){</a:t>
            </a:r>
          </a:p>
          <a:p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        return </a:t>
            </a:r>
            <a:r>
              <a:rPr lang="id-ID" sz="2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`Mutu 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${x}`;</a:t>
            </a:r>
          </a:p>
          <a:p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let vixion = {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kualitas(x){</a:t>
            </a:r>
          </a:p>
          <a:p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    return </a:t>
            </a:r>
            <a:r>
              <a:rPr lang="id-ID" sz="2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`Performa </a:t>
            </a:r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${x}`;</a:t>
            </a:r>
          </a:p>
          <a:p>
            <a:r>
              <a:rPr lang="id-ID" sz="2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    }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800" dirty="0">
                <a:latin typeface="Consolas" pitchFamily="49" charset="0"/>
                <a:cs typeface="Consolas" pitchFamily="49" charset="0"/>
              </a:rPr>
            </a:br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mio.kualitas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('Oke banget!'));</a:t>
            </a:r>
          </a:p>
          <a:p>
            <a:r>
              <a:rPr lang="id-ID" sz="28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2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vixion.kualitas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('Juara!'));</a:t>
            </a:r>
          </a:p>
        </p:txBody>
      </p:sp>
    </p:spTree>
    <p:extLst>
      <p:ext uri="{BB962C8B-B14F-4D97-AF65-F5344CB8AC3E}">
        <p14:creationId xmlns:p14="http://schemas.microsoft.com/office/powerpoint/2010/main" val="4053794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77" y="63054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Let Keyword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82869" y="441434"/>
            <a:ext cx="8418797" cy="5785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4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4400" dirty="0">
                <a:latin typeface="Consolas" pitchFamily="49" charset="0"/>
                <a:cs typeface="Consolas" pitchFamily="49" charset="0"/>
              </a:rPr>
            </a:br>
            <a:r>
              <a:rPr lang="id-ID" sz="4400" b="1" dirty="0">
                <a:latin typeface="Consolas" pitchFamily="49" charset="0"/>
                <a:cs typeface="Consolas" pitchFamily="49" charset="0"/>
              </a:rPr>
              <a:t>var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 = 5</a:t>
            </a:r>
          </a:p>
          <a:p>
            <a:r>
              <a:rPr lang="id-ID" sz="4400" b="1" dirty="0">
                <a:latin typeface="Consolas" pitchFamily="49" charset="0"/>
                <a:cs typeface="Consolas" pitchFamily="49" charset="0"/>
              </a:rPr>
              <a:t>var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 = 10</a:t>
            </a:r>
          </a:p>
          <a:p>
            <a:r>
              <a:rPr lang="id-ID" sz="44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4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44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=======================</a:t>
            </a: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4400" b="1" dirty="0" smtClean="0">
                <a:latin typeface="Consolas" pitchFamily="49" charset="0"/>
                <a:cs typeface="Consolas" pitchFamily="49" charset="0"/>
              </a:rPr>
              <a:t>let</a:t>
            </a:r>
            <a:r>
              <a:rPr lang="id-ID" sz="4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d-ID" sz="4400" dirty="0" smtClean="0">
                <a:latin typeface="Consolas" pitchFamily="49" charset="0"/>
                <a:cs typeface="Consolas" pitchFamily="49" charset="0"/>
              </a:rPr>
              <a:t>2</a:t>
            </a:r>
            <a:endParaRPr lang="id-ID" sz="4400" dirty="0">
              <a:latin typeface="Consolas" pitchFamily="49" charset="0"/>
              <a:cs typeface="Consolas" pitchFamily="49" charset="0"/>
            </a:endParaRPr>
          </a:p>
          <a:p>
            <a:r>
              <a:rPr lang="id-ID" sz="4400" b="1" dirty="0">
                <a:latin typeface="Consolas" pitchFamily="49" charset="0"/>
                <a:cs typeface="Consolas" pitchFamily="49" charset="0"/>
              </a:rPr>
              <a:t>let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 = 4</a:t>
            </a:r>
          </a:p>
          <a:p>
            <a:r>
              <a:rPr lang="id-ID" sz="44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4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id-ID" sz="4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id-ID" sz="44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09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463861" y="0"/>
            <a:ext cx="2096815" cy="1450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Set</a:t>
            </a:r>
            <a:endParaRPr lang="id-ID" sz="40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6031" y="756724"/>
            <a:ext cx="8339959" cy="5659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29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sz="29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id-ID" sz="29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Set()</a:t>
            </a:r>
            <a:r>
              <a:rPr lang="id-ID" sz="29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900" dirty="0">
                <a:latin typeface="Consolas" pitchFamily="49" charset="0"/>
                <a:cs typeface="Consolas" pitchFamily="49" charset="0"/>
              </a:rPr>
            </a:br>
            <a:r>
              <a:rPr lang="id-ID" sz="29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nama.add</a:t>
            </a:r>
            <a:r>
              <a:rPr lang="id-ID" sz="2900" dirty="0">
                <a:latin typeface="Consolas" pitchFamily="49" charset="0"/>
                <a:cs typeface="Consolas" pitchFamily="49" charset="0"/>
              </a:rPr>
              <a:t>('Adi')</a:t>
            </a:r>
            <a:r>
              <a:rPr lang="id-ID" sz="29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id-ID" sz="2900" dirty="0">
                <a:latin typeface="Consolas" pitchFamily="49" charset="0"/>
                <a:cs typeface="Consolas" pitchFamily="49" charset="0"/>
              </a:rPr>
              <a:t>('Budi')</a:t>
            </a:r>
            <a:r>
              <a:rPr lang="id-ID" sz="29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.add</a:t>
            </a:r>
            <a:r>
              <a:rPr lang="id-ID" sz="2900" dirty="0">
                <a:latin typeface="Consolas" pitchFamily="49" charset="0"/>
                <a:cs typeface="Consolas" pitchFamily="49" charset="0"/>
              </a:rPr>
              <a:t>('Adi');</a:t>
            </a:r>
          </a:p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>console.log(nama);</a:t>
            </a:r>
          </a:p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>console.log(nama.size);</a:t>
            </a:r>
          </a:p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900" dirty="0">
                <a:latin typeface="Consolas" pitchFamily="49" charset="0"/>
                <a:cs typeface="Consolas" pitchFamily="49" charset="0"/>
              </a:rPr>
            </a:br>
            <a:r>
              <a:rPr lang="id-ID" sz="29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nama.delete</a:t>
            </a:r>
            <a:r>
              <a:rPr lang="id-ID" sz="2900" dirty="0">
                <a:latin typeface="Consolas" pitchFamily="49" charset="0"/>
                <a:cs typeface="Consolas" pitchFamily="49" charset="0"/>
              </a:rPr>
              <a:t>('Adi');</a:t>
            </a:r>
          </a:p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>console.log(nama);</a:t>
            </a:r>
          </a:p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>console.log(nama.size);</a:t>
            </a:r>
          </a:p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2900" dirty="0">
                <a:latin typeface="Consolas" pitchFamily="49" charset="0"/>
                <a:cs typeface="Consolas" pitchFamily="49" charset="0"/>
              </a:rPr>
            </a:br>
            <a:r>
              <a:rPr lang="id-ID" sz="29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nama.clear</a:t>
            </a:r>
            <a:r>
              <a:rPr lang="id-ID" sz="2900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>console.log(nama);</a:t>
            </a:r>
          </a:p>
          <a:p>
            <a:r>
              <a:rPr lang="id-ID" sz="2900" dirty="0">
                <a:latin typeface="Consolas" pitchFamily="49" charset="0"/>
                <a:cs typeface="Consolas" pitchFamily="49" charset="0"/>
              </a:rPr>
              <a:t>console.log(nama.size);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675584" y="2672233"/>
            <a:ext cx="2995448" cy="31925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2400" i="1" dirty="0" smtClean="0">
                <a:solidFill>
                  <a:srgbClr val="FF0000"/>
                </a:solidFill>
              </a:rPr>
              <a:t>Set is kind of </a:t>
            </a:r>
          </a:p>
          <a:p>
            <a:pPr algn="r"/>
            <a:r>
              <a:rPr lang="en-US" sz="2400" b="1" i="1" dirty="0" smtClean="0">
                <a:solidFill>
                  <a:srgbClr val="FF0000"/>
                </a:solidFill>
              </a:rPr>
              <a:t>Array</a:t>
            </a:r>
            <a:r>
              <a:rPr lang="en-US" sz="2400" i="1" dirty="0" smtClean="0">
                <a:solidFill>
                  <a:srgbClr val="FF0000"/>
                </a:solidFill>
              </a:rPr>
              <a:t> that has </a:t>
            </a:r>
            <a:r>
              <a:rPr lang="en-US" sz="2400" b="1" i="1" dirty="0" smtClean="0">
                <a:solidFill>
                  <a:srgbClr val="FF0000"/>
                </a:solidFill>
              </a:rPr>
              <a:t>no </a:t>
            </a:r>
          </a:p>
          <a:p>
            <a:pPr algn="r"/>
            <a:r>
              <a:rPr lang="en-US" sz="2400" b="1" i="1" dirty="0" smtClean="0">
                <a:solidFill>
                  <a:srgbClr val="FF0000"/>
                </a:solidFill>
              </a:rPr>
              <a:t>duplicate items</a:t>
            </a:r>
            <a:r>
              <a:rPr lang="en-US" sz="2400" i="1" dirty="0" smtClean="0">
                <a:solidFill>
                  <a:srgbClr val="FF0000"/>
                </a:solidFill>
              </a:rPr>
              <a:t>.</a:t>
            </a:r>
          </a:p>
          <a:p>
            <a:pPr algn="r"/>
            <a:endParaRPr lang="en-US" sz="2400" i="1" dirty="0">
              <a:solidFill>
                <a:srgbClr val="FF0000"/>
              </a:solidFill>
            </a:endParaRPr>
          </a:p>
          <a:p>
            <a:pPr algn="r"/>
            <a:r>
              <a:rPr lang="en-US" sz="2400" i="1" dirty="0" smtClean="0">
                <a:solidFill>
                  <a:srgbClr val="FF0000"/>
                </a:solidFill>
              </a:rPr>
              <a:t>To access Set</a:t>
            </a:r>
          </a:p>
          <a:p>
            <a:pPr algn="r"/>
            <a:r>
              <a:rPr lang="en-US" sz="2400" i="1" dirty="0" smtClean="0">
                <a:solidFill>
                  <a:srgbClr val="FF0000"/>
                </a:solidFill>
              </a:rPr>
              <a:t>Element, simply convert it to Array first.</a:t>
            </a:r>
            <a:endParaRPr lang="id-ID" sz="1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30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414344" y="0"/>
            <a:ext cx="4114801" cy="1655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 smtClean="0">
                <a:solidFill>
                  <a:srgbClr val="009696"/>
                </a:solidFill>
              </a:rPr>
              <a:t>Array to Set</a:t>
            </a:r>
            <a:endParaRPr lang="id-ID" sz="40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6031" y="1876097"/>
            <a:ext cx="8339959" cy="4540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['Ali','Bona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','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Ali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'];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new Set(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dirty="0">
                <a:latin typeface="Consolas" pitchFamily="49" charset="0"/>
                <a:cs typeface="Consolas" pitchFamily="49" charset="0"/>
              </a:rPr>
              <a:t>console.log(nama);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console.log(nama.size);</a:t>
            </a:r>
          </a:p>
        </p:txBody>
      </p:sp>
    </p:spTree>
    <p:extLst>
      <p:ext uri="{BB962C8B-B14F-4D97-AF65-F5344CB8AC3E}">
        <p14:creationId xmlns:p14="http://schemas.microsoft.com/office/powerpoint/2010/main" val="3548247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06262" y="0"/>
            <a:ext cx="5722883" cy="1655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b="1" dirty="0">
                <a:solidFill>
                  <a:srgbClr val="009696"/>
                </a:solidFill>
              </a:rPr>
              <a:t>Array to </a:t>
            </a:r>
            <a:r>
              <a:rPr lang="id-ID" b="1" dirty="0" smtClean="0">
                <a:solidFill>
                  <a:srgbClr val="009696"/>
                </a:solidFill>
              </a:rPr>
              <a:t>S</a:t>
            </a:r>
            <a:r>
              <a:rPr lang="id-ID" b="1" dirty="0">
                <a:solidFill>
                  <a:srgbClr val="009696"/>
                </a:solidFill>
              </a:rPr>
              <a:t>e</a:t>
            </a:r>
            <a:r>
              <a:rPr lang="id-ID" b="1" dirty="0" smtClean="0">
                <a:solidFill>
                  <a:srgbClr val="009696"/>
                </a:solidFill>
              </a:rPr>
              <a:t>t Then</a:t>
            </a:r>
            <a:endParaRPr lang="id-ID" i="1" dirty="0">
              <a:solidFill>
                <a:srgbClr val="009696"/>
              </a:solidFill>
            </a:endParaRPr>
          </a:p>
          <a:p>
            <a:pPr algn="r"/>
            <a:r>
              <a:rPr lang="id-ID" b="1" dirty="0" smtClean="0">
                <a:solidFill>
                  <a:srgbClr val="009696"/>
                </a:solidFill>
              </a:rPr>
              <a:t>Set to Array </a:t>
            </a:r>
            <a:endParaRPr lang="id-ID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6031" y="1639607"/>
            <a:ext cx="8339959" cy="4540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= 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[1,2,3,4,1,2,5,6];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angka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nomor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= new 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Set(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dirty="0">
                <a:latin typeface="Consolas" pitchFamily="49" charset="0"/>
                <a:cs typeface="Consolas" pitchFamily="49" charset="0"/>
              </a:rPr>
              <a:t>console.log(nomor);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arrayAngka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 = [...nomor] </a:t>
            </a:r>
          </a:p>
          <a:p>
            <a:r>
              <a:rPr lang="id-ID" dirty="0" smtClean="0">
                <a:latin typeface="Consolas" pitchFamily="49" charset="0"/>
                <a:cs typeface="Consolas" pitchFamily="49" charset="0"/>
              </a:rPr>
              <a:t>console.log(arrayAngka);</a:t>
            </a:r>
            <a:endParaRPr lang="id-ID" dirty="0"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07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6031" y="551793"/>
            <a:ext cx="8339959" cy="61012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'</a:t>
            </a:r>
            <a:r>
              <a:rPr lang="en-US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Apel</a:t>
            </a:r>
            <a:r>
              <a:rPr lang="en-US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'</a:t>
            </a:r>
            <a:r>
              <a:rPr lang="en-US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Duku</a:t>
            </a:r>
            <a:r>
              <a:rPr lang="en-US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'</a:t>
            </a:r>
            <a:r>
              <a:rPr lang="en-US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Leci</a:t>
            </a:r>
            <a:r>
              <a:rPr lang="en-US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dirty="0">
              <a:solidFill>
                <a:srgbClr val="00969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]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 </a:t>
            </a:r>
            <a:r>
              <a:rPr lang="en-US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]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buah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z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0924" y="0"/>
            <a:ext cx="4461647" cy="1876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Destructuring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Array</a:t>
            </a:r>
            <a:endParaRPr lang="id-ID" sz="40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36031" y="551793"/>
            <a:ext cx="8339959" cy="61012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dirty="0">
                <a:latin typeface="Consolas" pitchFamily="49" charset="0"/>
                <a:cs typeface="Consolas" pitchFamily="49" charset="0"/>
              </a:rPr>
              <a:t>let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US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i="1" dirty="0" err="1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24,</a:t>
            </a:r>
          </a:p>
          <a:p>
            <a:r>
              <a:rPr lang="en-US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i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en-US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'PNS'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} =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andi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nama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i="1" dirty="0" err="1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usia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i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job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40924" y="0"/>
            <a:ext cx="4461647" cy="1876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en-US" sz="4000" b="1" dirty="0" err="1" smtClean="0">
                <a:solidFill>
                  <a:srgbClr val="009696"/>
                </a:solidFill>
              </a:rPr>
              <a:t>Destructuring</a:t>
            </a:r>
            <a:endParaRPr lang="en-US" sz="4000" b="1" dirty="0" smtClean="0">
              <a:solidFill>
                <a:srgbClr val="009696"/>
              </a:solidFill>
            </a:endParaRPr>
          </a:p>
          <a:p>
            <a:pPr algn="r"/>
            <a:r>
              <a:rPr lang="en-US" sz="4000" b="1" i="1" dirty="0" smtClean="0">
                <a:solidFill>
                  <a:srgbClr val="009696"/>
                </a:solidFill>
              </a:rPr>
              <a:t>Object</a:t>
            </a:r>
            <a:endParaRPr lang="id-ID" sz="4000" i="1" dirty="0">
              <a:solidFill>
                <a:srgbClr val="00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87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/>
                <a:t>#9   </a:t>
              </a:r>
              <a:r>
                <a:rPr lang="id-ID" sz="3200" b="0" dirty="0" smtClean="0">
                  <a:latin typeface="Gotham" pitchFamily="50" charset="0"/>
                </a:rPr>
                <a:t>JavaScript ES6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695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77" y="63054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Constant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13944" y="236474"/>
            <a:ext cx="7315201" cy="5990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t-IT" sz="4800" b="1" dirty="0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it-IT" sz="4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it-IT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it-IT" sz="4800" dirty="0" smtClean="0">
                <a:latin typeface="Consolas" pitchFamily="49" charset="0"/>
                <a:cs typeface="Consolas" pitchFamily="49" charset="0"/>
              </a:rPr>
              <a:t> = 3.14;</a:t>
            </a:r>
          </a:p>
          <a:p>
            <a:r>
              <a:rPr lang="it-IT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it-IT" sz="4800" dirty="0" smtClean="0">
                <a:latin typeface="Consolas" pitchFamily="49" charset="0"/>
                <a:cs typeface="Consolas" pitchFamily="49" charset="0"/>
              </a:rPr>
              <a:t> = 10</a:t>
            </a:r>
            <a:br>
              <a:rPr lang="it-IT" sz="4800" dirty="0" smtClean="0">
                <a:latin typeface="Consolas" pitchFamily="49" charset="0"/>
                <a:cs typeface="Consolas" pitchFamily="49" charset="0"/>
              </a:rPr>
            </a:br>
            <a:r>
              <a:rPr lang="it-IT" sz="4800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t-IT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it-IT" sz="48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it-IT" sz="4800" dirty="0">
              <a:latin typeface="Consolas" pitchFamily="49" charset="0"/>
              <a:cs typeface="Consolas" pitchFamily="49" charset="0"/>
            </a:endParaRPr>
          </a:p>
          <a:p>
            <a:r>
              <a:rPr lang="it-IT" sz="4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Error</a:t>
            </a:r>
            <a:endParaRPr lang="it-IT" sz="48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08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77" y="63054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Constant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55219" y="236474"/>
            <a:ext cx="8646447" cy="5990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b="1" dirty="0">
                <a:latin typeface="Consolas" pitchFamily="49" charset="0"/>
                <a:cs typeface="Consolas" pitchFamily="49" charset="0"/>
              </a:rPr>
              <a:t>const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3.14;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dirty="0">
                <a:latin typeface="Consolas" pitchFamily="49" charset="0"/>
                <a:cs typeface="Consolas" pitchFamily="49" charset="0"/>
              </a:rPr>
              <a:t>function luasLingkaran(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id-ID" b="1" dirty="0">
                <a:latin typeface="Consolas" pitchFamily="49" charset="0"/>
                <a:cs typeface="Consolas" pitchFamily="49" charset="0"/>
              </a:rPr>
              <a:t>const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10;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    console.log(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'Luas='+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*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*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   </a:t>
            </a:r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3.14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luasLingkaran(</a:t>
            </a:r>
            <a:r>
              <a:rPr lang="id-ID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  </a:t>
            </a:r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Luas=250</a:t>
            </a:r>
            <a:endParaRPr lang="id-ID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28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1502" y="15757"/>
            <a:ext cx="6873763" cy="1150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Template String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5573" y="1418892"/>
            <a:ext cx="8103477" cy="44458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t-IT" sz="4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t-IT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t-IT" sz="4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it-IT" sz="4000" b="1" dirty="0">
                <a:latin typeface="Consolas" pitchFamily="49" charset="0"/>
                <a:cs typeface="Consolas" pitchFamily="49" charset="0"/>
              </a:rPr>
              <a:t>`Halo</a:t>
            </a:r>
          </a:p>
          <a:p>
            <a:r>
              <a:rPr lang="it-IT" sz="4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t-IT" sz="4000" b="1" dirty="0">
                <a:latin typeface="Consolas" pitchFamily="49" charset="0"/>
                <a:cs typeface="Consolas" pitchFamily="49" charset="0"/>
              </a:rPr>
            </a:br>
            <a:r>
              <a:rPr lang="id-ID" sz="4000" b="1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it-IT" sz="4000" b="1" dirty="0" smtClean="0">
                <a:latin typeface="Consolas" pitchFamily="49" charset="0"/>
                <a:cs typeface="Consolas" pitchFamily="49" charset="0"/>
              </a:rPr>
              <a:t>Dunia</a:t>
            </a:r>
            <a:r>
              <a:rPr lang="it-IT" sz="4000" b="1" dirty="0">
                <a:latin typeface="Consolas" pitchFamily="49" charset="0"/>
                <a:cs typeface="Consolas" pitchFamily="49" charset="0"/>
              </a:rPr>
              <a:t>!`</a:t>
            </a:r>
          </a:p>
          <a:p>
            <a:r>
              <a:rPr lang="it-IT" sz="4000" dirty="0">
                <a:latin typeface="Consolas" pitchFamily="49" charset="0"/>
                <a:cs typeface="Consolas" pitchFamily="49" charset="0"/>
              </a:rPr>
              <a:t/>
            </a:r>
            <a:br>
              <a:rPr lang="it-IT" sz="4000" dirty="0">
                <a:latin typeface="Consolas" pitchFamily="49" charset="0"/>
                <a:cs typeface="Consolas" pitchFamily="49" charset="0"/>
              </a:rPr>
            </a:br>
            <a:r>
              <a:rPr lang="it-IT" sz="4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t-IT" sz="4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t-IT" sz="4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id-ID" sz="4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id-ID" sz="4000" dirty="0">
              <a:latin typeface="Consolas" pitchFamily="49" charset="0"/>
              <a:cs typeface="Consolas" pitchFamily="49" charset="0"/>
            </a:endParaRPr>
          </a:p>
          <a:p>
            <a:r>
              <a:rPr lang="id-ID" sz="4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Use tick (`) below Esc!</a:t>
            </a:r>
            <a:endParaRPr lang="it-IT" sz="4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97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81502" y="15757"/>
            <a:ext cx="6873763" cy="1150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Template String</a:t>
            </a:r>
            <a:endParaRPr lang="id-ID" sz="40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8275" y="1166649"/>
            <a:ext cx="8103477" cy="5533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(nama) {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    console.log('Halo, 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aku 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'+nama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);}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endParaRPr lang="id-ID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hai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(nama) {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  console.log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(`Hai, 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aku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${nama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`);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   console.log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(`Usiaku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${7*3</a:t>
            </a:r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`);}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halo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('Andi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r>
              <a:rPr lang="id-ID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Halo, aku Andi</a:t>
            </a:r>
          </a:p>
          <a:p>
            <a:endParaRPr lang="id-ID" sz="2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hai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'Arif');</a:t>
            </a:r>
          </a:p>
          <a:p>
            <a:r>
              <a:rPr lang="id-ID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Hai, aku Arif</a:t>
            </a:r>
          </a:p>
          <a:p>
            <a:r>
              <a:rPr lang="id-ID" sz="3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Usiaku 21</a:t>
            </a:r>
            <a:endParaRPr lang="id-ID" sz="30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83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49970" y="15756"/>
            <a:ext cx="6873763" cy="1481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String Methods</a:t>
            </a:r>
          </a:p>
          <a:p>
            <a:pPr algn="r"/>
            <a:r>
              <a:rPr lang="id-ID" sz="3200" i="1" dirty="0" smtClean="0">
                <a:solidFill>
                  <a:srgbClr val="009696"/>
                </a:solidFill>
              </a:rPr>
              <a:t>repeat &amp; includes</a:t>
            </a:r>
            <a:endParaRPr lang="id-ID" sz="32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8275" y="1734207"/>
            <a:ext cx="8103477" cy="4966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dirty="0">
                <a:latin typeface="Consolas" pitchFamily="49" charset="0"/>
                <a:cs typeface="Consolas" pitchFamily="49" charset="0"/>
              </a:rPr>
              <a:t> = 'halo';</a:t>
            </a: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/>
            </a:r>
            <a:br>
              <a:rPr lang="id-ID" dirty="0">
                <a:latin typeface="Consolas" pitchFamily="49" charset="0"/>
                <a:cs typeface="Consolas" pitchFamily="49" charset="0"/>
              </a:rPr>
            </a:br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x.repeat(5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id-ID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halohalohalohalohalo</a:t>
            </a:r>
            <a:endParaRPr lang="id-ID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id-ID" dirty="0">
              <a:latin typeface="Consolas" pitchFamily="49" charset="0"/>
              <a:cs typeface="Consolas" pitchFamily="49" charset="0"/>
            </a:endParaRPr>
          </a:p>
          <a:p>
            <a:r>
              <a:rPr lang="id-ID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x.includes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lo</a:t>
            </a:r>
            <a:r>
              <a:rPr lang="id-ID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true</a:t>
            </a:r>
            <a:endParaRPr lang="id-ID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08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49970" y="15756"/>
            <a:ext cx="6873763" cy="1481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000" b="1" dirty="0" smtClean="0">
                <a:solidFill>
                  <a:srgbClr val="009696"/>
                </a:solidFill>
              </a:rPr>
              <a:t>String Methods</a:t>
            </a:r>
          </a:p>
          <a:p>
            <a:pPr algn="r"/>
            <a:r>
              <a:rPr lang="id-ID" sz="3200" i="1" dirty="0" smtClean="0">
                <a:solidFill>
                  <a:srgbClr val="009696"/>
                </a:solidFill>
              </a:rPr>
              <a:t>startsWith &amp; endsWith</a:t>
            </a:r>
            <a:endParaRPr lang="id-ID" sz="3200" i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9905" y="1576547"/>
            <a:ext cx="8797159" cy="49661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let 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 = 'halo';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x.startsWith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('ha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'));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x.startsWith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lo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x.startsWith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'l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',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2));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3000" dirty="0">
                <a:latin typeface="Consolas" pitchFamily="49" charset="0"/>
                <a:cs typeface="Consolas" pitchFamily="49" charset="0"/>
              </a:rPr>
            </a:br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x.endsWith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('lo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'));</a:t>
            </a: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x.endsWith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ha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'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));</a:t>
            </a:r>
            <a:endParaRPr lang="id-ID" sz="3000" dirty="0">
              <a:latin typeface="Consolas" pitchFamily="49" charset="0"/>
              <a:cs typeface="Consolas" pitchFamily="49" charset="0"/>
            </a:endParaRPr>
          </a:p>
          <a:p>
            <a:r>
              <a:rPr lang="id-ID" sz="3000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3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x.endsWith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('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ha</a:t>
            </a:r>
            <a:r>
              <a:rPr lang="id-ID" sz="3000" dirty="0" smtClean="0">
                <a:latin typeface="Consolas" pitchFamily="49" charset="0"/>
                <a:cs typeface="Consolas" pitchFamily="49" charset="0"/>
              </a:rPr>
              <a:t>',</a:t>
            </a:r>
            <a:r>
              <a:rPr lang="id-ID" sz="2800" dirty="0">
                <a:latin typeface="Consolas" pitchFamily="49" charset="0"/>
                <a:cs typeface="Consolas" pitchFamily="49" charset="0"/>
              </a:rPr>
              <a:t>x.length-2</a:t>
            </a:r>
            <a:r>
              <a:rPr lang="id-ID" sz="3000" dirty="0">
                <a:latin typeface="Consolas" pitchFamily="49" charset="0"/>
                <a:cs typeface="Consolas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085357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8740</TotalTime>
  <Words>624</Words>
  <Application>Microsoft Office PowerPoint</Application>
  <PresentationFormat>On-screen Show (4:3)</PresentationFormat>
  <Paragraphs>343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706</cp:revision>
  <dcterms:created xsi:type="dcterms:W3CDTF">2015-11-07T11:59:24Z</dcterms:created>
  <dcterms:modified xsi:type="dcterms:W3CDTF">2018-02-20T14:37:19Z</dcterms:modified>
</cp:coreProperties>
</file>