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78" r:id="rId3"/>
    <p:sldId id="276" r:id="rId4"/>
    <p:sldId id="267" r:id="rId5"/>
    <p:sldId id="281" r:id="rId6"/>
    <p:sldId id="282" r:id="rId7"/>
    <p:sldId id="286" r:id="rId8"/>
    <p:sldId id="266" r:id="rId9"/>
    <p:sldId id="269" r:id="rId10"/>
    <p:sldId id="268" r:id="rId11"/>
    <p:sldId id="280" r:id="rId12"/>
    <p:sldId id="270" r:id="rId13"/>
    <p:sldId id="271" r:id="rId14"/>
    <p:sldId id="274" r:id="rId15"/>
    <p:sldId id="287" r:id="rId16"/>
    <p:sldId id="288" r:id="rId17"/>
    <p:sldId id="289" r:id="rId18"/>
    <p:sldId id="290" r:id="rId19"/>
    <p:sldId id="291" r:id="rId20"/>
    <p:sldId id="292" r:id="rId21"/>
    <p:sldId id="293" r:id="rId22"/>
    <p:sldId id="283" r:id="rId23"/>
    <p:sldId id="279"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7" d="100"/>
          <a:sy n="77" d="100"/>
        </p:scale>
        <p:origin x="642"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2021/8/4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2021/8/4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2021/8/4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2021/8/4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2021/8/4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t>2021/8/4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t>2021/8/4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t>2021/8/4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2021/8/4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2021/8/4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2021/8/4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2021/8/4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blog.csdn.net/skh2015java/article/details/60330785?yyue=a21bo.50862.201879"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studygolang.com/articles/12907"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localhost:8080/?url_long=111&amp;url_long=222" TargetMode="External"/><Relationship Id="rId2" Type="http://schemas.openxmlformats.org/officeDocument/2006/relationships/hyperlink" Target="http://localhost:8080/"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altLang="zh-CN" dirty="0" err="1">
                <a:latin typeface="微软雅黑" panose="020B0503020204020204" pitchFamily="34" charset="-122"/>
                <a:ea typeface="微软雅黑" panose="020B0503020204020204" pitchFamily="34" charset="-122"/>
              </a:rPr>
              <a:t>Golang</a:t>
            </a:r>
            <a:r>
              <a:rPr lang="zh-CN" altLang="en-US" dirty="0">
                <a:latin typeface="微软雅黑" panose="020B0503020204020204" pitchFamily="34" charset="-122"/>
                <a:ea typeface="微软雅黑" panose="020B0503020204020204" pitchFamily="34" charset="-122"/>
              </a:rPr>
              <a:t>基础介绍</a:t>
            </a:r>
            <a:r>
              <a:rPr lang="en-US" altLang="zh-CN" dirty="0" smtClean="0"/>
              <a:t/>
            </a:r>
            <a:br>
              <a:rPr lang="en-US" altLang="zh-CN" dirty="0" smtClean="0"/>
            </a:br>
            <a:r>
              <a:rPr lang="en-US" altLang="zh-CN" dirty="0" smtClean="0"/>
              <a:t/>
            </a:r>
            <a:br>
              <a:rPr lang="en-US" altLang="zh-CN" dirty="0" smtClean="0"/>
            </a:br>
            <a:endParaRPr lang="zh-CN" altLang="zh-CN" dirty="0"/>
          </a:p>
        </p:txBody>
      </p:sp>
      <p:sp>
        <p:nvSpPr>
          <p:cNvPr id="3" name="矩形 2"/>
          <p:cNvSpPr/>
          <p:nvPr/>
        </p:nvSpPr>
        <p:spPr>
          <a:xfrm>
            <a:off x="8445731" y="3140631"/>
            <a:ext cx="1025762" cy="369332"/>
          </a:xfrm>
          <a:prstGeom prst="rect">
            <a:avLst/>
          </a:prstGeom>
        </p:spPr>
        <p:txBody>
          <a:bodyPr wrap="square">
            <a:spAutoFit/>
          </a:bodyPr>
          <a:lstStyle/>
          <a:p>
            <a:pPr>
              <a:defRPr/>
            </a:pPr>
            <a:r>
              <a:rPr lang="en-US" altLang="zh-CN" kern="0" dirty="0">
                <a:latin typeface="微软雅黑" panose="020B0503020204020204" pitchFamily="34" charset="-122"/>
                <a:ea typeface="微软雅黑" panose="020B0503020204020204" pitchFamily="34" charset="-122"/>
              </a:rPr>
              <a:t>fengge</a:t>
            </a:r>
            <a:endParaRPr lang="zh-CN" altLang="en-US" kern="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a:extLst/>
          </p:cNvPr>
          <p:cNvSpPr txBox="1">
            <a:spLocks/>
          </p:cNvSpPr>
          <p:nvPr/>
        </p:nvSpPr>
        <p:spPr bwMode="auto">
          <a:xfrm>
            <a:off x="600075" y="1179513"/>
            <a:ext cx="4270375" cy="461962"/>
          </a:xfrm>
          <a:prstGeom prst="rect">
            <a:avLst/>
          </a:prstGeom>
          <a:noFill/>
          <a:ln w="9525">
            <a:noFill/>
            <a:miter lim="800000"/>
          </a:ln>
        </p:spPr>
        <p:txBody>
          <a:bodyPr/>
          <a:lstStyle>
            <a:lvl1pPr marL="342900" indent="-342900" algn="l" rtl="0" eaLnBrk="1" fontAlgn="base" hangingPunct="1">
              <a:spcBef>
                <a:spcPct val="20000"/>
              </a:spcBef>
              <a:spcAft>
                <a:spcPct val="0"/>
              </a:spcAft>
              <a:buChar char="•"/>
              <a:defRPr sz="1600">
                <a:solidFill>
                  <a:schemeClr val="tx1"/>
                </a:solidFill>
                <a:latin typeface="+mn-lt"/>
                <a:ea typeface="+mn-ea"/>
                <a:cs typeface="+mn-cs"/>
              </a:defRPr>
            </a:lvl1pPr>
            <a:lvl2pPr marL="742950" indent="-285750" algn="l" rtl="0" eaLnBrk="1" fontAlgn="base" hangingPunct="1">
              <a:spcBef>
                <a:spcPct val="20000"/>
              </a:spcBef>
              <a:spcAft>
                <a:spcPct val="0"/>
              </a:spcAft>
              <a:buChar char="–"/>
              <a:defRPr sz="1600">
                <a:solidFill>
                  <a:schemeClr val="tx1"/>
                </a:solidFill>
                <a:latin typeface="+mn-lt"/>
                <a:ea typeface="+mn-ea"/>
              </a:defRPr>
            </a:lvl2pPr>
            <a:lvl3pPr marL="1143000" indent="-228600" algn="l" rtl="0" eaLnBrk="1" fontAlgn="base" hangingPunct="1">
              <a:spcBef>
                <a:spcPct val="20000"/>
              </a:spcBef>
              <a:spcAft>
                <a:spcPct val="0"/>
              </a:spcAft>
              <a:buChar char="•"/>
              <a:defRPr sz="1600">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Char char="»"/>
              <a:defRPr sz="1600">
                <a:solidFill>
                  <a:schemeClr val="tx1"/>
                </a:solidFill>
                <a:latin typeface="+mn-lt"/>
                <a:ea typeface="+mn-ea"/>
              </a:defRPr>
            </a:lvl5pPr>
            <a:lvl6pPr marL="2514600" indent="-228600" algn="l" rtl="0" eaLnBrk="1" fontAlgn="base" hangingPunct="1">
              <a:spcBef>
                <a:spcPct val="20000"/>
              </a:spcBef>
              <a:spcAft>
                <a:spcPct val="0"/>
              </a:spcAft>
              <a:buChar char="»"/>
              <a:defRPr sz="1600">
                <a:solidFill>
                  <a:schemeClr val="tx1"/>
                </a:solidFill>
                <a:latin typeface="+mn-lt"/>
                <a:ea typeface="+mn-ea"/>
              </a:defRPr>
            </a:lvl6pPr>
            <a:lvl7pPr marL="2971800" indent="-228600" algn="l" rtl="0" eaLnBrk="1" fontAlgn="base" hangingPunct="1">
              <a:spcBef>
                <a:spcPct val="20000"/>
              </a:spcBef>
              <a:spcAft>
                <a:spcPct val="0"/>
              </a:spcAft>
              <a:buChar char="»"/>
              <a:defRPr sz="1600">
                <a:solidFill>
                  <a:schemeClr val="tx1"/>
                </a:solidFill>
                <a:latin typeface="+mn-lt"/>
                <a:ea typeface="+mn-ea"/>
              </a:defRPr>
            </a:lvl7pPr>
            <a:lvl8pPr marL="3429000" indent="-228600" algn="l" rtl="0" eaLnBrk="1" fontAlgn="base" hangingPunct="1">
              <a:spcBef>
                <a:spcPct val="20000"/>
              </a:spcBef>
              <a:spcAft>
                <a:spcPct val="0"/>
              </a:spcAft>
              <a:buChar char="»"/>
              <a:defRPr sz="1600">
                <a:solidFill>
                  <a:schemeClr val="tx1"/>
                </a:solidFill>
                <a:latin typeface="+mn-lt"/>
                <a:ea typeface="+mn-ea"/>
              </a:defRPr>
            </a:lvl8pPr>
            <a:lvl9pPr marL="3886200" indent="-228600" algn="l" rtl="0" eaLnBrk="1" fontAlgn="base" hangingPunct="1">
              <a:spcBef>
                <a:spcPct val="20000"/>
              </a:spcBef>
              <a:spcAft>
                <a:spcPct val="0"/>
              </a:spcAft>
              <a:buChar char="»"/>
              <a:defRPr sz="1600">
                <a:solidFill>
                  <a:schemeClr val="tx1"/>
                </a:solidFill>
                <a:latin typeface="+mn-lt"/>
                <a:ea typeface="+mn-ea"/>
              </a:defRPr>
            </a:lvl9pPr>
          </a:lstStyle>
          <a:p>
            <a:pPr marL="0" indent="0">
              <a:spcBef>
                <a:spcPts val="0"/>
              </a:spcBef>
              <a:spcAft>
                <a:spcPts val="600"/>
              </a:spcAft>
              <a:buFontTx/>
              <a:buNone/>
              <a:defRPr/>
            </a:pPr>
            <a:r>
              <a:rPr lang="en-US" altLang="zh-CN" b="1" kern="0" dirty="0">
                <a:solidFill>
                  <a:srgbClr val="002060"/>
                </a:solidFill>
                <a:latin typeface="微软雅黑" panose="020B0503020204020204" pitchFamily="34" charset="-122"/>
                <a:ea typeface="微软雅黑" panose="020B0503020204020204" pitchFamily="34" charset="-122"/>
              </a:rPr>
              <a:t>1.</a:t>
            </a:r>
            <a:r>
              <a:rPr lang="zh-CN" altLang="en-US" kern="0" dirty="0">
                <a:latin typeface="微软雅黑" panose="020B0503020204020204" pitchFamily="34" charset="-122"/>
                <a:ea typeface="微软雅黑" panose="020B0503020204020204" pitchFamily="34" charset="-122"/>
              </a:rPr>
              <a:t>可以有</a:t>
            </a:r>
            <a:r>
              <a:rPr lang="zh-CN" altLang="en-US" b="1" kern="0" dirty="0">
                <a:solidFill>
                  <a:srgbClr val="002060"/>
                </a:solidFill>
                <a:latin typeface="微软雅黑" panose="020B0503020204020204" pitchFamily="34" charset="-122"/>
                <a:ea typeface="微软雅黑" panose="020B0503020204020204" pitchFamily="34" charset="-122"/>
              </a:rPr>
              <a:t>零至多个参数</a:t>
            </a:r>
            <a:r>
              <a:rPr lang="zh-CN" altLang="en-US" kern="0" dirty="0">
                <a:latin typeface="微软雅黑" panose="020B0503020204020204" pitchFamily="34" charset="-122"/>
                <a:ea typeface="微软雅黑" panose="020B0503020204020204" pitchFamily="34" charset="-122"/>
              </a:rPr>
              <a:t>和</a:t>
            </a:r>
            <a:r>
              <a:rPr lang="zh-CN" altLang="en-US" b="1" kern="0" dirty="0">
                <a:solidFill>
                  <a:srgbClr val="002060"/>
                </a:solidFill>
                <a:latin typeface="微软雅黑" panose="020B0503020204020204" pitchFamily="34" charset="-122"/>
                <a:ea typeface="微软雅黑" panose="020B0503020204020204" pitchFamily="34" charset="-122"/>
              </a:rPr>
              <a:t>零至多个返回值</a:t>
            </a:r>
            <a:endParaRPr lang="en-US" altLang="zh-CN" b="1" kern="0" dirty="0">
              <a:solidFill>
                <a:srgbClr val="002060"/>
              </a:solidFill>
              <a:latin typeface="微软雅黑" panose="020B0503020204020204" pitchFamily="34" charset="-122"/>
              <a:ea typeface="微软雅黑" panose="020B0503020204020204" pitchFamily="34" charset="-122"/>
            </a:endParaRPr>
          </a:p>
          <a:p>
            <a:pPr marL="0" indent="0">
              <a:spcBef>
                <a:spcPts val="0"/>
              </a:spcBef>
              <a:buFontTx/>
              <a:buNone/>
              <a:defRPr/>
            </a:pPr>
            <a:endParaRPr lang="en-US" altLang="zh-CN" b="1" kern="0" dirty="0">
              <a:solidFill>
                <a:srgbClr val="002060"/>
              </a:solidFill>
              <a:latin typeface="微软雅黑" panose="020B0503020204020204" pitchFamily="34" charset="-122"/>
              <a:ea typeface="微软雅黑" panose="020B0503020204020204" pitchFamily="34" charset="-122"/>
            </a:endParaRPr>
          </a:p>
        </p:txBody>
      </p:sp>
      <p:sp>
        <p:nvSpPr>
          <p:cNvPr id="7" name="标题 8">
            <a:extLst/>
          </p:cNvPr>
          <p:cNvSpPr txBox="1">
            <a:spLocks/>
          </p:cNvSpPr>
          <p:nvPr/>
        </p:nvSpPr>
        <p:spPr bwMode="auto">
          <a:xfrm>
            <a:off x="600075" y="392113"/>
            <a:ext cx="10515600" cy="715962"/>
          </a:xfrm>
          <a:prstGeom prst="rect">
            <a:avLst/>
          </a:prstGeom>
          <a:noFill/>
          <a:ln w="9525">
            <a:noFill/>
            <a:miter lim="800000"/>
          </a:ln>
        </p:spPr>
        <p:txBody>
          <a:bodyPr anchor="ctr">
            <a:normAutofit/>
          </a:bodyPr>
          <a:lstStyle>
            <a:lvl1pPr algn="r" rtl="0" eaLnBrk="1" fontAlgn="base" hangingPunct="1">
              <a:spcBef>
                <a:spcPct val="0"/>
              </a:spcBef>
              <a:spcAft>
                <a:spcPct val="0"/>
              </a:spcAft>
              <a:defRPr sz="2800">
                <a:solidFill>
                  <a:schemeClr val="bg1"/>
                </a:solidFill>
                <a:latin typeface="+mj-lt"/>
                <a:ea typeface="+mj-ea"/>
                <a:cs typeface="+mj-cs"/>
              </a:defRPr>
            </a:lvl1pPr>
            <a:lvl2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2pPr>
            <a:lvl3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3pPr>
            <a:lvl4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4pPr>
            <a:lvl5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5pPr>
            <a:lvl6pPr marL="4572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6pPr>
            <a:lvl7pPr marL="9144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7pPr>
            <a:lvl8pPr marL="13716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8pPr>
            <a:lvl9pPr marL="18288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9pPr>
          </a:lstStyle>
          <a:p>
            <a:pPr algn="ctr">
              <a:defRPr/>
            </a:pPr>
            <a:r>
              <a:rPr lang="zh-CN" altLang="en-US" sz="3200" kern="0" dirty="0">
                <a:solidFill>
                  <a:srgbClr val="00B0F0"/>
                </a:solidFill>
                <a:latin typeface="微软雅黑" panose="020B0503020204020204" pitchFamily="34" charset="-122"/>
                <a:ea typeface="微软雅黑" panose="020B0503020204020204" pitchFamily="34" charset="-122"/>
              </a:rPr>
              <a:t>函数</a:t>
            </a:r>
            <a:r>
              <a:rPr lang="en-US" altLang="zh-CN" sz="3200" kern="0" dirty="0">
                <a:solidFill>
                  <a:srgbClr val="00B0F0"/>
                </a:solidFill>
                <a:latin typeface="微软雅黑" panose="020B0503020204020204" pitchFamily="34" charset="-122"/>
                <a:ea typeface="微软雅黑" panose="020B0503020204020204" pitchFamily="34" charset="-122"/>
              </a:rPr>
              <a:t>function</a:t>
            </a:r>
          </a:p>
        </p:txBody>
      </p:sp>
      <p:sp>
        <p:nvSpPr>
          <p:cNvPr id="8" name="文本框 7">
            <a:extLst/>
          </p:cNvPr>
          <p:cNvSpPr txBox="1"/>
          <p:nvPr/>
        </p:nvSpPr>
        <p:spPr>
          <a:xfrm>
            <a:off x="131763" y="725488"/>
            <a:ext cx="1330325" cy="460375"/>
          </a:xfrm>
          <a:prstGeom prst="rect">
            <a:avLst/>
          </a:prstGeom>
          <a:noFill/>
          <a:ln>
            <a:noFill/>
          </a:ln>
        </p:spPr>
        <p:style>
          <a:lnRef idx="1">
            <a:schemeClr val="dk1"/>
          </a:lnRef>
          <a:fillRef idx="2">
            <a:schemeClr val="dk1"/>
          </a:fillRef>
          <a:effectRef idx="1">
            <a:schemeClr val="dk1"/>
          </a:effectRef>
          <a:fontRef idx="minor">
            <a:schemeClr val="dk1"/>
          </a:fontRef>
        </p:style>
        <p:txBody>
          <a:bodyPr>
            <a:spAutoFit/>
          </a:bodyPr>
          <a:lstStyle/>
          <a:p>
            <a:pPr eaLnBrk="1" fontAlgn="auto" hangingPunct="1">
              <a:spcBef>
                <a:spcPts val="0"/>
              </a:spcBef>
              <a:spcAft>
                <a:spcPts val="0"/>
              </a:spcAft>
              <a:defRPr/>
            </a:pPr>
            <a:r>
              <a:rPr lang="en-US" altLang="zh-CN" sz="2400" b="1" dirty="0"/>
              <a:t>func</a:t>
            </a:r>
          </a:p>
        </p:txBody>
      </p:sp>
      <p:sp>
        <p:nvSpPr>
          <p:cNvPr id="9" name="矩形 8">
            <a:extLst/>
          </p:cNvPr>
          <p:cNvSpPr/>
          <p:nvPr/>
        </p:nvSpPr>
        <p:spPr>
          <a:xfrm>
            <a:off x="600075" y="3163888"/>
            <a:ext cx="3582988" cy="630237"/>
          </a:xfrm>
          <a:prstGeom prst="rect">
            <a:avLst/>
          </a:prstGeom>
        </p:spPr>
        <p:txBody>
          <a:bodyPr>
            <a:spAutoFit/>
          </a:bodyPr>
          <a:lstStyle/>
          <a:p>
            <a:pPr eaLnBrk="1" fontAlgn="auto" hangingPunct="1">
              <a:spcBef>
                <a:spcPts val="0"/>
              </a:spcBef>
              <a:spcAft>
                <a:spcPts val="600"/>
              </a:spcAft>
              <a:defRPr/>
            </a:pPr>
            <a:r>
              <a:rPr lang="en-US" altLang="zh-CN" sz="1600" b="1" kern="0" dirty="0">
                <a:solidFill>
                  <a:srgbClr val="002060"/>
                </a:solidFill>
                <a:latin typeface="微软雅黑" panose="020B0503020204020204" pitchFamily="34" charset="-122"/>
                <a:ea typeface="微软雅黑" panose="020B0503020204020204" pitchFamily="34" charset="-122"/>
              </a:rPr>
              <a:t>2.</a:t>
            </a:r>
            <a:r>
              <a:rPr lang="zh-CN" altLang="en-US" sz="1600" b="1" kern="0" dirty="0">
                <a:solidFill>
                  <a:srgbClr val="002060"/>
                </a:solidFill>
                <a:latin typeface="微软雅黑" panose="020B0503020204020204" pitchFamily="34" charset="-122"/>
                <a:ea typeface="微软雅黑" panose="020B0503020204020204" pitchFamily="34" charset="-122"/>
              </a:rPr>
              <a:t>支持可变参</a:t>
            </a:r>
            <a:endParaRPr lang="en-US" altLang="zh-CN" sz="1600" b="1" kern="0" dirty="0">
              <a:solidFill>
                <a:srgbClr val="002060"/>
              </a:solidFill>
              <a:latin typeface="微软雅黑" panose="020B0503020204020204" pitchFamily="34" charset="-122"/>
              <a:ea typeface="微软雅黑" panose="020B0503020204020204" pitchFamily="34" charset="-122"/>
            </a:endParaRPr>
          </a:p>
          <a:p>
            <a:pPr eaLnBrk="1" fontAlgn="auto" hangingPunct="1">
              <a:spcBef>
                <a:spcPts val="0"/>
              </a:spcBef>
              <a:spcAft>
                <a:spcPts val="0"/>
              </a:spcAft>
              <a:defRPr/>
            </a:pPr>
            <a:r>
              <a:rPr lang="en-US" altLang="zh-CN" sz="1400" dirty="0" err="1">
                <a:solidFill>
                  <a:srgbClr val="000000"/>
                </a:solidFill>
                <a:latin typeface="Consolas" panose="020B0609020204030204" pitchFamily="49" charset="0"/>
                <a:ea typeface="+mn-ea"/>
              </a:rPr>
              <a:t>func</a:t>
            </a:r>
            <a:r>
              <a:rPr lang="en-US" altLang="zh-CN" sz="1400" dirty="0">
                <a:solidFill>
                  <a:srgbClr val="000000"/>
                </a:solidFill>
                <a:latin typeface="Consolas" panose="020B0609020204030204" pitchFamily="49" charset="0"/>
                <a:ea typeface="+mn-ea"/>
              </a:rPr>
              <a:t> </a:t>
            </a:r>
            <a:r>
              <a:rPr lang="en-US" altLang="zh-CN" sz="1400" dirty="0" err="1">
                <a:solidFill>
                  <a:srgbClr val="000000"/>
                </a:solidFill>
                <a:latin typeface="Consolas" panose="020B0609020204030204" pitchFamily="49" charset="0"/>
                <a:ea typeface="+mn-ea"/>
              </a:rPr>
              <a:t>myfunc</a:t>
            </a:r>
            <a:r>
              <a:rPr lang="en-US" altLang="zh-CN" sz="1400" dirty="0">
                <a:solidFill>
                  <a:srgbClr val="000000"/>
                </a:solidFill>
                <a:latin typeface="Consolas" panose="020B0609020204030204" pitchFamily="49" charset="0"/>
                <a:ea typeface="+mn-ea"/>
              </a:rPr>
              <a:t>(</a:t>
            </a:r>
            <a:r>
              <a:rPr lang="en-US" altLang="zh-CN" sz="1400" dirty="0" err="1">
                <a:solidFill>
                  <a:srgbClr val="000000"/>
                </a:solidFill>
                <a:latin typeface="Consolas" panose="020B0609020204030204" pitchFamily="49" charset="0"/>
                <a:ea typeface="+mn-ea"/>
              </a:rPr>
              <a:t>arg</a:t>
            </a:r>
            <a:r>
              <a:rPr lang="en-US" altLang="zh-CN" sz="1400" dirty="0">
                <a:solidFill>
                  <a:srgbClr val="000000"/>
                </a:solidFill>
                <a:latin typeface="Consolas" panose="020B0609020204030204" pitchFamily="49" charset="0"/>
                <a:ea typeface="+mn-ea"/>
              </a:rPr>
              <a:t> ...</a:t>
            </a:r>
            <a:r>
              <a:rPr lang="en-US" altLang="zh-CN" sz="1400" dirty="0" err="1">
                <a:solidFill>
                  <a:srgbClr val="000000"/>
                </a:solidFill>
                <a:latin typeface="Consolas" panose="020B0609020204030204" pitchFamily="49" charset="0"/>
                <a:ea typeface="+mn-ea"/>
              </a:rPr>
              <a:t>int</a:t>
            </a:r>
            <a:r>
              <a:rPr lang="en-US" altLang="zh-CN" sz="1400" dirty="0">
                <a:solidFill>
                  <a:srgbClr val="000000"/>
                </a:solidFill>
                <a:latin typeface="Consolas" panose="020B0609020204030204" pitchFamily="49" charset="0"/>
                <a:ea typeface="+mn-ea"/>
              </a:rPr>
              <a:t>) {}</a:t>
            </a:r>
          </a:p>
        </p:txBody>
      </p:sp>
      <p:sp>
        <p:nvSpPr>
          <p:cNvPr id="10" name="矩形 9">
            <a:extLst/>
          </p:cNvPr>
          <p:cNvSpPr/>
          <p:nvPr/>
        </p:nvSpPr>
        <p:spPr>
          <a:xfrm>
            <a:off x="600075" y="3932238"/>
            <a:ext cx="7789863" cy="631825"/>
          </a:xfrm>
          <a:prstGeom prst="rect">
            <a:avLst/>
          </a:prstGeom>
        </p:spPr>
        <p:txBody>
          <a:bodyPr>
            <a:spAutoFit/>
          </a:bodyPr>
          <a:lstStyle/>
          <a:p>
            <a:pPr eaLnBrk="1" fontAlgn="auto" hangingPunct="1">
              <a:spcBef>
                <a:spcPts val="0"/>
              </a:spcBef>
              <a:spcAft>
                <a:spcPts val="600"/>
              </a:spcAft>
              <a:defRPr/>
            </a:pPr>
            <a:r>
              <a:rPr lang="en-US" altLang="zh-CN" sz="1600" b="1" kern="0" dirty="0">
                <a:solidFill>
                  <a:srgbClr val="002060"/>
                </a:solidFill>
                <a:latin typeface="微软雅黑" panose="020B0503020204020204" pitchFamily="34" charset="-122"/>
                <a:ea typeface="微软雅黑" panose="020B0503020204020204" pitchFamily="34" charset="-122"/>
              </a:rPr>
              <a:t>3.</a:t>
            </a:r>
            <a:r>
              <a:rPr lang="zh-CN" altLang="en-US" sz="1600" b="1" kern="0" dirty="0">
                <a:solidFill>
                  <a:srgbClr val="002060"/>
                </a:solidFill>
                <a:latin typeface="微软雅黑" panose="020B0503020204020204" pitchFamily="34" charset="-122"/>
                <a:ea typeface="微软雅黑" panose="020B0503020204020204" pitchFamily="34" charset="-122"/>
              </a:rPr>
              <a:t>忽略不需要的返回值</a:t>
            </a:r>
            <a:endParaRPr lang="en-US" altLang="zh-CN" sz="1600" b="1" kern="0" dirty="0">
              <a:solidFill>
                <a:srgbClr val="002060"/>
              </a:solidFill>
              <a:latin typeface="微软雅黑" panose="020B0503020204020204" pitchFamily="34" charset="-122"/>
              <a:ea typeface="微软雅黑" panose="020B0503020204020204" pitchFamily="34" charset="-122"/>
            </a:endParaRPr>
          </a:p>
          <a:p>
            <a:pPr eaLnBrk="1" fontAlgn="auto" hangingPunct="1">
              <a:spcBef>
                <a:spcPts val="0"/>
              </a:spcBef>
              <a:spcAft>
                <a:spcPts val="0"/>
              </a:spcAft>
              <a:defRPr/>
            </a:pPr>
            <a:r>
              <a:rPr lang="en-US" altLang="zh-CN" sz="1400" dirty="0">
                <a:solidFill>
                  <a:srgbClr val="000000"/>
                </a:solidFill>
                <a:latin typeface="Consolas" panose="020B0609020204030204" pitchFamily="49" charset="0"/>
                <a:ea typeface="+mn-ea"/>
              </a:rPr>
              <a:t>value1 _ : = </a:t>
            </a:r>
            <a:r>
              <a:rPr lang="en-US" altLang="zh-CN" sz="1400" dirty="0" err="1">
                <a:solidFill>
                  <a:srgbClr val="000000"/>
                </a:solidFill>
                <a:latin typeface="Consolas" panose="020B0609020204030204" pitchFamily="49" charset="0"/>
                <a:ea typeface="+mn-ea"/>
              </a:rPr>
              <a:t>funcName</a:t>
            </a:r>
            <a:r>
              <a:rPr lang="en-US" altLang="zh-CN" sz="1400" dirty="0">
                <a:solidFill>
                  <a:srgbClr val="000000"/>
                </a:solidFill>
                <a:latin typeface="Consolas" panose="020B0609020204030204" pitchFamily="49" charset="0"/>
                <a:ea typeface="+mn-ea"/>
              </a:rPr>
              <a:t>(input1 type1, input2 type2)</a:t>
            </a:r>
          </a:p>
        </p:txBody>
      </p:sp>
      <p:sp>
        <p:nvSpPr>
          <p:cNvPr id="11" name="矩形 10">
            <a:extLst/>
          </p:cNvPr>
          <p:cNvSpPr/>
          <p:nvPr/>
        </p:nvSpPr>
        <p:spPr>
          <a:xfrm>
            <a:off x="600075" y="4700588"/>
            <a:ext cx="6149975" cy="339725"/>
          </a:xfrm>
          <a:prstGeom prst="rect">
            <a:avLst/>
          </a:prstGeom>
        </p:spPr>
        <p:txBody>
          <a:bodyPr>
            <a:spAutoFit/>
          </a:bodyPr>
          <a:lstStyle/>
          <a:p>
            <a:pPr eaLnBrk="1" fontAlgn="auto" hangingPunct="1">
              <a:spcBef>
                <a:spcPts val="0"/>
              </a:spcBef>
              <a:spcAft>
                <a:spcPts val="600"/>
              </a:spcAft>
              <a:defRPr/>
            </a:pPr>
            <a:r>
              <a:rPr lang="en-US" altLang="zh-CN" sz="1600" b="1" kern="0" dirty="0">
                <a:solidFill>
                  <a:srgbClr val="002060"/>
                </a:solidFill>
                <a:latin typeface="微软雅黑" panose="020B0503020204020204" pitchFamily="34" charset="-122"/>
                <a:ea typeface="微软雅黑" panose="020B0503020204020204" pitchFamily="34" charset="-122"/>
              </a:rPr>
              <a:t>4.</a:t>
            </a:r>
            <a:r>
              <a:rPr lang="zh-CN" altLang="en-US" sz="1600" b="1" kern="0" dirty="0">
                <a:solidFill>
                  <a:srgbClr val="002060"/>
                </a:solidFill>
                <a:latin typeface="微软雅黑" panose="020B0503020204020204" pitchFamily="34" charset="-122"/>
                <a:ea typeface="微软雅黑" panose="020B0503020204020204" pitchFamily="34" charset="-122"/>
              </a:rPr>
              <a:t>函数的另一种形态，带有接收者的函数，称为</a:t>
            </a:r>
            <a:r>
              <a:rPr lang="en-US" altLang="zh-CN" sz="1600" b="1" kern="0" dirty="0">
                <a:solidFill>
                  <a:srgbClr val="002060"/>
                </a:solidFill>
                <a:latin typeface="微软雅黑" panose="020B0503020204020204" pitchFamily="34" charset="-122"/>
                <a:ea typeface="微软雅黑" panose="020B0503020204020204" pitchFamily="34" charset="-122"/>
              </a:rPr>
              <a:t>method</a:t>
            </a:r>
          </a:p>
        </p:txBody>
      </p:sp>
      <p:sp>
        <p:nvSpPr>
          <p:cNvPr id="12" name="矩形 11">
            <a:extLst/>
          </p:cNvPr>
          <p:cNvSpPr/>
          <p:nvPr/>
        </p:nvSpPr>
        <p:spPr>
          <a:xfrm>
            <a:off x="6464300" y="1100138"/>
            <a:ext cx="5595938" cy="339725"/>
          </a:xfrm>
          <a:prstGeom prst="rect">
            <a:avLst/>
          </a:prstGeom>
        </p:spPr>
        <p:txBody>
          <a:bodyPr>
            <a:spAutoFit/>
          </a:bodyPr>
          <a:lstStyle/>
          <a:p>
            <a:pPr eaLnBrk="1" fontAlgn="auto" hangingPunct="1">
              <a:spcBef>
                <a:spcPts val="0"/>
              </a:spcBef>
              <a:spcAft>
                <a:spcPts val="600"/>
              </a:spcAft>
              <a:defRPr/>
            </a:pPr>
            <a:r>
              <a:rPr lang="en-US" altLang="zh-CN" sz="1600" b="1" kern="0" dirty="0">
                <a:solidFill>
                  <a:srgbClr val="002060"/>
                </a:solidFill>
                <a:latin typeface="微软雅黑" panose="020B0503020204020204" pitchFamily="34" charset="-122"/>
                <a:ea typeface="微软雅黑" panose="020B0503020204020204" pitchFamily="34" charset="-122"/>
              </a:rPr>
              <a:t>5.</a:t>
            </a:r>
            <a:r>
              <a:rPr lang="zh-CN" altLang="en-US" sz="1600" b="1" kern="0" dirty="0">
                <a:solidFill>
                  <a:srgbClr val="002060"/>
                </a:solidFill>
                <a:latin typeface="微软雅黑" panose="020B0503020204020204" pitchFamily="34" charset="-122"/>
                <a:ea typeface="微软雅黑" panose="020B0503020204020204" pitchFamily="34" charset="-122"/>
              </a:rPr>
              <a:t>函数也可以当做参数传递</a:t>
            </a:r>
            <a:endParaRPr lang="en-US" altLang="zh-CN" sz="1600" b="1" kern="0" dirty="0">
              <a:solidFill>
                <a:srgbClr val="002060"/>
              </a:solidFill>
              <a:latin typeface="微软雅黑" panose="020B0503020204020204" pitchFamily="34" charset="-122"/>
              <a:ea typeface="微软雅黑" panose="020B0503020204020204" pitchFamily="34" charset="-122"/>
            </a:endParaRPr>
          </a:p>
        </p:txBody>
      </p:sp>
      <p:sp>
        <p:nvSpPr>
          <p:cNvPr id="13" name="矩形 12">
            <a:extLst/>
          </p:cNvPr>
          <p:cNvSpPr/>
          <p:nvPr/>
        </p:nvSpPr>
        <p:spPr>
          <a:xfrm>
            <a:off x="6464300" y="3260725"/>
            <a:ext cx="5595938" cy="908050"/>
          </a:xfrm>
          <a:prstGeom prst="rect">
            <a:avLst/>
          </a:prstGeom>
        </p:spPr>
        <p:txBody>
          <a:bodyPr>
            <a:spAutoFit/>
          </a:bodyPr>
          <a:lstStyle/>
          <a:p>
            <a:pPr eaLnBrk="1" fontAlgn="auto" hangingPunct="1">
              <a:spcBef>
                <a:spcPts val="0"/>
              </a:spcBef>
              <a:spcAft>
                <a:spcPts val="600"/>
              </a:spcAft>
              <a:defRPr/>
            </a:pPr>
            <a:r>
              <a:rPr lang="en-US" altLang="zh-CN" sz="1600" b="1" kern="0" dirty="0">
                <a:solidFill>
                  <a:srgbClr val="002060"/>
                </a:solidFill>
                <a:latin typeface="微软雅黑" panose="020B0503020204020204" pitchFamily="34" charset="-122"/>
                <a:ea typeface="微软雅黑" panose="020B0503020204020204" pitchFamily="34" charset="-122"/>
              </a:rPr>
              <a:t>6.defer</a:t>
            </a:r>
            <a:r>
              <a:rPr lang="zh-CN" altLang="en-US" sz="1600" b="1" kern="0" dirty="0">
                <a:solidFill>
                  <a:srgbClr val="002060"/>
                </a:solidFill>
                <a:latin typeface="微软雅黑" panose="020B0503020204020204" pitchFamily="34" charset="-122"/>
                <a:ea typeface="微软雅黑" panose="020B0503020204020204" pitchFamily="34" charset="-122"/>
              </a:rPr>
              <a:t>延迟函数</a:t>
            </a:r>
            <a:r>
              <a:rPr lang="en-US" altLang="zh-CN" sz="1600" b="1" kern="0" dirty="0">
                <a:solidFill>
                  <a:srgbClr val="002060"/>
                </a:solidFill>
                <a:latin typeface="微软雅黑" panose="020B0503020204020204" pitchFamily="34" charset="-122"/>
                <a:ea typeface="微软雅黑" panose="020B0503020204020204" pitchFamily="34" charset="-122"/>
              </a:rPr>
              <a:t>,</a:t>
            </a:r>
            <a:r>
              <a:rPr lang="zh-CN" altLang="en-US" sz="1600" kern="0" dirty="0">
                <a:latin typeface="微软雅黑" panose="020B0503020204020204" pitchFamily="34" charset="-122"/>
                <a:ea typeface="微软雅黑" panose="020B0503020204020204" pitchFamily="34" charset="-122"/>
              </a:rPr>
              <a:t>释放资源</a:t>
            </a:r>
            <a:r>
              <a:rPr lang="en-US" altLang="zh-CN" sz="1600" kern="0" dirty="0">
                <a:latin typeface="微软雅黑" panose="020B0503020204020204" pitchFamily="34" charset="-122"/>
                <a:ea typeface="微软雅黑" panose="020B0503020204020204" pitchFamily="34" charset="-122"/>
              </a:rPr>
              <a:t>,</a:t>
            </a:r>
            <a:r>
              <a:rPr lang="zh-CN" altLang="en-US" sz="1600" kern="0" dirty="0">
                <a:latin typeface="微软雅黑" panose="020B0503020204020204" pitchFamily="34" charset="-122"/>
                <a:ea typeface="微软雅黑" panose="020B0503020204020204" pitchFamily="34" charset="-122"/>
              </a:rPr>
              <a:t>恐慌恢复</a:t>
            </a:r>
            <a:r>
              <a:rPr lang="en-US" altLang="zh-CN" sz="1600" kern="0" dirty="0">
                <a:latin typeface="微软雅黑" panose="020B0503020204020204" pitchFamily="34" charset="-122"/>
                <a:ea typeface="微软雅黑" panose="020B0503020204020204" pitchFamily="34" charset="-122"/>
              </a:rPr>
              <a:t>,</a:t>
            </a:r>
            <a:r>
              <a:rPr lang="zh-CN" altLang="en-US" sz="1600" kern="0" dirty="0">
                <a:latin typeface="微软雅黑" panose="020B0503020204020204" pitchFamily="34" charset="-122"/>
                <a:ea typeface="微软雅黑" panose="020B0503020204020204" pitchFamily="34" charset="-122"/>
              </a:rPr>
              <a:t>在函数</a:t>
            </a:r>
            <a:r>
              <a:rPr lang="en-US" altLang="zh-CN" sz="1600" kern="0" dirty="0">
                <a:latin typeface="微软雅黑" panose="020B0503020204020204" pitchFamily="34" charset="-122"/>
                <a:ea typeface="微软雅黑" panose="020B0503020204020204" pitchFamily="34" charset="-122"/>
              </a:rPr>
              <a:t>return</a:t>
            </a:r>
            <a:r>
              <a:rPr lang="zh-CN" altLang="en-US" sz="1600" kern="0" dirty="0">
                <a:latin typeface="微软雅黑" panose="020B0503020204020204" pitchFamily="34" charset="-122"/>
                <a:ea typeface="微软雅黑" panose="020B0503020204020204" pitchFamily="34" charset="-122"/>
              </a:rPr>
              <a:t>后执行</a:t>
            </a:r>
            <a:r>
              <a:rPr lang="en-US" altLang="zh-CN" sz="1600" kern="0" dirty="0">
                <a:latin typeface="微软雅黑" panose="020B0503020204020204" pitchFamily="34" charset="-122"/>
                <a:ea typeface="微软雅黑" panose="020B0503020204020204" pitchFamily="34" charset="-122"/>
              </a:rPr>
              <a:t>,</a:t>
            </a:r>
            <a:r>
              <a:rPr lang="zh-CN" altLang="en-US" sz="1600" kern="0" dirty="0">
                <a:latin typeface="微软雅黑" panose="020B0503020204020204" pitchFamily="34" charset="-122"/>
                <a:ea typeface="微软雅黑" panose="020B0503020204020204" pitchFamily="34" charset="-122"/>
              </a:rPr>
              <a:t>可以修改</a:t>
            </a:r>
            <a:r>
              <a:rPr lang="en-US" altLang="zh-CN" sz="1600" kern="0" dirty="0">
                <a:latin typeface="微软雅黑" panose="020B0503020204020204" pitchFamily="34" charset="-122"/>
                <a:ea typeface="微软雅黑" panose="020B0503020204020204" pitchFamily="34" charset="-122"/>
              </a:rPr>
              <a:t>return</a:t>
            </a:r>
            <a:r>
              <a:rPr lang="zh-CN" altLang="en-US" sz="1600" kern="0" dirty="0">
                <a:latin typeface="微软雅黑" panose="020B0503020204020204" pitchFamily="34" charset="-122"/>
                <a:ea typeface="微软雅黑" panose="020B0503020204020204" pitchFamily="34" charset="-122"/>
              </a:rPr>
              <a:t>的值</a:t>
            </a:r>
            <a:r>
              <a:rPr lang="en-US" altLang="zh-CN" sz="1600" kern="0" dirty="0">
                <a:latin typeface="微软雅黑" panose="020B0503020204020204" pitchFamily="34" charset="-122"/>
                <a:ea typeface="微软雅黑" panose="020B0503020204020204" pitchFamily="34" charset="-122"/>
              </a:rPr>
              <a:t>,</a:t>
            </a:r>
            <a:r>
              <a:rPr lang="zh-CN" altLang="en-US" sz="1600" kern="0" dirty="0">
                <a:latin typeface="微软雅黑" panose="020B0503020204020204" pitchFamily="34" charset="-122"/>
                <a:ea typeface="微软雅黑" panose="020B0503020204020204" pitchFamily="34" charset="-122"/>
              </a:rPr>
              <a:t>但不建议</a:t>
            </a:r>
            <a:endParaRPr lang="en-US" altLang="zh-CN" sz="1600" kern="0" dirty="0">
              <a:latin typeface="微软雅黑" panose="020B0503020204020204" pitchFamily="34" charset="-122"/>
              <a:ea typeface="微软雅黑" panose="020B0503020204020204" pitchFamily="34" charset="-122"/>
            </a:endParaRPr>
          </a:p>
          <a:p>
            <a:pPr eaLnBrk="1" fontAlgn="auto" hangingPunct="1">
              <a:spcBef>
                <a:spcPts val="0"/>
              </a:spcBef>
              <a:spcAft>
                <a:spcPts val="600"/>
              </a:spcAft>
              <a:defRPr/>
            </a:pPr>
            <a:r>
              <a:rPr lang="zh-CN" altLang="en-US" sz="1600" b="1" kern="0" dirty="0">
                <a:solidFill>
                  <a:srgbClr val="002060"/>
                </a:solidFill>
                <a:latin typeface="微软雅黑" panose="020B0503020204020204" pitchFamily="34" charset="-122"/>
                <a:ea typeface="微软雅黑" panose="020B0503020204020204" pitchFamily="34" charset="-122"/>
              </a:rPr>
              <a:t>如果定义多个</a:t>
            </a:r>
            <a:r>
              <a:rPr lang="en-US" altLang="zh-CN" sz="1600" b="1" kern="0" dirty="0">
                <a:solidFill>
                  <a:srgbClr val="002060"/>
                </a:solidFill>
                <a:latin typeface="微软雅黑" panose="020B0503020204020204" pitchFamily="34" charset="-122"/>
                <a:ea typeface="微软雅黑" panose="020B0503020204020204" pitchFamily="34" charset="-122"/>
              </a:rPr>
              <a:t>defer,</a:t>
            </a:r>
            <a:r>
              <a:rPr lang="zh-CN" altLang="en-US" sz="1600" b="1" kern="0" dirty="0">
                <a:solidFill>
                  <a:srgbClr val="002060"/>
                </a:solidFill>
                <a:latin typeface="微软雅黑" panose="020B0503020204020204" pitchFamily="34" charset="-122"/>
                <a:ea typeface="微软雅黑" panose="020B0503020204020204" pitchFamily="34" charset="-122"/>
              </a:rPr>
              <a:t>采用后进先出模式</a:t>
            </a:r>
            <a:endParaRPr lang="en-US" altLang="zh-CN" sz="1600" b="1" kern="0" dirty="0">
              <a:solidFill>
                <a:srgbClr val="002060"/>
              </a:solidFill>
              <a:latin typeface="微软雅黑" panose="020B0503020204020204" pitchFamily="34" charset="-122"/>
              <a:ea typeface="微软雅黑" panose="020B0503020204020204" pitchFamily="34" charset="-122"/>
            </a:endParaRPr>
          </a:p>
        </p:txBody>
      </p:sp>
      <p:sp>
        <p:nvSpPr>
          <p:cNvPr id="14" name="Rectangle 2"/>
          <p:cNvSpPr>
            <a:spLocks noChangeArrowheads="1"/>
          </p:cNvSpPr>
          <p:nvPr/>
        </p:nvSpPr>
        <p:spPr bwMode="auto">
          <a:xfrm>
            <a:off x="6796088" y="4224338"/>
            <a:ext cx="2584450" cy="2370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r>
              <a:rPr lang="zh-CN" altLang="zh-CN" sz="1400">
                <a:solidFill>
                  <a:srgbClr val="000000"/>
                </a:solidFill>
                <a:latin typeface="Consolas" panose="020B0609020204030204" pitchFamily="49" charset="0"/>
              </a:rPr>
              <a:t>func ReadWrite() </a:t>
            </a:r>
            <a:r>
              <a:rPr lang="zh-CN" altLang="zh-CN" sz="1400" b="1">
                <a:solidFill>
                  <a:srgbClr val="808080"/>
                </a:solidFill>
                <a:latin typeface="Consolas" panose="020B0609020204030204" pitchFamily="49" charset="0"/>
              </a:rPr>
              <a:t>bool</a:t>
            </a:r>
            <a:r>
              <a:rPr lang="zh-CN" altLang="zh-CN" sz="1400">
                <a:solidFill>
                  <a:srgbClr val="333333"/>
                </a:solidFill>
                <a:latin typeface="Consolas" panose="020B0609020204030204" pitchFamily="49" charset="0"/>
              </a:rPr>
              <a:t> </a:t>
            </a:r>
            <a:r>
              <a:rPr lang="zh-CN" altLang="zh-CN" sz="1400">
                <a:solidFill>
                  <a:srgbClr val="000000"/>
                </a:solidFill>
                <a:latin typeface="Consolas" panose="020B0609020204030204" pitchFamily="49" charset="0"/>
              </a:rPr>
              <a:t>{</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a:solidFill>
                  <a:srgbClr val="000000"/>
                </a:solidFill>
                <a:latin typeface="Consolas" panose="020B0609020204030204" pitchFamily="49" charset="0"/>
              </a:rPr>
              <a:t>file.Open(</a:t>
            </a:r>
            <a:r>
              <a:rPr lang="zh-CN" altLang="zh-CN" sz="1400">
                <a:solidFill>
                  <a:srgbClr val="0000FF"/>
                </a:solidFill>
                <a:latin typeface="Consolas" panose="020B0609020204030204" pitchFamily="49" charset="0"/>
              </a:rPr>
              <a:t>"file"</a:t>
            </a:r>
            <a:r>
              <a:rPr lang="zh-CN" altLang="zh-CN" sz="1400">
                <a:solidFill>
                  <a:srgbClr val="000000"/>
                </a:solidFill>
                <a:latin typeface="Consolas" panose="020B0609020204030204" pitchFamily="49" charset="0"/>
              </a:rPr>
              <a:t>)</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a:solidFill>
                  <a:srgbClr val="000000"/>
                </a:solidFill>
                <a:latin typeface="Consolas" panose="020B0609020204030204" pitchFamily="49" charset="0"/>
              </a:rPr>
              <a:t>defer file.Close()</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b="1">
                <a:solidFill>
                  <a:srgbClr val="006699"/>
                </a:solidFill>
                <a:latin typeface="Consolas" panose="020B0609020204030204" pitchFamily="49" charset="0"/>
              </a:rPr>
              <a:t>if</a:t>
            </a:r>
            <a:r>
              <a:rPr lang="zh-CN" altLang="zh-CN" sz="1400">
                <a:solidFill>
                  <a:srgbClr val="333333"/>
                </a:solidFill>
                <a:latin typeface="Consolas" panose="020B0609020204030204" pitchFamily="49" charset="0"/>
              </a:rPr>
              <a:t> </a:t>
            </a:r>
            <a:r>
              <a:rPr lang="zh-CN" altLang="zh-CN" sz="1400">
                <a:solidFill>
                  <a:srgbClr val="000000"/>
                </a:solidFill>
                <a:latin typeface="Consolas" panose="020B0609020204030204" pitchFamily="49" charset="0"/>
              </a:rPr>
              <a:t>failureX {</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b="1">
                <a:solidFill>
                  <a:srgbClr val="006699"/>
                </a:solidFill>
                <a:latin typeface="Consolas" panose="020B0609020204030204" pitchFamily="49" charset="0"/>
              </a:rPr>
              <a:t>return</a:t>
            </a:r>
            <a:r>
              <a:rPr lang="zh-CN" altLang="zh-CN" sz="1400">
                <a:solidFill>
                  <a:srgbClr val="333333"/>
                </a:solidFill>
                <a:latin typeface="Consolas" panose="020B0609020204030204" pitchFamily="49" charset="0"/>
              </a:rPr>
              <a:t> </a:t>
            </a:r>
            <a:r>
              <a:rPr lang="zh-CN" altLang="zh-CN" sz="1400" b="1">
                <a:solidFill>
                  <a:srgbClr val="006699"/>
                </a:solidFill>
                <a:latin typeface="Consolas" panose="020B0609020204030204" pitchFamily="49" charset="0"/>
              </a:rPr>
              <a:t>false</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a:solidFill>
                  <a:srgbClr val="000000"/>
                </a:solidFill>
                <a:latin typeface="Consolas" panose="020B0609020204030204" pitchFamily="49" charset="0"/>
              </a:rPr>
              <a:t>}</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b="1">
                <a:solidFill>
                  <a:srgbClr val="006699"/>
                </a:solidFill>
                <a:latin typeface="Consolas" panose="020B0609020204030204" pitchFamily="49" charset="0"/>
              </a:rPr>
              <a:t>if</a:t>
            </a:r>
            <a:r>
              <a:rPr lang="zh-CN" altLang="zh-CN" sz="1400">
                <a:solidFill>
                  <a:srgbClr val="333333"/>
                </a:solidFill>
                <a:latin typeface="Consolas" panose="020B0609020204030204" pitchFamily="49" charset="0"/>
              </a:rPr>
              <a:t> </a:t>
            </a:r>
            <a:r>
              <a:rPr lang="zh-CN" altLang="zh-CN" sz="1400">
                <a:solidFill>
                  <a:srgbClr val="000000"/>
                </a:solidFill>
                <a:latin typeface="Consolas" panose="020B0609020204030204" pitchFamily="49" charset="0"/>
              </a:rPr>
              <a:t>failureY {</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b="1">
                <a:solidFill>
                  <a:srgbClr val="006699"/>
                </a:solidFill>
                <a:latin typeface="Consolas" panose="020B0609020204030204" pitchFamily="49" charset="0"/>
              </a:rPr>
              <a:t>return</a:t>
            </a:r>
            <a:r>
              <a:rPr lang="zh-CN" altLang="zh-CN" sz="1400">
                <a:solidFill>
                  <a:srgbClr val="333333"/>
                </a:solidFill>
                <a:latin typeface="Consolas" panose="020B0609020204030204" pitchFamily="49" charset="0"/>
              </a:rPr>
              <a:t> </a:t>
            </a:r>
            <a:r>
              <a:rPr lang="zh-CN" altLang="zh-CN" sz="1400" b="1">
                <a:solidFill>
                  <a:srgbClr val="006699"/>
                </a:solidFill>
                <a:latin typeface="Consolas" panose="020B0609020204030204" pitchFamily="49" charset="0"/>
              </a:rPr>
              <a:t>false</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a:solidFill>
                  <a:srgbClr val="000000"/>
                </a:solidFill>
                <a:latin typeface="Consolas" panose="020B0609020204030204" pitchFamily="49" charset="0"/>
              </a:rPr>
              <a:t>}</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b="1">
                <a:solidFill>
                  <a:srgbClr val="006699"/>
                </a:solidFill>
                <a:latin typeface="Consolas" panose="020B0609020204030204" pitchFamily="49" charset="0"/>
              </a:rPr>
              <a:t>return</a:t>
            </a:r>
            <a:r>
              <a:rPr lang="zh-CN" altLang="zh-CN" sz="1400">
                <a:solidFill>
                  <a:srgbClr val="333333"/>
                </a:solidFill>
                <a:latin typeface="Consolas" panose="020B0609020204030204" pitchFamily="49" charset="0"/>
              </a:rPr>
              <a:t> </a:t>
            </a:r>
            <a:r>
              <a:rPr lang="zh-CN" altLang="zh-CN" sz="1400" b="1">
                <a:solidFill>
                  <a:srgbClr val="006699"/>
                </a:solidFill>
                <a:latin typeface="Consolas" panose="020B0609020204030204" pitchFamily="49" charset="0"/>
              </a:rPr>
              <a:t>true</a:t>
            </a:r>
            <a:endParaRPr lang="zh-CN" altLang="zh-CN" sz="1400"/>
          </a:p>
          <a:p>
            <a:pPr>
              <a:spcBef>
                <a:spcPct val="0"/>
              </a:spcBef>
              <a:buFontTx/>
              <a:buNone/>
            </a:pPr>
            <a:r>
              <a:rPr lang="zh-CN" altLang="zh-CN" sz="1400">
                <a:solidFill>
                  <a:srgbClr val="000000"/>
                </a:solidFill>
                <a:latin typeface="Consolas" panose="020B0609020204030204" pitchFamily="49" charset="0"/>
              </a:rPr>
              <a:t>}</a:t>
            </a:r>
            <a:endParaRPr lang="zh-CN" altLang="zh-CN" sz="1400"/>
          </a:p>
        </p:txBody>
      </p:sp>
      <p:sp>
        <p:nvSpPr>
          <p:cNvPr id="15" name="Rectangle 3"/>
          <p:cNvSpPr>
            <a:spLocks noChangeArrowheads="1"/>
          </p:cNvSpPr>
          <p:nvPr/>
        </p:nvSpPr>
        <p:spPr bwMode="auto">
          <a:xfrm>
            <a:off x="6750050" y="1560513"/>
            <a:ext cx="4870450" cy="150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r>
              <a:rPr lang="zh-CN" altLang="zh-CN" sz="1400">
                <a:solidFill>
                  <a:srgbClr val="000000"/>
                </a:solidFill>
                <a:latin typeface="Consolas" panose="020B0609020204030204" pitchFamily="49" charset="0"/>
              </a:rPr>
              <a:t>func function(a, b </a:t>
            </a:r>
            <a:r>
              <a:rPr lang="zh-CN" altLang="zh-CN" sz="1400" b="1">
                <a:solidFill>
                  <a:srgbClr val="808080"/>
                </a:solidFill>
                <a:latin typeface="Consolas" panose="020B0609020204030204" pitchFamily="49" charset="0"/>
              </a:rPr>
              <a:t>int</a:t>
            </a:r>
            <a:r>
              <a:rPr lang="zh-CN" altLang="zh-CN" sz="1400">
                <a:solidFill>
                  <a:srgbClr val="000000"/>
                </a:solidFill>
                <a:latin typeface="Consolas" panose="020B0609020204030204" pitchFamily="49" charset="0"/>
              </a:rPr>
              <a:t>, sum func(</a:t>
            </a:r>
            <a:r>
              <a:rPr lang="zh-CN" altLang="zh-CN" sz="1400" b="1">
                <a:solidFill>
                  <a:srgbClr val="808080"/>
                </a:solidFill>
                <a:latin typeface="Consolas" panose="020B0609020204030204" pitchFamily="49" charset="0"/>
              </a:rPr>
              <a:t>int</a:t>
            </a:r>
            <a:r>
              <a:rPr lang="zh-CN" altLang="zh-CN" sz="1400">
                <a:solidFill>
                  <a:srgbClr val="000000"/>
                </a:solidFill>
                <a:latin typeface="Consolas" panose="020B0609020204030204" pitchFamily="49" charset="0"/>
              </a:rPr>
              <a:t>, </a:t>
            </a:r>
            <a:r>
              <a:rPr lang="zh-CN" altLang="zh-CN" sz="1400" b="1">
                <a:solidFill>
                  <a:srgbClr val="808080"/>
                </a:solidFill>
                <a:latin typeface="Consolas" panose="020B0609020204030204" pitchFamily="49" charset="0"/>
              </a:rPr>
              <a:t>int</a:t>
            </a:r>
            <a:r>
              <a:rPr lang="zh-CN" altLang="zh-CN" sz="1400">
                <a:solidFill>
                  <a:srgbClr val="000000"/>
                </a:solidFill>
                <a:latin typeface="Consolas" panose="020B0609020204030204" pitchFamily="49" charset="0"/>
              </a:rPr>
              <a:t>) </a:t>
            </a:r>
            <a:r>
              <a:rPr lang="zh-CN" altLang="zh-CN" sz="1400" b="1">
                <a:solidFill>
                  <a:srgbClr val="808080"/>
                </a:solidFill>
                <a:latin typeface="Consolas" panose="020B0609020204030204" pitchFamily="49" charset="0"/>
              </a:rPr>
              <a:t>int</a:t>
            </a:r>
            <a:r>
              <a:rPr lang="zh-CN" altLang="zh-CN" sz="1400">
                <a:solidFill>
                  <a:srgbClr val="000000"/>
                </a:solidFill>
                <a:latin typeface="Consolas" panose="020B0609020204030204" pitchFamily="49" charset="0"/>
              </a:rPr>
              <a:t>) {</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a:solidFill>
                  <a:srgbClr val="000000"/>
                </a:solidFill>
                <a:latin typeface="Consolas" panose="020B0609020204030204" pitchFamily="49" charset="0"/>
              </a:rPr>
              <a:t>fmt.Println(sum(a, b))</a:t>
            </a:r>
            <a:endParaRPr lang="zh-CN" altLang="zh-CN" sz="1400"/>
          </a:p>
          <a:p>
            <a:pPr>
              <a:spcBef>
                <a:spcPct val="0"/>
              </a:spcBef>
              <a:buFontTx/>
              <a:buNone/>
            </a:pPr>
            <a:r>
              <a:rPr lang="zh-CN" altLang="zh-CN" sz="1400">
                <a:solidFill>
                  <a:srgbClr val="000000"/>
                </a:solidFill>
                <a:latin typeface="Consolas" panose="020B0609020204030204" pitchFamily="49" charset="0"/>
              </a:rPr>
              <a:t>}</a:t>
            </a:r>
            <a:endParaRPr lang="zh-CN" altLang="zh-CN" sz="1400"/>
          </a:p>
          <a:p>
            <a:pPr>
              <a:spcBef>
                <a:spcPct val="0"/>
              </a:spcBef>
              <a:buFontTx/>
              <a:buNone/>
            </a:pPr>
            <a:r>
              <a:rPr lang="zh-CN" altLang="zh-CN" sz="1400">
                <a:solidFill>
                  <a:srgbClr val="333333"/>
                </a:solidFill>
                <a:latin typeface="Consolas" panose="020B0609020204030204" pitchFamily="49" charset="0"/>
              </a:rPr>
              <a:t> </a:t>
            </a:r>
            <a:endParaRPr lang="zh-CN" altLang="zh-CN" sz="1400"/>
          </a:p>
          <a:p>
            <a:pPr>
              <a:spcBef>
                <a:spcPct val="0"/>
              </a:spcBef>
              <a:buFontTx/>
              <a:buNone/>
            </a:pPr>
            <a:r>
              <a:rPr lang="zh-CN" altLang="zh-CN" sz="1400">
                <a:solidFill>
                  <a:srgbClr val="000000"/>
                </a:solidFill>
                <a:latin typeface="Consolas" panose="020B0609020204030204" pitchFamily="49" charset="0"/>
              </a:rPr>
              <a:t>func sum(a, b </a:t>
            </a:r>
            <a:r>
              <a:rPr lang="zh-CN" altLang="zh-CN" sz="1400" b="1">
                <a:solidFill>
                  <a:srgbClr val="808080"/>
                </a:solidFill>
                <a:latin typeface="Consolas" panose="020B0609020204030204" pitchFamily="49" charset="0"/>
              </a:rPr>
              <a:t>int</a:t>
            </a:r>
            <a:r>
              <a:rPr lang="zh-CN" altLang="zh-CN" sz="1400">
                <a:solidFill>
                  <a:srgbClr val="000000"/>
                </a:solidFill>
                <a:latin typeface="Consolas" panose="020B0609020204030204" pitchFamily="49" charset="0"/>
              </a:rPr>
              <a:t>) </a:t>
            </a:r>
            <a:r>
              <a:rPr lang="zh-CN" altLang="zh-CN" sz="1400" b="1">
                <a:solidFill>
                  <a:srgbClr val="808080"/>
                </a:solidFill>
                <a:latin typeface="Consolas" panose="020B0609020204030204" pitchFamily="49" charset="0"/>
              </a:rPr>
              <a:t>int</a:t>
            </a:r>
            <a:r>
              <a:rPr lang="zh-CN" altLang="zh-CN" sz="1400">
                <a:solidFill>
                  <a:srgbClr val="333333"/>
                </a:solidFill>
                <a:latin typeface="Consolas" panose="020B0609020204030204" pitchFamily="49" charset="0"/>
              </a:rPr>
              <a:t> </a:t>
            </a:r>
            <a:r>
              <a:rPr lang="zh-CN" altLang="zh-CN" sz="1400">
                <a:solidFill>
                  <a:srgbClr val="000000"/>
                </a:solidFill>
                <a:latin typeface="Consolas" panose="020B0609020204030204" pitchFamily="49" charset="0"/>
              </a:rPr>
              <a:t>{</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b="1">
                <a:solidFill>
                  <a:srgbClr val="006699"/>
                </a:solidFill>
                <a:latin typeface="Consolas" panose="020B0609020204030204" pitchFamily="49" charset="0"/>
              </a:rPr>
              <a:t>return</a:t>
            </a:r>
            <a:r>
              <a:rPr lang="zh-CN" altLang="zh-CN" sz="1400">
                <a:solidFill>
                  <a:srgbClr val="333333"/>
                </a:solidFill>
                <a:latin typeface="Consolas" panose="020B0609020204030204" pitchFamily="49" charset="0"/>
              </a:rPr>
              <a:t> </a:t>
            </a:r>
            <a:r>
              <a:rPr lang="zh-CN" altLang="zh-CN" sz="1400">
                <a:solidFill>
                  <a:srgbClr val="000000"/>
                </a:solidFill>
                <a:latin typeface="Consolas" panose="020B0609020204030204" pitchFamily="49" charset="0"/>
              </a:rPr>
              <a:t>a + b</a:t>
            </a:r>
            <a:endParaRPr lang="zh-CN" altLang="zh-CN" sz="1400"/>
          </a:p>
          <a:p>
            <a:pPr>
              <a:spcBef>
                <a:spcPct val="0"/>
              </a:spcBef>
              <a:buFontTx/>
              <a:buNone/>
            </a:pPr>
            <a:r>
              <a:rPr lang="zh-CN" altLang="zh-CN" sz="1400">
                <a:solidFill>
                  <a:srgbClr val="000000"/>
                </a:solidFill>
                <a:latin typeface="Consolas" panose="020B0609020204030204" pitchFamily="49" charset="0"/>
              </a:rPr>
              <a:t>}</a:t>
            </a:r>
            <a:endParaRPr lang="zh-CN" altLang="zh-CN" sz="1400"/>
          </a:p>
        </p:txBody>
      </p:sp>
      <p:sp>
        <p:nvSpPr>
          <p:cNvPr id="16" name="Rectangle 4"/>
          <p:cNvSpPr>
            <a:spLocks noChangeArrowheads="1"/>
          </p:cNvSpPr>
          <p:nvPr/>
        </p:nvSpPr>
        <p:spPr bwMode="auto">
          <a:xfrm>
            <a:off x="796925" y="1608138"/>
            <a:ext cx="4151313" cy="129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r>
              <a:rPr lang="zh-CN" altLang="zh-CN" sz="1400">
                <a:solidFill>
                  <a:srgbClr val="000000"/>
                </a:solidFill>
                <a:latin typeface="Consolas" panose="020B0609020204030204" pitchFamily="49" charset="0"/>
              </a:rPr>
              <a:t>func funcName(input1 type1, input2 type2) (output1 type1, output2 type2) {</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a:solidFill>
                  <a:srgbClr val="008200"/>
                </a:solidFill>
                <a:latin typeface="Consolas" panose="020B0609020204030204" pitchFamily="49" charset="0"/>
              </a:rPr>
              <a:t>//这里是处理逻辑代码</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a:solidFill>
                  <a:srgbClr val="008200"/>
                </a:solidFill>
                <a:latin typeface="Consolas" panose="020B0609020204030204" pitchFamily="49" charset="0"/>
              </a:rPr>
              <a:t>//返回多个值</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b="1">
                <a:solidFill>
                  <a:srgbClr val="006699"/>
                </a:solidFill>
                <a:latin typeface="Consolas" panose="020B0609020204030204" pitchFamily="49" charset="0"/>
              </a:rPr>
              <a:t>return</a:t>
            </a:r>
            <a:r>
              <a:rPr lang="zh-CN" altLang="zh-CN" sz="1400">
                <a:solidFill>
                  <a:srgbClr val="333333"/>
                </a:solidFill>
                <a:latin typeface="Consolas" panose="020B0609020204030204" pitchFamily="49" charset="0"/>
              </a:rPr>
              <a:t> </a:t>
            </a:r>
            <a:r>
              <a:rPr lang="zh-CN" altLang="zh-CN" sz="1400">
                <a:solidFill>
                  <a:srgbClr val="000000"/>
                </a:solidFill>
                <a:latin typeface="Consolas" panose="020B0609020204030204" pitchFamily="49" charset="0"/>
              </a:rPr>
              <a:t>value1, value2</a:t>
            </a:r>
            <a:endParaRPr lang="zh-CN" altLang="zh-CN" sz="1400"/>
          </a:p>
          <a:p>
            <a:pPr>
              <a:spcBef>
                <a:spcPct val="0"/>
              </a:spcBef>
              <a:buFontTx/>
              <a:buNone/>
            </a:pPr>
            <a:r>
              <a:rPr lang="zh-CN" altLang="zh-CN" sz="1400">
                <a:solidFill>
                  <a:srgbClr val="000000"/>
                </a:solidFill>
                <a:latin typeface="Consolas" panose="020B0609020204030204" pitchFamily="49" charset="0"/>
              </a:rPr>
              <a:t>}</a:t>
            </a:r>
            <a:endParaRPr lang="zh-CN" altLang="zh-CN" sz="1400"/>
          </a:p>
        </p:txBody>
      </p:sp>
      <p:sp>
        <p:nvSpPr>
          <p:cNvPr id="17" name="Rectangle 5"/>
          <p:cNvSpPr>
            <a:spLocks noChangeArrowheads="1"/>
          </p:cNvSpPr>
          <p:nvPr/>
        </p:nvSpPr>
        <p:spPr bwMode="auto">
          <a:xfrm>
            <a:off x="679450" y="5040313"/>
            <a:ext cx="5203825" cy="129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r>
              <a:rPr lang="zh-CN" altLang="zh-CN" sz="1400">
                <a:solidFill>
                  <a:srgbClr val="000000"/>
                </a:solidFill>
                <a:latin typeface="Consolas" panose="020B0609020204030204" pitchFamily="49" charset="0"/>
              </a:rPr>
              <a:t>func (stu type0)funcName(input1 type1, input2 type2) (output1 type1, output2 type2) {</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a:solidFill>
                  <a:srgbClr val="008200"/>
                </a:solidFill>
                <a:latin typeface="Consolas" panose="020B0609020204030204" pitchFamily="49" charset="0"/>
              </a:rPr>
              <a:t>//这里是处理逻辑代码</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a:solidFill>
                  <a:srgbClr val="008200"/>
                </a:solidFill>
                <a:latin typeface="Consolas" panose="020B0609020204030204" pitchFamily="49" charset="0"/>
              </a:rPr>
              <a:t>//返回多个值</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b="1">
                <a:solidFill>
                  <a:srgbClr val="006699"/>
                </a:solidFill>
                <a:latin typeface="Consolas" panose="020B0609020204030204" pitchFamily="49" charset="0"/>
              </a:rPr>
              <a:t>return</a:t>
            </a:r>
            <a:r>
              <a:rPr lang="zh-CN" altLang="zh-CN" sz="1400">
                <a:solidFill>
                  <a:srgbClr val="333333"/>
                </a:solidFill>
                <a:latin typeface="Consolas" panose="020B0609020204030204" pitchFamily="49" charset="0"/>
              </a:rPr>
              <a:t> </a:t>
            </a:r>
            <a:r>
              <a:rPr lang="zh-CN" altLang="zh-CN" sz="1400">
                <a:solidFill>
                  <a:srgbClr val="000000"/>
                </a:solidFill>
                <a:latin typeface="Consolas" panose="020B0609020204030204" pitchFamily="49" charset="0"/>
              </a:rPr>
              <a:t>value1, value2</a:t>
            </a:r>
            <a:endParaRPr lang="en-US" altLang="zh-CN" sz="1400">
              <a:solidFill>
                <a:srgbClr val="000000"/>
              </a:solidFill>
              <a:latin typeface="Consolas" panose="020B0609020204030204" pitchFamily="49" charset="0"/>
            </a:endParaRPr>
          </a:p>
          <a:p>
            <a:pPr>
              <a:spcBef>
                <a:spcPct val="0"/>
              </a:spcBef>
              <a:buFontTx/>
              <a:buNone/>
            </a:pPr>
            <a:r>
              <a:rPr lang="en-US" altLang="zh-CN" sz="1400">
                <a:solidFill>
                  <a:srgbClr val="000000"/>
                </a:solidFill>
                <a:latin typeface="Consolas" panose="020B0609020204030204" pitchFamily="49" charset="0"/>
              </a:rPr>
              <a:t>}</a:t>
            </a:r>
            <a:endParaRPr lang="zh-CN" altLang="zh-CN" sz="1400"/>
          </a:p>
        </p:txBody>
      </p:sp>
    </p:spTree>
    <p:extLst>
      <p:ext uri="{BB962C8B-B14F-4D97-AF65-F5344CB8AC3E}">
        <p14:creationId xmlns:p14="http://schemas.microsoft.com/office/powerpoint/2010/main" val="2309916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a:extLst/>
          </p:cNvPr>
          <p:cNvSpPr txBox="1">
            <a:spLocks/>
          </p:cNvSpPr>
          <p:nvPr/>
        </p:nvSpPr>
        <p:spPr bwMode="auto">
          <a:xfrm>
            <a:off x="333375" y="1550988"/>
            <a:ext cx="1774825" cy="379412"/>
          </a:xfrm>
          <a:prstGeom prst="rect">
            <a:avLst/>
          </a:prstGeom>
          <a:noFill/>
          <a:ln w="9525">
            <a:noFill/>
            <a:miter lim="800000"/>
          </a:ln>
        </p:spPr>
        <p:txBody>
          <a:bodyPr/>
          <a:lstStyle>
            <a:lvl1pPr marL="342900" indent="-342900" algn="l" rtl="0" eaLnBrk="1" fontAlgn="base" hangingPunct="1">
              <a:spcBef>
                <a:spcPct val="20000"/>
              </a:spcBef>
              <a:spcAft>
                <a:spcPct val="0"/>
              </a:spcAft>
              <a:buChar char="•"/>
              <a:defRPr sz="1600">
                <a:solidFill>
                  <a:schemeClr val="tx1"/>
                </a:solidFill>
                <a:latin typeface="+mn-lt"/>
                <a:ea typeface="+mn-ea"/>
                <a:cs typeface="+mn-cs"/>
              </a:defRPr>
            </a:lvl1pPr>
            <a:lvl2pPr marL="742950" indent="-285750" algn="l" rtl="0" eaLnBrk="1" fontAlgn="base" hangingPunct="1">
              <a:spcBef>
                <a:spcPct val="20000"/>
              </a:spcBef>
              <a:spcAft>
                <a:spcPct val="0"/>
              </a:spcAft>
              <a:buChar char="–"/>
              <a:defRPr sz="1600">
                <a:solidFill>
                  <a:schemeClr val="tx1"/>
                </a:solidFill>
                <a:latin typeface="+mn-lt"/>
                <a:ea typeface="+mn-ea"/>
              </a:defRPr>
            </a:lvl2pPr>
            <a:lvl3pPr marL="1143000" indent="-228600" algn="l" rtl="0" eaLnBrk="1" fontAlgn="base" hangingPunct="1">
              <a:spcBef>
                <a:spcPct val="20000"/>
              </a:spcBef>
              <a:spcAft>
                <a:spcPct val="0"/>
              </a:spcAft>
              <a:buChar char="•"/>
              <a:defRPr sz="1600">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Char char="»"/>
              <a:defRPr sz="1600">
                <a:solidFill>
                  <a:schemeClr val="tx1"/>
                </a:solidFill>
                <a:latin typeface="+mn-lt"/>
                <a:ea typeface="+mn-ea"/>
              </a:defRPr>
            </a:lvl5pPr>
            <a:lvl6pPr marL="2514600" indent="-228600" algn="l" rtl="0" eaLnBrk="1" fontAlgn="base" hangingPunct="1">
              <a:spcBef>
                <a:spcPct val="20000"/>
              </a:spcBef>
              <a:spcAft>
                <a:spcPct val="0"/>
              </a:spcAft>
              <a:buChar char="»"/>
              <a:defRPr sz="1600">
                <a:solidFill>
                  <a:schemeClr val="tx1"/>
                </a:solidFill>
                <a:latin typeface="+mn-lt"/>
                <a:ea typeface="+mn-ea"/>
              </a:defRPr>
            </a:lvl6pPr>
            <a:lvl7pPr marL="2971800" indent="-228600" algn="l" rtl="0" eaLnBrk="1" fontAlgn="base" hangingPunct="1">
              <a:spcBef>
                <a:spcPct val="20000"/>
              </a:spcBef>
              <a:spcAft>
                <a:spcPct val="0"/>
              </a:spcAft>
              <a:buChar char="»"/>
              <a:defRPr sz="1600">
                <a:solidFill>
                  <a:schemeClr val="tx1"/>
                </a:solidFill>
                <a:latin typeface="+mn-lt"/>
                <a:ea typeface="+mn-ea"/>
              </a:defRPr>
            </a:lvl7pPr>
            <a:lvl8pPr marL="3429000" indent="-228600" algn="l" rtl="0" eaLnBrk="1" fontAlgn="base" hangingPunct="1">
              <a:spcBef>
                <a:spcPct val="20000"/>
              </a:spcBef>
              <a:spcAft>
                <a:spcPct val="0"/>
              </a:spcAft>
              <a:buChar char="»"/>
              <a:defRPr sz="1600">
                <a:solidFill>
                  <a:schemeClr val="tx1"/>
                </a:solidFill>
                <a:latin typeface="+mn-lt"/>
                <a:ea typeface="+mn-ea"/>
              </a:defRPr>
            </a:lvl8pPr>
            <a:lvl9pPr marL="3886200" indent="-228600" algn="l" rtl="0" eaLnBrk="1" fontAlgn="base" hangingPunct="1">
              <a:spcBef>
                <a:spcPct val="20000"/>
              </a:spcBef>
              <a:spcAft>
                <a:spcPct val="0"/>
              </a:spcAft>
              <a:buChar char="»"/>
              <a:defRPr sz="1600">
                <a:solidFill>
                  <a:schemeClr val="tx1"/>
                </a:solidFill>
                <a:latin typeface="+mn-lt"/>
                <a:ea typeface="+mn-ea"/>
              </a:defRPr>
            </a:lvl9pPr>
          </a:lstStyle>
          <a:p>
            <a:pPr marL="0" indent="0">
              <a:spcBef>
                <a:spcPts val="0"/>
              </a:spcBef>
              <a:buFontTx/>
              <a:buNone/>
              <a:defRPr/>
            </a:pPr>
            <a:r>
              <a:rPr lang="en-US" altLang="zh-CN" sz="1400" b="1" kern="0" dirty="0">
                <a:solidFill>
                  <a:srgbClr val="002060"/>
                </a:solidFill>
                <a:latin typeface="微软雅黑" panose="020B0503020204020204" pitchFamily="34" charset="-122"/>
                <a:ea typeface="微软雅黑" panose="020B0503020204020204" pitchFamily="34" charset="-122"/>
              </a:rPr>
              <a:t>1.</a:t>
            </a:r>
            <a:r>
              <a:rPr lang="zh-CN" altLang="en-US" sz="1400" b="1" kern="0" dirty="0">
                <a:solidFill>
                  <a:srgbClr val="002060"/>
                </a:solidFill>
                <a:latin typeface="微软雅黑" panose="020B0503020204020204" pitchFamily="34" charset="-122"/>
                <a:ea typeface="微软雅黑" panose="020B0503020204020204" pitchFamily="34" charset="-122"/>
              </a:rPr>
              <a:t>定义</a:t>
            </a:r>
            <a:endParaRPr lang="en-US" altLang="zh-CN" sz="1400" b="1" kern="0" dirty="0">
              <a:solidFill>
                <a:srgbClr val="002060"/>
              </a:solidFill>
              <a:latin typeface="微软雅黑" panose="020B0503020204020204" pitchFamily="34" charset="-122"/>
              <a:ea typeface="微软雅黑" panose="020B0503020204020204" pitchFamily="34" charset="-122"/>
            </a:endParaRPr>
          </a:p>
          <a:p>
            <a:pPr marL="0" indent="0">
              <a:spcBef>
                <a:spcPts val="0"/>
              </a:spcBef>
              <a:buFontTx/>
              <a:buNone/>
              <a:defRPr/>
            </a:pPr>
            <a:endParaRPr lang="en-US" altLang="zh-CN" sz="1400" kern="0" dirty="0">
              <a:latin typeface="微软雅黑" panose="020B0503020204020204" pitchFamily="34" charset="-122"/>
              <a:ea typeface="微软雅黑" panose="020B0503020204020204" pitchFamily="34" charset="-122"/>
            </a:endParaRPr>
          </a:p>
        </p:txBody>
      </p:sp>
      <p:sp>
        <p:nvSpPr>
          <p:cNvPr id="7" name="标题 8">
            <a:extLst/>
          </p:cNvPr>
          <p:cNvSpPr txBox="1">
            <a:spLocks/>
          </p:cNvSpPr>
          <p:nvPr/>
        </p:nvSpPr>
        <p:spPr bwMode="auto">
          <a:xfrm>
            <a:off x="622300" y="361950"/>
            <a:ext cx="10515600" cy="717550"/>
          </a:xfrm>
          <a:prstGeom prst="rect">
            <a:avLst/>
          </a:prstGeom>
          <a:noFill/>
          <a:ln w="9525">
            <a:noFill/>
            <a:miter lim="800000"/>
          </a:ln>
        </p:spPr>
        <p:txBody>
          <a:bodyPr anchor="ctr">
            <a:normAutofit/>
          </a:bodyPr>
          <a:lstStyle>
            <a:lvl1pPr algn="r" rtl="0" eaLnBrk="1" fontAlgn="base" hangingPunct="1">
              <a:spcBef>
                <a:spcPct val="0"/>
              </a:spcBef>
              <a:spcAft>
                <a:spcPct val="0"/>
              </a:spcAft>
              <a:defRPr sz="2800">
                <a:solidFill>
                  <a:schemeClr val="bg1"/>
                </a:solidFill>
                <a:latin typeface="+mj-lt"/>
                <a:ea typeface="+mj-ea"/>
                <a:cs typeface="+mj-cs"/>
              </a:defRPr>
            </a:lvl1pPr>
            <a:lvl2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2pPr>
            <a:lvl3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3pPr>
            <a:lvl4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4pPr>
            <a:lvl5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5pPr>
            <a:lvl6pPr marL="4572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6pPr>
            <a:lvl7pPr marL="9144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7pPr>
            <a:lvl8pPr marL="13716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8pPr>
            <a:lvl9pPr marL="18288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9pPr>
          </a:lstStyle>
          <a:p>
            <a:pPr algn="ctr">
              <a:defRPr/>
            </a:pPr>
            <a:r>
              <a:rPr lang="zh-CN" altLang="en-US" sz="3200" kern="0" dirty="0">
                <a:solidFill>
                  <a:srgbClr val="00B0F0"/>
                </a:solidFill>
                <a:latin typeface="微软雅黑" panose="020B0503020204020204" pitchFamily="34" charset="-122"/>
                <a:ea typeface="微软雅黑" panose="020B0503020204020204" pitchFamily="34" charset="-122"/>
              </a:rPr>
              <a:t>结构体</a:t>
            </a:r>
            <a:r>
              <a:rPr lang="en-US" altLang="zh-CN" sz="3200" kern="0" dirty="0">
                <a:solidFill>
                  <a:srgbClr val="00B0F0"/>
                </a:solidFill>
                <a:latin typeface="微软雅黑" panose="020B0503020204020204" pitchFamily="34" charset="-122"/>
                <a:ea typeface="微软雅黑" panose="020B0503020204020204" pitchFamily="34" charset="-122"/>
              </a:rPr>
              <a:t>struct</a:t>
            </a:r>
          </a:p>
        </p:txBody>
      </p:sp>
      <p:sp>
        <p:nvSpPr>
          <p:cNvPr id="8" name="文本框 7">
            <a:extLst/>
          </p:cNvPr>
          <p:cNvSpPr txBox="1"/>
          <p:nvPr/>
        </p:nvSpPr>
        <p:spPr>
          <a:xfrm>
            <a:off x="146050" y="963613"/>
            <a:ext cx="1330325" cy="460375"/>
          </a:xfrm>
          <a:prstGeom prst="rect">
            <a:avLst/>
          </a:prstGeom>
          <a:noFill/>
          <a:ln>
            <a:noFill/>
          </a:ln>
        </p:spPr>
        <p:style>
          <a:lnRef idx="1">
            <a:schemeClr val="dk1"/>
          </a:lnRef>
          <a:fillRef idx="2">
            <a:schemeClr val="dk1"/>
          </a:fillRef>
          <a:effectRef idx="1">
            <a:schemeClr val="dk1"/>
          </a:effectRef>
          <a:fontRef idx="minor">
            <a:schemeClr val="dk1"/>
          </a:fontRef>
        </p:style>
        <p:txBody>
          <a:bodyPr>
            <a:spAutoFit/>
          </a:bodyPr>
          <a:lstStyle/>
          <a:p>
            <a:pPr eaLnBrk="1" fontAlgn="auto" hangingPunct="1">
              <a:spcBef>
                <a:spcPts val="0"/>
              </a:spcBef>
              <a:spcAft>
                <a:spcPts val="0"/>
              </a:spcAft>
              <a:defRPr/>
            </a:pPr>
            <a:r>
              <a:rPr lang="en-US" altLang="zh-CN" sz="2400" b="1" dirty="0"/>
              <a:t>struct</a:t>
            </a:r>
          </a:p>
        </p:txBody>
      </p:sp>
      <p:sp>
        <p:nvSpPr>
          <p:cNvPr id="9" name="矩形 8">
            <a:extLst/>
          </p:cNvPr>
          <p:cNvSpPr/>
          <p:nvPr/>
        </p:nvSpPr>
        <p:spPr>
          <a:xfrm>
            <a:off x="5438775" y="1093788"/>
            <a:ext cx="6819900" cy="307975"/>
          </a:xfrm>
          <a:prstGeom prst="rect">
            <a:avLst/>
          </a:prstGeom>
        </p:spPr>
        <p:txBody>
          <a:bodyPr>
            <a:spAutoFit/>
          </a:bodyPr>
          <a:lstStyle/>
          <a:p>
            <a:pPr eaLnBrk="1" fontAlgn="auto" hangingPunct="1">
              <a:spcBef>
                <a:spcPts val="0"/>
              </a:spcBef>
              <a:spcAft>
                <a:spcPts val="0"/>
              </a:spcAft>
              <a:defRPr/>
            </a:pPr>
            <a:r>
              <a:rPr lang="en-US" altLang="zh-CN" sz="1400" b="1" kern="0" dirty="0">
                <a:solidFill>
                  <a:srgbClr val="002060"/>
                </a:solidFill>
                <a:latin typeface="微软雅黑" panose="020B0503020204020204" pitchFamily="34" charset="-122"/>
                <a:ea typeface="微软雅黑" panose="020B0503020204020204" pitchFamily="34" charset="-122"/>
              </a:rPr>
              <a:t>2.</a:t>
            </a:r>
            <a:r>
              <a:rPr lang="zh-CN" altLang="en-US" sz="1400" b="1" kern="0" dirty="0">
                <a:solidFill>
                  <a:srgbClr val="002060"/>
                </a:solidFill>
                <a:latin typeface="微软雅黑" panose="020B0503020204020204" pitchFamily="34" charset="-122"/>
                <a:ea typeface="微软雅黑" panose="020B0503020204020204" pitchFamily="34" charset="-122"/>
              </a:rPr>
              <a:t>匿名字段</a:t>
            </a:r>
            <a:endParaRPr lang="en-US" altLang="zh-CN" sz="1400" b="1" kern="0" dirty="0">
              <a:solidFill>
                <a:srgbClr val="002060"/>
              </a:solidFill>
              <a:latin typeface="微软雅黑" panose="020B0503020204020204" pitchFamily="34" charset="-122"/>
              <a:ea typeface="微软雅黑" panose="020B0503020204020204" pitchFamily="34" charset="-122"/>
            </a:endParaRPr>
          </a:p>
        </p:txBody>
      </p:sp>
      <p:sp>
        <p:nvSpPr>
          <p:cNvPr id="10" name="矩形 9">
            <a:extLst/>
          </p:cNvPr>
          <p:cNvSpPr/>
          <p:nvPr/>
        </p:nvSpPr>
        <p:spPr>
          <a:xfrm>
            <a:off x="333375" y="4348163"/>
            <a:ext cx="4638675" cy="1014412"/>
          </a:xfrm>
          <a:prstGeom prst="rect">
            <a:avLst/>
          </a:prstGeom>
        </p:spPr>
        <p:txBody>
          <a:bodyPr>
            <a:spAutoFit/>
          </a:bodyPr>
          <a:lstStyle/>
          <a:p>
            <a:pPr eaLnBrk="1" fontAlgn="auto" hangingPunct="1">
              <a:spcBef>
                <a:spcPts val="0"/>
              </a:spcBef>
              <a:spcAft>
                <a:spcPts val="0"/>
              </a:spcAft>
              <a:defRPr/>
            </a:pPr>
            <a:r>
              <a:rPr lang="en-US" altLang="zh-CN" sz="1600" b="1" kern="0" dirty="0">
                <a:solidFill>
                  <a:srgbClr val="002060"/>
                </a:solidFill>
                <a:latin typeface="微软雅黑" panose="020B0503020204020204" pitchFamily="34" charset="-122"/>
                <a:ea typeface="微软雅黑" panose="020B0503020204020204" pitchFamily="34" charset="-122"/>
              </a:rPr>
              <a:t>3.</a:t>
            </a:r>
            <a:r>
              <a:rPr lang="zh-CN" altLang="en-US" sz="1600" b="1" kern="0" dirty="0">
                <a:solidFill>
                  <a:srgbClr val="002060"/>
                </a:solidFill>
                <a:latin typeface="微软雅黑" panose="020B0503020204020204" pitchFamily="34" charset="-122"/>
                <a:ea typeface="微软雅黑" panose="020B0503020204020204" pitchFamily="34" charset="-122"/>
              </a:rPr>
              <a:t>如果存在重复字段</a:t>
            </a:r>
            <a:endParaRPr lang="en-US" altLang="zh-CN" sz="1600" b="1" kern="0" dirty="0">
              <a:solidFill>
                <a:srgbClr val="002060"/>
              </a:solidFill>
              <a:latin typeface="微软雅黑" panose="020B0503020204020204" pitchFamily="34" charset="-122"/>
              <a:ea typeface="微软雅黑" panose="020B0503020204020204" pitchFamily="34" charset="-122"/>
            </a:endParaRPr>
          </a:p>
          <a:p>
            <a:pPr eaLnBrk="1" fontAlgn="auto" hangingPunct="1">
              <a:spcBef>
                <a:spcPts val="0"/>
              </a:spcBef>
              <a:spcAft>
                <a:spcPts val="0"/>
              </a:spcAft>
              <a:defRPr/>
            </a:pPr>
            <a:endParaRPr lang="en-US" altLang="zh-CN" sz="1600" b="1" kern="0" dirty="0">
              <a:solidFill>
                <a:srgbClr val="002060"/>
              </a:solidFill>
              <a:latin typeface="微软雅黑" panose="020B0503020204020204" pitchFamily="34" charset="-122"/>
              <a:ea typeface="微软雅黑" panose="020B0503020204020204" pitchFamily="34" charset="-122"/>
            </a:endParaRPr>
          </a:p>
          <a:p>
            <a:pPr eaLnBrk="1" fontAlgn="auto" hangingPunct="1">
              <a:spcBef>
                <a:spcPts val="0"/>
              </a:spcBef>
              <a:spcAft>
                <a:spcPts val="0"/>
              </a:spcAft>
              <a:defRPr/>
            </a:pPr>
            <a:r>
              <a:rPr lang="en-US" altLang="zh-CN" sz="1400" kern="0" dirty="0">
                <a:latin typeface="微软雅黑" panose="020B0503020204020204" pitchFamily="34" charset="-122"/>
                <a:ea typeface="微软雅黑" panose="020B0503020204020204" pitchFamily="34" charset="-122"/>
              </a:rPr>
              <a:t>Student.</a:t>
            </a:r>
            <a:r>
              <a:rPr lang="zh-CN" altLang="en-US" sz="1400" kern="0" dirty="0">
                <a:latin typeface="微软雅黑" panose="020B0503020204020204" pitchFamily="34" charset="-122"/>
                <a:ea typeface="微软雅黑" panose="020B0503020204020204" pitchFamily="34" charset="-122"/>
              </a:rPr>
              <a:t>重名字段</a:t>
            </a:r>
            <a:endParaRPr lang="en-US" altLang="zh-CN" sz="1400" kern="0" dirty="0">
              <a:latin typeface="微软雅黑" panose="020B0503020204020204" pitchFamily="34" charset="-122"/>
              <a:ea typeface="微软雅黑" panose="020B0503020204020204" pitchFamily="34" charset="-122"/>
            </a:endParaRPr>
          </a:p>
          <a:p>
            <a:pPr eaLnBrk="1" fontAlgn="auto" hangingPunct="1">
              <a:spcBef>
                <a:spcPts val="0"/>
              </a:spcBef>
              <a:spcAft>
                <a:spcPts val="0"/>
              </a:spcAft>
              <a:defRPr/>
            </a:pPr>
            <a:r>
              <a:rPr lang="en-US" altLang="zh-CN" sz="1400" kern="0" dirty="0" err="1">
                <a:latin typeface="微软雅黑" panose="020B0503020204020204" pitchFamily="34" charset="-122"/>
                <a:ea typeface="微软雅黑" panose="020B0503020204020204" pitchFamily="34" charset="-122"/>
              </a:rPr>
              <a:t>Student.Human</a:t>
            </a:r>
            <a:r>
              <a:rPr lang="en-US" altLang="zh-CN" sz="1400" kern="0" dirty="0">
                <a:latin typeface="微软雅黑" panose="020B0503020204020204" pitchFamily="34" charset="-122"/>
                <a:ea typeface="微软雅黑" panose="020B0503020204020204" pitchFamily="34" charset="-122"/>
              </a:rPr>
              <a:t>.</a:t>
            </a:r>
            <a:r>
              <a:rPr lang="zh-CN" altLang="en-US" sz="1400" kern="0" dirty="0">
                <a:latin typeface="微软雅黑" panose="020B0503020204020204" pitchFamily="34" charset="-122"/>
                <a:ea typeface="微软雅黑" panose="020B0503020204020204" pitchFamily="34" charset="-122"/>
              </a:rPr>
              <a:t>重名字段</a:t>
            </a:r>
            <a:endParaRPr lang="en-US" altLang="zh-CN" sz="1400" kern="0" dirty="0">
              <a:latin typeface="微软雅黑" panose="020B0503020204020204" pitchFamily="34" charset="-122"/>
              <a:ea typeface="微软雅黑" panose="020B0503020204020204" pitchFamily="34" charset="-122"/>
            </a:endParaRPr>
          </a:p>
        </p:txBody>
      </p:sp>
      <p:sp>
        <p:nvSpPr>
          <p:cNvPr id="11" name="Rectangle 2"/>
          <p:cNvSpPr>
            <a:spLocks noChangeArrowheads="1"/>
          </p:cNvSpPr>
          <p:nvPr/>
        </p:nvSpPr>
        <p:spPr bwMode="auto">
          <a:xfrm>
            <a:off x="5472113" y="1454150"/>
            <a:ext cx="6261100" cy="431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r>
              <a:rPr lang="zh-CN" altLang="zh-CN" sz="1400" dirty="0">
                <a:solidFill>
                  <a:srgbClr val="000000"/>
                </a:solidFill>
                <a:latin typeface="Consolas" panose="020B0609020204030204" pitchFamily="49" charset="0"/>
              </a:rPr>
              <a:t>type Human </a:t>
            </a:r>
            <a:r>
              <a:rPr lang="zh-CN" altLang="zh-CN" sz="1400" b="1" dirty="0">
                <a:solidFill>
                  <a:srgbClr val="006699"/>
                </a:solidFill>
                <a:latin typeface="Consolas" panose="020B0609020204030204" pitchFamily="49" charset="0"/>
              </a:rPr>
              <a:t>struct</a:t>
            </a:r>
            <a:r>
              <a:rPr lang="zh-CN" altLang="zh-CN" sz="1400" dirty="0">
                <a:solidFill>
                  <a:srgbClr val="333333"/>
                </a:solidFill>
                <a:latin typeface="Consolas" panose="020B0609020204030204" pitchFamily="49" charset="0"/>
              </a:rPr>
              <a:t> </a:t>
            </a:r>
            <a:r>
              <a:rPr lang="zh-CN" altLang="zh-CN" sz="1400" dirty="0">
                <a:solidFill>
                  <a:srgbClr val="000000"/>
                </a:solidFill>
                <a:latin typeface="Consolas" panose="020B0609020204030204" pitchFamily="49" charset="0"/>
              </a:rPr>
              <a:t>{</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00"/>
                </a:solidFill>
                <a:latin typeface="Consolas" panose="020B0609020204030204" pitchFamily="49" charset="0"/>
              </a:rPr>
              <a:t>name string</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00"/>
                </a:solidFill>
                <a:latin typeface="Consolas" panose="020B0609020204030204" pitchFamily="49" charset="0"/>
              </a:rPr>
              <a:t>age </a:t>
            </a:r>
            <a:r>
              <a:rPr lang="zh-CN" altLang="zh-CN" sz="1400" b="1" dirty="0">
                <a:solidFill>
                  <a:srgbClr val="808080"/>
                </a:solidFill>
                <a:latin typeface="Consolas" panose="020B0609020204030204" pitchFamily="49" charset="0"/>
              </a:rPr>
              <a:t>int</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00"/>
                </a:solidFill>
                <a:latin typeface="Consolas" panose="020B0609020204030204" pitchFamily="49" charset="0"/>
              </a:rPr>
              <a:t>weight </a:t>
            </a:r>
            <a:r>
              <a:rPr lang="zh-CN" altLang="zh-CN" sz="1400" b="1" dirty="0">
                <a:solidFill>
                  <a:srgbClr val="808080"/>
                </a:solidFill>
                <a:latin typeface="Consolas" panose="020B0609020204030204" pitchFamily="49" charset="0"/>
              </a:rPr>
              <a:t>int</a:t>
            </a:r>
            <a:endParaRPr lang="zh-CN" altLang="zh-CN" sz="1400" dirty="0"/>
          </a:p>
          <a:p>
            <a:pPr>
              <a:spcBef>
                <a:spcPct val="0"/>
              </a:spcBef>
              <a:buFontTx/>
              <a:buNone/>
            </a:pPr>
            <a:r>
              <a:rPr lang="zh-CN" altLang="zh-CN" sz="1400" dirty="0">
                <a:solidFill>
                  <a:srgbClr val="000000"/>
                </a:solidFill>
                <a:latin typeface="Consolas" panose="020B0609020204030204" pitchFamily="49" charset="0"/>
              </a:rPr>
              <a:t>}</a:t>
            </a:r>
            <a:endParaRPr lang="zh-CN" altLang="zh-CN" sz="1400" dirty="0"/>
          </a:p>
          <a:p>
            <a:pPr>
              <a:spcBef>
                <a:spcPct val="0"/>
              </a:spcBef>
              <a:buFontTx/>
              <a:buNone/>
            </a:pPr>
            <a:r>
              <a:rPr lang="zh-CN" altLang="zh-CN" sz="1400" dirty="0">
                <a:solidFill>
                  <a:srgbClr val="333333"/>
                </a:solidFill>
                <a:latin typeface="Consolas" panose="020B0609020204030204" pitchFamily="49" charset="0"/>
              </a:rPr>
              <a:t> </a:t>
            </a:r>
            <a:endParaRPr lang="zh-CN" altLang="zh-CN" sz="1400" dirty="0"/>
          </a:p>
          <a:p>
            <a:pPr>
              <a:spcBef>
                <a:spcPct val="0"/>
              </a:spcBef>
              <a:buFontTx/>
              <a:buNone/>
            </a:pPr>
            <a:r>
              <a:rPr lang="zh-CN" altLang="zh-CN" sz="1400" dirty="0">
                <a:solidFill>
                  <a:srgbClr val="000000"/>
                </a:solidFill>
                <a:latin typeface="Consolas" panose="020B0609020204030204" pitchFamily="49" charset="0"/>
              </a:rPr>
              <a:t>type Student </a:t>
            </a:r>
            <a:r>
              <a:rPr lang="zh-CN" altLang="zh-CN" sz="1400" b="1" dirty="0">
                <a:solidFill>
                  <a:srgbClr val="006699"/>
                </a:solidFill>
                <a:latin typeface="Consolas" panose="020B0609020204030204" pitchFamily="49" charset="0"/>
              </a:rPr>
              <a:t>struct</a:t>
            </a:r>
            <a:r>
              <a:rPr lang="zh-CN" altLang="zh-CN" sz="1400" dirty="0">
                <a:solidFill>
                  <a:srgbClr val="333333"/>
                </a:solidFill>
                <a:latin typeface="Consolas" panose="020B0609020204030204" pitchFamily="49" charset="0"/>
              </a:rPr>
              <a:t> </a:t>
            </a:r>
            <a:r>
              <a:rPr lang="zh-CN" altLang="zh-CN" sz="1400" dirty="0">
                <a:solidFill>
                  <a:srgbClr val="000000"/>
                </a:solidFill>
                <a:latin typeface="Consolas" panose="020B0609020204030204" pitchFamily="49" charset="0"/>
              </a:rPr>
              <a:t>{</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00"/>
                </a:solidFill>
                <a:latin typeface="Consolas" panose="020B0609020204030204" pitchFamily="49" charset="0"/>
              </a:rPr>
              <a:t>Human  </a:t>
            </a:r>
            <a:r>
              <a:rPr lang="zh-CN" altLang="zh-CN" sz="1400" dirty="0">
                <a:solidFill>
                  <a:srgbClr val="008200"/>
                </a:solidFill>
                <a:latin typeface="Consolas" panose="020B0609020204030204" pitchFamily="49" charset="0"/>
              </a:rPr>
              <a:t>// 匿名字段，那么默认Student就包含了Human的所有字段</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00"/>
                </a:solidFill>
                <a:latin typeface="Consolas" panose="020B0609020204030204" pitchFamily="49" charset="0"/>
              </a:rPr>
              <a:t>speciality string</a:t>
            </a:r>
            <a:endParaRPr lang="zh-CN" altLang="zh-CN" sz="1400" dirty="0"/>
          </a:p>
          <a:p>
            <a:pPr>
              <a:spcBef>
                <a:spcPct val="0"/>
              </a:spcBef>
              <a:buFontTx/>
              <a:buNone/>
            </a:pPr>
            <a:r>
              <a:rPr lang="zh-CN" altLang="zh-CN" sz="1400" dirty="0">
                <a:solidFill>
                  <a:srgbClr val="000000"/>
                </a:solidFill>
                <a:latin typeface="Consolas" panose="020B0609020204030204" pitchFamily="49" charset="0"/>
              </a:rPr>
              <a:t>}</a:t>
            </a:r>
            <a:endParaRPr lang="zh-CN" altLang="zh-CN" sz="1400" dirty="0"/>
          </a:p>
          <a:p>
            <a:pPr>
              <a:spcBef>
                <a:spcPct val="0"/>
              </a:spcBef>
              <a:buFontTx/>
              <a:buNone/>
            </a:pPr>
            <a:r>
              <a:rPr lang="zh-CN" altLang="zh-CN" sz="1400" dirty="0">
                <a:solidFill>
                  <a:srgbClr val="333333"/>
                </a:solidFill>
                <a:latin typeface="Consolas" panose="020B0609020204030204" pitchFamily="49" charset="0"/>
              </a:rPr>
              <a:t> </a:t>
            </a:r>
            <a:endParaRPr lang="zh-CN" altLang="zh-CN" sz="1400" dirty="0"/>
          </a:p>
          <a:p>
            <a:pPr>
              <a:spcBef>
                <a:spcPct val="0"/>
              </a:spcBef>
              <a:buFontTx/>
              <a:buNone/>
            </a:pPr>
            <a:r>
              <a:rPr lang="zh-CN" altLang="zh-CN" sz="1400" dirty="0">
                <a:solidFill>
                  <a:srgbClr val="000000"/>
                </a:solidFill>
                <a:latin typeface="Consolas" panose="020B0609020204030204" pitchFamily="49" charset="0"/>
              </a:rPr>
              <a:t>func main() {</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8200"/>
                </a:solidFill>
                <a:latin typeface="Consolas" panose="020B0609020204030204" pitchFamily="49" charset="0"/>
              </a:rPr>
              <a:t>// 我们初始化一个学生</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00"/>
                </a:solidFill>
                <a:latin typeface="Consolas" panose="020B0609020204030204" pitchFamily="49" charset="0"/>
              </a:rPr>
              <a:t>mark := Student{Human{</a:t>
            </a:r>
            <a:r>
              <a:rPr lang="zh-CN" altLang="zh-CN" sz="1400" dirty="0">
                <a:solidFill>
                  <a:srgbClr val="0000FF"/>
                </a:solidFill>
                <a:latin typeface="Consolas" panose="020B0609020204030204" pitchFamily="49" charset="0"/>
              </a:rPr>
              <a:t>"Mark"</a:t>
            </a:r>
            <a:r>
              <a:rPr lang="zh-CN" altLang="zh-CN" sz="1400" dirty="0">
                <a:solidFill>
                  <a:srgbClr val="000000"/>
                </a:solidFill>
                <a:latin typeface="Consolas" panose="020B0609020204030204" pitchFamily="49" charset="0"/>
              </a:rPr>
              <a:t>, 25, 120}, </a:t>
            </a:r>
            <a:r>
              <a:rPr lang="zh-CN" altLang="zh-CN" sz="1400" dirty="0">
                <a:solidFill>
                  <a:srgbClr val="0000FF"/>
                </a:solidFill>
                <a:latin typeface="Consolas" panose="020B0609020204030204" pitchFamily="49" charset="0"/>
              </a:rPr>
              <a:t>"Computer Science"</a:t>
            </a:r>
            <a:r>
              <a:rPr lang="zh-CN" altLang="zh-CN" sz="1400" dirty="0">
                <a:solidFill>
                  <a:srgbClr val="000000"/>
                </a:solidFill>
                <a:latin typeface="Consolas" panose="020B0609020204030204" pitchFamily="49" charset="0"/>
              </a:rPr>
              <a:t>}</a:t>
            </a:r>
            <a:endParaRPr lang="zh-CN" altLang="zh-CN" sz="1400" dirty="0"/>
          </a:p>
          <a:p>
            <a:pPr>
              <a:spcBef>
                <a:spcPct val="0"/>
              </a:spcBef>
              <a:buFontTx/>
              <a:buNone/>
            </a:pPr>
            <a:r>
              <a:rPr lang="zh-CN" altLang="zh-CN" sz="1400" dirty="0">
                <a:solidFill>
                  <a:srgbClr val="333333"/>
                </a:solidFill>
                <a:latin typeface="Consolas" panose="020B0609020204030204" pitchFamily="49" charset="0"/>
              </a:rPr>
              <a:t> </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8200"/>
                </a:solidFill>
                <a:latin typeface="Consolas" panose="020B0609020204030204" pitchFamily="49" charset="0"/>
              </a:rPr>
              <a:t>// 我们访问相应的字段</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00"/>
                </a:solidFill>
                <a:latin typeface="Consolas" panose="020B0609020204030204" pitchFamily="49" charset="0"/>
              </a:rPr>
              <a:t>fmt.Println(</a:t>
            </a:r>
            <a:r>
              <a:rPr lang="zh-CN" altLang="zh-CN" sz="1400" dirty="0">
                <a:solidFill>
                  <a:srgbClr val="0000FF"/>
                </a:solidFill>
                <a:latin typeface="Consolas" panose="020B0609020204030204" pitchFamily="49" charset="0"/>
              </a:rPr>
              <a:t>"His name is "</a:t>
            </a:r>
            <a:r>
              <a:rPr lang="zh-CN" altLang="zh-CN" sz="1400" dirty="0">
                <a:solidFill>
                  <a:srgbClr val="000000"/>
                </a:solidFill>
                <a:latin typeface="Consolas" panose="020B0609020204030204" pitchFamily="49" charset="0"/>
              </a:rPr>
              <a:t>, mark.name)</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00"/>
                </a:solidFill>
                <a:latin typeface="Consolas" panose="020B0609020204030204" pitchFamily="49" charset="0"/>
              </a:rPr>
              <a:t>fmt.Println(</a:t>
            </a:r>
            <a:r>
              <a:rPr lang="zh-CN" altLang="zh-CN" sz="1400" dirty="0">
                <a:solidFill>
                  <a:srgbClr val="0000FF"/>
                </a:solidFill>
                <a:latin typeface="Consolas" panose="020B0609020204030204" pitchFamily="49" charset="0"/>
              </a:rPr>
              <a:t>"His age is "</a:t>
            </a:r>
            <a:r>
              <a:rPr lang="zh-CN" altLang="zh-CN" sz="1400" dirty="0">
                <a:solidFill>
                  <a:srgbClr val="000000"/>
                </a:solidFill>
                <a:latin typeface="Consolas" panose="020B0609020204030204" pitchFamily="49" charset="0"/>
              </a:rPr>
              <a:t>, mark.age)</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00"/>
                </a:solidFill>
                <a:latin typeface="Consolas" panose="020B0609020204030204" pitchFamily="49" charset="0"/>
              </a:rPr>
              <a:t>fmt.Println(</a:t>
            </a:r>
            <a:r>
              <a:rPr lang="zh-CN" altLang="zh-CN" sz="1400" dirty="0">
                <a:solidFill>
                  <a:srgbClr val="0000FF"/>
                </a:solidFill>
                <a:latin typeface="Consolas" panose="020B0609020204030204" pitchFamily="49" charset="0"/>
              </a:rPr>
              <a:t>"His weight is "</a:t>
            </a:r>
            <a:r>
              <a:rPr lang="zh-CN" altLang="zh-CN" sz="1400" dirty="0">
                <a:solidFill>
                  <a:srgbClr val="000000"/>
                </a:solidFill>
                <a:latin typeface="Consolas" panose="020B0609020204030204" pitchFamily="49" charset="0"/>
              </a:rPr>
              <a:t>, mark.weight)</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00"/>
                </a:solidFill>
                <a:latin typeface="Consolas" panose="020B0609020204030204" pitchFamily="49" charset="0"/>
              </a:rPr>
              <a:t>fmt.Println(</a:t>
            </a:r>
            <a:r>
              <a:rPr lang="zh-CN" altLang="zh-CN" sz="1400" dirty="0">
                <a:solidFill>
                  <a:srgbClr val="0000FF"/>
                </a:solidFill>
                <a:latin typeface="Consolas" panose="020B0609020204030204" pitchFamily="49" charset="0"/>
              </a:rPr>
              <a:t>"His speciality is "</a:t>
            </a:r>
            <a:r>
              <a:rPr lang="zh-CN" altLang="zh-CN" sz="1400" dirty="0">
                <a:solidFill>
                  <a:srgbClr val="000000"/>
                </a:solidFill>
                <a:latin typeface="Consolas" panose="020B0609020204030204" pitchFamily="49" charset="0"/>
              </a:rPr>
              <a:t>, mark.speciality)</a:t>
            </a:r>
            <a:endParaRPr lang="zh-CN" altLang="zh-CN" sz="1400" dirty="0"/>
          </a:p>
        </p:txBody>
      </p:sp>
      <p:sp>
        <p:nvSpPr>
          <p:cNvPr id="12" name="Rectangle 3"/>
          <p:cNvSpPr>
            <a:spLocks noChangeArrowheads="1"/>
          </p:cNvSpPr>
          <p:nvPr/>
        </p:nvSpPr>
        <p:spPr bwMode="auto">
          <a:xfrm>
            <a:off x="458788" y="2024063"/>
            <a:ext cx="4852987"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r>
              <a:rPr lang="zh-CN" altLang="zh-CN" sz="1400">
                <a:solidFill>
                  <a:srgbClr val="000000"/>
                </a:solidFill>
                <a:latin typeface="Consolas" panose="020B0609020204030204" pitchFamily="49" charset="0"/>
              </a:rPr>
              <a:t>type person </a:t>
            </a:r>
            <a:r>
              <a:rPr lang="zh-CN" altLang="zh-CN" sz="1400" b="1">
                <a:solidFill>
                  <a:srgbClr val="006699"/>
                </a:solidFill>
                <a:latin typeface="Consolas" panose="020B0609020204030204" pitchFamily="49" charset="0"/>
              </a:rPr>
              <a:t>struct</a:t>
            </a:r>
            <a:r>
              <a:rPr lang="zh-CN" altLang="zh-CN" sz="1400">
                <a:solidFill>
                  <a:srgbClr val="333333"/>
                </a:solidFill>
                <a:latin typeface="Consolas" panose="020B0609020204030204" pitchFamily="49" charset="0"/>
              </a:rPr>
              <a:t> </a:t>
            </a:r>
            <a:r>
              <a:rPr lang="zh-CN" altLang="zh-CN" sz="1400">
                <a:solidFill>
                  <a:srgbClr val="000000"/>
                </a:solidFill>
                <a:latin typeface="Consolas" panose="020B0609020204030204" pitchFamily="49" charset="0"/>
              </a:rPr>
              <a:t>{</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a:solidFill>
                  <a:srgbClr val="000000"/>
                </a:solidFill>
                <a:latin typeface="Consolas" panose="020B0609020204030204" pitchFamily="49" charset="0"/>
              </a:rPr>
              <a:t>name string</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a:solidFill>
                  <a:srgbClr val="000000"/>
                </a:solidFill>
                <a:latin typeface="Consolas" panose="020B0609020204030204" pitchFamily="49" charset="0"/>
              </a:rPr>
              <a:t>age </a:t>
            </a:r>
            <a:r>
              <a:rPr lang="zh-CN" altLang="zh-CN" sz="1400" b="1">
                <a:solidFill>
                  <a:srgbClr val="808080"/>
                </a:solidFill>
                <a:latin typeface="Consolas" panose="020B0609020204030204" pitchFamily="49" charset="0"/>
              </a:rPr>
              <a:t>int</a:t>
            </a:r>
            <a:endParaRPr lang="zh-CN" altLang="zh-CN" sz="1400"/>
          </a:p>
          <a:p>
            <a:pPr>
              <a:spcBef>
                <a:spcPct val="0"/>
              </a:spcBef>
              <a:buFontTx/>
              <a:buNone/>
            </a:pPr>
            <a:r>
              <a:rPr lang="zh-CN" altLang="zh-CN" sz="1400">
                <a:solidFill>
                  <a:srgbClr val="000000"/>
                </a:solidFill>
                <a:latin typeface="Consolas" panose="020B0609020204030204" pitchFamily="49" charset="0"/>
              </a:rPr>
              <a:t>}</a:t>
            </a:r>
            <a:endParaRPr lang="zh-CN" altLang="zh-CN" sz="1400"/>
          </a:p>
          <a:p>
            <a:pPr>
              <a:spcBef>
                <a:spcPct val="0"/>
              </a:spcBef>
              <a:buFontTx/>
              <a:buNone/>
            </a:pPr>
            <a:r>
              <a:rPr lang="zh-CN" altLang="zh-CN" sz="1400">
                <a:solidFill>
                  <a:srgbClr val="333333"/>
                </a:solidFill>
                <a:latin typeface="Consolas" panose="020B0609020204030204" pitchFamily="49" charset="0"/>
              </a:rPr>
              <a:t> </a:t>
            </a:r>
            <a:endParaRPr lang="zh-CN" altLang="zh-CN" sz="1400"/>
          </a:p>
          <a:p>
            <a:pPr>
              <a:spcBef>
                <a:spcPct val="0"/>
              </a:spcBef>
              <a:buFontTx/>
              <a:buNone/>
            </a:pPr>
            <a:r>
              <a:rPr lang="zh-CN" altLang="zh-CN" sz="1400">
                <a:solidFill>
                  <a:srgbClr val="000000"/>
                </a:solidFill>
                <a:latin typeface="Consolas" panose="020B0609020204030204" pitchFamily="49" charset="0"/>
              </a:rPr>
              <a:t>var P person  </a:t>
            </a:r>
            <a:r>
              <a:rPr lang="zh-CN" altLang="zh-CN" sz="1400">
                <a:solidFill>
                  <a:srgbClr val="008200"/>
                </a:solidFill>
                <a:latin typeface="Consolas" panose="020B0609020204030204" pitchFamily="49" charset="0"/>
              </a:rPr>
              <a:t>// P现在就是person类型的变量了</a:t>
            </a:r>
            <a:endParaRPr lang="zh-CN" altLang="zh-CN" sz="1400"/>
          </a:p>
          <a:p>
            <a:pPr>
              <a:spcBef>
                <a:spcPct val="0"/>
              </a:spcBef>
              <a:buFontTx/>
              <a:buNone/>
            </a:pPr>
            <a:r>
              <a:rPr lang="zh-CN" altLang="zh-CN" sz="1400">
                <a:solidFill>
                  <a:srgbClr val="000000"/>
                </a:solidFill>
                <a:latin typeface="Consolas" panose="020B0609020204030204" pitchFamily="49" charset="0"/>
              </a:rPr>
              <a:t>P.name = </a:t>
            </a:r>
            <a:r>
              <a:rPr lang="zh-CN" altLang="zh-CN" sz="1400">
                <a:solidFill>
                  <a:srgbClr val="0000FF"/>
                </a:solidFill>
                <a:latin typeface="Consolas" panose="020B0609020204030204" pitchFamily="49" charset="0"/>
              </a:rPr>
              <a:t>"Astaxie"</a:t>
            </a:r>
            <a:r>
              <a:rPr lang="zh-CN" altLang="zh-CN" sz="1400">
                <a:solidFill>
                  <a:srgbClr val="333333"/>
                </a:solidFill>
                <a:latin typeface="Consolas" panose="020B0609020204030204" pitchFamily="49" charset="0"/>
              </a:rPr>
              <a:t>  </a:t>
            </a:r>
            <a:r>
              <a:rPr lang="zh-CN" altLang="zh-CN" sz="1400">
                <a:solidFill>
                  <a:srgbClr val="008200"/>
                </a:solidFill>
                <a:latin typeface="Consolas" panose="020B0609020204030204" pitchFamily="49" charset="0"/>
              </a:rPr>
              <a:t>// 赋值"Astaxie"给P的name属性.</a:t>
            </a:r>
            <a:endParaRPr lang="zh-CN" altLang="zh-CN" sz="1400"/>
          </a:p>
          <a:p>
            <a:pPr>
              <a:spcBef>
                <a:spcPct val="0"/>
              </a:spcBef>
              <a:buFontTx/>
              <a:buNone/>
            </a:pPr>
            <a:r>
              <a:rPr lang="zh-CN" altLang="zh-CN" sz="1400">
                <a:solidFill>
                  <a:srgbClr val="000000"/>
                </a:solidFill>
                <a:latin typeface="Consolas" panose="020B0609020204030204" pitchFamily="49" charset="0"/>
              </a:rPr>
              <a:t>P.age = 25  </a:t>
            </a:r>
            <a:r>
              <a:rPr lang="zh-CN" altLang="zh-CN" sz="1400">
                <a:solidFill>
                  <a:srgbClr val="008200"/>
                </a:solidFill>
                <a:latin typeface="Consolas" panose="020B0609020204030204" pitchFamily="49" charset="0"/>
              </a:rPr>
              <a:t>// 赋值"25"给变量P的age属性</a:t>
            </a:r>
            <a:endParaRPr lang="zh-CN" altLang="zh-CN" sz="1400"/>
          </a:p>
        </p:txBody>
      </p:sp>
    </p:spTree>
    <p:extLst>
      <p:ext uri="{BB962C8B-B14F-4D97-AF65-F5344CB8AC3E}">
        <p14:creationId xmlns:p14="http://schemas.microsoft.com/office/powerpoint/2010/main" val="3642683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8">
            <a:extLst/>
          </p:cNvPr>
          <p:cNvSpPr txBox="1">
            <a:spLocks/>
          </p:cNvSpPr>
          <p:nvPr/>
        </p:nvSpPr>
        <p:spPr bwMode="auto">
          <a:xfrm>
            <a:off x="622300" y="361950"/>
            <a:ext cx="10515600" cy="717550"/>
          </a:xfrm>
          <a:prstGeom prst="rect">
            <a:avLst/>
          </a:prstGeom>
          <a:noFill/>
          <a:ln w="9525">
            <a:noFill/>
            <a:miter lim="800000"/>
          </a:ln>
        </p:spPr>
        <p:txBody>
          <a:bodyPr anchor="ctr">
            <a:normAutofit/>
          </a:bodyPr>
          <a:lstStyle>
            <a:lvl1pPr algn="r" rtl="0" eaLnBrk="1" fontAlgn="base" hangingPunct="1">
              <a:spcBef>
                <a:spcPct val="0"/>
              </a:spcBef>
              <a:spcAft>
                <a:spcPct val="0"/>
              </a:spcAft>
              <a:defRPr sz="2800">
                <a:solidFill>
                  <a:schemeClr val="bg1"/>
                </a:solidFill>
                <a:latin typeface="+mj-lt"/>
                <a:ea typeface="+mj-ea"/>
                <a:cs typeface="+mj-cs"/>
              </a:defRPr>
            </a:lvl1pPr>
            <a:lvl2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2pPr>
            <a:lvl3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3pPr>
            <a:lvl4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4pPr>
            <a:lvl5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5pPr>
            <a:lvl6pPr marL="4572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6pPr>
            <a:lvl7pPr marL="9144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7pPr>
            <a:lvl8pPr marL="13716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8pPr>
            <a:lvl9pPr marL="18288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9pPr>
          </a:lstStyle>
          <a:p>
            <a:pPr algn="ctr">
              <a:defRPr/>
            </a:pPr>
            <a:r>
              <a:rPr lang="zh-CN" altLang="en-US" sz="3200" kern="0" dirty="0">
                <a:solidFill>
                  <a:srgbClr val="00B0F0"/>
                </a:solidFill>
                <a:latin typeface="微软雅黑" panose="020B0503020204020204" pitchFamily="34" charset="-122"/>
                <a:ea typeface="微软雅黑" panose="020B0503020204020204" pitchFamily="34" charset="-122"/>
              </a:rPr>
              <a:t>面向对象</a:t>
            </a:r>
            <a:endParaRPr lang="en-US" altLang="zh-CN" sz="3200" kern="0" dirty="0">
              <a:solidFill>
                <a:srgbClr val="00B0F0"/>
              </a:solidFill>
              <a:latin typeface="微软雅黑" panose="020B0503020204020204" pitchFamily="34" charset="-122"/>
              <a:ea typeface="微软雅黑" panose="020B0503020204020204" pitchFamily="34" charset="-122"/>
            </a:endParaRPr>
          </a:p>
        </p:txBody>
      </p:sp>
      <p:sp>
        <p:nvSpPr>
          <p:cNvPr id="8" name="矩形 7">
            <a:extLst/>
          </p:cNvPr>
          <p:cNvSpPr/>
          <p:nvPr/>
        </p:nvSpPr>
        <p:spPr>
          <a:xfrm>
            <a:off x="622300" y="1079500"/>
            <a:ext cx="6149975" cy="1892300"/>
          </a:xfrm>
          <a:prstGeom prst="rect">
            <a:avLst/>
          </a:prstGeom>
        </p:spPr>
        <p:txBody>
          <a:bodyPr>
            <a:spAutoFit/>
          </a:bodyPr>
          <a:lstStyle/>
          <a:p>
            <a:pPr eaLnBrk="1" fontAlgn="auto" hangingPunct="1">
              <a:spcBef>
                <a:spcPts val="0"/>
              </a:spcBef>
              <a:spcAft>
                <a:spcPts val="600"/>
              </a:spcAft>
              <a:defRPr/>
            </a:pPr>
            <a:r>
              <a:rPr lang="zh-CN" altLang="en-US" sz="1600" b="1" kern="0" dirty="0">
                <a:solidFill>
                  <a:srgbClr val="002060"/>
                </a:solidFill>
                <a:latin typeface="微软雅黑" panose="020B0503020204020204" pitchFamily="34" charset="-122"/>
                <a:ea typeface="微软雅黑" panose="020B0503020204020204" pitchFamily="34" charset="-122"/>
              </a:rPr>
              <a:t>函数的另一种形态，带有接收者的函数，称为</a:t>
            </a:r>
            <a:r>
              <a:rPr lang="en-US" altLang="zh-CN" sz="1600" b="1" kern="0" dirty="0">
                <a:solidFill>
                  <a:srgbClr val="002060"/>
                </a:solidFill>
                <a:latin typeface="微软雅黑" panose="020B0503020204020204" pitchFamily="34" charset="-122"/>
                <a:ea typeface="微软雅黑" panose="020B0503020204020204" pitchFamily="34" charset="-122"/>
              </a:rPr>
              <a:t>method</a:t>
            </a:r>
          </a:p>
          <a:p>
            <a:pPr eaLnBrk="1" fontAlgn="auto" hangingPunct="1">
              <a:lnSpc>
                <a:spcPct val="150000"/>
              </a:lnSpc>
              <a:spcBef>
                <a:spcPts val="0"/>
              </a:spcBef>
              <a:spcAft>
                <a:spcPts val="0"/>
              </a:spcAft>
              <a:defRPr/>
            </a:pPr>
            <a:r>
              <a:rPr lang="en-US" altLang="zh-CN" sz="1600" kern="0" dirty="0">
                <a:latin typeface="微软雅黑" panose="020B0503020204020204" pitchFamily="34" charset="-122"/>
                <a:ea typeface="微软雅黑" panose="020B0503020204020204" pitchFamily="34" charset="-122"/>
              </a:rPr>
              <a:t>1.</a:t>
            </a:r>
            <a:r>
              <a:rPr lang="zh-CN" altLang="en-US" sz="1600" kern="0" dirty="0">
                <a:latin typeface="微软雅黑" panose="020B0503020204020204" pitchFamily="34" charset="-122"/>
                <a:ea typeface="微软雅黑" panose="020B0503020204020204" pitchFamily="34" charset="-122"/>
              </a:rPr>
              <a:t>可以用</a:t>
            </a:r>
            <a:r>
              <a:rPr lang="zh-CN" altLang="en-US" sz="1600" b="1" kern="0" dirty="0">
                <a:solidFill>
                  <a:srgbClr val="002060"/>
                </a:solidFill>
                <a:latin typeface="微软雅黑" panose="020B0503020204020204" pitchFamily="34" charset="-122"/>
                <a:ea typeface="微软雅黑" panose="020B0503020204020204" pitchFamily="34" charset="-122"/>
              </a:rPr>
              <a:t>接受者</a:t>
            </a:r>
            <a:r>
              <a:rPr lang="en-US" altLang="zh-CN" sz="1600" b="1" kern="0" dirty="0">
                <a:solidFill>
                  <a:srgbClr val="002060"/>
                </a:solidFill>
                <a:latin typeface="微软雅黑" panose="020B0503020204020204" pitchFamily="34" charset="-122"/>
                <a:ea typeface="微软雅黑" panose="020B0503020204020204" pitchFamily="34" charset="-122"/>
              </a:rPr>
              <a:t>.</a:t>
            </a:r>
            <a:r>
              <a:rPr lang="zh-CN" altLang="en-US" sz="1600" b="1" kern="0" dirty="0">
                <a:solidFill>
                  <a:srgbClr val="002060"/>
                </a:solidFill>
                <a:latin typeface="微软雅黑" panose="020B0503020204020204" pitchFamily="34" charset="-122"/>
                <a:ea typeface="微软雅黑" panose="020B0503020204020204" pitchFamily="34" charset="-122"/>
              </a:rPr>
              <a:t>函数名</a:t>
            </a:r>
            <a:r>
              <a:rPr lang="zh-CN" altLang="en-US" sz="1600" kern="0" dirty="0">
                <a:latin typeface="微软雅黑" panose="020B0503020204020204" pitchFamily="34" charset="-122"/>
                <a:ea typeface="微软雅黑" panose="020B0503020204020204" pitchFamily="34" charset="-122"/>
              </a:rPr>
              <a:t>调用</a:t>
            </a:r>
            <a:endParaRPr lang="en-US" altLang="zh-CN" sz="1600" kern="0" dirty="0">
              <a:latin typeface="微软雅黑" panose="020B0503020204020204" pitchFamily="34" charset="-122"/>
              <a:ea typeface="微软雅黑" panose="020B0503020204020204" pitchFamily="34" charset="-122"/>
            </a:endParaRPr>
          </a:p>
          <a:p>
            <a:pPr eaLnBrk="1" fontAlgn="auto" hangingPunct="1">
              <a:lnSpc>
                <a:spcPct val="150000"/>
              </a:lnSpc>
              <a:spcBef>
                <a:spcPts val="0"/>
              </a:spcBef>
              <a:spcAft>
                <a:spcPts val="0"/>
              </a:spcAft>
              <a:defRPr/>
            </a:pPr>
            <a:r>
              <a:rPr lang="en-US" altLang="zh-CN" sz="1600" kern="0" dirty="0">
                <a:latin typeface="微软雅黑" panose="020B0503020204020204" pitchFamily="34" charset="-122"/>
                <a:ea typeface="微软雅黑" panose="020B0503020204020204" pitchFamily="34" charset="-122"/>
              </a:rPr>
              <a:t>2.method</a:t>
            </a:r>
            <a:r>
              <a:rPr lang="zh-CN" altLang="en-US" sz="1600" kern="0" dirty="0">
                <a:latin typeface="微软雅黑" panose="020B0503020204020204" pitchFamily="34" charset="-122"/>
                <a:ea typeface="微软雅黑" panose="020B0503020204020204" pitchFamily="34" charset="-122"/>
              </a:rPr>
              <a:t>可以和</a:t>
            </a:r>
            <a:r>
              <a:rPr lang="en-US" altLang="zh-CN" sz="1600" kern="0" dirty="0">
                <a:latin typeface="微软雅黑" panose="020B0503020204020204" pitchFamily="34" charset="-122"/>
                <a:ea typeface="微软雅黑" panose="020B0503020204020204" pitchFamily="34" charset="-122"/>
              </a:rPr>
              <a:t>strut</a:t>
            </a:r>
            <a:r>
              <a:rPr lang="zh-CN" altLang="en-US" sz="1600" kern="0" dirty="0">
                <a:latin typeface="微软雅黑" panose="020B0503020204020204" pitchFamily="34" charset="-122"/>
                <a:ea typeface="微软雅黑" panose="020B0503020204020204" pitchFamily="34" charset="-122"/>
              </a:rPr>
              <a:t>中的字段一样被</a:t>
            </a:r>
            <a:r>
              <a:rPr lang="zh-CN" altLang="en-US" sz="1600" b="1" kern="0" dirty="0">
                <a:solidFill>
                  <a:srgbClr val="002060"/>
                </a:solidFill>
                <a:latin typeface="微软雅黑" panose="020B0503020204020204" pitchFamily="34" charset="-122"/>
                <a:ea typeface="微软雅黑" panose="020B0503020204020204" pitchFamily="34" charset="-122"/>
              </a:rPr>
              <a:t>继承</a:t>
            </a:r>
            <a:endParaRPr lang="en-US" altLang="zh-CN" sz="1600" b="1" kern="0" dirty="0">
              <a:solidFill>
                <a:srgbClr val="002060"/>
              </a:solidFill>
              <a:latin typeface="微软雅黑" panose="020B0503020204020204" pitchFamily="34" charset="-122"/>
              <a:ea typeface="微软雅黑" panose="020B0503020204020204" pitchFamily="34" charset="-122"/>
            </a:endParaRPr>
          </a:p>
          <a:p>
            <a:pPr eaLnBrk="1" fontAlgn="auto" hangingPunct="1">
              <a:lnSpc>
                <a:spcPct val="150000"/>
              </a:lnSpc>
              <a:spcBef>
                <a:spcPts val="0"/>
              </a:spcBef>
              <a:spcAft>
                <a:spcPts val="0"/>
              </a:spcAft>
              <a:defRPr/>
            </a:pPr>
            <a:r>
              <a:rPr lang="en-US" altLang="zh-CN" sz="1600" kern="0" dirty="0">
                <a:latin typeface="微软雅黑" panose="020B0503020204020204" pitchFamily="34" charset="-122"/>
                <a:ea typeface="微软雅黑" panose="020B0503020204020204" pitchFamily="34" charset="-122"/>
              </a:rPr>
              <a:t>3.method</a:t>
            </a:r>
            <a:r>
              <a:rPr lang="zh-CN" altLang="en-US" sz="1600" kern="0" dirty="0">
                <a:latin typeface="微软雅黑" panose="020B0503020204020204" pitchFamily="34" charset="-122"/>
                <a:ea typeface="微软雅黑" panose="020B0503020204020204" pitchFamily="34" charset="-122"/>
              </a:rPr>
              <a:t>也可以被</a:t>
            </a:r>
            <a:r>
              <a:rPr lang="zh-CN" altLang="en-US" sz="1600" b="1" kern="0" dirty="0">
                <a:solidFill>
                  <a:srgbClr val="002060"/>
                </a:solidFill>
                <a:latin typeface="微软雅黑" panose="020B0503020204020204" pitchFamily="34" charset="-122"/>
                <a:ea typeface="微软雅黑" panose="020B0503020204020204" pitchFamily="34" charset="-122"/>
              </a:rPr>
              <a:t>重写</a:t>
            </a:r>
            <a:endParaRPr lang="en-US" altLang="zh-CN" sz="1600" b="1" kern="0" dirty="0">
              <a:solidFill>
                <a:srgbClr val="002060"/>
              </a:solidFill>
              <a:latin typeface="微软雅黑" panose="020B0503020204020204" pitchFamily="34" charset="-122"/>
              <a:ea typeface="微软雅黑" panose="020B0503020204020204" pitchFamily="34" charset="-122"/>
            </a:endParaRPr>
          </a:p>
          <a:p>
            <a:pPr eaLnBrk="1" fontAlgn="auto" hangingPunct="1">
              <a:lnSpc>
                <a:spcPct val="150000"/>
              </a:lnSpc>
              <a:spcBef>
                <a:spcPts val="0"/>
              </a:spcBef>
              <a:spcAft>
                <a:spcPts val="0"/>
              </a:spcAft>
              <a:defRPr/>
            </a:pPr>
            <a:r>
              <a:rPr lang="en-US" altLang="zh-CN" sz="1600" kern="0" dirty="0">
                <a:latin typeface="微软雅黑" panose="020B0503020204020204" pitchFamily="34" charset="-122"/>
                <a:ea typeface="微软雅黑" panose="020B0503020204020204" pitchFamily="34" charset="-122"/>
              </a:rPr>
              <a:t>4.</a:t>
            </a:r>
            <a:r>
              <a:rPr lang="en-US" altLang="zh-CN" sz="1600" b="1" kern="0" dirty="0">
                <a:solidFill>
                  <a:srgbClr val="002060"/>
                </a:solidFill>
                <a:latin typeface="微软雅黑" panose="020B0503020204020204" pitchFamily="34" charset="-122"/>
                <a:ea typeface="微软雅黑" panose="020B0503020204020204" pitchFamily="34" charset="-122"/>
              </a:rPr>
              <a:t> </a:t>
            </a:r>
            <a:r>
              <a:rPr lang="zh-CN" altLang="en-US" sz="1600" b="1" kern="0" dirty="0">
                <a:solidFill>
                  <a:srgbClr val="002060"/>
                </a:solidFill>
                <a:latin typeface="微软雅黑" panose="020B0503020204020204" pitchFamily="34" charset="-122"/>
                <a:ea typeface="微软雅黑" panose="020B0503020204020204" pitchFamily="34" charset="-122"/>
              </a:rPr>
              <a:t>不支持重载</a:t>
            </a:r>
            <a:endParaRPr lang="en-US" altLang="zh-CN" sz="1600" b="1" kern="0" dirty="0">
              <a:solidFill>
                <a:srgbClr val="002060"/>
              </a:solidFill>
              <a:latin typeface="微软雅黑" panose="020B0503020204020204" pitchFamily="34" charset="-122"/>
              <a:ea typeface="微软雅黑" panose="020B0503020204020204" pitchFamily="34" charset="-122"/>
            </a:endParaRPr>
          </a:p>
        </p:txBody>
      </p:sp>
      <p:sp>
        <p:nvSpPr>
          <p:cNvPr id="9" name="Rectangle 2"/>
          <p:cNvSpPr>
            <a:spLocks noChangeArrowheads="1"/>
          </p:cNvSpPr>
          <p:nvPr/>
        </p:nvSpPr>
        <p:spPr bwMode="auto">
          <a:xfrm>
            <a:off x="6829425" y="1079500"/>
            <a:ext cx="4471988" cy="538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r>
              <a:rPr lang="zh-CN" altLang="zh-CN" sz="1400" dirty="0">
                <a:solidFill>
                  <a:srgbClr val="000000"/>
                </a:solidFill>
                <a:latin typeface="Consolas" panose="020B0609020204030204" pitchFamily="49" charset="0"/>
              </a:rPr>
              <a:t>type Rectangle </a:t>
            </a:r>
            <a:r>
              <a:rPr lang="zh-CN" altLang="zh-CN" sz="1400" b="1" dirty="0">
                <a:solidFill>
                  <a:srgbClr val="006699"/>
                </a:solidFill>
                <a:latin typeface="Consolas" panose="020B0609020204030204" pitchFamily="49" charset="0"/>
              </a:rPr>
              <a:t>struct</a:t>
            </a:r>
            <a:r>
              <a:rPr lang="zh-CN" altLang="zh-CN" sz="1400" dirty="0">
                <a:solidFill>
                  <a:srgbClr val="333333"/>
                </a:solidFill>
                <a:latin typeface="Consolas" panose="020B0609020204030204" pitchFamily="49" charset="0"/>
              </a:rPr>
              <a:t> </a:t>
            </a:r>
            <a:r>
              <a:rPr lang="zh-CN" altLang="zh-CN" sz="1400" dirty="0">
                <a:solidFill>
                  <a:srgbClr val="000000"/>
                </a:solidFill>
                <a:latin typeface="Consolas" panose="020B0609020204030204" pitchFamily="49" charset="0"/>
              </a:rPr>
              <a:t>{</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00"/>
                </a:solidFill>
                <a:latin typeface="Consolas" panose="020B0609020204030204" pitchFamily="49" charset="0"/>
              </a:rPr>
              <a:t>width, height float64</a:t>
            </a:r>
            <a:endParaRPr lang="zh-CN" altLang="zh-CN" sz="1400" dirty="0"/>
          </a:p>
          <a:p>
            <a:pPr>
              <a:spcBef>
                <a:spcPct val="0"/>
              </a:spcBef>
              <a:buFontTx/>
              <a:buNone/>
            </a:pPr>
            <a:r>
              <a:rPr lang="zh-CN" altLang="zh-CN" sz="1400" dirty="0">
                <a:solidFill>
                  <a:srgbClr val="000000"/>
                </a:solidFill>
                <a:latin typeface="Consolas" panose="020B0609020204030204" pitchFamily="49" charset="0"/>
              </a:rPr>
              <a:t>}</a:t>
            </a:r>
            <a:endParaRPr lang="zh-CN" altLang="zh-CN" sz="1400" dirty="0"/>
          </a:p>
          <a:p>
            <a:pPr>
              <a:spcBef>
                <a:spcPct val="0"/>
              </a:spcBef>
              <a:buFontTx/>
              <a:buNone/>
            </a:pPr>
            <a:r>
              <a:rPr lang="zh-CN" altLang="zh-CN" sz="1400" dirty="0">
                <a:solidFill>
                  <a:srgbClr val="000000"/>
                </a:solidFill>
                <a:latin typeface="Consolas" panose="020B0609020204030204" pitchFamily="49" charset="0"/>
              </a:rPr>
              <a:t>type Circle </a:t>
            </a:r>
            <a:r>
              <a:rPr lang="zh-CN" altLang="zh-CN" sz="1400" b="1" dirty="0">
                <a:solidFill>
                  <a:srgbClr val="006699"/>
                </a:solidFill>
                <a:latin typeface="Consolas" panose="020B0609020204030204" pitchFamily="49" charset="0"/>
              </a:rPr>
              <a:t>struct</a:t>
            </a:r>
            <a:r>
              <a:rPr lang="zh-CN" altLang="zh-CN" sz="1400" dirty="0">
                <a:solidFill>
                  <a:srgbClr val="333333"/>
                </a:solidFill>
                <a:latin typeface="Consolas" panose="020B0609020204030204" pitchFamily="49" charset="0"/>
              </a:rPr>
              <a:t> </a:t>
            </a:r>
            <a:r>
              <a:rPr lang="zh-CN" altLang="zh-CN" sz="1400" dirty="0">
                <a:solidFill>
                  <a:srgbClr val="000000"/>
                </a:solidFill>
                <a:latin typeface="Consolas" panose="020B0609020204030204" pitchFamily="49" charset="0"/>
              </a:rPr>
              <a:t>{</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00"/>
                </a:solidFill>
                <a:latin typeface="Consolas" panose="020B0609020204030204" pitchFamily="49" charset="0"/>
              </a:rPr>
              <a:t>radius float64</a:t>
            </a:r>
            <a:endParaRPr lang="zh-CN" altLang="zh-CN" sz="1400" dirty="0"/>
          </a:p>
          <a:p>
            <a:pPr>
              <a:spcBef>
                <a:spcPct val="0"/>
              </a:spcBef>
              <a:buFontTx/>
              <a:buNone/>
            </a:pPr>
            <a:r>
              <a:rPr lang="zh-CN" altLang="zh-CN" sz="1400" dirty="0">
                <a:solidFill>
                  <a:srgbClr val="000000"/>
                </a:solidFill>
                <a:latin typeface="Consolas" panose="020B0609020204030204" pitchFamily="49" charset="0"/>
              </a:rPr>
              <a:t>}</a:t>
            </a:r>
            <a:endParaRPr lang="zh-CN" altLang="zh-CN" sz="1400" dirty="0"/>
          </a:p>
          <a:p>
            <a:pPr>
              <a:spcBef>
                <a:spcPct val="0"/>
              </a:spcBef>
              <a:buFontTx/>
              <a:buNone/>
            </a:pPr>
            <a:r>
              <a:rPr lang="zh-CN" altLang="zh-CN" sz="1400" dirty="0">
                <a:solidFill>
                  <a:srgbClr val="333333"/>
                </a:solidFill>
                <a:latin typeface="Consolas" panose="020B0609020204030204" pitchFamily="49" charset="0"/>
              </a:rPr>
              <a:t> </a:t>
            </a:r>
            <a:endParaRPr lang="zh-CN" altLang="zh-CN" sz="1400" dirty="0"/>
          </a:p>
          <a:p>
            <a:pPr>
              <a:spcBef>
                <a:spcPct val="0"/>
              </a:spcBef>
              <a:buFontTx/>
              <a:buNone/>
            </a:pPr>
            <a:r>
              <a:rPr lang="zh-CN" altLang="zh-CN" sz="1400" dirty="0">
                <a:solidFill>
                  <a:srgbClr val="000000"/>
                </a:solidFill>
                <a:latin typeface="Consolas" panose="020B0609020204030204" pitchFamily="49" charset="0"/>
              </a:rPr>
              <a:t>func (r Rectangle) area() float64 {</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b="1" dirty="0">
                <a:solidFill>
                  <a:srgbClr val="006699"/>
                </a:solidFill>
                <a:latin typeface="Consolas" panose="020B0609020204030204" pitchFamily="49" charset="0"/>
              </a:rPr>
              <a:t>return</a:t>
            </a:r>
            <a:r>
              <a:rPr lang="zh-CN" altLang="zh-CN" sz="1400" dirty="0">
                <a:solidFill>
                  <a:srgbClr val="333333"/>
                </a:solidFill>
                <a:latin typeface="Consolas" panose="020B0609020204030204" pitchFamily="49" charset="0"/>
              </a:rPr>
              <a:t> </a:t>
            </a:r>
            <a:r>
              <a:rPr lang="zh-CN" altLang="zh-CN" sz="1400" dirty="0">
                <a:solidFill>
                  <a:srgbClr val="000000"/>
                </a:solidFill>
                <a:latin typeface="Consolas" panose="020B0609020204030204" pitchFamily="49" charset="0"/>
              </a:rPr>
              <a:t>r.width*r.height</a:t>
            </a:r>
            <a:endParaRPr lang="zh-CN" altLang="zh-CN" sz="1400" dirty="0"/>
          </a:p>
          <a:p>
            <a:pPr>
              <a:spcBef>
                <a:spcPct val="0"/>
              </a:spcBef>
              <a:buFontTx/>
              <a:buNone/>
            </a:pPr>
            <a:r>
              <a:rPr lang="zh-CN" altLang="zh-CN" sz="1400" dirty="0">
                <a:solidFill>
                  <a:srgbClr val="000000"/>
                </a:solidFill>
                <a:latin typeface="Consolas" panose="020B0609020204030204" pitchFamily="49" charset="0"/>
              </a:rPr>
              <a:t>}</a:t>
            </a:r>
            <a:endParaRPr lang="zh-CN" altLang="zh-CN" sz="1400" dirty="0"/>
          </a:p>
          <a:p>
            <a:pPr>
              <a:spcBef>
                <a:spcPct val="0"/>
              </a:spcBef>
              <a:buFontTx/>
              <a:buNone/>
            </a:pPr>
            <a:r>
              <a:rPr lang="zh-CN" altLang="zh-CN" sz="1400" dirty="0">
                <a:solidFill>
                  <a:srgbClr val="000000"/>
                </a:solidFill>
                <a:latin typeface="Consolas" panose="020B0609020204030204" pitchFamily="49" charset="0"/>
              </a:rPr>
              <a:t>func (c Circle) area() float64 {</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b="1" dirty="0">
                <a:solidFill>
                  <a:srgbClr val="006699"/>
                </a:solidFill>
                <a:latin typeface="Consolas" panose="020B0609020204030204" pitchFamily="49" charset="0"/>
              </a:rPr>
              <a:t>return</a:t>
            </a:r>
            <a:r>
              <a:rPr lang="zh-CN" altLang="zh-CN" sz="1400" dirty="0">
                <a:solidFill>
                  <a:srgbClr val="333333"/>
                </a:solidFill>
                <a:latin typeface="Consolas" panose="020B0609020204030204" pitchFamily="49" charset="0"/>
              </a:rPr>
              <a:t> </a:t>
            </a:r>
            <a:r>
              <a:rPr lang="zh-CN" altLang="zh-CN" sz="1400" dirty="0">
                <a:solidFill>
                  <a:srgbClr val="000000"/>
                </a:solidFill>
                <a:latin typeface="Consolas" panose="020B0609020204030204" pitchFamily="49" charset="0"/>
              </a:rPr>
              <a:t>c.radius * c.radius * math.Pi</a:t>
            </a:r>
            <a:endParaRPr lang="zh-CN" altLang="zh-CN" sz="1400" dirty="0"/>
          </a:p>
          <a:p>
            <a:pPr>
              <a:spcBef>
                <a:spcPct val="0"/>
              </a:spcBef>
              <a:buFontTx/>
              <a:buNone/>
            </a:pPr>
            <a:r>
              <a:rPr lang="zh-CN" altLang="zh-CN" sz="1400" dirty="0">
                <a:solidFill>
                  <a:srgbClr val="000000"/>
                </a:solidFill>
                <a:latin typeface="Consolas" panose="020B0609020204030204" pitchFamily="49" charset="0"/>
              </a:rPr>
              <a:t>}</a:t>
            </a:r>
            <a:endParaRPr lang="zh-CN" altLang="zh-CN" sz="1400" dirty="0"/>
          </a:p>
          <a:p>
            <a:pPr>
              <a:spcBef>
                <a:spcPct val="0"/>
              </a:spcBef>
              <a:buFontTx/>
              <a:buNone/>
            </a:pPr>
            <a:r>
              <a:rPr lang="zh-CN" altLang="zh-CN" sz="1400" dirty="0">
                <a:solidFill>
                  <a:srgbClr val="333333"/>
                </a:solidFill>
                <a:latin typeface="Consolas" panose="020B0609020204030204" pitchFamily="49" charset="0"/>
              </a:rPr>
              <a:t> </a:t>
            </a:r>
            <a:endParaRPr lang="zh-CN" altLang="zh-CN" sz="1400" dirty="0"/>
          </a:p>
          <a:p>
            <a:pPr>
              <a:spcBef>
                <a:spcPct val="0"/>
              </a:spcBef>
              <a:buFontTx/>
              <a:buNone/>
            </a:pPr>
            <a:r>
              <a:rPr lang="zh-CN" altLang="zh-CN" sz="1400" dirty="0">
                <a:solidFill>
                  <a:srgbClr val="000000"/>
                </a:solidFill>
                <a:latin typeface="Consolas" panose="020B0609020204030204" pitchFamily="49" charset="0"/>
              </a:rPr>
              <a:t>func main() {</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00"/>
                </a:solidFill>
                <a:latin typeface="Consolas" panose="020B0609020204030204" pitchFamily="49" charset="0"/>
              </a:rPr>
              <a:t>r1 := Rectangle{12, 2}</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00"/>
                </a:solidFill>
                <a:latin typeface="Consolas" panose="020B0609020204030204" pitchFamily="49" charset="0"/>
              </a:rPr>
              <a:t>r2 := Rectangle{9, 4}</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00"/>
                </a:solidFill>
                <a:latin typeface="Consolas" panose="020B0609020204030204" pitchFamily="49" charset="0"/>
              </a:rPr>
              <a:t>c1 := Circle{10}</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00"/>
                </a:solidFill>
                <a:latin typeface="Consolas" panose="020B0609020204030204" pitchFamily="49" charset="0"/>
              </a:rPr>
              <a:t>c2 := Circle{25}</a:t>
            </a:r>
            <a:endParaRPr lang="zh-CN" altLang="zh-CN" sz="1400" dirty="0"/>
          </a:p>
          <a:p>
            <a:pPr>
              <a:spcBef>
                <a:spcPct val="0"/>
              </a:spcBef>
              <a:buFontTx/>
              <a:buNone/>
            </a:pPr>
            <a:r>
              <a:rPr lang="zh-CN" altLang="zh-CN" sz="1400" dirty="0">
                <a:solidFill>
                  <a:srgbClr val="333333"/>
                </a:solidFill>
                <a:latin typeface="Consolas" panose="020B0609020204030204" pitchFamily="49" charset="0"/>
              </a:rPr>
              <a:t> </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00"/>
                </a:solidFill>
                <a:latin typeface="Consolas" panose="020B0609020204030204" pitchFamily="49" charset="0"/>
              </a:rPr>
              <a:t>fmt.Println(</a:t>
            </a:r>
            <a:r>
              <a:rPr lang="zh-CN" altLang="zh-CN" sz="1400" dirty="0">
                <a:solidFill>
                  <a:srgbClr val="0000FF"/>
                </a:solidFill>
                <a:latin typeface="Consolas" panose="020B0609020204030204" pitchFamily="49" charset="0"/>
              </a:rPr>
              <a:t>"Area of r1 is: "</a:t>
            </a:r>
            <a:r>
              <a:rPr lang="zh-CN" altLang="zh-CN" sz="1400" dirty="0">
                <a:solidFill>
                  <a:srgbClr val="000000"/>
                </a:solidFill>
                <a:latin typeface="Consolas" panose="020B0609020204030204" pitchFamily="49" charset="0"/>
              </a:rPr>
              <a:t>, r1.area())</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00"/>
                </a:solidFill>
                <a:latin typeface="Consolas" panose="020B0609020204030204" pitchFamily="49" charset="0"/>
              </a:rPr>
              <a:t>fmt.Println(</a:t>
            </a:r>
            <a:r>
              <a:rPr lang="zh-CN" altLang="zh-CN" sz="1400" dirty="0">
                <a:solidFill>
                  <a:srgbClr val="0000FF"/>
                </a:solidFill>
                <a:latin typeface="Consolas" panose="020B0609020204030204" pitchFamily="49" charset="0"/>
              </a:rPr>
              <a:t>"Area of r2 is: "</a:t>
            </a:r>
            <a:r>
              <a:rPr lang="zh-CN" altLang="zh-CN" sz="1400" dirty="0">
                <a:solidFill>
                  <a:srgbClr val="000000"/>
                </a:solidFill>
                <a:latin typeface="Consolas" panose="020B0609020204030204" pitchFamily="49" charset="0"/>
              </a:rPr>
              <a:t>, r2.area())</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00"/>
                </a:solidFill>
                <a:latin typeface="Consolas" panose="020B0609020204030204" pitchFamily="49" charset="0"/>
              </a:rPr>
              <a:t>fmt.Println(</a:t>
            </a:r>
            <a:r>
              <a:rPr lang="zh-CN" altLang="zh-CN" sz="1400" dirty="0">
                <a:solidFill>
                  <a:srgbClr val="0000FF"/>
                </a:solidFill>
                <a:latin typeface="Consolas" panose="020B0609020204030204" pitchFamily="49" charset="0"/>
              </a:rPr>
              <a:t>"Area of c1 is: "</a:t>
            </a:r>
            <a:r>
              <a:rPr lang="zh-CN" altLang="zh-CN" sz="1400" dirty="0">
                <a:solidFill>
                  <a:srgbClr val="000000"/>
                </a:solidFill>
                <a:latin typeface="Consolas" panose="020B0609020204030204" pitchFamily="49" charset="0"/>
              </a:rPr>
              <a:t>, c1.area())</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00"/>
                </a:solidFill>
                <a:latin typeface="Consolas" panose="020B0609020204030204" pitchFamily="49" charset="0"/>
              </a:rPr>
              <a:t>fmt.Println(</a:t>
            </a:r>
            <a:r>
              <a:rPr lang="zh-CN" altLang="zh-CN" sz="1400" dirty="0">
                <a:solidFill>
                  <a:srgbClr val="0000FF"/>
                </a:solidFill>
                <a:latin typeface="Consolas" panose="020B0609020204030204" pitchFamily="49" charset="0"/>
              </a:rPr>
              <a:t>"Area of c2 is: "</a:t>
            </a:r>
            <a:r>
              <a:rPr lang="zh-CN" altLang="zh-CN" sz="1400" dirty="0">
                <a:solidFill>
                  <a:srgbClr val="000000"/>
                </a:solidFill>
                <a:latin typeface="Consolas" panose="020B0609020204030204" pitchFamily="49" charset="0"/>
              </a:rPr>
              <a:t>, c2.area())</a:t>
            </a:r>
            <a:endParaRPr lang="zh-CN" altLang="zh-CN" sz="1400" dirty="0"/>
          </a:p>
          <a:p>
            <a:pPr>
              <a:spcBef>
                <a:spcPct val="0"/>
              </a:spcBef>
              <a:buFontTx/>
              <a:buNone/>
            </a:pPr>
            <a:r>
              <a:rPr lang="zh-CN" altLang="zh-CN" sz="1400" dirty="0">
                <a:solidFill>
                  <a:srgbClr val="000000"/>
                </a:solidFill>
                <a:latin typeface="Consolas" panose="020B0609020204030204" pitchFamily="49" charset="0"/>
              </a:rPr>
              <a:t>}</a:t>
            </a:r>
            <a:endParaRPr lang="zh-CN" altLang="zh-CN" sz="1400" dirty="0"/>
          </a:p>
        </p:txBody>
      </p:sp>
      <p:sp>
        <p:nvSpPr>
          <p:cNvPr id="10" name="Rectangle 3"/>
          <p:cNvSpPr>
            <a:spLocks noChangeArrowheads="1"/>
          </p:cNvSpPr>
          <p:nvPr/>
        </p:nvSpPr>
        <p:spPr bwMode="auto">
          <a:xfrm>
            <a:off x="3152775" y="2571750"/>
            <a:ext cx="3402013" cy="3662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r>
              <a:rPr lang="zh-CN" altLang="zh-CN" sz="1400">
                <a:solidFill>
                  <a:srgbClr val="000000"/>
                </a:solidFill>
                <a:latin typeface="Consolas" panose="020B0609020204030204" pitchFamily="49" charset="0"/>
              </a:rPr>
              <a:t>type Human </a:t>
            </a:r>
            <a:r>
              <a:rPr lang="zh-CN" altLang="zh-CN" sz="1400" b="1">
                <a:solidFill>
                  <a:srgbClr val="006699"/>
                </a:solidFill>
                <a:latin typeface="Consolas" panose="020B0609020204030204" pitchFamily="49" charset="0"/>
              </a:rPr>
              <a:t>struct</a:t>
            </a:r>
            <a:r>
              <a:rPr lang="zh-CN" altLang="zh-CN" sz="1400">
                <a:solidFill>
                  <a:srgbClr val="333333"/>
                </a:solidFill>
                <a:latin typeface="Consolas" panose="020B0609020204030204" pitchFamily="49" charset="0"/>
              </a:rPr>
              <a:t> </a:t>
            </a:r>
            <a:r>
              <a:rPr lang="zh-CN" altLang="zh-CN" sz="1400">
                <a:solidFill>
                  <a:srgbClr val="000000"/>
                </a:solidFill>
                <a:latin typeface="Consolas" panose="020B0609020204030204" pitchFamily="49" charset="0"/>
              </a:rPr>
              <a:t>{</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a:solidFill>
                  <a:srgbClr val="000000"/>
                </a:solidFill>
                <a:latin typeface="Consolas" panose="020B0609020204030204" pitchFamily="49" charset="0"/>
              </a:rPr>
              <a:t>name string</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a:solidFill>
                  <a:srgbClr val="000000"/>
                </a:solidFill>
                <a:latin typeface="Consolas" panose="020B0609020204030204" pitchFamily="49" charset="0"/>
              </a:rPr>
              <a:t>age </a:t>
            </a:r>
            <a:r>
              <a:rPr lang="zh-CN" altLang="zh-CN" sz="1400" b="1">
                <a:solidFill>
                  <a:srgbClr val="808080"/>
                </a:solidFill>
                <a:latin typeface="Consolas" panose="020B0609020204030204" pitchFamily="49" charset="0"/>
              </a:rPr>
              <a:t>int</a:t>
            </a:r>
            <a:endParaRPr lang="zh-CN" altLang="zh-CN" sz="1400"/>
          </a:p>
          <a:p>
            <a:pPr>
              <a:spcBef>
                <a:spcPct val="0"/>
              </a:spcBef>
              <a:buFontTx/>
              <a:buNone/>
            </a:pPr>
            <a:r>
              <a:rPr lang="zh-CN" altLang="zh-CN" sz="1400">
                <a:solidFill>
                  <a:srgbClr val="000000"/>
                </a:solidFill>
                <a:latin typeface="Consolas" panose="020B0609020204030204" pitchFamily="49" charset="0"/>
              </a:rPr>
              <a:t>}</a:t>
            </a:r>
            <a:endParaRPr lang="zh-CN" altLang="zh-CN" sz="1400"/>
          </a:p>
          <a:p>
            <a:pPr>
              <a:spcBef>
                <a:spcPct val="0"/>
              </a:spcBef>
              <a:buFontTx/>
              <a:buNone/>
            </a:pPr>
            <a:r>
              <a:rPr lang="zh-CN" altLang="zh-CN" sz="1400">
                <a:solidFill>
                  <a:srgbClr val="333333"/>
                </a:solidFill>
                <a:latin typeface="Consolas" panose="020B0609020204030204" pitchFamily="49" charset="0"/>
              </a:rPr>
              <a:t> </a:t>
            </a:r>
            <a:endParaRPr lang="zh-CN" altLang="zh-CN" sz="1400"/>
          </a:p>
          <a:p>
            <a:pPr>
              <a:spcBef>
                <a:spcPct val="0"/>
              </a:spcBef>
              <a:buFontTx/>
              <a:buNone/>
            </a:pPr>
            <a:r>
              <a:rPr lang="zh-CN" altLang="zh-CN" sz="1400">
                <a:solidFill>
                  <a:srgbClr val="000000"/>
                </a:solidFill>
                <a:latin typeface="Consolas" panose="020B0609020204030204" pitchFamily="49" charset="0"/>
              </a:rPr>
              <a:t>type Employee </a:t>
            </a:r>
            <a:r>
              <a:rPr lang="zh-CN" altLang="zh-CN" sz="1400" b="1">
                <a:solidFill>
                  <a:srgbClr val="006699"/>
                </a:solidFill>
                <a:latin typeface="Consolas" panose="020B0609020204030204" pitchFamily="49" charset="0"/>
              </a:rPr>
              <a:t>struct</a:t>
            </a:r>
            <a:r>
              <a:rPr lang="zh-CN" altLang="zh-CN" sz="1400">
                <a:solidFill>
                  <a:srgbClr val="333333"/>
                </a:solidFill>
                <a:latin typeface="Consolas" panose="020B0609020204030204" pitchFamily="49" charset="0"/>
              </a:rPr>
              <a:t> </a:t>
            </a:r>
            <a:r>
              <a:rPr lang="zh-CN" altLang="zh-CN" sz="1400">
                <a:solidFill>
                  <a:srgbClr val="000000"/>
                </a:solidFill>
                <a:latin typeface="Consolas" panose="020B0609020204030204" pitchFamily="49" charset="0"/>
              </a:rPr>
              <a:t>{</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a:solidFill>
                  <a:srgbClr val="000000"/>
                </a:solidFill>
                <a:latin typeface="Consolas" panose="020B0609020204030204" pitchFamily="49" charset="0"/>
              </a:rPr>
              <a:t>Human </a:t>
            </a:r>
            <a:r>
              <a:rPr lang="zh-CN" altLang="zh-CN" sz="1400">
                <a:solidFill>
                  <a:srgbClr val="008200"/>
                </a:solidFill>
                <a:latin typeface="Consolas" panose="020B0609020204030204" pitchFamily="49" charset="0"/>
              </a:rPr>
              <a:t>//匿名字段</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a:solidFill>
                  <a:srgbClr val="000000"/>
                </a:solidFill>
                <a:latin typeface="Consolas" panose="020B0609020204030204" pitchFamily="49" charset="0"/>
              </a:rPr>
              <a:t>company string</a:t>
            </a:r>
            <a:endParaRPr lang="zh-CN" altLang="zh-CN" sz="1400"/>
          </a:p>
          <a:p>
            <a:pPr>
              <a:spcBef>
                <a:spcPct val="0"/>
              </a:spcBef>
              <a:buFontTx/>
              <a:buNone/>
            </a:pPr>
            <a:r>
              <a:rPr lang="zh-CN" altLang="zh-CN" sz="1400">
                <a:solidFill>
                  <a:srgbClr val="000000"/>
                </a:solidFill>
                <a:latin typeface="Consolas" panose="020B0609020204030204" pitchFamily="49" charset="0"/>
              </a:rPr>
              <a:t>}</a:t>
            </a:r>
            <a:endParaRPr lang="zh-CN" altLang="zh-CN" sz="1400"/>
          </a:p>
          <a:p>
            <a:pPr>
              <a:spcBef>
                <a:spcPct val="0"/>
              </a:spcBef>
              <a:buFontTx/>
              <a:buNone/>
            </a:pPr>
            <a:r>
              <a:rPr lang="zh-CN" altLang="zh-CN" sz="1400">
                <a:solidFill>
                  <a:srgbClr val="333333"/>
                </a:solidFill>
                <a:latin typeface="Consolas" panose="020B0609020204030204" pitchFamily="49" charset="0"/>
              </a:rPr>
              <a:t> </a:t>
            </a:r>
            <a:endParaRPr lang="zh-CN" altLang="zh-CN" sz="1400"/>
          </a:p>
          <a:p>
            <a:pPr>
              <a:spcBef>
                <a:spcPct val="0"/>
              </a:spcBef>
              <a:buFontTx/>
              <a:buNone/>
            </a:pPr>
            <a:r>
              <a:rPr lang="zh-CN" altLang="zh-CN" sz="1400">
                <a:solidFill>
                  <a:srgbClr val="008200"/>
                </a:solidFill>
                <a:latin typeface="Consolas" panose="020B0609020204030204" pitchFamily="49" charset="0"/>
              </a:rPr>
              <a:t>//Human定义method</a:t>
            </a:r>
            <a:endParaRPr lang="zh-CN" altLang="zh-CN" sz="1400"/>
          </a:p>
          <a:p>
            <a:pPr>
              <a:spcBef>
                <a:spcPct val="0"/>
              </a:spcBef>
              <a:buFontTx/>
              <a:buNone/>
            </a:pPr>
            <a:r>
              <a:rPr lang="zh-CN" altLang="zh-CN" sz="1400">
                <a:solidFill>
                  <a:srgbClr val="000000"/>
                </a:solidFill>
                <a:latin typeface="Consolas" panose="020B0609020204030204" pitchFamily="49" charset="0"/>
              </a:rPr>
              <a:t>func (h Human) SayHi() {</a:t>
            </a:r>
            <a:endParaRPr lang="zh-CN" altLang="zh-CN" sz="1400"/>
          </a:p>
          <a:p>
            <a:pPr>
              <a:spcBef>
                <a:spcPct val="0"/>
              </a:spcBef>
              <a:buFontTx/>
              <a:buNone/>
            </a:pPr>
            <a:r>
              <a:rPr lang="zh-CN" altLang="zh-CN" sz="1400">
                <a:solidFill>
                  <a:srgbClr val="000000"/>
                </a:solidFill>
                <a:latin typeface="Consolas" panose="020B0609020204030204" pitchFamily="49" charset="0"/>
              </a:rPr>
              <a:t>}</a:t>
            </a:r>
            <a:endParaRPr lang="zh-CN" altLang="zh-CN" sz="1400"/>
          </a:p>
          <a:p>
            <a:pPr>
              <a:spcBef>
                <a:spcPct val="0"/>
              </a:spcBef>
              <a:buFontTx/>
              <a:buNone/>
            </a:pPr>
            <a:r>
              <a:rPr lang="zh-CN" altLang="zh-CN" sz="1400">
                <a:solidFill>
                  <a:srgbClr val="333333"/>
                </a:solidFill>
                <a:latin typeface="Consolas" panose="020B0609020204030204" pitchFamily="49" charset="0"/>
              </a:rPr>
              <a:t> </a:t>
            </a:r>
            <a:endParaRPr lang="zh-CN" altLang="zh-CN" sz="1400"/>
          </a:p>
          <a:p>
            <a:pPr>
              <a:spcBef>
                <a:spcPct val="0"/>
              </a:spcBef>
              <a:buFontTx/>
              <a:buNone/>
            </a:pPr>
            <a:r>
              <a:rPr lang="zh-CN" altLang="zh-CN" sz="1400">
                <a:solidFill>
                  <a:srgbClr val="008200"/>
                </a:solidFill>
                <a:latin typeface="Consolas" panose="020B0609020204030204" pitchFamily="49" charset="0"/>
              </a:rPr>
              <a:t>//Employee的method重写Human的method</a:t>
            </a:r>
            <a:endParaRPr lang="zh-CN" altLang="zh-CN" sz="1400"/>
          </a:p>
          <a:p>
            <a:pPr>
              <a:spcBef>
                <a:spcPct val="0"/>
              </a:spcBef>
              <a:buFontTx/>
              <a:buNone/>
            </a:pPr>
            <a:r>
              <a:rPr lang="zh-CN" altLang="zh-CN" sz="1400">
                <a:solidFill>
                  <a:srgbClr val="000000"/>
                </a:solidFill>
                <a:latin typeface="Consolas" panose="020B0609020204030204" pitchFamily="49" charset="0"/>
              </a:rPr>
              <a:t>func (e Employee) SayHi() {</a:t>
            </a:r>
            <a:endParaRPr lang="zh-CN" altLang="zh-CN" sz="1400"/>
          </a:p>
          <a:p>
            <a:pPr>
              <a:spcBef>
                <a:spcPct val="0"/>
              </a:spcBef>
              <a:buFontTx/>
              <a:buNone/>
            </a:pPr>
            <a:r>
              <a:rPr lang="zh-CN" altLang="zh-CN" sz="1400">
                <a:solidFill>
                  <a:srgbClr val="000000"/>
                </a:solidFill>
                <a:latin typeface="Consolas" panose="020B0609020204030204" pitchFamily="49" charset="0"/>
              </a:rPr>
              <a:t>}</a:t>
            </a:r>
            <a:endParaRPr lang="zh-CN" altLang="zh-CN" sz="1400"/>
          </a:p>
        </p:txBody>
      </p:sp>
    </p:spTree>
    <p:extLst>
      <p:ext uri="{BB962C8B-B14F-4D97-AF65-F5344CB8AC3E}">
        <p14:creationId xmlns:p14="http://schemas.microsoft.com/office/powerpoint/2010/main" val="294256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8">
            <a:extLst/>
          </p:cNvPr>
          <p:cNvSpPr txBox="1">
            <a:spLocks/>
          </p:cNvSpPr>
          <p:nvPr/>
        </p:nvSpPr>
        <p:spPr bwMode="auto">
          <a:xfrm>
            <a:off x="622300" y="130969"/>
            <a:ext cx="10515600" cy="717550"/>
          </a:xfrm>
          <a:prstGeom prst="rect">
            <a:avLst/>
          </a:prstGeom>
          <a:noFill/>
          <a:ln w="9525">
            <a:noFill/>
            <a:miter lim="800000"/>
          </a:ln>
        </p:spPr>
        <p:txBody>
          <a:bodyPr anchor="ctr">
            <a:normAutofit/>
          </a:bodyPr>
          <a:lstStyle>
            <a:lvl1pPr algn="r" rtl="0" eaLnBrk="1" fontAlgn="base" hangingPunct="1">
              <a:spcBef>
                <a:spcPct val="0"/>
              </a:spcBef>
              <a:spcAft>
                <a:spcPct val="0"/>
              </a:spcAft>
              <a:defRPr sz="2800">
                <a:solidFill>
                  <a:schemeClr val="bg1"/>
                </a:solidFill>
                <a:latin typeface="+mj-lt"/>
                <a:ea typeface="+mj-ea"/>
                <a:cs typeface="+mj-cs"/>
              </a:defRPr>
            </a:lvl1pPr>
            <a:lvl2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2pPr>
            <a:lvl3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3pPr>
            <a:lvl4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4pPr>
            <a:lvl5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5pPr>
            <a:lvl6pPr marL="4572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6pPr>
            <a:lvl7pPr marL="9144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7pPr>
            <a:lvl8pPr marL="13716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8pPr>
            <a:lvl9pPr marL="18288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9pPr>
          </a:lstStyle>
          <a:p>
            <a:pPr algn="ctr">
              <a:defRPr/>
            </a:pPr>
            <a:r>
              <a:rPr lang="zh-CN" altLang="en-US" sz="3200" kern="0" dirty="0">
                <a:solidFill>
                  <a:srgbClr val="00B0F0"/>
                </a:solidFill>
                <a:latin typeface="微软雅黑" panose="020B0503020204020204" pitchFamily="34" charset="-122"/>
                <a:ea typeface="微软雅黑" panose="020B0503020204020204" pitchFamily="34" charset="-122"/>
              </a:rPr>
              <a:t>接口</a:t>
            </a:r>
            <a:r>
              <a:rPr lang="en-US" altLang="zh-CN" sz="3200" kern="0" dirty="0">
                <a:solidFill>
                  <a:srgbClr val="00B0F0"/>
                </a:solidFill>
                <a:latin typeface="微软雅黑" panose="020B0503020204020204" pitchFamily="34" charset="-122"/>
                <a:ea typeface="微软雅黑" panose="020B0503020204020204" pitchFamily="34" charset="-122"/>
              </a:rPr>
              <a:t>interface</a:t>
            </a:r>
          </a:p>
        </p:txBody>
      </p:sp>
      <p:sp>
        <p:nvSpPr>
          <p:cNvPr id="7" name="矩形 6">
            <a:extLst/>
          </p:cNvPr>
          <p:cNvSpPr/>
          <p:nvPr/>
        </p:nvSpPr>
        <p:spPr>
          <a:xfrm>
            <a:off x="622300" y="945213"/>
            <a:ext cx="10169525" cy="338138"/>
          </a:xfrm>
          <a:prstGeom prst="rect">
            <a:avLst/>
          </a:prstGeom>
        </p:spPr>
        <p:txBody>
          <a:bodyPr>
            <a:spAutoFit/>
          </a:bodyPr>
          <a:lstStyle/>
          <a:p>
            <a:pPr eaLnBrk="1" fontAlgn="auto" hangingPunct="1">
              <a:spcBef>
                <a:spcPts val="0"/>
              </a:spcBef>
              <a:spcAft>
                <a:spcPts val="0"/>
              </a:spcAft>
              <a:defRPr/>
            </a:pPr>
            <a:r>
              <a:rPr lang="zh-CN" altLang="en-US" sz="1600" b="1" kern="0" dirty="0">
                <a:solidFill>
                  <a:srgbClr val="002060"/>
                </a:solidFill>
                <a:latin typeface="微软雅黑" panose="020B0503020204020204" pitchFamily="34" charset="-122"/>
                <a:ea typeface="微软雅黑" panose="020B0503020204020204" pitchFamily="34" charset="-122"/>
              </a:rPr>
              <a:t>简单的说，</a:t>
            </a:r>
            <a:r>
              <a:rPr lang="en-US" altLang="zh-CN" sz="1600" b="1" kern="0" dirty="0">
                <a:solidFill>
                  <a:srgbClr val="002060"/>
                </a:solidFill>
                <a:latin typeface="微软雅黑" panose="020B0503020204020204" pitchFamily="34" charset="-122"/>
                <a:ea typeface="微软雅黑" panose="020B0503020204020204" pitchFamily="34" charset="-122"/>
              </a:rPr>
              <a:t>interface</a:t>
            </a:r>
            <a:r>
              <a:rPr lang="zh-CN" altLang="en-US" sz="1600" b="1" kern="0" dirty="0">
                <a:solidFill>
                  <a:srgbClr val="002060"/>
                </a:solidFill>
                <a:latin typeface="微软雅黑" panose="020B0503020204020204" pitchFamily="34" charset="-122"/>
                <a:ea typeface="微软雅黑" panose="020B0503020204020204" pitchFamily="34" charset="-122"/>
              </a:rPr>
              <a:t>是一组</a:t>
            </a:r>
            <a:r>
              <a:rPr lang="en-US" altLang="zh-CN" sz="1600" b="1" kern="0" dirty="0">
                <a:solidFill>
                  <a:srgbClr val="002060"/>
                </a:solidFill>
                <a:latin typeface="微软雅黑" panose="020B0503020204020204" pitchFamily="34" charset="-122"/>
                <a:ea typeface="微软雅黑" panose="020B0503020204020204" pitchFamily="34" charset="-122"/>
              </a:rPr>
              <a:t>method</a:t>
            </a:r>
            <a:r>
              <a:rPr lang="zh-CN" altLang="en-US" sz="1600" b="1" kern="0" dirty="0">
                <a:solidFill>
                  <a:srgbClr val="002060"/>
                </a:solidFill>
                <a:latin typeface="微软雅黑" panose="020B0503020204020204" pitchFamily="34" charset="-122"/>
                <a:ea typeface="微软雅黑" panose="020B0503020204020204" pitchFamily="34" charset="-122"/>
              </a:rPr>
              <a:t>的组合，我们通过</a:t>
            </a:r>
            <a:r>
              <a:rPr lang="en-US" altLang="zh-CN" sz="1600" b="1" kern="0" dirty="0">
                <a:solidFill>
                  <a:srgbClr val="002060"/>
                </a:solidFill>
                <a:latin typeface="微软雅黑" panose="020B0503020204020204" pitchFamily="34" charset="-122"/>
                <a:ea typeface="微软雅黑" panose="020B0503020204020204" pitchFamily="34" charset="-122"/>
              </a:rPr>
              <a:t>interface</a:t>
            </a:r>
            <a:r>
              <a:rPr lang="zh-CN" altLang="en-US" sz="1600" b="1" kern="0" dirty="0">
                <a:solidFill>
                  <a:srgbClr val="002060"/>
                </a:solidFill>
                <a:latin typeface="微软雅黑" panose="020B0503020204020204" pitchFamily="34" charset="-122"/>
                <a:ea typeface="微软雅黑" panose="020B0503020204020204" pitchFamily="34" charset="-122"/>
              </a:rPr>
              <a:t>来定义对象的一组行为</a:t>
            </a:r>
            <a:endParaRPr lang="en-US" altLang="zh-CN" sz="1600" b="1" kern="0" dirty="0">
              <a:solidFill>
                <a:srgbClr val="002060"/>
              </a:solidFill>
              <a:latin typeface="微软雅黑" panose="020B0503020204020204" pitchFamily="34" charset="-122"/>
              <a:ea typeface="微软雅黑" panose="020B0503020204020204" pitchFamily="34" charset="-122"/>
            </a:endParaRPr>
          </a:p>
        </p:txBody>
      </p:sp>
      <p:sp>
        <p:nvSpPr>
          <p:cNvPr id="8" name="矩形 3"/>
          <p:cNvSpPr>
            <a:spLocks noChangeArrowheads="1"/>
          </p:cNvSpPr>
          <p:nvPr/>
        </p:nvSpPr>
        <p:spPr bwMode="auto">
          <a:xfrm>
            <a:off x="7207250" y="4056063"/>
            <a:ext cx="4362450"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en-US" altLang="zh-CN" b="1">
                <a:solidFill>
                  <a:srgbClr val="002060"/>
                </a:solidFill>
              </a:rPr>
              <a:t>interface</a:t>
            </a:r>
            <a:r>
              <a:rPr lang="zh-CN" altLang="en-US" b="1">
                <a:solidFill>
                  <a:srgbClr val="002060"/>
                </a:solidFill>
              </a:rPr>
              <a:t>的变量里面可以存储任意类型的数值</a:t>
            </a:r>
            <a:r>
              <a:rPr lang="en-US" altLang="zh-CN" b="1">
                <a:solidFill>
                  <a:srgbClr val="002060"/>
                </a:solidFill>
              </a:rPr>
              <a:t>(</a:t>
            </a:r>
            <a:r>
              <a:rPr lang="zh-CN" altLang="en-US" b="1">
                <a:solidFill>
                  <a:srgbClr val="002060"/>
                </a:solidFill>
              </a:rPr>
              <a:t>该类型实现了</a:t>
            </a:r>
            <a:r>
              <a:rPr lang="en-US" altLang="zh-CN" b="1">
                <a:solidFill>
                  <a:srgbClr val="002060"/>
                </a:solidFill>
              </a:rPr>
              <a:t>interface)</a:t>
            </a:r>
          </a:p>
          <a:p>
            <a:pPr eaLnBrk="1" hangingPunct="1">
              <a:spcBef>
                <a:spcPct val="0"/>
              </a:spcBef>
              <a:buFontTx/>
              <a:buNone/>
            </a:pPr>
            <a:endParaRPr lang="en-US" altLang="zh-CN" b="1">
              <a:solidFill>
                <a:srgbClr val="002060"/>
              </a:solidFill>
            </a:endParaRPr>
          </a:p>
          <a:p>
            <a:pPr eaLnBrk="1" hangingPunct="1">
              <a:spcBef>
                <a:spcPct val="0"/>
              </a:spcBef>
              <a:buFontTx/>
              <a:buNone/>
            </a:pPr>
            <a:r>
              <a:rPr lang="en-US" altLang="zh-CN" b="1">
                <a:solidFill>
                  <a:srgbClr val="002060"/>
                </a:solidFill>
              </a:rPr>
              <a:t>Interface</a:t>
            </a:r>
            <a:r>
              <a:rPr lang="zh-CN" altLang="en-US" b="1">
                <a:solidFill>
                  <a:srgbClr val="002060"/>
                </a:solidFill>
              </a:rPr>
              <a:t>可以像</a:t>
            </a:r>
            <a:r>
              <a:rPr lang="en-US" altLang="zh-CN" b="1">
                <a:solidFill>
                  <a:srgbClr val="002060"/>
                </a:solidFill>
              </a:rPr>
              <a:t>struct</a:t>
            </a:r>
            <a:r>
              <a:rPr lang="zh-CN" altLang="en-US" b="1">
                <a:solidFill>
                  <a:srgbClr val="002060"/>
                </a:solidFill>
              </a:rPr>
              <a:t>一样进行嵌套</a:t>
            </a:r>
            <a:endParaRPr lang="en-US" altLang="zh-CN" b="1">
              <a:solidFill>
                <a:srgbClr val="002060"/>
              </a:solidFill>
            </a:endParaRPr>
          </a:p>
          <a:p>
            <a:pPr eaLnBrk="1" hangingPunct="1">
              <a:spcBef>
                <a:spcPct val="0"/>
              </a:spcBef>
              <a:buFontTx/>
              <a:buNone/>
            </a:pPr>
            <a:endParaRPr lang="en-US" altLang="zh-CN" b="1">
              <a:solidFill>
                <a:srgbClr val="002060"/>
              </a:solidFill>
            </a:endParaRPr>
          </a:p>
          <a:p>
            <a:pPr eaLnBrk="1" hangingPunct="1">
              <a:spcBef>
                <a:spcPct val="0"/>
              </a:spcBef>
              <a:buFontTx/>
              <a:buNone/>
            </a:pPr>
            <a:r>
              <a:rPr lang="zh-CN" altLang="en-US" b="1">
                <a:solidFill>
                  <a:srgbClr val="002060"/>
                </a:solidFill>
              </a:rPr>
              <a:t>空</a:t>
            </a:r>
            <a:r>
              <a:rPr lang="en-US" altLang="zh-CN" b="1">
                <a:solidFill>
                  <a:srgbClr val="002060"/>
                </a:solidFill>
              </a:rPr>
              <a:t>interface(interface{})</a:t>
            </a:r>
            <a:r>
              <a:rPr lang="zh-CN" altLang="en-US" b="1">
                <a:solidFill>
                  <a:srgbClr val="002060"/>
                </a:solidFill>
              </a:rPr>
              <a:t>不包含任何的</a:t>
            </a:r>
            <a:r>
              <a:rPr lang="en-US" altLang="zh-CN" b="1">
                <a:solidFill>
                  <a:srgbClr val="002060"/>
                </a:solidFill>
              </a:rPr>
              <a:t>method</a:t>
            </a:r>
            <a:r>
              <a:rPr lang="zh-CN" altLang="en-US" b="1">
                <a:solidFill>
                  <a:srgbClr val="002060"/>
                </a:solidFill>
              </a:rPr>
              <a:t>，所有的类型都实现了空</a:t>
            </a:r>
            <a:r>
              <a:rPr lang="en-US" altLang="zh-CN" b="1">
                <a:solidFill>
                  <a:srgbClr val="002060"/>
                </a:solidFill>
              </a:rPr>
              <a:t>interface,</a:t>
            </a:r>
            <a:r>
              <a:rPr lang="zh-CN" altLang="en-US" b="1">
                <a:solidFill>
                  <a:srgbClr val="002060"/>
                </a:solidFill>
              </a:rPr>
              <a:t>空</a:t>
            </a:r>
            <a:r>
              <a:rPr lang="en-US" altLang="zh-CN" b="1">
                <a:solidFill>
                  <a:srgbClr val="002060"/>
                </a:solidFill>
              </a:rPr>
              <a:t>interface</a:t>
            </a:r>
            <a:r>
              <a:rPr lang="zh-CN" altLang="en-US" b="1">
                <a:solidFill>
                  <a:srgbClr val="002060"/>
                </a:solidFill>
              </a:rPr>
              <a:t>可以存储任意类型的数值</a:t>
            </a:r>
          </a:p>
        </p:txBody>
      </p:sp>
      <p:sp>
        <p:nvSpPr>
          <p:cNvPr id="9" name="文本框 8">
            <a:extLst/>
          </p:cNvPr>
          <p:cNvSpPr txBox="1"/>
          <p:nvPr/>
        </p:nvSpPr>
        <p:spPr>
          <a:xfrm>
            <a:off x="77788" y="415132"/>
            <a:ext cx="1616075" cy="461962"/>
          </a:xfrm>
          <a:prstGeom prst="rect">
            <a:avLst/>
          </a:prstGeom>
          <a:noFill/>
          <a:ln>
            <a:noFill/>
          </a:ln>
        </p:spPr>
        <p:style>
          <a:lnRef idx="1">
            <a:schemeClr val="dk1"/>
          </a:lnRef>
          <a:fillRef idx="2">
            <a:schemeClr val="dk1"/>
          </a:fillRef>
          <a:effectRef idx="1">
            <a:schemeClr val="dk1"/>
          </a:effectRef>
          <a:fontRef idx="minor">
            <a:schemeClr val="dk1"/>
          </a:fontRef>
        </p:style>
        <p:txBody>
          <a:bodyPr>
            <a:spAutoFit/>
          </a:bodyPr>
          <a:lstStyle/>
          <a:p>
            <a:pPr eaLnBrk="1" fontAlgn="auto" hangingPunct="1">
              <a:spcBef>
                <a:spcPts val="0"/>
              </a:spcBef>
              <a:spcAft>
                <a:spcPts val="0"/>
              </a:spcAft>
              <a:defRPr/>
            </a:pPr>
            <a:r>
              <a:rPr lang="en-US" altLang="zh-CN" sz="2400" b="1" dirty="0"/>
              <a:t>interface</a:t>
            </a:r>
          </a:p>
        </p:txBody>
      </p:sp>
      <p:sp>
        <p:nvSpPr>
          <p:cNvPr id="10" name="Rectangle 2"/>
          <p:cNvSpPr>
            <a:spLocks noChangeArrowheads="1"/>
          </p:cNvSpPr>
          <p:nvPr/>
        </p:nvSpPr>
        <p:spPr bwMode="auto">
          <a:xfrm>
            <a:off x="622300" y="1234187"/>
            <a:ext cx="3575627"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r>
              <a:rPr lang="zh-CN" altLang="zh-CN" sz="1400" dirty="0">
                <a:solidFill>
                  <a:srgbClr val="000000"/>
                </a:solidFill>
                <a:latin typeface="Consolas" panose="020B0609020204030204" pitchFamily="49" charset="0"/>
              </a:rPr>
              <a:t>type Human </a:t>
            </a:r>
            <a:r>
              <a:rPr lang="zh-CN" altLang="zh-CN" sz="1400" b="1" dirty="0">
                <a:solidFill>
                  <a:srgbClr val="006699"/>
                </a:solidFill>
                <a:latin typeface="Consolas" panose="020B0609020204030204" pitchFamily="49" charset="0"/>
              </a:rPr>
              <a:t>struct</a:t>
            </a:r>
            <a:r>
              <a:rPr lang="zh-CN" altLang="zh-CN" sz="1400" dirty="0">
                <a:solidFill>
                  <a:srgbClr val="333333"/>
                </a:solidFill>
                <a:latin typeface="Consolas" panose="020B0609020204030204" pitchFamily="49" charset="0"/>
              </a:rPr>
              <a:t> </a:t>
            </a:r>
            <a:r>
              <a:rPr lang="zh-CN" altLang="zh-CN" sz="1400" dirty="0">
                <a:solidFill>
                  <a:srgbClr val="000000"/>
                </a:solidFill>
                <a:latin typeface="Consolas" panose="020B0609020204030204" pitchFamily="49" charset="0"/>
              </a:rPr>
              <a:t>{</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00"/>
                </a:solidFill>
                <a:latin typeface="Consolas" panose="020B0609020204030204" pitchFamily="49" charset="0"/>
              </a:rPr>
              <a:t>name string</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00"/>
                </a:solidFill>
                <a:latin typeface="Consolas" panose="020B0609020204030204" pitchFamily="49" charset="0"/>
              </a:rPr>
              <a:t>age </a:t>
            </a:r>
            <a:r>
              <a:rPr lang="zh-CN" altLang="zh-CN" sz="1400" b="1" dirty="0">
                <a:solidFill>
                  <a:srgbClr val="808080"/>
                </a:solidFill>
                <a:latin typeface="Consolas" panose="020B0609020204030204" pitchFamily="49" charset="0"/>
              </a:rPr>
              <a:t>int</a:t>
            </a:r>
            <a:endParaRPr lang="zh-CN" altLang="zh-CN" sz="1400" dirty="0"/>
          </a:p>
          <a:p>
            <a:pPr>
              <a:spcBef>
                <a:spcPct val="0"/>
              </a:spcBef>
              <a:buFontTx/>
              <a:buNone/>
            </a:pPr>
            <a:r>
              <a:rPr lang="zh-CN" altLang="zh-CN" sz="1400" dirty="0">
                <a:solidFill>
                  <a:srgbClr val="000000"/>
                </a:solidFill>
                <a:latin typeface="Consolas" panose="020B0609020204030204" pitchFamily="49" charset="0"/>
              </a:rPr>
              <a:t>}</a:t>
            </a:r>
            <a:endParaRPr lang="zh-CN" altLang="zh-CN" sz="1400" dirty="0"/>
          </a:p>
          <a:p>
            <a:pPr>
              <a:spcBef>
                <a:spcPct val="0"/>
              </a:spcBef>
              <a:buFontTx/>
              <a:buNone/>
            </a:pPr>
            <a:r>
              <a:rPr lang="zh-CN" altLang="zh-CN" sz="1400" dirty="0" smtClean="0">
                <a:solidFill>
                  <a:srgbClr val="000000"/>
                </a:solidFill>
                <a:latin typeface="Consolas" panose="020B0609020204030204" pitchFamily="49" charset="0"/>
              </a:rPr>
              <a:t>type</a:t>
            </a:r>
            <a:r>
              <a:rPr lang="zh-CN" altLang="zh-CN" sz="1400" dirty="0">
                <a:solidFill>
                  <a:srgbClr val="000000"/>
                </a:solidFill>
                <a:latin typeface="Consolas" panose="020B0609020204030204" pitchFamily="49" charset="0"/>
              </a:rPr>
              <a:t> Employee </a:t>
            </a:r>
            <a:r>
              <a:rPr lang="zh-CN" altLang="zh-CN" sz="1400" b="1" dirty="0">
                <a:solidFill>
                  <a:srgbClr val="006699"/>
                </a:solidFill>
                <a:latin typeface="Consolas" panose="020B0609020204030204" pitchFamily="49" charset="0"/>
              </a:rPr>
              <a:t>struct</a:t>
            </a:r>
            <a:r>
              <a:rPr lang="zh-CN" altLang="zh-CN" sz="1400" dirty="0">
                <a:solidFill>
                  <a:srgbClr val="333333"/>
                </a:solidFill>
                <a:latin typeface="Consolas" panose="020B0609020204030204" pitchFamily="49" charset="0"/>
              </a:rPr>
              <a:t> </a:t>
            </a:r>
            <a:r>
              <a:rPr lang="zh-CN" altLang="zh-CN" sz="1400" dirty="0">
                <a:solidFill>
                  <a:srgbClr val="000000"/>
                </a:solidFill>
                <a:latin typeface="Consolas" panose="020B0609020204030204" pitchFamily="49" charset="0"/>
              </a:rPr>
              <a:t>{</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00"/>
                </a:solidFill>
                <a:latin typeface="Consolas" panose="020B0609020204030204" pitchFamily="49" charset="0"/>
              </a:rPr>
              <a:t>Human </a:t>
            </a:r>
            <a:r>
              <a:rPr lang="zh-CN" altLang="zh-CN" sz="1400" dirty="0">
                <a:solidFill>
                  <a:srgbClr val="008200"/>
                </a:solidFill>
                <a:latin typeface="Consolas" panose="020B0609020204030204" pitchFamily="49" charset="0"/>
              </a:rPr>
              <a:t>//匿名字段</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00"/>
                </a:solidFill>
                <a:latin typeface="Consolas" panose="020B0609020204030204" pitchFamily="49" charset="0"/>
              </a:rPr>
              <a:t>company string</a:t>
            </a:r>
            <a:endParaRPr lang="zh-CN" altLang="zh-CN" sz="1400" dirty="0"/>
          </a:p>
          <a:p>
            <a:pPr>
              <a:spcBef>
                <a:spcPct val="0"/>
              </a:spcBef>
              <a:buFontTx/>
              <a:buNone/>
            </a:pPr>
            <a:r>
              <a:rPr lang="zh-CN" altLang="zh-CN" sz="1400" dirty="0" smtClean="0">
                <a:solidFill>
                  <a:srgbClr val="000000"/>
                </a:solidFill>
                <a:latin typeface="Consolas" panose="020B0609020204030204" pitchFamily="49" charset="0"/>
              </a:rPr>
              <a:t>}</a:t>
            </a:r>
            <a:endParaRPr lang="en-US" altLang="zh-CN" sz="1400" dirty="0" smtClean="0">
              <a:solidFill>
                <a:srgbClr val="000000"/>
              </a:solidFill>
              <a:latin typeface="Consolas" panose="020B0609020204030204" pitchFamily="49" charset="0"/>
            </a:endParaRPr>
          </a:p>
          <a:p>
            <a:pPr>
              <a:spcBef>
                <a:spcPct val="0"/>
              </a:spcBef>
              <a:buFontTx/>
              <a:buNone/>
            </a:pPr>
            <a:r>
              <a:rPr lang="zh-CN" altLang="zh-CN" sz="1400" dirty="0">
                <a:solidFill>
                  <a:srgbClr val="000000"/>
                </a:solidFill>
                <a:latin typeface="Consolas" panose="020B0609020204030204" pitchFamily="49" charset="0"/>
              </a:rPr>
              <a:t>type Student </a:t>
            </a:r>
            <a:r>
              <a:rPr lang="zh-CN" altLang="zh-CN" sz="1400" b="1" dirty="0">
                <a:solidFill>
                  <a:srgbClr val="006699"/>
                </a:solidFill>
                <a:latin typeface="Consolas" panose="020B0609020204030204" pitchFamily="49" charset="0"/>
              </a:rPr>
              <a:t>struct</a:t>
            </a:r>
            <a:r>
              <a:rPr lang="zh-CN" altLang="zh-CN" sz="1400" dirty="0">
                <a:solidFill>
                  <a:srgbClr val="333333"/>
                </a:solidFill>
                <a:latin typeface="Consolas" panose="020B0609020204030204" pitchFamily="49" charset="0"/>
              </a:rPr>
              <a:t> </a:t>
            </a:r>
            <a:r>
              <a:rPr lang="zh-CN" altLang="zh-CN" sz="1400" dirty="0">
                <a:solidFill>
                  <a:srgbClr val="000000"/>
                </a:solidFill>
                <a:latin typeface="Consolas" panose="020B0609020204030204" pitchFamily="49" charset="0"/>
              </a:rPr>
              <a:t>{</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smtClean="0">
                <a:solidFill>
                  <a:srgbClr val="000000"/>
                </a:solidFill>
                <a:latin typeface="Consolas" panose="020B0609020204030204" pitchFamily="49" charset="0"/>
              </a:rPr>
              <a:t>Human</a:t>
            </a:r>
            <a:endParaRPr lang="en-US" altLang="zh-CN" sz="1400" dirty="0" smtClean="0">
              <a:solidFill>
                <a:srgbClr val="000000"/>
              </a:solidFill>
              <a:latin typeface="Consolas" panose="020B0609020204030204" pitchFamily="49" charset="0"/>
            </a:endParaRPr>
          </a:p>
          <a:p>
            <a:pPr>
              <a:spcBef>
                <a:spcPct val="0"/>
              </a:spcBef>
              <a:buFontTx/>
              <a:buNone/>
            </a:pPr>
            <a:r>
              <a:rPr lang="zh-CN" altLang="zh-CN" sz="1400" dirty="0">
                <a:solidFill>
                  <a:srgbClr val="DD1144"/>
                </a:solidFill>
                <a:latin typeface="Consolas" panose="020B0609020204030204" pitchFamily="49" charset="0"/>
              </a:rPr>
              <a:t>   </a:t>
            </a:r>
            <a:r>
              <a:rPr lang="en-US" altLang="zh-CN" sz="1400" dirty="0" smtClean="0">
                <a:solidFill>
                  <a:srgbClr val="DD1144"/>
                </a:solidFill>
                <a:latin typeface="Consolas" panose="020B0609020204030204" pitchFamily="49" charset="0"/>
              </a:rPr>
              <a:t> </a:t>
            </a:r>
            <a:r>
              <a:rPr lang="zh-CN" altLang="zh-CN" sz="1400" dirty="0" smtClean="0">
                <a:solidFill>
                  <a:srgbClr val="000000"/>
                </a:solidFill>
                <a:latin typeface="Consolas" panose="020B0609020204030204" pitchFamily="49" charset="0"/>
              </a:rPr>
              <a:t>speciality</a:t>
            </a:r>
            <a:r>
              <a:rPr lang="zh-CN" altLang="zh-CN" sz="1400" dirty="0">
                <a:solidFill>
                  <a:srgbClr val="000000"/>
                </a:solidFill>
                <a:latin typeface="Consolas" panose="020B0609020204030204" pitchFamily="49" charset="0"/>
              </a:rPr>
              <a:t> string</a:t>
            </a:r>
            <a:endParaRPr lang="zh-CN" altLang="zh-CN" sz="1400" dirty="0"/>
          </a:p>
          <a:p>
            <a:pPr>
              <a:spcBef>
                <a:spcPct val="0"/>
              </a:spcBef>
              <a:buFontTx/>
              <a:buNone/>
            </a:pPr>
            <a:r>
              <a:rPr lang="zh-CN" altLang="zh-CN" sz="1400" dirty="0" smtClean="0">
                <a:solidFill>
                  <a:srgbClr val="000000"/>
                </a:solidFill>
                <a:latin typeface="Consolas" panose="020B0609020204030204" pitchFamily="49" charset="0"/>
              </a:rPr>
              <a:t>}</a:t>
            </a:r>
            <a:endParaRPr lang="zh-CN" altLang="zh-CN" sz="1400" dirty="0"/>
          </a:p>
          <a:p>
            <a:pPr>
              <a:spcBef>
                <a:spcPct val="0"/>
              </a:spcBef>
              <a:buFontTx/>
              <a:buNone/>
            </a:pPr>
            <a:r>
              <a:rPr lang="zh-CN" altLang="zh-CN" sz="1400" dirty="0">
                <a:solidFill>
                  <a:srgbClr val="008200"/>
                </a:solidFill>
                <a:latin typeface="Consolas" panose="020B0609020204030204" pitchFamily="49" charset="0"/>
              </a:rPr>
              <a:t>//Human实现SayHi方法</a:t>
            </a:r>
            <a:endParaRPr lang="zh-CN" altLang="zh-CN" sz="1400" dirty="0"/>
          </a:p>
          <a:p>
            <a:pPr>
              <a:spcBef>
                <a:spcPct val="0"/>
              </a:spcBef>
              <a:buFontTx/>
              <a:buNone/>
            </a:pPr>
            <a:r>
              <a:rPr lang="zh-CN" altLang="zh-CN" sz="1400" dirty="0">
                <a:solidFill>
                  <a:srgbClr val="000000"/>
                </a:solidFill>
                <a:latin typeface="Consolas" panose="020B0609020204030204" pitchFamily="49" charset="0"/>
              </a:rPr>
              <a:t>func (h Human) SayHi() {</a:t>
            </a:r>
            <a:endParaRPr lang="zh-CN" altLang="zh-CN" sz="1400" dirty="0"/>
          </a:p>
          <a:p>
            <a:pPr>
              <a:spcBef>
                <a:spcPct val="0"/>
              </a:spcBef>
              <a:buFontTx/>
              <a:buNone/>
            </a:pPr>
            <a:r>
              <a:rPr lang="zh-CN" altLang="zh-CN" sz="1400" dirty="0">
                <a:solidFill>
                  <a:srgbClr val="000000"/>
                </a:solidFill>
                <a:latin typeface="Consolas" panose="020B0609020204030204" pitchFamily="49" charset="0"/>
              </a:rPr>
              <a:t>}</a:t>
            </a:r>
            <a:endParaRPr lang="zh-CN" altLang="zh-CN" sz="1400" dirty="0"/>
          </a:p>
          <a:p>
            <a:pPr>
              <a:spcBef>
                <a:spcPct val="0"/>
              </a:spcBef>
              <a:buFontTx/>
              <a:buNone/>
            </a:pPr>
            <a:r>
              <a:rPr lang="zh-CN" altLang="zh-CN" sz="1400" dirty="0">
                <a:solidFill>
                  <a:srgbClr val="333333"/>
                </a:solidFill>
                <a:latin typeface="Consolas" panose="020B0609020204030204" pitchFamily="49" charset="0"/>
              </a:rPr>
              <a:t> </a:t>
            </a:r>
            <a:endParaRPr lang="zh-CN" altLang="zh-CN" sz="1400" dirty="0"/>
          </a:p>
          <a:p>
            <a:pPr>
              <a:spcBef>
                <a:spcPct val="0"/>
              </a:spcBef>
              <a:buFontTx/>
              <a:buNone/>
            </a:pPr>
            <a:r>
              <a:rPr lang="zh-CN" altLang="zh-CN" sz="1400" dirty="0">
                <a:solidFill>
                  <a:srgbClr val="008200"/>
                </a:solidFill>
                <a:latin typeface="Consolas" panose="020B0609020204030204" pitchFamily="49" charset="0"/>
              </a:rPr>
              <a:t>//Human实现Sing方法</a:t>
            </a:r>
            <a:endParaRPr lang="zh-CN" altLang="zh-CN" sz="1400" dirty="0"/>
          </a:p>
          <a:p>
            <a:pPr>
              <a:spcBef>
                <a:spcPct val="0"/>
              </a:spcBef>
              <a:buFontTx/>
              <a:buNone/>
            </a:pPr>
            <a:r>
              <a:rPr lang="zh-CN" altLang="zh-CN" sz="1400" dirty="0">
                <a:solidFill>
                  <a:srgbClr val="000000"/>
                </a:solidFill>
                <a:latin typeface="Consolas" panose="020B0609020204030204" pitchFamily="49" charset="0"/>
              </a:rPr>
              <a:t>func (h Human) Sing(lyrics string) {</a:t>
            </a:r>
            <a:endParaRPr lang="zh-CN" altLang="zh-CN" sz="1400" dirty="0"/>
          </a:p>
          <a:p>
            <a:pPr>
              <a:spcBef>
                <a:spcPct val="0"/>
              </a:spcBef>
              <a:buFontTx/>
              <a:buNone/>
            </a:pPr>
            <a:r>
              <a:rPr lang="zh-CN" altLang="zh-CN" sz="1400" dirty="0">
                <a:solidFill>
                  <a:srgbClr val="000000"/>
                </a:solidFill>
                <a:latin typeface="Consolas" panose="020B0609020204030204" pitchFamily="49" charset="0"/>
              </a:rPr>
              <a:t>}</a:t>
            </a:r>
            <a:endParaRPr lang="zh-CN" altLang="zh-CN" sz="1400" dirty="0"/>
          </a:p>
          <a:p>
            <a:pPr>
              <a:spcBef>
                <a:spcPct val="0"/>
              </a:spcBef>
              <a:buFontTx/>
              <a:buNone/>
            </a:pPr>
            <a:r>
              <a:rPr lang="zh-CN" altLang="zh-CN" sz="1400" dirty="0">
                <a:solidFill>
                  <a:srgbClr val="333333"/>
                </a:solidFill>
                <a:latin typeface="Consolas" panose="020B0609020204030204" pitchFamily="49" charset="0"/>
              </a:rPr>
              <a:t> </a:t>
            </a:r>
            <a:endParaRPr lang="zh-CN" altLang="zh-CN" sz="1400" dirty="0"/>
          </a:p>
          <a:p>
            <a:pPr>
              <a:spcBef>
                <a:spcPct val="0"/>
              </a:spcBef>
              <a:buFontTx/>
              <a:buNone/>
            </a:pPr>
            <a:r>
              <a:rPr lang="zh-CN" altLang="zh-CN" sz="1400" dirty="0">
                <a:solidFill>
                  <a:srgbClr val="008200"/>
                </a:solidFill>
                <a:latin typeface="Consolas" panose="020B0609020204030204" pitchFamily="49" charset="0"/>
              </a:rPr>
              <a:t>//Employee重载Human的SayHi方法</a:t>
            </a:r>
            <a:endParaRPr lang="zh-CN" altLang="zh-CN" sz="1400" dirty="0"/>
          </a:p>
          <a:p>
            <a:pPr>
              <a:spcBef>
                <a:spcPct val="0"/>
              </a:spcBef>
              <a:buFontTx/>
              <a:buNone/>
            </a:pPr>
            <a:r>
              <a:rPr lang="zh-CN" altLang="zh-CN" sz="1400" dirty="0">
                <a:solidFill>
                  <a:srgbClr val="000000"/>
                </a:solidFill>
                <a:latin typeface="Consolas" panose="020B0609020204030204" pitchFamily="49" charset="0"/>
              </a:rPr>
              <a:t>func (e Employee) SayHi() {</a:t>
            </a:r>
            <a:endParaRPr lang="zh-CN" altLang="zh-CN" sz="1400" dirty="0"/>
          </a:p>
          <a:p>
            <a:pPr>
              <a:spcBef>
                <a:spcPct val="0"/>
              </a:spcBef>
              <a:buFontTx/>
              <a:buNone/>
            </a:pPr>
            <a:r>
              <a:rPr lang="zh-CN" altLang="zh-CN" sz="1400" dirty="0">
                <a:solidFill>
                  <a:srgbClr val="000000"/>
                </a:solidFill>
                <a:latin typeface="Consolas" panose="020B0609020204030204" pitchFamily="49" charset="0"/>
              </a:rPr>
              <a:t>}</a:t>
            </a:r>
            <a:endParaRPr lang="zh-CN" altLang="zh-CN" sz="1400" dirty="0"/>
          </a:p>
          <a:p>
            <a:pPr>
              <a:spcBef>
                <a:spcPct val="0"/>
              </a:spcBef>
              <a:buFontTx/>
              <a:buNone/>
            </a:pPr>
            <a:r>
              <a:rPr lang="zh-CN" altLang="zh-CN" sz="1400" dirty="0">
                <a:solidFill>
                  <a:srgbClr val="000000"/>
                </a:solidFill>
                <a:latin typeface="Consolas" panose="020B0609020204030204" pitchFamily="49" charset="0"/>
              </a:rPr>
              <a:t>….</a:t>
            </a:r>
            <a:endParaRPr lang="zh-CN" altLang="zh-CN" sz="1400" dirty="0"/>
          </a:p>
        </p:txBody>
      </p:sp>
      <p:sp>
        <p:nvSpPr>
          <p:cNvPr id="11" name="Rectangle 3"/>
          <p:cNvSpPr>
            <a:spLocks noChangeArrowheads="1"/>
          </p:cNvSpPr>
          <p:nvPr/>
        </p:nvSpPr>
        <p:spPr bwMode="auto">
          <a:xfrm>
            <a:off x="4364038" y="1531938"/>
            <a:ext cx="7254875" cy="5170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r>
              <a:rPr lang="zh-CN" altLang="zh-CN" sz="1400" dirty="0">
                <a:solidFill>
                  <a:srgbClr val="008200"/>
                </a:solidFill>
                <a:latin typeface="Consolas" panose="020B0609020204030204" pitchFamily="49" charset="0"/>
              </a:rPr>
              <a:t>// Interface Men被Human和Employee实现</a:t>
            </a:r>
            <a:endParaRPr lang="zh-CN" altLang="zh-CN" sz="1400" dirty="0"/>
          </a:p>
          <a:p>
            <a:pPr>
              <a:spcBef>
                <a:spcPct val="0"/>
              </a:spcBef>
              <a:buFontTx/>
              <a:buNone/>
            </a:pPr>
            <a:r>
              <a:rPr lang="zh-CN" altLang="zh-CN" sz="1400" dirty="0">
                <a:solidFill>
                  <a:srgbClr val="008200"/>
                </a:solidFill>
                <a:latin typeface="Consolas" panose="020B0609020204030204" pitchFamily="49" charset="0"/>
              </a:rPr>
              <a:t>// 因为这两个类型都实现了这两个方法</a:t>
            </a:r>
            <a:endParaRPr lang="zh-CN" altLang="zh-CN" sz="1400" dirty="0"/>
          </a:p>
          <a:p>
            <a:pPr>
              <a:spcBef>
                <a:spcPct val="0"/>
              </a:spcBef>
              <a:buFontTx/>
              <a:buNone/>
            </a:pPr>
            <a:r>
              <a:rPr lang="zh-CN" altLang="zh-CN" sz="1400" b="1" dirty="0">
                <a:solidFill>
                  <a:srgbClr val="002060"/>
                </a:solidFill>
                <a:latin typeface="Consolas" panose="020B0609020204030204" pitchFamily="49" charset="0"/>
              </a:rPr>
              <a:t>type Men interface {</a:t>
            </a:r>
            <a:endParaRPr lang="zh-CN" altLang="zh-CN" sz="1400" b="1" dirty="0">
              <a:solidFill>
                <a:srgbClr val="002060"/>
              </a:solidFill>
            </a:endParaRPr>
          </a:p>
          <a:p>
            <a:pPr>
              <a:spcBef>
                <a:spcPct val="0"/>
              </a:spcBef>
              <a:buFontTx/>
              <a:buNone/>
            </a:pPr>
            <a:r>
              <a:rPr lang="zh-CN" altLang="zh-CN" sz="1400" b="1" dirty="0">
                <a:solidFill>
                  <a:srgbClr val="002060"/>
                </a:solidFill>
                <a:latin typeface="Consolas" panose="020B0609020204030204" pitchFamily="49" charset="0"/>
              </a:rPr>
              <a:t>    SayHi()</a:t>
            </a:r>
            <a:endParaRPr lang="zh-CN" altLang="zh-CN" sz="1400" b="1" dirty="0">
              <a:solidFill>
                <a:srgbClr val="002060"/>
              </a:solidFill>
            </a:endParaRPr>
          </a:p>
          <a:p>
            <a:pPr>
              <a:spcBef>
                <a:spcPct val="0"/>
              </a:spcBef>
              <a:buFontTx/>
              <a:buNone/>
            </a:pPr>
            <a:r>
              <a:rPr lang="zh-CN" altLang="zh-CN" sz="1400" b="1" dirty="0">
                <a:solidFill>
                  <a:srgbClr val="002060"/>
                </a:solidFill>
                <a:latin typeface="Consolas" panose="020B0609020204030204" pitchFamily="49" charset="0"/>
              </a:rPr>
              <a:t>    Sing(lyrics string)</a:t>
            </a:r>
            <a:endParaRPr lang="zh-CN" altLang="zh-CN" sz="1400" b="1" dirty="0">
              <a:solidFill>
                <a:srgbClr val="002060"/>
              </a:solidFill>
            </a:endParaRPr>
          </a:p>
          <a:p>
            <a:pPr>
              <a:spcBef>
                <a:spcPct val="0"/>
              </a:spcBef>
              <a:buFontTx/>
              <a:buNone/>
            </a:pPr>
            <a:r>
              <a:rPr lang="zh-CN" altLang="zh-CN" sz="1400" b="1" dirty="0">
                <a:solidFill>
                  <a:srgbClr val="002060"/>
                </a:solidFill>
                <a:latin typeface="Consolas" panose="020B0609020204030204" pitchFamily="49" charset="0"/>
              </a:rPr>
              <a:t>}</a:t>
            </a:r>
            <a:endParaRPr lang="zh-CN" altLang="zh-CN" sz="1400" b="1" dirty="0">
              <a:solidFill>
                <a:srgbClr val="002060"/>
              </a:solidFill>
            </a:endParaRPr>
          </a:p>
          <a:p>
            <a:pPr>
              <a:spcBef>
                <a:spcPct val="0"/>
              </a:spcBef>
              <a:buFontTx/>
              <a:buNone/>
            </a:pPr>
            <a:r>
              <a:rPr lang="zh-CN" altLang="zh-CN" sz="1400" dirty="0">
                <a:solidFill>
                  <a:srgbClr val="333333"/>
                </a:solidFill>
                <a:latin typeface="Consolas" panose="020B0609020204030204" pitchFamily="49" charset="0"/>
              </a:rPr>
              <a:t> </a:t>
            </a:r>
            <a:endParaRPr lang="zh-CN" altLang="zh-CN" sz="1400" dirty="0"/>
          </a:p>
          <a:p>
            <a:pPr>
              <a:spcBef>
                <a:spcPct val="0"/>
              </a:spcBef>
              <a:buFontTx/>
              <a:buNone/>
            </a:pPr>
            <a:r>
              <a:rPr lang="zh-CN" altLang="zh-CN" sz="1400" dirty="0">
                <a:solidFill>
                  <a:srgbClr val="000000"/>
                </a:solidFill>
                <a:latin typeface="Consolas" panose="020B0609020204030204" pitchFamily="49" charset="0"/>
              </a:rPr>
              <a:t>func main() {</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00"/>
                </a:solidFill>
                <a:latin typeface="Consolas" panose="020B0609020204030204" pitchFamily="49" charset="0"/>
              </a:rPr>
              <a:t>mike := Student{Human{</a:t>
            </a:r>
            <a:r>
              <a:rPr lang="zh-CN" altLang="zh-CN" sz="1400" dirty="0">
                <a:solidFill>
                  <a:srgbClr val="0000FF"/>
                </a:solidFill>
                <a:latin typeface="Consolas" panose="020B0609020204030204" pitchFamily="49" charset="0"/>
              </a:rPr>
              <a:t>"Mike"</a:t>
            </a:r>
            <a:r>
              <a:rPr lang="zh-CN" altLang="zh-CN" sz="1400" dirty="0">
                <a:solidFill>
                  <a:srgbClr val="000000"/>
                </a:solidFill>
                <a:latin typeface="Consolas" panose="020B0609020204030204" pitchFamily="49" charset="0"/>
              </a:rPr>
              <a:t>, 25, </a:t>
            </a:r>
            <a:r>
              <a:rPr lang="zh-CN" altLang="zh-CN" sz="1400" dirty="0">
                <a:solidFill>
                  <a:srgbClr val="0000FF"/>
                </a:solidFill>
                <a:latin typeface="Consolas" panose="020B0609020204030204" pitchFamily="49" charset="0"/>
              </a:rPr>
              <a:t>"222-222-XXX"</a:t>
            </a:r>
            <a:r>
              <a:rPr lang="zh-CN" altLang="zh-CN" sz="1400" dirty="0">
                <a:solidFill>
                  <a:srgbClr val="000000"/>
                </a:solidFill>
                <a:latin typeface="Consolas" panose="020B0609020204030204" pitchFamily="49" charset="0"/>
              </a:rPr>
              <a:t>}, </a:t>
            </a:r>
            <a:r>
              <a:rPr lang="zh-CN" altLang="zh-CN" sz="1400" dirty="0">
                <a:solidFill>
                  <a:srgbClr val="0000FF"/>
                </a:solidFill>
                <a:latin typeface="Consolas" panose="020B0609020204030204" pitchFamily="49" charset="0"/>
              </a:rPr>
              <a:t>"MIT"</a:t>
            </a:r>
            <a:r>
              <a:rPr lang="zh-CN" altLang="zh-CN" sz="1400" dirty="0">
                <a:solidFill>
                  <a:srgbClr val="000000"/>
                </a:solidFill>
                <a:latin typeface="Consolas" panose="020B0609020204030204" pitchFamily="49" charset="0"/>
              </a:rPr>
              <a:t>, 0.00}</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00"/>
                </a:solidFill>
                <a:latin typeface="Consolas" panose="020B0609020204030204" pitchFamily="49" charset="0"/>
              </a:rPr>
              <a:t>tom := Employee{Human{</a:t>
            </a:r>
            <a:r>
              <a:rPr lang="zh-CN" altLang="zh-CN" sz="1400" dirty="0">
                <a:solidFill>
                  <a:srgbClr val="0000FF"/>
                </a:solidFill>
                <a:latin typeface="Consolas" panose="020B0609020204030204" pitchFamily="49" charset="0"/>
              </a:rPr>
              <a:t>"Tom"</a:t>
            </a:r>
            <a:r>
              <a:rPr lang="zh-CN" altLang="zh-CN" sz="1400" dirty="0">
                <a:solidFill>
                  <a:srgbClr val="000000"/>
                </a:solidFill>
                <a:latin typeface="Consolas" panose="020B0609020204030204" pitchFamily="49" charset="0"/>
              </a:rPr>
              <a:t>, 37, </a:t>
            </a:r>
            <a:r>
              <a:rPr lang="zh-CN" altLang="zh-CN" sz="1400" dirty="0">
                <a:solidFill>
                  <a:srgbClr val="0000FF"/>
                </a:solidFill>
                <a:latin typeface="Consolas" panose="020B0609020204030204" pitchFamily="49" charset="0"/>
              </a:rPr>
              <a:t>"222-444-XXX"</a:t>
            </a:r>
            <a:r>
              <a:rPr lang="zh-CN" altLang="zh-CN" sz="1400" dirty="0">
                <a:solidFill>
                  <a:srgbClr val="000000"/>
                </a:solidFill>
                <a:latin typeface="Consolas" panose="020B0609020204030204" pitchFamily="49" charset="0"/>
              </a:rPr>
              <a:t>}, </a:t>
            </a:r>
            <a:r>
              <a:rPr lang="zh-CN" altLang="zh-CN" sz="1400" dirty="0">
                <a:solidFill>
                  <a:srgbClr val="0000FF"/>
                </a:solidFill>
                <a:latin typeface="Consolas" panose="020B0609020204030204" pitchFamily="49" charset="0"/>
              </a:rPr>
              <a:t>"Things Ltd."</a:t>
            </a:r>
            <a:r>
              <a:rPr lang="zh-CN" altLang="zh-CN" sz="1400" dirty="0">
                <a:solidFill>
                  <a:srgbClr val="000000"/>
                </a:solidFill>
                <a:latin typeface="Consolas" panose="020B0609020204030204" pitchFamily="49" charset="0"/>
              </a:rPr>
              <a:t>, 5000}</a:t>
            </a:r>
            <a:endParaRPr lang="zh-CN" altLang="zh-CN" sz="1400" dirty="0"/>
          </a:p>
          <a:p>
            <a:pPr>
              <a:spcBef>
                <a:spcPct val="0"/>
              </a:spcBef>
              <a:buFontTx/>
              <a:buNone/>
            </a:pPr>
            <a:r>
              <a:rPr lang="zh-CN" altLang="zh-CN" sz="1400" dirty="0">
                <a:solidFill>
                  <a:srgbClr val="333333"/>
                </a:solidFill>
                <a:latin typeface="Consolas" panose="020B0609020204030204" pitchFamily="49" charset="0"/>
              </a:rPr>
              <a:t> </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8200"/>
                </a:solidFill>
                <a:latin typeface="Consolas" panose="020B0609020204030204" pitchFamily="49" charset="0"/>
              </a:rPr>
              <a:t>//定义Men类型的变量i</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00"/>
                </a:solidFill>
                <a:latin typeface="Consolas" panose="020B0609020204030204" pitchFamily="49" charset="0"/>
              </a:rPr>
              <a:t>var i Men</a:t>
            </a:r>
            <a:endParaRPr lang="zh-CN" altLang="zh-CN" sz="1400" dirty="0"/>
          </a:p>
          <a:p>
            <a:pPr>
              <a:spcBef>
                <a:spcPct val="0"/>
              </a:spcBef>
              <a:buFontTx/>
              <a:buNone/>
            </a:pPr>
            <a:r>
              <a:rPr lang="zh-CN" altLang="zh-CN" sz="1400" dirty="0">
                <a:solidFill>
                  <a:srgbClr val="333333"/>
                </a:solidFill>
                <a:latin typeface="Consolas" panose="020B0609020204030204" pitchFamily="49" charset="0"/>
              </a:rPr>
              <a:t> </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8200"/>
                </a:solidFill>
                <a:latin typeface="Consolas" panose="020B0609020204030204" pitchFamily="49" charset="0"/>
              </a:rPr>
              <a:t>//i能存储Student</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00"/>
                </a:solidFill>
                <a:latin typeface="Consolas" panose="020B0609020204030204" pitchFamily="49" charset="0"/>
              </a:rPr>
              <a:t>i = mike</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00"/>
                </a:solidFill>
                <a:latin typeface="Consolas" panose="020B0609020204030204" pitchFamily="49" charset="0"/>
              </a:rPr>
              <a:t>i.SayHi()</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00"/>
                </a:solidFill>
                <a:latin typeface="Consolas" panose="020B0609020204030204" pitchFamily="49" charset="0"/>
              </a:rPr>
              <a:t>i.Sing(</a:t>
            </a:r>
            <a:r>
              <a:rPr lang="zh-CN" altLang="zh-CN" sz="1400" dirty="0">
                <a:solidFill>
                  <a:srgbClr val="0000FF"/>
                </a:solidFill>
                <a:latin typeface="Consolas" panose="020B0609020204030204" pitchFamily="49" charset="0"/>
              </a:rPr>
              <a:t>"November rain"</a:t>
            </a:r>
            <a:r>
              <a:rPr lang="zh-CN" altLang="zh-CN" sz="1400" dirty="0">
                <a:solidFill>
                  <a:srgbClr val="000000"/>
                </a:solidFill>
                <a:latin typeface="Consolas" panose="020B0609020204030204" pitchFamily="49" charset="0"/>
              </a:rPr>
              <a:t>)</a:t>
            </a:r>
            <a:endParaRPr lang="zh-CN" altLang="zh-CN" sz="1400" dirty="0"/>
          </a:p>
          <a:p>
            <a:pPr>
              <a:spcBef>
                <a:spcPct val="0"/>
              </a:spcBef>
              <a:buFontTx/>
              <a:buNone/>
            </a:pPr>
            <a:r>
              <a:rPr lang="zh-CN" altLang="zh-CN" sz="1400" dirty="0">
                <a:solidFill>
                  <a:srgbClr val="333333"/>
                </a:solidFill>
                <a:latin typeface="Consolas" panose="020B0609020204030204" pitchFamily="49" charset="0"/>
              </a:rPr>
              <a:t> </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8200"/>
                </a:solidFill>
                <a:latin typeface="Consolas" panose="020B0609020204030204" pitchFamily="49" charset="0"/>
              </a:rPr>
              <a:t>//i也能存储Employee</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00"/>
                </a:solidFill>
                <a:latin typeface="Consolas" panose="020B0609020204030204" pitchFamily="49" charset="0"/>
              </a:rPr>
              <a:t>i = tom</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00"/>
                </a:solidFill>
                <a:latin typeface="Consolas" panose="020B0609020204030204" pitchFamily="49" charset="0"/>
              </a:rPr>
              <a:t>i.SayHi()</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00"/>
                </a:solidFill>
                <a:latin typeface="Consolas" panose="020B0609020204030204" pitchFamily="49" charset="0"/>
              </a:rPr>
              <a:t>i.Sing(</a:t>
            </a:r>
            <a:r>
              <a:rPr lang="zh-CN" altLang="zh-CN" sz="1400" dirty="0">
                <a:solidFill>
                  <a:srgbClr val="0000FF"/>
                </a:solidFill>
                <a:latin typeface="Consolas" panose="020B0609020204030204" pitchFamily="49" charset="0"/>
              </a:rPr>
              <a:t>"Born to be wild"</a:t>
            </a:r>
            <a:r>
              <a:rPr lang="zh-CN" altLang="zh-CN" sz="1400" dirty="0">
                <a:solidFill>
                  <a:srgbClr val="000000"/>
                </a:solidFill>
                <a:latin typeface="Consolas" panose="020B0609020204030204" pitchFamily="49" charset="0"/>
              </a:rPr>
              <a:t>)</a:t>
            </a:r>
            <a:endParaRPr lang="zh-CN" altLang="zh-CN" sz="1400" dirty="0"/>
          </a:p>
          <a:p>
            <a:pPr>
              <a:spcBef>
                <a:spcPct val="0"/>
              </a:spcBef>
              <a:buFontTx/>
              <a:buNone/>
            </a:pPr>
            <a:r>
              <a:rPr lang="zh-CN" altLang="zh-CN" sz="1400" dirty="0">
                <a:solidFill>
                  <a:srgbClr val="000000"/>
                </a:solidFill>
                <a:latin typeface="Consolas" panose="020B0609020204030204" pitchFamily="49" charset="0"/>
              </a:rPr>
              <a:t>}</a:t>
            </a:r>
            <a:endParaRPr lang="zh-CN" altLang="zh-CN" sz="1400" dirty="0"/>
          </a:p>
        </p:txBody>
      </p:sp>
    </p:spTree>
    <p:extLst>
      <p:ext uri="{BB962C8B-B14F-4D97-AF65-F5344CB8AC3E}">
        <p14:creationId xmlns:p14="http://schemas.microsoft.com/office/powerpoint/2010/main" val="3107602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8">
            <a:extLst/>
          </p:cNvPr>
          <p:cNvSpPr txBox="1">
            <a:spLocks/>
          </p:cNvSpPr>
          <p:nvPr/>
        </p:nvSpPr>
        <p:spPr bwMode="auto">
          <a:xfrm>
            <a:off x="622300" y="361950"/>
            <a:ext cx="10515600" cy="717550"/>
          </a:xfrm>
          <a:prstGeom prst="rect">
            <a:avLst/>
          </a:prstGeom>
          <a:noFill/>
          <a:ln w="9525">
            <a:noFill/>
            <a:miter lim="800000"/>
          </a:ln>
        </p:spPr>
        <p:txBody>
          <a:bodyPr anchor="ctr">
            <a:normAutofit/>
          </a:bodyPr>
          <a:lstStyle>
            <a:lvl1pPr algn="r" rtl="0" eaLnBrk="1" fontAlgn="base" hangingPunct="1">
              <a:spcBef>
                <a:spcPct val="0"/>
              </a:spcBef>
              <a:spcAft>
                <a:spcPct val="0"/>
              </a:spcAft>
              <a:defRPr sz="2800">
                <a:solidFill>
                  <a:schemeClr val="bg1"/>
                </a:solidFill>
                <a:latin typeface="+mj-lt"/>
                <a:ea typeface="+mj-ea"/>
                <a:cs typeface="+mj-cs"/>
              </a:defRPr>
            </a:lvl1pPr>
            <a:lvl2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2pPr>
            <a:lvl3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3pPr>
            <a:lvl4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4pPr>
            <a:lvl5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5pPr>
            <a:lvl6pPr marL="4572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6pPr>
            <a:lvl7pPr marL="9144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7pPr>
            <a:lvl8pPr marL="13716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8pPr>
            <a:lvl9pPr marL="18288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9pPr>
          </a:lstStyle>
          <a:p>
            <a:pPr algn="ctr">
              <a:defRPr/>
            </a:pPr>
            <a:r>
              <a:rPr lang="zh-CN" altLang="en-US" sz="3200" kern="0" dirty="0">
                <a:solidFill>
                  <a:srgbClr val="00B0F0"/>
                </a:solidFill>
                <a:latin typeface="微软雅黑" panose="020B0503020204020204" pitchFamily="34" charset="-122"/>
                <a:ea typeface="微软雅黑" panose="020B0503020204020204" pitchFamily="34" charset="-122"/>
              </a:rPr>
              <a:t>恐慌</a:t>
            </a:r>
            <a:r>
              <a:rPr lang="en-US" altLang="zh-CN" sz="3200" kern="0" dirty="0">
                <a:solidFill>
                  <a:srgbClr val="00B0F0"/>
                </a:solidFill>
                <a:latin typeface="微软雅黑" panose="020B0503020204020204" pitchFamily="34" charset="-122"/>
                <a:ea typeface="微软雅黑" panose="020B0503020204020204" pitchFamily="34" charset="-122"/>
              </a:rPr>
              <a:t>panic</a:t>
            </a:r>
            <a:r>
              <a:rPr lang="zh-CN" altLang="en-US" sz="3200" kern="0" dirty="0">
                <a:solidFill>
                  <a:srgbClr val="00B0F0"/>
                </a:solidFill>
                <a:latin typeface="微软雅黑" panose="020B0503020204020204" pitchFamily="34" charset="-122"/>
                <a:ea typeface="微软雅黑" panose="020B0503020204020204" pitchFamily="34" charset="-122"/>
              </a:rPr>
              <a:t>和恢复</a:t>
            </a:r>
            <a:r>
              <a:rPr lang="en-US" altLang="zh-CN" sz="3200" kern="0" dirty="0">
                <a:solidFill>
                  <a:srgbClr val="00B0F0"/>
                </a:solidFill>
                <a:latin typeface="微软雅黑" panose="020B0503020204020204" pitchFamily="34" charset="-122"/>
                <a:ea typeface="微软雅黑" panose="020B0503020204020204" pitchFamily="34" charset="-122"/>
              </a:rPr>
              <a:t>recover</a:t>
            </a:r>
          </a:p>
        </p:txBody>
      </p:sp>
      <p:sp>
        <p:nvSpPr>
          <p:cNvPr id="6" name="矩形 2"/>
          <p:cNvSpPr>
            <a:spLocks noChangeArrowheads="1"/>
          </p:cNvSpPr>
          <p:nvPr/>
        </p:nvSpPr>
        <p:spPr bwMode="auto">
          <a:xfrm>
            <a:off x="500063" y="977900"/>
            <a:ext cx="1068387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en-US" altLang="zh-CN" sz="1800"/>
          </a:p>
          <a:p>
            <a:pPr eaLnBrk="1" hangingPunct="1">
              <a:spcBef>
                <a:spcPct val="0"/>
              </a:spcBef>
              <a:buFontTx/>
              <a:buNone/>
            </a:pPr>
            <a:r>
              <a:rPr lang="zh-CN" altLang="en-US" sz="1800"/>
              <a:t>可以中断原有的控制流程</a:t>
            </a:r>
            <a:endParaRPr lang="en-US" altLang="zh-CN" sz="1800"/>
          </a:p>
          <a:p>
            <a:pPr eaLnBrk="1" hangingPunct="1">
              <a:spcBef>
                <a:spcPct val="0"/>
              </a:spcBef>
              <a:buFontTx/>
              <a:buNone/>
            </a:pPr>
            <a:r>
              <a:rPr lang="zh-CN" altLang="en-US" sz="1800"/>
              <a:t>恐慌可以直接调用</a:t>
            </a:r>
            <a:r>
              <a:rPr lang="en-US" altLang="zh-CN" sz="1800"/>
              <a:t>panic</a:t>
            </a:r>
            <a:r>
              <a:rPr lang="zh-CN" altLang="en-US" sz="1800"/>
              <a:t>产生。也可以由运行时错误产生，例如访问越界的数组。</a:t>
            </a:r>
          </a:p>
          <a:p>
            <a:pPr eaLnBrk="1" hangingPunct="1">
              <a:spcBef>
                <a:spcPct val="0"/>
              </a:spcBef>
              <a:buFontTx/>
              <a:buNone/>
            </a:pPr>
            <a:endParaRPr lang="zh-CN" altLang="en-US" sz="1800"/>
          </a:p>
          <a:p>
            <a:pPr eaLnBrk="1" hangingPunct="1">
              <a:spcBef>
                <a:spcPct val="0"/>
              </a:spcBef>
              <a:buFontTx/>
              <a:buNone/>
            </a:pPr>
            <a:endParaRPr lang="en-US" altLang="zh-CN" sz="1800"/>
          </a:p>
          <a:p>
            <a:pPr eaLnBrk="1" hangingPunct="1">
              <a:spcBef>
                <a:spcPct val="0"/>
              </a:spcBef>
              <a:buFontTx/>
              <a:buNone/>
            </a:pPr>
            <a:r>
              <a:rPr lang="zh-CN" altLang="en-US" sz="1800"/>
              <a:t>可以让进入令人恐慌的流程中的</a:t>
            </a:r>
            <a:r>
              <a:rPr lang="en-US" altLang="zh-CN" sz="1800"/>
              <a:t>goroutine</a:t>
            </a:r>
            <a:r>
              <a:rPr lang="zh-CN" altLang="en-US" sz="1800"/>
              <a:t>恢复过来</a:t>
            </a:r>
            <a:endParaRPr lang="en-US" altLang="zh-CN" sz="1800"/>
          </a:p>
          <a:p>
            <a:pPr eaLnBrk="1" hangingPunct="1">
              <a:spcBef>
                <a:spcPct val="0"/>
              </a:spcBef>
              <a:buFontTx/>
              <a:buNone/>
            </a:pPr>
            <a:r>
              <a:rPr lang="en-US" altLang="zh-CN" sz="1800" b="1">
                <a:solidFill>
                  <a:srgbClr val="002060"/>
                </a:solidFill>
              </a:rPr>
              <a:t>recover</a:t>
            </a:r>
            <a:r>
              <a:rPr lang="zh-CN" altLang="en-US" sz="1800" b="1">
                <a:solidFill>
                  <a:srgbClr val="002060"/>
                </a:solidFill>
              </a:rPr>
              <a:t>仅在延迟函数中有效</a:t>
            </a:r>
            <a:r>
              <a:rPr lang="zh-CN" altLang="en-US" sz="1800"/>
              <a:t>。在正常的执行过程中，调用</a:t>
            </a:r>
            <a:r>
              <a:rPr lang="en-US" altLang="zh-CN" sz="1800"/>
              <a:t>recover</a:t>
            </a:r>
            <a:r>
              <a:rPr lang="zh-CN" altLang="en-US" sz="1800"/>
              <a:t>会返回</a:t>
            </a:r>
            <a:r>
              <a:rPr lang="en-US" altLang="zh-CN" sz="1800"/>
              <a:t>nil</a:t>
            </a:r>
            <a:r>
              <a:rPr lang="zh-CN" altLang="en-US" sz="1800"/>
              <a:t>，并且没有其它任何效果。如果当前的</a:t>
            </a:r>
            <a:r>
              <a:rPr lang="en-US" altLang="zh-CN" sz="1800"/>
              <a:t>goroutine</a:t>
            </a:r>
            <a:r>
              <a:rPr lang="zh-CN" altLang="en-US" sz="1800"/>
              <a:t>陷入恐慌，调用</a:t>
            </a:r>
            <a:r>
              <a:rPr lang="en-US" altLang="zh-CN" sz="1800"/>
              <a:t>recover</a:t>
            </a:r>
            <a:r>
              <a:rPr lang="zh-CN" altLang="en-US" sz="1800"/>
              <a:t>可以捕获到</a:t>
            </a:r>
            <a:r>
              <a:rPr lang="en-US" altLang="zh-CN" sz="1800"/>
              <a:t>panic</a:t>
            </a:r>
            <a:r>
              <a:rPr lang="zh-CN" altLang="en-US" sz="1800"/>
              <a:t>的输入值，并且恢复正常的执行。</a:t>
            </a:r>
          </a:p>
        </p:txBody>
      </p:sp>
      <p:sp>
        <p:nvSpPr>
          <p:cNvPr id="7" name="矩形 6">
            <a:extLst/>
          </p:cNvPr>
          <p:cNvSpPr/>
          <p:nvPr/>
        </p:nvSpPr>
        <p:spPr>
          <a:xfrm>
            <a:off x="517525" y="877888"/>
            <a:ext cx="1004888" cy="461962"/>
          </a:xfrm>
          <a:prstGeom prst="rect">
            <a:avLst/>
          </a:prstGeom>
          <a:noFill/>
          <a:ln>
            <a:noFill/>
          </a:ln>
        </p:spPr>
        <p:style>
          <a:lnRef idx="1">
            <a:schemeClr val="dk1"/>
          </a:lnRef>
          <a:fillRef idx="2">
            <a:schemeClr val="dk1"/>
          </a:fillRef>
          <a:effectRef idx="1">
            <a:schemeClr val="dk1"/>
          </a:effectRef>
          <a:fontRef idx="minor">
            <a:schemeClr val="dk1"/>
          </a:fontRef>
        </p:style>
        <p:txBody>
          <a:bodyPr>
            <a:spAutoFit/>
          </a:bodyPr>
          <a:lstStyle/>
          <a:p>
            <a:pPr eaLnBrk="1" fontAlgn="auto" hangingPunct="1">
              <a:spcBef>
                <a:spcPts val="0"/>
              </a:spcBef>
              <a:spcAft>
                <a:spcPts val="0"/>
              </a:spcAft>
              <a:defRPr/>
            </a:pPr>
            <a:r>
              <a:rPr lang="en-US" altLang="zh-CN" sz="2400" b="1" dirty="0"/>
              <a:t>Panic</a:t>
            </a:r>
          </a:p>
        </p:txBody>
      </p:sp>
      <p:sp>
        <p:nvSpPr>
          <p:cNvPr id="8" name="矩形 7">
            <a:extLst/>
          </p:cNvPr>
          <p:cNvSpPr/>
          <p:nvPr/>
        </p:nvSpPr>
        <p:spPr>
          <a:xfrm>
            <a:off x="500063" y="1922463"/>
            <a:ext cx="1401762" cy="460375"/>
          </a:xfrm>
          <a:prstGeom prst="rect">
            <a:avLst/>
          </a:prstGeom>
          <a:noFill/>
          <a:ln>
            <a:noFill/>
          </a:ln>
        </p:spPr>
        <p:style>
          <a:lnRef idx="1">
            <a:schemeClr val="dk1"/>
          </a:lnRef>
          <a:fillRef idx="2">
            <a:schemeClr val="dk1"/>
          </a:fillRef>
          <a:effectRef idx="1">
            <a:schemeClr val="dk1"/>
          </a:effectRef>
          <a:fontRef idx="minor">
            <a:schemeClr val="dk1"/>
          </a:fontRef>
        </p:style>
        <p:txBody>
          <a:bodyPr>
            <a:spAutoFit/>
          </a:bodyPr>
          <a:lstStyle/>
          <a:p>
            <a:pPr eaLnBrk="1" fontAlgn="auto" hangingPunct="1">
              <a:spcBef>
                <a:spcPts val="0"/>
              </a:spcBef>
              <a:spcAft>
                <a:spcPts val="0"/>
              </a:spcAft>
              <a:defRPr/>
            </a:pPr>
            <a:r>
              <a:rPr lang="en-US" altLang="zh-CN" sz="2400" b="1" dirty="0"/>
              <a:t>Recover</a:t>
            </a:r>
          </a:p>
        </p:txBody>
      </p:sp>
      <p:sp>
        <p:nvSpPr>
          <p:cNvPr id="9" name="Rectangle 2"/>
          <p:cNvSpPr>
            <a:spLocks noChangeArrowheads="1"/>
          </p:cNvSpPr>
          <p:nvPr/>
        </p:nvSpPr>
        <p:spPr bwMode="auto">
          <a:xfrm>
            <a:off x="2973388" y="3355975"/>
            <a:ext cx="4038600" cy="332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r>
              <a:rPr lang="zh-CN" altLang="zh-CN" sz="1200">
                <a:solidFill>
                  <a:srgbClr val="000000"/>
                </a:solidFill>
                <a:latin typeface="Consolas" panose="020B0609020204030204" pitchFamily="49" charset="0"/>
              </a:rPr>
              <a:t>func main() {</a:t>
            </a:r>
            <a:endParaRPr lang="zh-CN" altLang="zh-CN" sz="1200"/>
          </a:p>
          <a:p>
            <a:pPr>
              <a:spcBef>
                <a:spcPct val="0"/>
              </a:spcBef>
              <a:buFontTx/>
              <a:buNone/>
            </a:pPr>
            <a:r>
              <a:rPr lang="zh-CN" altLang="zh-CN" sz="1200">
                <a:solidFill>
                  <a:srgbClr val="DD1144"/>
                </a:solidFill>
                <a:latin typeface="Consolas" panose="020B0609020204030204" pitchFamily="49" charset="0"/>
              </a:rPr>
              <a:t>    </a:t>
            </a:r>
            <a:r>
              <a:rPr lang="zh-CN" altLang="zh-CN" sz="1200">
                <a:solidFill>
                  <a:srgbClr val="008200"/>
                </a:solidFill>
                <a:latin typeface="Consolas" panose="020B0609020204030204" pitchFamily="49" charset="0"/>
              </a:rPr>
              <a:t>//必须要先声明defer，否则不能捕获到panic异常</a:t>
            </a:r>
            <a:endParaRPr lang="zh-CN" altLang="zh-CN" sz="1200"/>
          </a:p>
          <a:p>
            <a:pPr>
              <a:spcBef>
                <a:spcPct val="0"/>
              </a:spcBef>
              <a:buFontTx/>
              <a:buNone/>
            </a:pPr>
            <a:r>
              <a:rPr lang="zh-CN" altLang="zh-CN" sz="1200">
                <a:solidFill>
                  <a:srgbClr val="DD1144"/>
                </a:solidFill>
                <a:latin typeface="Consolas" panose="020B0609020204030204" pitchFamily="49" charset="0"/>
              </a:rPr>
              <a:t>    </a:t>
            </a:r>
            <a:r>
              <a:rPr lang="zh-CN" altLang="zh-CN" sz="1200">
                <a:solidFill>
                  <a:srgbClr val="000000"/>
                </a:solidFill>
                <a:latin typeface="Consolas" panose="020B0609020204030204" pitchFamily="49" charset="0"/>
              </a:rPr>
              <a:t>defer func() {</a:t>
            </a:r>
            <a:endParaRPr lang="zh-CN" altLang="zh-CN" sz="1200"/>
          </a:p>
          <a:p>
            <a:pPr>
              <a:spcBef>
                <a:spcPct val="0"/>
              </a:spcBef>
              <a:buFontTx/>
              <a:buNone/>
            </a:pPr>
            <a:r>
              <a:rPr lang="zh-CN" altLang="zh-CN" sz="1200">
                <a:solidFill>
                  <a:srgbClr val="DD1144"/>
                </a:solidFill>
                <a:latin typeface="Consolas" panose="020B0609020204030204" pitchFamily="49" charset="0"/>
              </a:rPr>
              <a:t>        </a:t>
            </a:r>
            <a:r>
              <a:rPr lang="zh-CN" altLang="zh-CN" sz="1200">
                <a:solidFill>
                  <a:srgbClr val="000000"/>
                </a:solidFill>
                <a:latin typeface="Consolas" panose="020B0609020204030204" pitchFamily="49" charset="0"/>
              </a:rPr>
              <a:t>fmt.Println(</a:t>
            </a:r>
            <a:r>
              <a:rPr lang="zh-CN" altLang="zh-CN" sz="1200">
                <a:solidFill>
                  <a:srgbClr val="0000FF"/>
                </a:solidFill>
                <a:latin typeface="Consolas" panose="020B0609020204030204" pitchFamily="49" charset="0"/>
              </a:rPr>
              <a:t>"c"</a:t>
            </a:r>
            <a:r>
              <a:rPr lang="zh-CN" altLang="zh-CN" sz="1200">
                <a:solidFill>
                  <a:srgbClr val="000000"/>
                </a:solidFill>
                <a:latin typeface="Consolas" panose="020B0609020204030204" pitchFamily="49" charset="0"/>
              </a:rPr>
              <a:t>)</a:t>
            </a:r>
            <a:endParaRPr lang="zh-CN" altLang="zh-CN" sz="1200"/>
          </a:p>
          <a:p>
            <a:pPr>
              <a:spcBef>
                <a:spcPct val="0"/>
              </a:spcBef>
              <a:buFontTx/>
              <a:buNone/>
            </a:pPr>
            <a:r>
              <a:rPr lang="zh-CN" altLang="zh-CN" sz="1200">
                <a:solidFill>
                  <a:srgbClr val="DD1144"/>
                </a:solidFill>
                <a:latin typeface="Consolas" panose="020B0609020204030204" pitchFamily="49" charset="0"/>
              </a:rPr>
              <a:t>        </a:t>
            </a:r>
            <a:r>
              <a:rPr lang="zh-CN" altLang="zh-CN" sz="1200" b="1">
                <a:solidFill>
                  <a:srgbClr val="006699"/>
                </a:solidFill>
                <a:latin typeface="Consolas" panose="020B0609020204030204" pitchFamily="49" charset="0"/>
              </a:rPr>
              <a:t>if</a:t>
            </a:r>
            <a:r>
              <a:rPr lang="zh-CN" altLang="zh-CN" sz="1200">
                <a:solidFill>
                  <a:srgbClr val="333333"/>
                </a:solidFill>
                <a:latin typeface="Consolas" panose="020B0609020204030204" pitchFamily="49" charset="0"/>
              </a:rPr>
              <a:t> </a:t>
            </a:r>
            <a:r>
              <a:rPr lang="zh-CN" altLang="zh-CN" sz="1200">
                <a:solidFill>
                  <a:srgbClr val="000000"/>
                </a:solidFill>
                <a:latin typeface="Consolas" panose="020B0609020204030204" pitchFamily="49" charset="0"/>
              </a:rPr>
              <a:t>err := recover(); err != nil {</a:t>
            </a:r>
            <a:endParaRPr lang="zh-CN" altLang="zh-CN" sz="1200"/>
          </a:p>
          <a:p>
            <a:pPr>
              <a:spcBef>
                <a:spcPct val="0"/>
              </a:spcBef>
              <a:buFontTx/>
              <a:buNone/>
            </a:pPr>
            <a:r>
              <a:rPr lang="zh-CN" altLang="zh-CN" sz="1200">
                <a:solidFill>
                  <a:srgbClr val="DD1144"/>
                </a:solidFill>
                <a:latin typeface="Consolas" panose="020B0609020204030204" pitchFamily="49" charset="0"/>
              </a:rPr>
              <a:t>            </a:t>
            </a:r>
            <a:r>
              <a:rPr lang="zh-CN" altLang="zh-CN" sz="1200">
                <a:solidFill>
                  <a:srgbClr val="008200"/>
                </a:solidFill>
                <a:latin typeface="Consolas" panose="020B0609020204030204" pitchFamily="49" charset="0"/>
              </a:rPr>
              <a:t>//这里的err其实就是panic传入的内容，55</a:t>
            </a:r>
            <a:endParaRPr lang="zh-CN" altLang="zh-CN" sz="1200"/>
          </a:p>
          <a:p>
            <a:pPr>
              <a:spcBef>
                <a:spcPct val="0"/>
              </a:spcBef>
              <a:buFontTx/>
              <a:buNone/>
            </a:pPr>
            <a:r>
              <a:rPr lang="zh-CN" altLang="zh-CN" sz="1200">
                <a:solidFill>
                  <a:srgbClr val="DD1144"/>
                </a:solidFill>
                <a:latin typeface="Consolas" panose="020B0609020204030204" pitchFamily="49" charset="0"/>
              </a:rPr>
              <a:t>            </a:t>
            </a:r>
            <a:r>
              <a:rPr lang="zh-CN" altLang="zh-CN" sz="1200">
                <a:solidFill>
                  <a:srgbClr val="000000"/>
                </a:solidFill>
                <a:latin typeface="Consolas" panose="020B0609020204030204" pitchFamily="49" charset="0"/>
              </a:rPr>
              <a:t>fmt.Println(err)    </a:t>
            </a:r>
            <a:endParaRPr lang="zh-CN" altLang="zh-CN" sz="1200"/>
          </a:p>
          <a:p>
            <a:pPr>
              <a:spcBef>
                <a:spcPct val="0"/>
              </a:spcBef>
              <a:buFontTx/>
              <a:buNone/>
            </a:pPr>
            <a:r>
              <a:rPr lang="zh-CN" altLang="zh-CN" sz="1200">
                <a:solidFill>
                  <a:srgbClr val="DD1144"/>
                </a:solidFill>
                <a:latin typeface="Consolas" panose="020B0609020204030204" pitchFamily="49" charset="0"/>
              </a:rPr>
              <a:t>        </a:t>
            </a:r>
            <a:r>
              <a:rPr lang="zh-CN" altLang="zh-CN" sz="1200">
                <a:solidFill>
                  <a:srgbClr val="000000"/>
                </a:solidFill>
                <a:latin typeface="Consolas" panose="020B0609020204030204" pitchFamily="49" charset="0"/>
              </a:rPr>
              <a:t>}</a:t>
            </a:r>
            <a:endParaRPr lang="zh-CN" altLang="zh-CN" sz="1200"/>
          </a:p>
          <a:p>
            <a:pPr>
              <a:spcBef>
                <a:spcPct val="0"/>
              </a:spcBef>
              <a:buFontTx/>
              <a:buNone/>
            </a:pPr>
            <a:r>
              <a:rPr lang="zh-CN" altLang="zh-CN" sz="1200">
                <a:solidFill>
                  <a:srgbClr val="DD1144"/>
                </a:solidFill>
                <a:latin typeface="Consolas" panose="020B0609020204030204" pitchFamily="49" charset="0"/>
              </a:rPr>
              <a:t>        </a:t>
            </a:r>
            <a:r>
              <a:rPr lang="zh-CN" altLang="zh-CN" sz="1200">
                <a:solidFill>
                  <a:srgbClr val="000000"/>
                </a:solidFill>
                <a:latin typeface="Consolas" panose="020B0609020204030204" pitchFamily="49" charset="0"/>
              </a:rPr>
              <a:t>fmt.Println(</a:t>
            </a:r>
            <a:r>
              <a:rPr lang="zh-CN" altLang="zh-CN" sz="1200">
                <a:solidFill>
                  <a:srgbClr val="0000FF"/>
                </a:solidFill>
                <a:latin typeface="Consolas" panose="020B0609020204030204" pitchFamily="49" charset="0"/>
              </a:rPr>
              <a:t>"d"</a:t>
            </a:r>
            <a:r>
              <a:rPr lang="zh-CN" altLang="zh-CN" sz="1200">
                <a:solidFill>
                  <a:srgbClr val="000000"/>
                </a:solidFill>
                <a:latin typeface="Consolas" panose="020B0609020204030204" pitchFamily="49" charset="0"/>
              </a:rPr>
              <a:t>)</a:t>
            </a:r>
            <a:endParaRPr lang="zh-CN" altLang="zh-CN" sz="1200"/>
          </a:p>
          <a:p>
            <a:pPr>
              <a:spcBef>
                <a:spcPct val="0"/>
              </a:spcBef>
              <a:buFontTx/>
              <a:buNone/>
            </a:pPr>
            <a:r>
              <a:rPr lang="zh-CN" altLang="zh-CN" sz="1200">
                <a:solidFill>
                  <a:srgbClr val="DD1144"/>
                </a:solidFill>
                <a:latin typeface="Consolas" panose="020B0609020204030204" pitchFamily="49" charset="0"/>
              </a:rPr>
              <a:t>    </a:t>
            </a:r>
            <a:r>
              <a:rPr lang="zh-CN" altLang="zh-CN" sz="1200">
                <a:solidFill>
                  <a:srgbClr val="000000"/>
                </a:solidFill>
                <a:latin typeface="Consolas" panose="020B0609020204030204" pitchFamily="49" charset="0"/>
              </a:rPr>
              <a:t>}()</a:t>
            </a:r>
            <a:endParaRPr lang="zh-CN" altLang="zh-CN" sz="1200"/>
          </a:p>
          <a:p>
            <a:pPr>
              <a:spcBef>
                <a:spcPct val="0"/>
              </a:spcBef>
              <a:buFontTx/>
              <a:buNone/>
            </a:pPr>
            <a:r>
              <a:rPr lang="zh-CN" altLang="zh-CN" sz="1200">
                <a:solidFill>
                  <a:srgbClr val="DD1144"/>
                </a:solidFill>
                <a:latin typeface="Consolas" panose="020B0609020204030204" pitchFamily="49" charset="0"/>
              </a:rPr>
              <a:t>    </a:t>
            </a:r>
            <a:r>
              <a:rPr lang="zh-CN" altLang="zh-CN" sz="1200">
                <a:solidFill>
                  <a:srgbClr val="000000"/>
                </a:solidFill>
                <a:latin typeface="Consolas" panose="020B0609020204030204" pitchFamily="49" charset="0"/>
              </a:rPr>
              <a:t>f()</a:t>
            </a:r>
            <a:endParaRPr lang="zh-CN" altLang="zh-CN" sz="1200"/>
          </a:p>
          <a:p>
            <a:pPr>
              <a:spcBef>
                <a:spcPct val="0"/>
              </a:spcBef>
              <a:buFontTx/>
              <a:buNone/>
            </a:pPr>
            <a:r>
              <a:rPr lang="zh-CN" altLang="zh-CN" sz="1200">
                <a:solidFill>
                  <a:srgbClr val="000000"/>
                </a:solidFill>
                <a:latin typeface="Consolas" panose="020B0609020204030204" pitchFamily="49" charset="0"/>
              </a:rPr>
              <a:t>}</a:t>
            </a:r>
            <a:endParaRPr lang="en-US" altLang="zh-CN" sz="1200">
              <a:solidFill>
                <a:srgbClr val="000000"/>
              </a:solidFill>
              <a:latin typeface="Consolas" panose="020B0609020204030204" pitchFamily="49" charset="0"/>
            </a:endParaRPr>
          </a:p>
          <a:p>
            <a:pPr>
              <a:spcBef>
                <a:spcPct val="0"/>
              </a:spcBef>
              <a:buFontTx/>
              <a:buNone/>
            </a:pPr>
            <a:endParaRPr lang="zh-CN" altLang="zh-CN" sz="1200"/>
          </a:p>
          <a:p>
            <a:pPr>
              <a:spcBef>
                <a:spcPct val="0"/>
              </a:spcBef>
              <a:buFontTx/>
              <a:buNone/>
            </a:pPr>
            <a:r>
              <a:rPr lang="zh-CN" altLang="zh-CN" sz="1200">
                <a:solidFill>
                  <a:srgbClr val="000000"/>
                </a:solidFill>
                <a:latin typeface="Consolas" panose="020B0609020204030204" pitchFamily="49" charset="0"/>
              </a:rPr>
              <a:t>func f() {</a:t>
            </a:r>
            <a:endParaRPr lang="zh-CN" altLang="zh-CN" sz="1200"/>
          </a:p>
          <a:p>
            <a:pPr>
              <a:spcBef>
                <a:spcPct val="0"/>
              </a:spcBef>
              <a:buFontTx/>
              <a:buNone/>
            </a:pPr>
            <a:r>
              <a:rPr lang="zh-CN" altLang="zh-CN" sz="1200">
                <a:solidFill>
                  <a:srgbClr val="DD1144"/>
                </a:solidFill>
                <a:latin typeface="Consolas" panose="020B0609020204030204" pitchFamily="49" charset="0"/>
              </a:rPr>
              <a:t>    </a:t>
            </a:r>
            <a:r>
              <a:rPr lang="zh-CN" altLang="zh-CN" sz="1200">
                <a:solidFill>
                  <a:srgbClr val="000000"/>
                </a:solidFill>
                <a:latin typeface="Consolas" panose="020B0609020204030204" pitchFamily="49" charset="0"/>
              </a:rPr>
              <a:t>fmt.Println(</a:t>
            </a:r>
            <a:r>
              <a:rPr lang="zh-CN" altLang="zh-CN" sz="1200">
                <a:solidFill>
                  <a:srgbClr val="0000FF"/>
                </a:solidFill>
                <a:latin typeface="Consolas" panose="020B0609020204030204" pitchFamily="49" charset="0"/>
              </a:rPr>
              <a:t>"a"</a:t>
            </a:r>
            <a:r>
              <a:rPr lang="zh-CN" altLang="zh-CN" sz="1200">
                <a:solidFill>
                  <a:srgbClr val="000000"/>
                </a:solidFill>
                <a:latin typeface="Consolas" panose="020B0609020204030204" pitchFamily="49" charset="0"/>
              </a:rPr>
              <a:t>)</a:t>
            </a:r>
            <a:endParaRPr lang="zh-CN" altLang="zh-CN" sz="1200"/>
          </a:p>
          <a:p>
            <a:pPr>
              <a:spcBef>
                <a:spcPct val="0"/>
              </a:spcBef>
              <a:buFontTx/>
              <a:buNone/>
            </a:pPr>
            <a:r>
              <a:rPr lang="zh-CN" altLang="zh-CN" sz="1200">
                <a:solidFill>
                  <a:srgbClr val="DD1144"/>
                </a:solidFill>
                <a:latin typeface="Consolas" panose="020B0609020204030204" pitchFamily="49" charset="0"/>
              </a:rPr>
              <a:t>    </a:t>
            </a:r>
            <a:r>
              <a:rPr lang="zh-CN" altLang="zh-CN" sz="1200">
                <a:solidFill>
                  <a:srgbClr val="000000"/>
                </a:solidFill>
                <a:latin typeface="Consolas" panose="020B0609020204030204" pitchFamily="49" charset="0"/>
              </a:rPr>
              <a:t>panic(55)</a:t>
            </a:r>
            <a:endParaRPr lang="zh-CN" altLang="zh-CN" sz="1200"/>
          </a:p>
          <a:p>
            <a:pPr>
              <a:spcBef>
                <a:spcPct val="0"/>
              </a:spcBef>
              <a:buFontTx/>
              <a:buNone/>
            </a:pPr>
            <a:r>
              <a:rPr lang="zh-CN" altLang="zh-CN" sz="1200">
                <a:solidFill>
                  <a:srgbClr val="DD1144"/>
                </a:solidFill>
                <a:latin typeface="Consolas" panose="020B0609020204030204" pitchFamily="49" charset="0"/>
              </a:rPr>
              <a:t>    </a:t>
            </a:r>
            <a:r>
              <a:rPr lang="zh-CN" altLang="zh-CN" sz="1200">
                <a:solidFill>
                  <a:srgbClr val="000000"/>
                </a:solidFill>
                <a:latin typeface="Consolas" panose="020B0609020204030204" pitchFamily="49" charset="0"/>
              </a:rPr>
              <a:t>fmt.Println(</a:t>
            </a:r>
            <a:r>
              <a:rPr lang="zh-CN" altLang="zh-CN" sz="1200">
                <a:solidFill>
                  <a:srgbClr val="0000FF"/>
                </a:solidFill>
                <a:latin typeface="Consolas" panose="020B0609020204030204" pitchFamily="49" charset="0"/>
              </a:rPr>
              <a:t>"b"</a:t>
            </a:r>
            <a:r>
              <a:rPr lang="zh-CN" altLang="zh-CN" sz="1200">
                <a:solidFill>
                  <a:srgbClr val="000000"/>
                </a:solidFill>
                <a:latin typeface="Consolas" panose="020B0609020204030204" pitchFamily="49" charset="0"/>
              </a:rPr>
              <a:t>)</a:t>
            </a:r>
            <a:endParaRPr lang="zh-CN" altLang="zh-CN" sz="1200"/>
          </a:p>
          <a:p>
            <a:pPr>
              <a:spcBef>
                <a:spcPct val="0"/>
              </a:spcBef>
              <a:buFontTx/>
              <a:buNone/>
            </a:pPr>
            <a:r>
              <a:rPr lang="zh-CN" altLang="zh-CN" sz="1200">
                <a:solidFill>
                  <a:srgbClr val="000000"/>
                </a:solidFill>
                <a:latin typeface="Consolas" panose="020B0609020204030204" pitchFamily="49" charset="0"/>
              </a:rPr>
              <a:t>}</a:t>
            </a:r>
            <a:endParaRPr lang="zh-CN" altLang="zh-CN" sz="1200"/>
          </a:p>
        </p:txBody>
      </p:sp>
      <p:sp>
        <p:nvSpPr>
          <p:cNvPr id="10" name="矩形 9">
            <a:extLst/>
          </p:cNvPr>
          <p:cNvSpPr/>
          <p:nvPr/>
        </p:nvSpPr>
        <p:spPr>
          <a:xfrm>
            <a:off x="1358900" y="5810250"/>
            <a:ext cx="808038" cy="339725"/>
          </a:xfrm>
          <a:prstGeom prst="rect">
            <a:avLst/>
          </a:prstGeom>
          <a:noFill/>
          <a:ln>
            <a:noFill/>
          </a:ln>
        </p:spPr>
        <p:style>
          <a:lnRef idx="1">
            <a:schemeClr val="dk1"/>
          </a:lnRef>
          <a:fillRef idx="2">
            <a:schemeClr val="dk1"/>
          </a:fillRef>
          <a:effectRef idx="1">
            <a:schemeClr val="dk1"/>
          </a:effectRef>
          <a:fontRef idx="minor">
            <a:schemeClr val="dk1"/>
          </a:fontRef>
        </p:style>
        <p:txBody>
          <a:bodyPr>
            <a:spAutoFit/>
          </a:bodyPr>
          <a:lstStyle/>
          <a:p>
            <a:pPr marL="342900" indent="-342900" eaLnBrk="1" fontAlgn="auto" hangingPunct="1">
              <a:spcBef>
                <a:spcPts val="0"/>
              </a:spcBef>
              <a:spcAft>
                <a:spcPts val="0"/>
              </a:spcAft>
              <a:buFont typeface="+mj-ea"/>
              <a:buAutoNum type="circleNumDbPlain"/>
              <a:defRPr/>
            </a:pPr>
            <a:r>
              <a:rPr lang="en-US" altLang="zh-CN" sz="1600" b="1" dirty="0">
                <a:solidFill>
                  <a:srgbClr val="002060"/>
                </a:solidFill>
              </a:rPr>
              <a:t>a</a:t>
            </a:r>
          </a:p>
        </p:txBody>
      </p:sp>
      <p:sp>
        <p:nvSpPr>
          <p:cNvPr id="11" name="矩形 10">
            <a:extLst/>
          </p:cNvPr>
          <p:cNvSpPr/>
          <p:nvPr/>
        </p:nvSpPr>
        <p:spPr>
          <a:xfrm>
            <a:off x="1358900" y="3900488"/>
            <a:ext cx="1216025" cy="339725"/>
          </a:xfrm>
          <a:prstGeom prst="rect">
            <a:avLst/>
          </a:prstGeom>
          <a:noFill/>
          <a:ln>
            <a:noFill/>
          </a:ln>
        </p:spPr>
        <p:style>
          <a:lnRef idx="1">
            <a:schemeClr val="dk1"/>
          </a:lnRef>
          <a:fillRef idx="2">
            <a:schemeClr val="dk1"/>
          </a:fillRef>
          <a:effectRef idx="1">
            <a:schemeClr val="dk1"/>
          </a:effectRef>
          <a:fontRef idx="minor">
            <a:schemeClr val="dk1"/>
          </a:fontRef>
        </p:style>
        <p:txBody>
          <a:bodyPr>
            <a:spAutoFit/>
          </a:bodyPr>
          <a:lstStyle/>
          <a:p>
            <a:pPr marL="342900" indent="-342900" eaLnBrk="1" fontAlgn="auto" hangingPunct="1">
              <a:spcBef>
                <a:spcPts val="0"/>
              </a:spcBef>
              <a:spcAft>
                <a:spcPts val="0"/>
              </a:spcAft>
              <a:buFont typeface="+mj-ea"/>
              <a:buAutoNum type="circleNumDbPlain" startAt="2"/>
              <a:defRPr/>
            </a:pPr>
            <a:r>
              <a:rPr lang="en-US" altLang="zh-CN" sz="1600" b="1" dirty="0">
                <a:solidFill>
                  <a:srgbClr val="002060"/>
                </a:solidFill>
              </a:rPr>
              <a:t>c</a:t>
            </a:r>
          </a:p>
        </p:txBody>
      </p:sp>
      <p:sp>
        <p:nvSpPr>
          <p:cNvPr id="12" name="矩形 11">
            <a:extLst/>
          </p:cNvPr>
          <p:cNvSpPr/>
          <p:nvPr/>
        </p:nvSpPr>
        <p:spPr>
          <a:xfrm>
            <a:off x="1358900" y="4327525"/>
            <a:ext cx="1216025" cy="338138"/>
          </a:xfrm>
          <a:prstGeom prst="rect">
            <a:avLst/>
          </a:prstGeom>
          <a:noFill/>
          <a:ln>
            <a:noFill/>
          </a:ln>
        </p:spPr>
        <p:style>
          <a:lnRef idx="1">
            <a:schemeClr val="dk1"/>
          </a:lnRef>
          <a:fillRef idx="2">
            <a:schemeClr val="dk1"/>
          </a:fillRef>
          <a:effectRef idx="1">
            <a:schemeClr val="dk1"/>
          </a:effectRef>
          <a:fontRef idx="minor">
            <a:schemeClr val="dk1"/>
          </a:fontRef>
        </p:style>
        <p:txBody>
          <a:bodyPr>
            <a:spAutoFit/>
          </a:bodyPr>
          <a:lstStyle/>
          <a:p>
            <a:pPr marL="342900" indent="-342900" eaLnBrk="1" fontAlgn="auto" hangingPunct="1">
              <a:spcBef>
                <a:spcPts val="0"/>
              </a:spcBef>
              <a:spcAft>
                <a:spcPts val="0"/>
              </a:spcAft>
              <a:buFont typeface="+mj-ea"/>
              <a:buAutoNum type="circleNumDbPlain" startAt="3"/>
              <a:defRPr/>
            </a:pPr>
            <a:r>
              <a:rPr lang="en-US" altLang="zh-CN" sz="1600" b="1" dirty="0">
                <a:solidFill>
                  <a:srgbClr val="002060"/>
                </a:solidFill>
              </a:rPr>
              <a:t>55</a:t>
            </a:r>
          </a:p>
        </p:txBody>
      </p:sp>
      <p:sp>
        <p:nvSpPr>
          <p:cNvPr id="13" name="矩形 12">
            <a:extLst/>
          </p:cNvPr>
          <p:cNvSpPr/>
          <p:nvPr/>
        </p:nvSpPr>
        <p:spPr>
          <a:xfrm>
            <a:off x="1358900" y="4711700"/>
            <a:ext cx="1216025" cy="339725"/>
          </a:xfrm>
          <a:prstGeom prst="rect">
            <a:avLst/>
          </a:prstGeom>
          <a:noFill/>
          <a:ln>
            <a:noFill/>
          </a:ln>
        </p:spPr>
        <p:style>
          <a:lnRef idx="1">
            <a:schemeClr val="dk1"/>
          </a:lnRef>
          <a:fillRef idx="2">
            <a:schemeClr val="dk1"/>
          </a:fillRef>
          <a:effectRef idx="1">
            <a:schemeClr val="dk1"/>
          </a:effectRef>
          <a:fontRef idx="minor">
            <a:schemeClr val="dk1"/>
          </a:fontRef>
        </p:style>
        <p:txBody>
          <a:bodyPr>
            <a:spAutoFit/>
          </a:bodyPr>
          <a:lstStyle/>
          <a:p>
            <a:pPr marL="342900" indent="-342900" eaLnBrk="1" fontAlgn="auto" hangingPunct="1">
              <a:spcBef>
                <a:spcPts val="0"/>
              </a:spcBef>
              <a:spcAft>
                <a:spcPts val="0"/>
              </a:spcAft>
              <a:buFont typeface="+mj-ea"/>
              <a:buAutoNum type="circleNumDbPlain" startAt="4"/>
              <a:defRPr/>
            </a:pPr>
            <a:r>
              <a:rPr lang="en-US" altLang="zh-CN" sz="1600" b="1" dirty="0">
                <a:solidFill>
                  <a:srgbClr val="002060"/>
                </a:solidFill>
              </a:rPr>
              <a:t>d</a:t>
            </a:r>
          </a:p>
        </p:txBody>
      </p:sp>
    </p:spTree>
    <p:extLst>
      <p:ext uri="{BB962C8B-B14F-4D97-AF65-F5344CB8AC3E}">
        <p14:creationId xmlns:p14="http://schemas.microsoft.com/office/powerpoint/2010/main" val="2389480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8">
            <a:extLst/>
          </p:cNvPr>
          <p:cNvSpPr txBox="1">
            <a:spLocks/>
          </p:cNvSpPr>
          <p:nvPr/>
        </p:nvSpPr>
        <p:spPr bwMode="auto">
          <a:xfrm>
            <a:off x="622300" y="361950"/>
            <a:ext cx="10515600" cy="717550"/>
          </a:xfrm>
          <a:prstGeom prst="rect">
            <a:avLst/>
          </a:prstGeom>
          <a:noFill/>
          <a:ln w="9525">
            <a:noFill/>
            <a:miter lim="800000"/>
          </a:ln>
        </p:spPr>
        <p:txBody>
          <a:bodyPr anchor="ctr">
            <a:normAutofit/>
          </a:bodyPr>
          <a:lstStyle>
            <a:lvl1pPr algn="r" rtl="0" eaLnBrk="1" fontAlgn="base" hangingPunct="1">
              <a:spcBef>
                <a:spcPct val="0"/>
              </a:spcBef>
              <a:spcAft>
                <a:spcPct val="0"/>
              </a:spcAft>
              <a:defRPr sz="2800">
                <a:solidFill>
                  <a:schemeClr val="bg1"/>
                </a:solidFill>
                <a:latin typeface="+mj-lt"/>
                <a:ea typeface="+mj-ea"/>
                <a:cs typeface="+mj-cs"/>
              </a:defRPr>
            </a:lvl1pPr>
            <a:lvl2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2pPr>
            <a:lvl3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3pPr>
            <a:lvl4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4pPr>
            <a:lvl5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5pPr>
            <a:lvl6pPr marL="4572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6pPr>
            <a:lvl7pPr marL="9144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7pPr>
            <a:lvl8pPr marL="13716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8pPr>
            <a:lvl9pPr marL="18288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9pPr>
          </a:lstStyle>
          <a:p>
            <a:pPr algn="ctr">
              <a:defRPr/>
            </a:pPr>
            <a:r>
              <a:rPr lang="zh-CN" altLang="en-US" sz="3200" kern="0" dirty="0">
                <a:solidFill>
                  <a:srgbClr val="00B0F0"/>
                </a:solidFill>
                <a:latin typeface="微软雅黑" panose="020B0503020204020204" pitchFamily="34" charset="-122"/>
                <a:ea typeface="微软雅黑" panose="020B0503020204020204" pitchFamily="34" charset="-122"/>
              </a:rPr>
              <a:t>并发</a:t>
            </a:r>
            <a:r>
              <a:rPr lang="en-US" altLang="zh-CN" sz="3200" kern="0" dirty="0">
                <a:solidFill>
                  <a:srgbClr val="00B0F0"/>
                </a:solidFill>
                <a:latin typeface="微软雅黑" panose="020B0503020204020204" pitchFamily="34" charset="-122"/>
                <a:ea typeface="微软雅黑" panose="020B0503020204020204" pitchFamily="34" charset="-122"/>
              </a:rPr>
              <a:t>goroutine</a:t>
            </a:r>
            <a:r>
              <a:rPr lang="zh-CN" altLang="en-US" sz="3200" kern="0" dirty="0">
                <a:solidFill>
                  <a:srgbClr val="00B0F0"/>
                </a:solidFill>
                <a:latin typeface="微软雅黑" panose="020B0503020204020204" pitchFamily="34" charset="-122"/>
                <a:ea typeface="微软雅黑" panose="020B0503020204020204" pitchFamily="34" charset="-122"/>
              </a:rPr>
              <a:t>和</a:t>
            </a:r>
            <a:r>
              <a:rPr lang="en-US" altLang="zh-CN" sz="3200" kern="0" dirty="0">
                <a:solidFill>
                  <a:srgbClr val="00B0F0"/>
                </a:solidFill>
                <a:latin typeface="微软雅黑" panose="020B0503020204020204" pitchFamily="34" charset="-122"/>
                <a:ea typeface="微软雅黑" panose="020B0503020204020204" pitchFamily="34" charset="-122"/>
              </a:rPr>
              <a:t>channel</a:t>
            </a:r>
          </a:p>
        </p:txBody>
      </p:sp>
      <p:sp>
        <p:nvSpPr>
          <p:cNvPr id="5" name="矩形 2"/>
          <p:cNvSpPr>
            <a:spLocks noChangeArrowheads="1"/>
          </p:cNvSpPr>
          <p:nvPr/>
        </p:nvSpPr>
        <p:spPr bwMode="auto">
          <a:xfrm>
            <a:off x="554038" y="1079500"/>
            <a:ext cx="110839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en-US" altLang="zh-CN" sz="1800" dirty="0" err="1">
                <a:latin typeface="微软雅黑" panose="020B0503020204020204" pitchFamily="34" charset="-122"/>
                <a:ea typeface="微软雅黑" panose="020B0503020204020204" pitchFamily="34" charset="-122"/>
              </a:rPr>
              <a:t>goroutine</a:t>
            </a:r>
            <a:r>
              <a:rPr lang="zh-CN" altLang="en-US" sz="1800" dirty="0">
                <a:latin typeface="微软雅黑" panose="020B0503020204020204" pitchFamily="34" charset="-122"/>
                <a:ea typeface="微软雅黑" panose="020B0503020204020204" pitchFamily="34" charset="-122"/>
              </a:rPr>
              <a:t>说到底其实就是线程，但是它比线程更小</a:t>
            </a:r>
            <a:r>
              <a:rPr lang="zh-CN" altLang="en-US" sz="1800" dirty="0" smtClean="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几百</a:t>
            </a:r>
            <a:r>
              <a:rPr lang="zh-CN" altLang="en-US" sz="1800" dirty="0" smtClean="0">
                <a:latin typeface="微软雅黑" panose="020B0503020204020204" pitchFamily="34" charset="-122"/>
                <a:ea typeface="微软雅黑" panose="020B0503020204020204" pitchFamily="34" charset="-122"/>
              </a:rPr>
              <a:t>个</a:t>
            </a:r>
            <a:r>
              <a:rPr lang="en-US" altLang="zh-CN" sz="1800" dirty="0" err="1">
                <a:latin typeface="微软雅黑" panose="020B0503020204020204" pitchFamily="34" charset="-122"/>
                <a:ea typeface="微软雅黑" panose="020B0503020204020204" pitchFamily="34" charset="-122"/>
              </a:rPr>
              <a:t>goroutine</a:t>
            </a:r>
            <a:r>
              <a:rPr lang="zh-CN" altLang="en-US" sz="1800" dirty="0" smtClean="0">
                <a:latin typeface="微软雅黑" panose="020B0503020204020204" pitchFamily="34" charset="-122"/>
                <a:ea typeface="微软雅黑" panose="020B0503020204020204" pitchFamily="34" charset="-122"/>
              </a:rPr>
              <a:t>可能就是公用底层的五六</a:t>
            </a:r>
            <a:r>
              <a:rPr lang="zh-CN" altLang="en-US" sz="1800" dirty="0">
                <a:latin typeface="微软雅黑" panose="020B0503020204020204" pitchFamily="34" charset="-122"/>
                <a:ea typeface="微软雅黑" panose="020B0503020204020204" pitchFamily="34" charset="-122"/>
              </a:rPr>
              <a:t>个线程。执行</a:t>
            </a:r>
            <a:r>
              <a:rPr lang="en-US" altLang="zh-CN" sz="1800" dirty="0" err="1">
                <a:latin typeface="微软雅黑" panose="020B0503020204020204" pitchFamily="34" charset="-122"/>
                <a:ea typeface="微软雅黑" panose="020B0503020204020204" pitchFamily="34" charset="-122"/>
              </a:rPr>
              <a:t>goroutine</a:t>
            </a:r>
            <a:r>
              <a:rPr lang="zh-CN" altLang="en-US" sz="1800" dirty="0">
                <a:latin typeface="微软雅黑" panose="020B0503020204020204" pitchFamily="34" charset="-122"/>
                <a:ea typeface="微软雅黑" panose="020B0503020204020204" pitchFamily="34" charset="-122"/>
              </a:rPr>
              <a:t>只需极少的栈内存</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大概是</a:t>
            </a:r>
            <a:r>
              <a:rPr lang="en-US" altLang="zh-CN" sz="1800" dirty="0">
                <a:latin typeface="微软雅黑" panose="020B0503020204020204" pitchFamily="34" charset="-122"/>
                <a:ea typeface="微软雅黑" panose="020B0503020204020204" pitchFamily="34" charset="-122"/>
              </a:rPr>
              <a:t>4~5KB)</a:t>
            </a:r>
            <a:r>
              <a:rPr lang="zh-CN" altLang="en-US" sz="1800" dirty="0">
                <a:latin typeface="微软雅黑" panose="020B0503020204020204" pitchFamily="34" charset="-122"/>
                <a:ea typeface="微软雅黑" panose="020B0503020204020204" pitchFamily="34" charset="-122"/>
              </a:rPr>
              <a:t>，当然会根据相应的数据伸缩。也正因为如此，可同时运行成千上万个并发任务。</a:t>
            </a:r>
            <a:r>
              <a:rPr lang="en-US" altLang="zh-CN" sz="1800" dirty="0" err="1">
                <a:latin typeface="微软雅黑" panose="020B0503020204020204" pitchFamily="34" charset="-122"/>
                <a:ea typeface="微软雅黑" panose="020B0503020204020204" pitchFamily="34" charset="-122"/>
              </a:rPr>
              <a:t>goroutine</a:t>
            </a:r>
            <a:r>
              <a:rPr lang="zh-CN" altLang="en-US" sz="1800" dirty="0">
                <a:latin typeface="微软雅黑" panose="020B0503020204020204" pitchFamily="34" charset="-122"/>
                <a:ea typeface="微软雅黑" panose="020B0503020204020204" pitchFamily="34" charset="-122"/>
              </a:rPr>
              <a:t>比</a:t>
            </a:r>
            <a:r>
              <a:rPr lang="en-US" altLang="zh-CN" sz="1800" dirty="0">
                <a:latin typeface="微软雅黑" panose="020B0503020204020204" pitchFamily="34" charset="-122"/>
                <a:ea typeface="微软雅黑" panose="020B0503020204020204" pitchFamily="34" charset="-122"/>
              </a:rPr>
              <a:t>thread</a:t>
            </a:r>
            <a:r>
              <a:rPr lang="zh-CN" altLang="en-US" sz="1800" dirty="0">
                <a:latin typeface="微软雅黑" panose="020B0503020204020204" pitchFamily="34" charset="-122"/>
                <a:ea typeface="微软雅黑" panose="020B0503020204020204" pitchFamily="34" charset="-122"/>
              </a:rPr>
              <a:t>更易用、更高效、更轻便。</a:t>
            </a:r>
          </a:p>
        </p:txBody>
      </p:sp>
      <p:sp>
        <p:nvSpPr>
          <p:cNvPr id="6" name="Rectangle 2"/>
          <p:cNvSpPr>
            <a:spLocks noChangeArrowheads="1"/>
          </p:cNvSpPr>
          <p:nvPr/>
        </p:nvSpPr>
        <p:spPr bwMode="auto">
          <a:xfrm>
            <a:off x="982663" y="2044700"/>
            <a:ext cx="6594475" cy="258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r>
              <a:rPr lang="zh-CN" altLang="zh-CN" sz="1400" dirty="0">
                <a:solidFill>
                  <a:srgbClr val="000000"/>
                </a:solidFill>
                <a:latin typeface="Consolas" panose="020B0609020204030204" pitchFamily="49" charset="0"/>
              </a:rPr>
              <a:t>func say(s string) {</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b="1" dirty="0">
                <a:solidFill>
                  <a:srgbClr val="006699"/>
                </a:solidFill>
                <a:latin typeface="Consolas" panose="020B0609020204030204" pitchFamily="49" charset="0"/>
              </a:rPr>
              <a:t>for</a:t>
            </a:r>
            <a:r>
              <a:rPr lang="zh-CN" altLang="zh-CN" sz="1400" dirty="0">
                <a:solidFill>
                  <a:srgbClr val="333333"/>
                </a:solidFill>
                <a:latin typeface="Consolas" panose="020B0609020204030204" pitchFamily="49" charset="0"/>
              </a:rPr>
              <a:t> </a:t>
            </a:r>
            <a:r>
              <a:rPr lang="zh-CN" altLang="zh-CN" sz="1400" dirty="0">
                <a:solidFill>
                  <a:srgbClr val="000000"/>
                </a:solidFill>
                <a:latin typeface="Consolas" panose="020B0609020204030204" pitchFamily="49" charset="0"/>
              </a:rPr>
              <a:t>i := 0; i &lt; 5; i++ {</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8200"/>
                </a:solidFill>
                <a:latin typeface="Consolas" panose="020B0609020204030204" pitchFamily="49" charset="0"/>
              </a:rPr>
              <a:t>//表示让CPU把时间片让给别人,下次某个时候继续恢复执行该goroutine</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00"/>
                </a:solidFill>
                <a:latin typeface="Consolas" panose="020B0609020204030204" pitchFamily="49" charset="0"/>
              </a:rPr>
              <a:t>runtime.Gosched()</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00"/>
                </a:solidFill>
                <a:latin typeface="Consolas" panose="020B0609020204030204" pitchFamily="49" charset="0"/>
              </a:rPr>
              <a:t>fmt.Println(s)</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00"/>
                </a:solidFill>
                <a:latin typeface="Consolas" panose="020B0609020204030204" pitchFamily="49" charset="0"/>
              </a:rPr>
              <a:t>}</a:t>
            </a:r>
            <a:endParaRPr lang="zh-CN" altLang="zh-CN" sz="1400" dirty="0"/>
          </a:p>
          <a:p>
            <a:pPr>
              <a:spcBef>
                <a:spcPct val="0"/>
              </a:spcBef>
              <a:buFontTx/>
              <a:buNone/>
            </a:pPr>
            <a:r>
              <a:rPr lang="zh-CN" altLang="zh-CN" sz="1400" dirty="0">
                <a:solidFill>
                  <a:srgbClr val="000000"/>
                </a:solidFill>
                <a:latin typeface="Consolas" panose="020B0609020204030204" pitchFamily="49" charset="0"/>
              </a:rPr>
              <a:t>}</a:t>
            </a:r>
            <a:endParaRPr lang="zh-CN" altLang="zh-CN" sz="1400" dirty="0"/>
          </a:p>
          <a:p>
            <a:pPr>
              <a:spcBef>
                <a:spcPct val="0"/>
              </a:spcBef>
              <a:buFontTx/>
              <a:buNone/>
            </a:pPr>
            <a:r>
              <a:rPr lang="zh-CN" altLang="zh-CN" sz="1400" dirty="0">
                <a:solidFill>
                  <a:srgbClr val="333333"/>
                </a:solidFill>
                <a:latin typeface="Consolas" panose="020B0609020204030204" pitchFamily="49" charset="0"/>
              </a:rPr>
              <a:t> </a:t>
            </a:r>
            <a:endParaRPr lang="zh-CN" altLang="zh-CN" sz="1400" dirty="0"/>
          </a:p>
          <a:p>
            <a:pPr>
              <a:spcBef>
                <a:spcPct val="0"/>
              </a:spcBef>
              <a:buFontTx/>
              <a:buNone/>
            </a:pPr>
            <a:r>
              <a:rPr lang="zh-CN" altLang="zh-CN" sz="1400" dirty="0">
                <a:solidFill>
                  <a:srgbClr val="000000"/>
                </a:solidFill>
                <a:latin typeface="Consolas" panose="020B0609020204030204" pitchFamily="49" charset="0"/>
              </a:rPr>
              <a:t>func main() {</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00"/>
                </a:solidFill>
                <a:latin typeface="Consolas" panose="020B0609020204030204" pitchFamily="49" charset="0"/>
              </a:rPr>
              <a:t>go say(</a:t>
            </a:r>
            <a:r>
              <a:rPr lang="zh-CN" altLang="zh-CN" sz="1400" dirty="0">
                <a:solidFill>
                  <a:srgbClr val="0000FF"/>
                </a:solidFill>
                <a:latin typeface="Consolas" panose="020B0609020204030204" pitchFamily="49" charset="0"/>
              </a:rPr>
              <a:t>"world"</a:t>
            </a:r>
            <a:r>
              <a:rPr lang="zh-CN" altLang="zh-CN" sz="1400" dirty="0">
                <a:solidFill>
                  <a:srgbClr val="000000"/>
                </a:solidFill>
                <a:latin typeface="Consolas" panose="020B0609020204030204" pitchFamily="49" charset="0"/>
              </a:rPr>
              <a:t>) </a:t>
            </a:r>
            <a:r>
              <a:rPr lang="zh-CN" altLang="zh-CN" sz="1400" dirty="0">
                <a:solidFill>
                  <a:srgbClr val="008200"/>
                </a:solidFill>
                <a:latin typeface="Consolas" panose="020B0609020204030204" pitchFamily="49" charset="0"/>
              </a:rPr>
              <a:t>//开一个新的Goroutines执行</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00"/>
                </a:solidFill>
                <a:latin typeface="Consolas" panose="020B0609020204030204" pitchFamily="49" charset="0"/>
              </a:rPr>
              <a:t>say(</a:t>
            </a:r>
            <a:r>
              <a:rPr lang="zh-CN" altLang="zh-CN" sz="1400" dirty="0">
                <a:solidFill>
                  <a:srgbClr val="0000FF"/>
                </a:solidFill>
                <a:latin typeface="Consolas" panose="020B0609020204030204" pitchFamily="49" charset="0"/>
              </a:rPr>
              <a:t>"hello"</a:t>
            </a:r>
            <a:r>
              <a:rPr lang="zh-CN" altLang="zh-CN" sz="1400" dirty="0">
                <a:solidFill>
                  <a:srgbClr val="000000"/>
                </a:solidFill>
                <a:latin typeface="Consolas" panose="020B0609020204030204" pitchFamily="49" charset="0"/>
              </a:rPr>
              <a:t>) </a:t>
            </a:r>
            <a:r>
              <a:rPr lang="zh-CN" altLang="zh-CN" sz="1400" dirty="0">
                <a:solidFill>
                  <a:srgbClr val="008200"/>
                </a:solidFill>
                <a:latin typeface="Consolas" panose="020B0609020204030204" pitchFamily="49" charset="0"/>
              </a:rPr>
              <a:t>//当前Goroutines执行</a:t>
            </a:r>
            <a:endParaRPr lang="zh-CN" altLang="zh-CN" sz="1400" dirty="0"/>
          </a:p>
          <a:p>
            <a:pPr>
              <a:spcBef>
                <a:spcPct val="0"/>
              </a:spcBef>
              <a:buFontTx/>
              <a:buNone/>
            </a:pPr>
            <a:endParaRPr lang="zh-CN" altLang="zh-CN" sz="1400" dirty="0"/>
          </a:p>
        </p:txBody>
      </p:sp>
      <p:sp>
        <p:nvSpPr>
          <p:cNvPr id="7" name="矩形 4"/>
          <p:cNvSpPr>
            <a:spLocks noChangeArrowheads="1"/>
          </p:cNvSpPr>
          <p:nvPr/>
        </p:nvSpPr>
        <p:spPr bwMode="auto">
          <a:xfrm>
            <a:off x="622300" y="4471988"/>
            <a:ext cx="110156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1800" dirty="0" smtClean="0">
                <a:latin typeface="微软雅黑" panose="020B0503020204020204" pitchFamily="34" charset="-122"/>
                <a:ea typeface="微软雅黑" panose="020B0503020204020204" pitchFamily="34" charset="-122"/>
              </a:rPr>
              <a:t>我们的程序中显式调用 </a:t>
            </a:r>
            <a:r>
              <a:rPr lang="en-US" altLang="zh-CN" sz="1800" dirty="0" err="1" smtClean="0">
                <a:latin typeface="微软雅黑" panose="020B0503020204020204" pitchFamily="34" charset="-122"/>
                <a:ea typeface="微软雅黑" panose="020B0503020204020204" pitchFamily="34" charset="-122"/>
              </a:rPr>
              <a:t>runtime.GOMAXPROCS</a:t>
            </a:r>
            <a:r>
              <a:rPr lang="en-US" altLang="zh-CN" sz="1800" dirty="0" smtClean="0">
                <a:latin typeface="微软雅黑" panose="020B0503020204020204" pitchFamily="34" charset="-122"/>
                <a:ea typeface="微软雅黑" panose="020B0503020204020204" pitchFamily="34" charset="-122"/>
              </a:rPr>
              <a:t>(n) </a:t>
            </a:r>
            <a:r>
              <a:rPr lang="zh-CN" altLang="en-US" sz="1800" dirty="0" smtClean="0">
                <a:latin typeface="微软雅黑" panose="020B0503020204020204" pitchFamily="34" charset="-122"/>
                <a:ea typeface="微软雅黑" panose="020B0503020204020204" pitchFamily="34" charset="-122"/>
              </a:rPr>
              <a:t>可以告诉调度器同时使用几个线程。</a:t>
            </a:r>
            <a:endParaRPr lang="en-US" altLang="zh-CN" sz="1800" dirty="0" smtClean="0">
              <a:latin typeface="微软雅黑" panose="020B0503020204020204" pitchFamily="34" charset="-122"/>
              <a:ea typeface="微软雅黑" panose="020B0503020204020204" pitchFamily="34" charset="-122"/>
            </a:endParaRPr>
          </a:p>
        </p:txBody>
      </p:sp>
      <p:sp>
        <p:nvSpPr>
          <p:cNvPr id="9" name="矩形 8">
            <a:extLst/>
          </p:cNvPr>
          <p:cNvSpPr/>
          <p:nvPr/>
        </p:nvSpPr>
        <p:spPr>
          <a:xfrm>
            <a:off x="58738" y="695325"/>
            <a:ext cx="1846262" cy="460375"/>
          </a:xfrm>
          <a:prstGeom prst="rect">
            <a:avLst/>
          </a:prstGeom>
          <a:noFill/>
          <a:ln>
            <a:noFill/>
          </a:ln>
        </p:spPr>
        <p:style>
          <a:lnRef idx="1">
            <a:schemeClr val="dk1"/>
          </a:lnRef>
          <a:fillRef idx="2">
            <a:schemeClr val="dk1"/>
          </a:fillRef>
          <a:effectRef idx="1">
            <a:schemeClr val="dk1"/>
          </a:effectRef>
          <a:fontRef idx="minor">
            <a:schemeClr val="dk1"/>
          </a:fontRef>
        </p:style>
        <p:txBody>
          <a:bodyPr>
            <a:spAutoFit/>
          </a:bodyPr>
          <a:lstStyle/>
          <a:p>
            <a:pPr eaLnBrk="1" fontAlgn="auto" hangingPunct="1">
              <a:spcBef>
                <a:spcPts val="0"/>
              </a:spcBef>
              <a:spcAft>
                <a:spcPts val="0"/>
              </a:spcAft>
              <a:defRPr/>
            </a:pPr>
            <a:r>
              <a:rPr lang="en-US" altLang="zh-CN" sz="2400" b="1" dirty="0"/>
              <a:t>goroutine</a:t>
            </a:r>
          </a:p>
        </p:txBody>
      </p:sp>
    </p:spTree>
    <p:extLst>
      <p:ext uri="{BB962C8B-B14F-4D97-AF65-F5344CB8AC3E}">
        <p14:creationId xmlns:p14="http://schemas.microsoft.com/office/powerpoint/2010/main" val="15926780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8">
            <a:extLst/>
          </p:cNvPr>
          <p:cNvSpPr txBox="1">
            <a:spLocks/>
          </p:cNvSpPr>
          <p:nvPr/>
        </p:nvSpPr>
        <p:spPr bwMode="auto">
          <a:xfrm>
            <a:off x="622300" y="361950"/>
            <a:ext cx="10515600" cy="717550"/>
          </a:xfrm>
          <a:prstGeom prst="rect">
            <a:avLst/>
          </a:prstGeom>
          <a:noFill/>
          <a:ln w="9525">
            <a:noFill/>
            <a:miter lim="800000"/>
          </a:ln>
        </p:spPr>
        <p:txBody>
          <a:bodyPr anchor="ctr">
            <a:normAutofit/>
          </a:bodyPr>
          <a:lstStyle>
            <a:lvl1pPr algn="r" rtl="0" eaLnBrk="1" fontAlgn="base" hangingPunct="1">
              <a:spcBef>
                <a:spcPct val="0"/>
              </a:spcBef>
              <a:spcAft>
                <a:spcPct val="0"/>
              </a:spcAft>
              <a:defRPr sz="2800">
                <a:solidFill>
                  <a:schemeClr val="bg1"/>
                </a:solidFill>
                <a:latin typeface="+mj-lt"/>
                <a:ea typeface="+mj-ea"/>
                <a:cs typeface="+mj-cs"/>
              </a:defRPr>
            </a:lvl1pPr>
            <a:lvl2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2pPr>
            <a:lvl3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3pPr>
            <a:lvl4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4pPr>
            <a:lvl5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5pPr>
            <a:lvl6pPr marL="4572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6pPr>
            <a:lvl7pPr marL="9144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7pPr>
            <a:lvl8pPr marL="13716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8pPr>
            <a:lvl9pPr marL="18288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9pPr>
          </a:lstStyle>
          <a:p>
            <a:pPr algn="ctr">
              <a:defRPr/>
            </a:pPr>
            <a:r>
              <a:rPr lang="zh-CN" altLang="en-US" sz="3200" kern="0" dirty="0">
                <a:solidFill>
                  <a:srgbClr val="00B0F0"/>
                </a:solidFill>
                <a:latin typeface="微软雅黑" panose="020B0503020204020204" pitchFamily="34" charset="-122"/>
                <a:ea typeface="微软雅黑" panose="020B0503020204020204" pitchFamily="34" charset="-122"/>
              </a:rPr>
              <a:t>并发</a:t>
            </a:r>
            <a:r>
              <a:rPr lang="en-US" altLang="zh-CN" sz="3200" kern="0" dirty="0">
                <a:solidFill>
                  <a:srgbClr val="00B0F0"/>
                </a:solidFill>
                <a:latin typeface="微软雅黑" panose="020B0503020204020204" pitchFamily="34" charset="-122"/>
                <a:ea typeface="微软雅黑" panose="020B0503020204020204" pitchFamily="34" charset="-122"/>
              </a:rPr>
              <a:t>goroutine</a:t>
            </a:r>
            <a:r>
              <a:rPr lang="zh-CN" altLang="en-US" sz="3200" kern="0" dirty="0">
                <a:solidFill>
                  <a:srgbClr val="00B0F0"/>
                </a:solidFill>
                <a:latin typeface="微软雅黑" panose="020B0503020204020204" pitchFamily="34" charset="-122"/>
                <a:ea typeface="微软雅黑" panose="020B0503020204020204" pitchFamily="34" charset="-122"/>
              </a:rPr>
              <a:t>和</a:t>
            </a:r>
            <a:r>
              <a:rPr lang="en-US" altLang="zh-CN" sz="3200" kern="0" dirty="0">
                <a:solidFill>
                  <a:srgbClr val="00B0F0"/>
                </a:solidFill>
                <a:latin typeface="微软雅黑" panose="020B0503020204020204" pitchFamily="34" charset="-122"/>
                <a:ea typeface="微软雅黑" panose="020B0503020204020204" pitchFamily="34" charset="-122"/>
              </a:rPr>
              <a:t>channel</a:t>
            </a:r>
          </a:p>
        </p:txBody>
      </p:sp>
      <p:sp>
        <p:nvSpPr>
          <p:cNvPr id="5" name="矩形 2"/>
          <p:cNvSpPr>
            <a:spLocks noChangeArrowheads="1"/>
          </p:cNvSpPr>
          <p:nvPr/>
        </p:nvSpPr>
        <p:spPr bwMode="auto">
          <a:xfrm>
            <a:off x="622300" y="1079500"/>
            <a:ext cx="113839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en-US" altLang="zh-CN" sz="1800" dirty="0" err="1">
                <a:latin typeface="微软雅黑" panose="020B0503020204020204" pitchFamily="34" charset="-122"/>
                <a:ea typeface="微软雅黑" panose="020B0503020204020204" pitchFamily="34" charset="-122"/>
              </a:rPr>
              <a:t>goroutine</a:t>
            </a:r>
            <a:r>
              <a:rPr lang="zh-CN" altLang="en-US" sz="1800" dirty="0">
                <a:latin typeface="微软雅黑" panose="020B0503020204020204" pitchFamily="34" charset="-122"/>
                <a:ea typeface="微软雅黑" panose="020B0503020204020204" pitchFamily="34" charset="-122"/>
              </a:rPr>
              <a:t>运行在相同的地址空间，因此访问共享内存必须做好同步，</a:t>
            </a:r>
            <a:r>
              <a:rPr lang="en-US" altLang="zh-CN" sz="1800" dirty="0">
                <a:latin typeface="微软雅黑" panose="020B0503020204020204" pitchFamily="34" charset="-122"/>
                <a:ea typeface="微软雅黑" panose="020B0503020204020204" pitchFamily="34" charset="-122"/>
              </a:rPr>
              <a:t>Go</a:t>
            </a:r>
            <a:r>
              <a:rPr lang="zh-CN" altLang="en-US" sz="1800" dirty="0">
                <a:latin typeface="微软雅黑" panose="020B0503020204020204" pitchFamily="34" charset="-122"/>
                <a:ea typeface="微软雅黑" panose="020B0503020204020204" pitchFamily="34" charset="-122"/>
              </a:rPr>
              <a:t>提供了一个很好的通信机制</a:t>
            </a:r>
            <a:r>
              <a:rPr lang="en-US" altLang="zh-CN" sz="1800" dirty="0">
                <a:latin typeface="微软雅黑" panose="020B0503020204020204" pitchFamily="34" charset="-122"/>
                <a:ea typeface="微软雅黑" panose="020B0503020204020204" pitchFamily="34" charset="-122"/>
              </a:rPr>
              <a:t>channel</a:t>
            </a:r>
            <a:endParaRPr lang="zh-CN" altLang="en-US" sz="1800" dirty="0">
              <a:latin typeface="微软雅黑" panose="020B0503020204020204" pitchFamily="34" charset="-122"/>
              <a:ea typeface="微软雅黑" panose="020B0503020204020204" pitchFamily="34" charset="-122"/>
            </a:endParaRPr>
          </a:p>
        </p:txBody>
      </p:sp>
      <p:sp>
        <p:nvSpPr>
          <p:cNvPr id="6" name="Rectangle 2"/>
          <p:cNvSpPr>
            <a:spLocks noChangeArrowheads="1"/>
          </p:cNvSpPr>
          <p:nvPr/>
        </p:nvSpPr>
        <p:spPr bwMode="auto">
          <a:xfrm>
            <a:off x="766763" y="2055813"/>
            <a:ext cx="2782887"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r>
              <a:rPr lang="zh-CN" altLang="zh-CN" sz="1400">
                <a:solidFill>
                  <a:srgbClr val="000000"/>
                </a:solidFill>
                <a:latin typeface="Consolas" panose="020B0609020204030204" pitchFamily="49" charset="0"/>
              </a:rPr>
              <a:t>ci := make(chan </a:t>
            </a:r>
            <a:r>
              <a:rPr lang="zh-CN" altLang="zh-CN" sz="1400" b="1">
                <a:solidFill>
                  <a:srgbClr val="808080"/>
                </a:solidFill>
                <a:latin typeface="Consolas" panose="020B0609020204030204" pitchFamily="49" charset="0"/>
              </a:rPr>
              <a:t>int</a:t>
            </a:r>
            <a:r>
              <a:rPr lang="zh-CN" altLang="zh-CN" sz="1400">
                <a:solidFill>
                  <a:srgbClr val="000000"/>
                </a:solidFill>
                <a:latin typeface="Consolas" panose="020B0609020204030204" pitchFamily="49" charset="0"/>
              </a:rPr>
              <a:t>)</a:t>
            </a:r>
            <a:endParaRPr lang="zh-CN" altLang="zh-CN" sz="1400"/>
          </a:p>
          <a:p>
            <a:pPr>
              <a:spcBef>
                <a:spcPct val="0"/>
              </a:spcBef>
              <a:buFontTx/>
              <a:buNone/>
            </a:pPr>
            <a:r>
              <a:rPr lang="zh-CN" altLang="zh-CN" sz="1400">
                <a:solidFill>
                  <a:srgbClr val="000000"/>
                </a:solidFill>
                <a:latin typeface="Consolas" panose="020B0609020204030204" pitchFamily="49" charset="0"/>
              </a:rPr>
              <a:t>cs := make(chan string)</a:t>
            </a:r>
            <a:endParaRPr lang="zh-CN" altLang="zh-CN" sz="1400"/>
          </a:p>
          <a:p>
            <a:pPr>
              <a:spcBef>
                <a:spcPct val="0"/>
              </a:spcBef>
              <a:buFontTx/>
              <a:buNone/>
            </a:pPr>
            <a:r>
              <a:rPr lang="zh-CN" altLang="zh-CN" sz="1400">
                <a:solidFill>
                  <a:srgbClr val="000000"/>
                </a:solidFill>
                <a:latin typeface="Consolas" panose="020B0609020204030204" pitchFamily="49" charset="0"/>
              </a:rPr>
              <a:t>cf := make(chan interface{})</a:t>
            </a:r>
            <a:endParaRPr lang="zh-CN" altLang="zh-CN" sz="1400"/>
          </a:p>
        </p:txBody>
      </p:sp>
      <p:sp>
        <p:nvSpPr>
          <p:cNvPr id="7" name="Rectangle 4"/>
          <p:cNvSpPr>
            <a:spLocks noChangeArrowheads="1"/>
          </p:cNvSpPr>
          <p:nvPr/>
        </p:nvSpPr>
        <p:spPr bwMode="auto">
          <a:xfrm>
            <a:off x="6313488" y="1854200"/>
            <a:ext cx="5376862" cy="301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r>
              <a:rPr lang="zh-CN" altLang="zh-CN" sz="1400">
                <a:solidFill>
                  <a:srgbClr val="000000"/>
                </a:solidFill>
                <a:latin typeface="Consolas" panose="020B0609020204030204" pitchFamily="49" charset="0"/>
              </a:rPr>
              <a:t>var complete chan </a:t>
            </a:r>
            <a:r>
              <a:rPr lang="zh-CN" altLang="zh-CN" sz="1400" b="1">
                <a:solidFill>
                  <a:srgbClr val="808080"/>
                </a:solidFill>
                <a:latin typeface="Consolas" panose="020B0609020204030204" pitchFamily="49" charset="0"/>
              </a:rPr>
              <a:t>int</a:t>
            </a:r>
            <a:r>
              <a:rPr lang="zh-CN" altLang="zh-CN" sz="1400">
                <a:solidFill>
                  <a:srgbClr val="333333"/>
                </a:solidFill>
                <a:latin typeface="Consolas" panose="020B0609020204030204" pitchFamily="49" charset="0"/>
              </a:rPr>
              <a:t> </a:t>
            </a:r>
            <a:r>
              <a:rPr lang="zh-CN" altLang="zh-CN" sz="1400">
                <a:solidFill>
                  <a:srgbClr val="000000"/>
                </a:solidFill>
                <a:latin typeface="Consolas" panose="020B0609020204030204" pitchFamily="49" charset="0"/>
              </a:rPr>
              <a:t>= make(chan </a:t>
            </a:r>
            <a:r>
              <a:rPr lang="zh-CN" altLang="zh-CN" sz="1400" b="1">
                <a:solidFill>
                  <a:srgbClr val="808080"/>
                </a:solidFill>
                <a:latin typeface="Consolas" panose="020B0609020204030204" pitchFamily="49" charset="0"/>
              </a:rPr>
              <a:t>int</a:t>
            </a:r>
            <a:r>
              <a:rPr lang="zh-CN" altLang="zh-CN" sz="1400">
                <a:solidFill>
                  <a:srgbClr val="000000"/>
                </a:solidFill>
                <a:latin typeface="Consolas" panose="020B0609020204030204" pitchFamily="49" charset="0"/>
              </a:rPr>
              <a:t>)</a:t>
            </a:r>
            <a:endParaRPr lang="zh-CN" altLang="zh-CN" sz="1400"/>
          </a:p>
          <a:p>
            <a:pPr>
              <a:spcBef>
                <a:spcPct val="0"/>
              </a:spcBef>
              <a:buFontTx/>
              <a:buNone/>
            </a:pPr>
            <a:r>
              <a:rPr lang="zh-CN" altLang="zh-CN" sz="1400">
                <a:solidFill>
                  <a:srgbClr val="333333"/>
                </a:solidFill>
                <a:latin typeface="Consolas" panose="020B0609020204030204" pitchFamily="49" charset="0"/>
              </a:rPr>
              <a:t> </a:t>
            </a:r>
            <a:endParaRPr lang="zh-CN" altLang="zh-CN" sz="1400"/>
          </a:p>
          <a:p>
            <a:pPr>
              <a:spcBef>
                <a:spcPct val="0"/>
              </a:spcBef>
              <a:buFontTx/>
              <a:buNone/>
            </a:pPr>
            <a:r>
              <a:rPr lang="zh-CN" altLang="zh-CN" sz="1400">
                <a:solidFill>
                  <a:srgbClr val="000000"/>
                </a:solidFill>
                <a:latin typeface="Consolas" panose="020B0609020204030204" pitchFamily="49" charset="0"/>
              </a:rPr>
              <a:t>func loop() {</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b="1">
                <a:solidFill>
                  <a:srgbClr val="006699"/>
                </a:solidFill>
                <a:latin typeface="Consolas" panose="020B0609020204030204" pitchFamily="49" charset="0"/>
              </a:rPr>
              <a:t>for</a:t>
            </a:r>
            <a:r>
              <a:rPr lang="zh-CN" altLang="zh-CN" sz="1400">
                <a:solidFill>
                  <a:srgbClr val="333333"/>
                </a:solidFill>
                <a:latin typeface="Consolas" panose="020B0609020204030204" pitchFamily="49" charset="0"/>
              </a:rPr>
              <a:t> </a:t>
            </a:r>
            <a:r>
              <a:rPr lang="zh-CN" altLang="zh-CN" sz="1400">
                <a:solidFill>
                  <a:srgbClr val="000000"/>
                </a:solidFill>
                <a:latin typeface="Consolas" panose="020B0609020204030204" pitchFamily="49" charset="0"/>
              </a:rPr>
              <a:t>i := 0; i &lt; 10; i++ {</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a:solidFill>
                  <a:srgbClr val="000000"/>
                </a:solidFill>
                <a:latin typeface="Consolas" panose="020B0609020204030204" pitchFamily="49" charset="0"/>
              </a:rPr>
              <a:t>fmt.Printf(</a:t>
            </a:r>
            <a:r>
              <a:rPr lang="zh-CN" altLang="zh-CN" sz="1400">
                <a:solidFill>
                  <a:srgbClr val="0000FF"/>
                </a:solidFill>
                <a:latin typeface="Consolas" panose="020B0609020204030204" pitchFamily="49" charset="0"/>
              </a:rPr>
              <a:t>"%d "</a:t>
            </a:r>
            <a:r>
              <a:rPr lang="zh-CN" altLang="zh-CN" sz="1400">
                <a:solidFill>
                  <a:srgbClr val="000000"/>
                </a:solidFill>
                <a:latin typeface="Consolas" panose="020B0609020204030204" pitchFamily="49" charset="0"/>
              </a:rPr>
              <a:t>, i)</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a:solidFill>
                  <a:srgbClr val="000000"/>
                </a:solidFill>
                <a:latin typeface="Consolas" panose="020B0609020204030204" pitchFamily="49" charset="0"/>
              </a:rPr>
              <a:t>}</a:t>
            </a:r>
            <a:endParaRPr lang="zh-CN" altLang="zh-CN" sz="1400"/>
          </a:p>
          <a:p>
            <a:pPr>
              <a:spcBef>
                <a:spcPct val="0"/>
              </a:spcBef>
              <a:buFontTx/>
              <a:buNone/>
            </a:pPr>
            <a:r>
              <a:rPr lang="zh-CN" altLang="zh-CN" sz="1400">
                <a:solidFill>
                  <a:srgbClr val="333333"/>
                </a:solidFill>
                <a:latin typeface="Consolas" panose="020B0609020204030204" pitchFamily="49" charset="0"/>
              </a:rPr>
              <a:t> </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a:solidFill>
                  <a:srgbClr val="000000"/>
                </a:solidFill>
                <a:latin typeface="Consolas" panose="020B0609020204030204" pitchFamily="49" charset="0"/>
              </a:rPr>
              <a:t>complete &lt;- 0 </a:t>
            </a:r>
            <a:r>
              <a:rPr lang="zh-CN" altLang="zh-CN" sz="1400">
                <a:solidFill>
                  <a:srgbClr val="008200"/>
                </a:solidFill>
                <a:latin typeface="Consolas" panose="020B0609020204030204" pitchFamily="49" charset="0"/>
              </a:rPr>
              <a:t>// 执行完毕了，发个消息</a:t>
            </a:r>
            <a:endParaRPr lang="zh-CN" altLang="zh-CN" sz="1400"/>
          </a:p>
          <a:p>
            <a:pPr>
              <a:spcBef>
                <a:spcPct val="0"/>
              </a:spcBef>
              <a:buFontTx/>
              <a:buNone/>
            </a:pPr>
            <a:r>
              <a:rPr lang="zh-CN" altLang="zh-CN" sz="1400">
                <a:solidFill>
                  <a:srgbClr val="000000"/>
                </a:solidFill>
                <a:latin typeface="Consolas" panose="020B0609020204030204" pitchFamily="49" charset="0"/>
              </a:rPr>
              <a:t>}</a:t>
            </a:r>
            <a:endParaRPr lang="zh-CN" altLang="zh-CN" sz="1400"/>
          </a:p>
          <a:p>
            <a:pPr>
              <a:spcBef>
                <a:spcPct val="0"/>
              </a:spcBef>
              <a:buFontTx/>
              <a:buNone/>
            </a:pPr>
            <a:r>
              <a:rPr lang="zh-CN" altLang="zh-CN" sz="1400">
                <a:solidFill>
                  <a:srgbClr val="333333"/>
                </a:solidFill>
                <a:latin typeface="Consolas" panose="020B0609020204030204" pitchFamily="49" charset="0"/>
              </a:rPr>
              <a:t> </a:t>
            </a:r>
            <a:endParaRPr lang="zh-CN" altLang="zh-CN" sz="1400"/>
          </a:p>
          <a:p>
            <a:pPr>
              <a:spcBef>
                <a:spcPct val="0"/>
              </a:spcBef>
              <a:buFontTx/>
              <a:buNone/>
            </a:pPr>
            <a:r>
              <a:rPr lang="zh-CN" altLang="zh-CN" sz="1400">
                <a:solidFill>
                  <a:srgbClr val="000000"/>
                </a:solidFill>
                <a:latin typeface="Consolas" panose="020B0609020204030204" pitchFamily="49" charset="0"/>
              </a:rPr>
              <a:t>func main() {</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a:solidFill>
                  <a:srgbClr val="000000"/>
                </a:solidFill>
                <a:latin typeface="Consolas" panose="020B0609020204030204" pitchFamily="49" charset="0"/>
              </a:rPr>
              <a:t>go loop()</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a:solidFill>
                  <a:srgbClr val="000000"/>
                </a:solidFill>
                <a:latin typeface="Consolas" panose="020B0609020204030204" pitchFamily="49" charset="0"/>
              </a:rPr>
              <a:t>&lt;- complete </a:t>
            </a:r>
            <a:r>
              <a:rPr lang="zh-CN" altLang="zh-CN" sz="1400">
                <a:solidFill>
                  <a:srgbClr val="008200"/>
                </a:solidFill>
                <a:latin typeface="Consolas" panose="020B0609020204030204" pitchFamily="49" charset="0"/>
              </a:rPr>
              <a:t>// 直到线程跑完, 取到消息. main在此阻塞住</a:t>
            </a:r>
            <a:endParaRPr lang="zh-CN" altLang="zh-CN" sz="1400"/>
          </a:p>
          <a:p>
            <a:pPr>
              <a:spcBef>
                <a:spcPct val="0"/>
              </a:spcBef>
              <a:buFontTx/>
              <a:buNone/>
            </a:pPr>
            <a:r>
              <a:rPr lang="zh-CN" altLang="zh-CN" sz="1400">
                <a:solidFill>
                  <a:srgbClr val="000000"/>
                </a:solidFill>
                <a:latin typeface="Consolas" panose="020B0609020204030204" pitchFamily="49" charset="0"/>
              </a:rPr>
              <a:t>}</a:t>
            </a:r>
            <a:endParaRPr lang="zh-CN" altLang="zh-CN" sz="1400"/>
          </a:p>
        </p:txBody>
      </p:sp>
      <p:sp>
        <p:nvSpPr>
          <p:cNvPr id="8" name="矩形 5"/>
          <p:cNvSpPr>
            <a:spLocks noChangeArrowheads="1"/>
          </p:cNvSpPr>
          <p:nvPr/>
        </p:nvSpPr>
        <p:spPr bwMode="auto">
          <a:xfrm>
            <a:off x="622300" y="1644650"/>
            <a:ext cx="31924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r>
              <a:rPr lang="en-US" altLang="zh-CN">
                <a:solidFill>
                  <a:srgbClr val="000000"/>
                </a:solidFill>
                <a:latin typeface="微软雅黑" panose="020B0503020204020204" pitchFamily="34" charset="-122"/>
                <a:ea typeface="微软雅黑" panose="020B0503020204020204" pitchFamily="34" charset="-122"/>
              </a:rPr>
              <a:t>1.</a:t>
            </a:r>
            <a:r>
              <a:rPr lang="zh-CN" altLang="zh-CN">
                <a:solidFill>
                  <a:srgbClr val="000000"/>
                </a:solidFill>
                <a:latin typeface="微软雅黑" panose="020B0503020204020204" pitchFamily="34" charset="-122"/>
                <a:ea typeface="微软雅黑" panose="020B0503020204020204" pitchFamily="34" charset="-122"/>
              </a:rPr>
              <a:t>必须使用make 创建channel：</a:t>
            </a:r>
            <a:endParaRPr lang="zh-CN" altLang="zh-CN">
              <a:latin typeface="微软雅黑" panose="020B0503020204020204" pitchFamily="34" charset="-122"/>
              <a:ea typeface="微软雅黑" panose="020B0503020204020204" pitchFamily="34" charset="-122"/>
            </a:endParaRPr>
          </a:p>
        </p:txBody>
      </p:sp>
      <p:sp>
        <p:nvSpPr>
          <p:cNvPr id="9" name="矩形 6"/>
          <p:cNvSpPr>
            <a:spLocks noChangeArrowheads="1"/>
          </p:cNvSpPr>
          <p:nvPr/>
        </p:nvSpPr>
        <p:spPr bwMode="auto">
          <a:xfrm>
            <a:off x="622300" y="2776538"/>
            <a:ext cx="40862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r>
              <a:rPr lang="en-US" altLang="zh-CN">
                <a:solidFill>
                  <a:srgbClr val="000000"/>
                </a:solidFill>
                <a:latin typeface="微软雅黑" panose="020B0503020204020204" pitchFamily="34" charset="-122"/>
                <a:ea typeface="微软雅黑" panose="020B0503020204020204" pitchFamily="34" charset="-122"/>
              </a:rPr>
              <a:t>2.</a:t>
            </a:r>
            <a:r>
              <a:rPr lang="zh-CN" altLang="zh-CN">
                <a:solidFill>
                  <a:srgbClr val="000000"/>
                </a:solidFill>
                <a:latin typeface="微软雅黑" panose="020B0503020204020204" pitchFamily="34" charset="-122"/>
                <a:ea typeface="微软雅黑" panose="020B0503020204020204" pitchFamily="34" charset="-122"/>
              </a:rPr>
              <a:t>channel通过操作符&lt;-来接收和发送数据</a:t>
            </a:r>
            <a:endParaRPr lang="zh-CN" altLang="zh-CN">
              <a:latin typeface="微软雅黑" panose="020B0503020204020204" pitchFamily="34" charset="-122"/>
              <a:ea typeface="微软雅黑" panose="020B0503020204020204" pitchFamily="34" charset="-122"/>
            </a:endParaRPr>
          </a:p>
        </p:txBody>
      </p:sp>
      <p:sp>
        <p:nvSpPr>
          <p:cNvPr id="10" name="矩形 7"/>
          <p:cNvSpPr>
            <a:spLocks noChangeArrowheads="1"/>
          </p:cNvSpPr>
          <p:nvPr/>
        </p:nvSpPr>
        <p:spPr bwMode="auto">
          <a:xfrm>
            <a:off x="622300" y="5899150"/>
            <a:ext cx="7620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en-US" altLang="zh-CN" sz="1400" dirty="0">
                <a:hlinkClick r:id="rId2"/>
              </a:rPr>
              <a:t>http://blog.csdn.net/skh2015java/article/details/60330785?yyue=a21bo.50862.201879</a:t>
            </a:r>
            <a:endParaRPr lang="zh-CN" altLang="en-US" sz="1400" dirty="0"/>
          </a:p>
        </p:txBody>
      </p:sp>
      <p:sp>
        <p:nvSpPr>
          <p:cNvPr id="11" name="矩形 8"/>
          <p:cNvSpPr>
            <a:spLocks noChangeArrowheads="1"/>
          </p:cNvSpPr>
          <p:nvPr/>
        </p:nvSpPr>
        <p:spPr bwMode="auto">
          <a:xfrm>
            <a:off x="622300" y="3784600"/>
            <a:ext cx="48799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r>
              <a:rPr lang="en-US" altLang="zh-CN">
                <a:solidFill>
                  <a:srgbClr val="000000"/>
                </a:solidFill>
                <a:latin typeface="微软雅黑" panose="020B0503020204020204" pitchFamily="34" charset="-122"/>
                <a:ea typeface="微软雅黑" panose="020B0503020204020204" pitchFamily="34" charset="-122"/>
              </a:rPr>
              <a:t>3.</a:t>
            </a:r>
            <a:r>
              <a:rPr lang="zh-CN" altLang="en-US">
                <a:latin typeface="微软雅黑" panose="020B0503020204020204" pitchFamily="34" charset="-122"/>
                <a:ea typeface="微软雅黑" panose="020B0503020204020204" pitchFamily="34" charset="-122"/>
              </a:rPr>
              <a:t> 接收和发送数据都是</a:t>
            </a:r>
            <a:r>
              <a:rPr lang="zh-CN" altLang="en-US">
                <a:solidFill>
                  <a:srgbClr val="002060"/>
                </a:solidFill>
                <a:latin typeface="微软雅黑" panose="020B0503020204020204" pitchFamily="34" charset="-122"/>
                <a:ea typeface="微软雅黑" panose="020B0503020204020204" pitchFamily="34" charset="-122"/>
              </a:rPr>
              <a:t>阻塞的</a:t>
            </a:r>
            <a:r>
              <a:rPr lang="zh-CN" altLang="en-US">
                <a:latin typeface="微软雅黑" panose="020B0503020204020204" pitchFamily="34" charset="-122"/>
                <a:ea typeface="微软雅黑" panose="020B0503020204020204" pitchFamily="34" charset="-122"/>
              </a:rPr>
              <a:t>，而不需要显式的</a:t>
            </a:r>
            <a:r>
              <a:rPr lang="en-US" altLang="zh-CN">
                <a:latin typeface="微软雅黑" panose="020B0503020204020204" pitchFamily="34" charset="-122"/>
                <a:ea typeface="微软雅黑" panose="020B0503020204020204" pitchFamily="34" charset="-122"/>
              </a:rPr>
              <a:t>lock</a:t>
            </a:r>
            <a:endParaRPr lang="zh-CN" altLang="zh-CN">
              <a:latin typeface="微软雅黑" panose="020B0503020204020204" pitchFamily="34" charset="-122"/>
              <a:ea typeface="微软雅黑" panose="020B0503020204020204" pitchFamily="34" charset="-122"/>
            </a:endParaRPr>
          </a:p>
        </p:txBody>
      </p:sp>
      <p:sp>
        <p:nvSpPr>
          <p:cNvPr id="12" name="矩形 9"/>
          <p:cNvSpPr>
            <a:spLocks noChangeArrowheads="1"/>
          </p:cNvSpPr>
          <p:nvPr/>
        </p:nvSpPr>
        <p:spPr bwMode="auto">
          <a:xfrm>
            <a:off x="698500" y="3187700"/>
            <a:ext cx="45624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r>
              <a:rPr lang="zh-CN" altLang="zh-CN" sz="1400">
                <a:solidFill>
                  <a:srgbClr val="000000"/>
                </a:solidFill>
                <a:latin typeface="Consolas" panose="020B0609020204030204" pitchFamily="49" charset="0"/>
              </a:rPr>
              <a:t>ch &lt;- v    </a:t>
            </a:r>
            <a:r>
              <a:rPr lang="zh-CN" altLang="zh-CN" sz="1400">
                <a:solidFill>
                  <a:srgbClr val="008200"/>
                </a:solidFill>
                <a:latin typeface="Consolas" panose="020B0609020204030204" pitchFamily="49" charset="0"/>
              </a:rPr>
              <a:t>// 发送v到channel ch.</a:t>
            </a:r>
            <a:endParaRPr lang="zh-CN" altLang="zh-CN" sz="1400"/>
          </a:p>
          <a:p>
            <a:pPr>
              <a:spcBef>
                <a:spcPct val="0"/>
              </a:spcBef>
              <a:buFontTx/>
              <a:buNone/>
            </a:pPr>
            <a:r>
              <a:rPr lang="zh-CN" altLang="zh-CN" sz="1400">
                <a:solidFill>
                  <a:srgbClr val="000000"/>
                </a:solidFill>
                <a:latin typeface="Consolas" panose="020B0609020204030204" pitchFamily="49" charset="0"/>
              </a:rPr>
              <a:t>v := &lt;-ch  </a:t>
            </a:r>
            <a:r>
              <a:rPr lang="zh-CN" altLang="zh-CN" sz="1400">
                <a:solidFill>
                  <a:srgbClr val="008200"/>
                </a:solidFill>
                <a:latin typeface="Consolas" panose="020B0609020204030204" pitchFamily="49" charset="0"/>
              </a:rPr>
              <a:t>// 从ch中接收数据，并赋值给v</a:t>
            </a:r>
            <a:endParaRPr lang="zh-CN" altLang="zh-CN" sz="1400"/>
          </a:p>
        </p:txBody>
      </p:sp>
      <p:sp>
        <p:nvSpPr>
          <p:cNvPr id="13" name="Rectangle 5"/>
          <p:cNvSpPr>
            <a:spLocks noChangeArrowheads="1"/>
          </p:cNvSpPr>
          <p:nvPr/>
        </p:nvSpPr>
        <p:spPr bwMode="auto">
          <a:xfrm>
            <a:off x="698500" y="4606925"/>
            <a:ext cx="3925888" cy="73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r>
              <a:rPr lang="zh-CN" altLang="zh-CN" sz="1400">
                <a:latin typeface="Arial Unicode MS" pitchFamily="34" charset="-122"/>
              </a:rPr>
              <a:t>ch := make(chan type, value) </a:t>
            </a:r>
            <a:endParaRPr lang="en-US" altLang="zh-CN" sz="1400">
              <a:latin typeface="Arial Unicode MS" pitchFamily="34" charset="-122"/>
            </a:endParaRPr>
          </a:p>
          <a:p>
            <a:pPr>
              <a:spcBef>
                <a:spcPct val="0"/>
              </a:spcBef>
              <a:buFontTx/>
              <a:buNone/>
            </a:pPr>
            <a:r>
              <a:rPr lang="zh-CN" altLang="zh-CN" sz="1400">
                <a:latin typeface="Arial Unicode MS" pitchFamily="34" charset="-122"/>
              </a:rPr>
              <a:t>value == 0 ! 无缓冲（阻塞） </a:t>
            </a:r>
            <a:endParaRPr lang="en-US" altLang="zh-CN" sz="1400">
              <a:latin typeface="Arial Unicode MS" pitchFamily="34" charset="-122"/>
            </a:endParaRPr>
          </a:p>
          <a:p>
            <a:pPr>
              <a:spcBef>
                <a:spcPct val="0"/>
              </a:spcBef>
              <a:buFontTx/>
              <a:buNone/>
            </a:pPr>
            <a:r>
              <a:rPr lang="zh-CN" altLang="zh-CN" sz="1400">
                <a:latin typeface="Arial Unicode MS" pitchFamily="34" charset="-122"/>
              </a:rPr>
              <a:t>value &gt; 0 ! 缓冲（非阻塞，直到value 个元素）</a:t>
            </a:r>
            <a:r>
              <a:rPr lang="zh-CN" altLang="zh-CN" sz="1400"/>
              <a:t> </a:t>
            </a:r>
          </a:p>
        </p:txBody>
      </p:sp>
      <p:sp>
        <p:nvSpPr>
          <p:cNvPr id="14" name="矩形 11"/>
          <p:cNvSpPr>
            <a:spLocks noChangeArrowheads="1"/>
          </p:cNvSpPr>
          <p:nvPr/>
        </p:nvSpPr>
        <p:spPr bwMode="auto">
          <a:xfrm>
            <a:off x="622300" y="4195763"/>
            <a:ext cx="329723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r>
              <a:rPr lang="en-US" altLang="zh-CN">
                <a:solidFill>
                  <a:srgbClr val="000000"/>
                </a:solidFill>
                <a:latin typeface="微软雅黑" panose="020B0503020204020204" pitchFamily="34" charset="-122"/>
                <a:ea typeface="微软雅黑" panose="020B0503020204020204" pitchFamily="34" charset="-122"/>
              </a:rPr>
              <a:t>4.</a:t>
            </a:r>
            <a:r>
              <a:rPr lang="zh-CN" altLang="en-US">
                <a:latin typeface="微软雅黑" panose="020B0503020204020204" pitchFamily="34" charset="-122"/>
                <a:ea typeface="微软雅黑" panose="020B0503020204020204" pitchFamily="34" charset="-122"/>
              </a:rPr>
              <a:t> </a:t>
            </a:r>
            <a:r>
              <a:rPr lang="en-US" altLang="zh-CN">
                <a:latin typeface="微软雅黑" panose="020B0503020204020204" pitchFamily="34" charset="-122"/>
                <a:ea typeface="微软雅黑" panose="020B0503020204020204" pitchFamily="34" charset="-122"/>
              </a:rPr>
              <a:t>Buffered Channels </a:t>
            </a:r>
            <a:r>
              <a:rPr lang="zh-CN" altLang="en-US">
                <a:solidFill>
                  <a:srgbClr val="002060"/>
                </a:solidFill>
                <a:latin typeface="微软雅黑" panose="020B0503020204020204" pitchFamily="34" charset="-122"/>
                <a:ea typeface="微软雅黑" panose="020B0503020204020204" pitchFamily="34" charset="-122"/>
              </a:rPr>
              <a:t>缓冲流通道</a:t>
            </a:r>
            <a:endParaRPr lang="zh-CN" altLang="zh-CN">
              <a:solidFill>
                <a:srgbClr val="002060"/>
              </a:solidFill>
              <a:latin typeface="微软雅黑" panose="020B0503020204020204" pitchFamily="34" charset="-122"/>
              <a:ea typeface="微软雅黑" panose="020B0503020204020204" pitchFamily="34" charset="-122"/>
            </a:endParaRPr>
          </a:p>
        </p:txBody>
      </p:sp>
      <p:sp>
        <p:nvSpPr>
          <p:cNvPr id="15" name="矩形 12"/>
          <p:cNvSpPr>
            <a:spLocks noChangeArrowheads="1"/>
          </p:cNvSpPr>
          <p:nvPr/>
        </p:nvSpPr>
        <p:spPr bwMode="auto">
          <a:xfrm>
            <a:off x="622300" y="5419725"/>
            <a:ext cx="96821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r>
              <a:rPr lang="en-US" altLang="zh-CN">
                <a:solidFill>
                  <a:srgbClr val="000000"/>
                </a:solidFill>
                <a:latin typeface="微软雅黑" panose="020B0503020204020204" pitchFamily="34" charset="-122"/>
                <a:ea typeface="微软雅黑" panose="020B0503020204020204" pitchFamily="34" charset="-122"/>
              </a:rPr>
              <a:t>5.</a:t>
            </a:r>
            <a:r>
              <a:rPr lang="zh-CN" altLang="en-US">
                <a:latin typeface="微软雅黑" panose="020B0503020204020204" pitchFamily="34" charset="-122"/>
                <a:ea typeface="微软雅黑" panose="020B0503020204020204" pitchFamily="34" charset="-122"/>
              </a:rPr>
              <a:t> 同样，</a:t>
            </a:r>
            <a:r>
              <a:rPr lang="zh-CN" altLang="en-US">
                <a:solidFill>
                  <a:srgbClr val="002060"/>
                </a:solidFill>
                <a:latin typeface="微软雅黑" panose="020B0503020204020204" pitchFamily="34" charset="-122"/>
                <a:ea typeface="微软雅黑" panose="020B0503020204020204" pitchFamily="34" charset="-122"/>
              </a:rPr>
              <a:t>存在死锁</a:t>
            </a:r>
            <a:r>
              <a:rPr lang="zh-CN" altLang="en-US">
                <a:latin typeface="微软雅黑" panose="020B0503020204020204" pitchFamily="34" charset="-122"/>
                <a:ea typeface="微软雅黑" panose="020B0503020204020204" pitchFamily="34" charset="-122"/>
              </a:rPr>
              <a:t>，</a:t>
            </a:r>
            <a:r>
              <a:rPr lang="zh-CN" altLang="en-US"/>
              <a:t>所有</a:t>
            </a:r>
            <a:r>
              <a:rPr lang="en-US" altLang="zh-CN"/>
              <a:t>goroutine</a:t>
            </a:r>
            <a:r>
              <a:rPr lang="zh-CN" altLang="en-US"/>
              <a:t>里的非缓冲信道一定要一个线里存数据，一个线里取数据，要成对才行</a:t>
            </a:r>
            <a:endParaRPr lang="zh-CN" altLang="zh-CN">
              <a:latin typeface="微软雅黑" panose="020B0503020204020204" pitchFamily="34" charset="-122"/>
              <a:ea typeface="微软雅黑" panose="020B0503020204020204" pitchFamily="34" charset="-122"/>
            </a:endParaRPr>
          </a:p>
        </p:txBody>
      </p:sp>
      <p:sp>
        <p:nvSpPr>
          <p:cNvPr id="16" name="矩形 15">
            <a:extLst/>
          </p:cNvPr>
          <p:cNvSpPr/>
          <p:nvPr/>
        </p:nvSpPr>
        <p:spPr>
          <a:xfrm>
            <a:off x="58738" y="695325"/>
            <a:ext cx="1846262" cy="460375"/>
          </a:xfrm>
          <a:prstGeom prst="rect">
            <a:avLst/>
          </a:prstGeom>
          <a:noFill/>
          <a:ln>
            <a:noFill/>
          </a:ln>
        </p:spPr>
        <p:style>
          <a:lnRef idx="1">
            <a:schemeClr val="dk1"/>
          </a:lnRef>
          <a:fillRef idx="2">
            <a:schemeClr val="dk1"/>
          </a:fillRef>
          <a:effectRef idx="1">
            <a:schemeClr val="dk1"/>
          </a:effectRef>
          <a:fontRef idx="minor">
            <a:schemeClr val="dk1"/>
          </a:fontRef>
        </p:style>
        <p:txBody>
          <a:bodyPr>
            <a:spAutoFit/>
          </a:bodyPr>
          <a:lstStyle/>
          <a:p>
            <a:pPr eaLnBrk="1" fontAlgn="auto" hangingPunct="1">
              <a:spcBef>
                <a:spcPts val="0"/>
              </a:spcBef>
              <a:spcAft>
                <a:spcPts val="0"/>
              </a:spcAft>
              <a:defRPr/>
            </a:pPr>
            <a:r>
              <a:rPr lang="en-US" altLang="zh-CN" sz="2400" b="1" dirty="0"/>
              <a:t>channel</a:t>
            </a:r>
          </a:p>
        </p:txBody>
      </p:sp>
    </p:spTree>
    <p:extLst>
      <p:ext uri="{BB962C8B-B14F-4D97-AF65-F5344CB8AC3E}">
        <p14:creationId xmlns:p14="http://schemas.microsoft.com/office/powerpoint/2010/main" val="22677887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8">
            <a:extLst/>
          </p:cNvPr>
          <p:cNvSpPr txBox="1">
            <a:spLocks/>
          </p:cNvSpPr>
          <p:nvPr/>
        </p:nvSpPr>
        <p:spPr bwMode="auto">
          <a:xfrm>
            <a:off x="622300" y="361950"/>
            <a:ext cx="10515600" cy="717550"/>
          </a:xfrm>
          <a:prstGeom prst="rect">
            <a:avLst/>
          </a:prstGeom>
          <a:noFill/>
          <a:ln w="9525">
            <a:noFill/>
            <a:miter lim="800000"/>
          </a:ln>
        </p:spPr>
        <p:txBody>
          <a:bodyPr anchor="ctr">
            <a:normAutofit/>
          </a:bodyPr>
          <a:lstStyle>
            <a:lvl1pPr algn="r" rtl="0" eaLnBrk="1" fontAlgn="base" hangingPunct="1">
              <a:spcBef>
                <a:spcPct val="0"/>
              </a:spcBef>
              <a:spcAft>
                <a:spcPct val="0"/>
              </a:spcAft>
              <a:defRPr sz="2800">
                <a:solidFill>
                  <a:schemeClr val="bg1"/>
                </a:solidFill>
                <a:latin typeface="+mj-lt"/>
                <a:ea typeface="+mj-ea"/>
                <a:cs typeface="+mj-cs"/>
              </a:defRPr>
            </a:lvl1pPr>
            <a:lvl2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2pPr>
            <a:lvl3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3pPr>
            <a:lvl4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4pPr>
            <a:lvl5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5pPr>
            <a:lvl6pPr marL="4572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6pPr>
            <a:lvl7pPr marL="9144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7pPr>
            <a:lvl8pPr marL="13716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8pPr>
            <a:lvl9pPr marL="18288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9pPr>
          </a:lstStyle>
          <a:p>
            <a:pPr algn="ctr">
              <a:defRPr/>
            </a:pPr>
            <a:r>
              <a:rPr lang="en-US" altLang="zh-CN" sz="3200" kern="0" dirty="0">
                <a:solidFill>
                  <a:srgbClr val="00B0F0"/>
                </a:solidFill>
                <a:latin typeface="微软雅黑" panose="020B0503020204020204" pitchFamily="34" charset="-122"/>
                <a:ea typeface="微软雅黑" panose="020B0503020204020204" pitchFamily="34" charset="-122"/>
              </a:rPr>
              <a:t>Import</a:t>
            </a:r>
            <a:r>
              <a:rPr lang="zh-CN" altLang="en-US" sz="3200" kern="0" dirty="0">
                <a:solidFill>
                  <a:srgbClr val="00B0F0"/>
                </a:solidFill>
                <a:latin typeface="微软雅黑" panose="020B0503020204020204" pitchFamily="34" charset="-122"/>
                <a:ea typeface="微软雅黑" panose="020B0503020204020204" pitchFamily="34" charset="-122"/>
              </a:rPr>
              <a:t>和</a:t>
            </a:r>
            <a:r>
              <a:rPr lang="en-US" altLang="zh-CN" sz="3200" kern="0" dirty="0">
                <a:solidFill>
                  <a:srgbClr val="00B0F0"/>
                </a:solidFill>
                <a:latin typeface="微软雅黑" panose="020B0503020204020204" pitchFamily="34" charset="-122"/>
                <a:ea typeface="微软雅黑" panose="020B0503020204020204" pitchFamily="34" charset="-122"/>
              </a:rPr>
              <a:t>package</a:t>
            </a:r>
            <a:endParaRPr lang="zh-CN" altLang="en-US" sz="3200" kern="0" dirty="0">
              <a:solidFill>
                <a:srgbClr val="00B0F0"/>
              </a:solidFill>
              <a:latin typeface="微软雅黑" panose="020B0503020204020204" pitchFamily="34" charset="-122"/>
              <a:ea typeface="微软雅黑" panose="020B0503020204020204" pitchFamily="34" charset="-122"/>
            </a:endParaRPr>
          </a:p>
        </p:txBody>
      </p:sp>
      <p:sp>
        <p:nvSpPr>
          <p:cNvPr id="5" name="Rectangle 2"/>
          <p:cNvSpPr>
            <a:spLocks noChangeArrowheads="1"/>
          </p:cNvSpPr>
          <p:nvPr/>
        </p:nvSpPr>
        <p:spPr bwMode="auto">
          <a:xfrm>
            <a:off x="622300" y="1360488"/>
            <a:ext cx="3046413" cy="150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r>
              <a:rPr lang="zh-CN" altLang="zh-CN" sz="1400">
                <a:solidFill>
                  <a:srgbClr val="000000"/>
                </a:solidFill>
                <a:latin typeface="Consolas" panose="020B0609020204030204" pitchFamily="49" charset="0"/>
              </a:rPr>
              <a:t>import(</a:t>
            </a:r>
            <a:endParaRPr lang="zh-CN" altLang="zh-CN" sz="1400"/>
          </a:p>
          <a:p>
            <a:pPr lvl="1">
              <a:spcBef>
                <a:spcPct val="0"/>
              </a:spcBef>
              <a:buFontTx/>
              <a:buNone/>
            </a:pPr>
            <a:r>
              <a:rPr lang="zh-CN" altLang="zh-CN" sz="1400">
                <a:solidFill>
                  <a:srgbClr val="0000FF"/>
                </a:solidFill>
                <a:latin typeface="Consolas" panose="020B0609020204030204" pitchFamily="49" charset="0"/>
              </a:rPr>
              <a:t>"fmt"</a:t>
            </a:r>
            <a:endParaRPr lang="zh-CN" altLang="zh-CN" sz="1400"/>
          </a:p>
          <a:p>
            <a:pPr>
              <a:spcBef>
                <a:spcPct val="0"/>
              </a:spcBef>
              <a:buFontTx/>
              <a:buNone/>
            </a:pPr>
            <a:r>
              <a:rPr lang="zh-CN" altLang="zh-CN" sz="1400">
                <a:solidFill>
                  <a:srgbClr val="000000"/>
                </a:solidFill>
                <a:latin typeface="Consolas" panose="020B0609020204030204" pitchFamily="49" charset="0"/>
              </a:rPr>
              <a:t>)</a:t>
            </a:r>
            <a:endParaRPr lang="zh-CN" altLang="zh-CN" sz="1400"/>
          </a:p>
          <a:p>
            <a:pPr>
              <a:spcBef>
                <a:spcPct val="0"/>
              </a:spcBef>
              <a:buFontTx/>
              <a:buNone/>
            </a:pPr>
            <a:r>
              <a:rPr lang="zh-CN" altLang="zh-CN" sz="1400">
                <a:solidFill>
                  <a:srgbClr val="333333"/>
                </a:solidFill>
                <a:latin typeface="Consolas" panose="020B0609020204030204" pitchFamily="49" charset="0"/>
              </a:rPr>
              <a:t> </a:t>
            </a:r>
            <a:endParaRPr lang="zh-CN" altLang="zh-CN" sz="1400"/>
          </a:p>
          <a:p>
            <a:pPr>
              <a:spcBef>
                <a:spcPct val="0"/>
              </a:spcBef>
              <a:buFontTx/>
              <a:buNone/>
            </a:pPr>
            <a:r>
              <a:rPr lang="zh-CN" altLang="zh-CN" sz="1400">
                <a:solidFill>
                  <a:srgbClr val="000000"/>
                </a:solidFill>
                <a:latin typeface="Consolas" panose="020B0609020204030204" pitchFamily="49" charset="0"/>
              </a:rPr>
              <a:t>func main() {</a:t>
            </a:r>
            <a:endParaRPr lang="zh-CN" altLang="zh-CN" sz="1400"/>
          </a:p>
          <a:p>
            <a:pPr lvl="1">
              <a:spcBef>
                <a:spcPct val="0"/>
              </a:spcBef>
              <a:buFontTx/>
              <a:buNone/>
            </a:pPr>
            <a:r>
              <a:rPr lang="zh-CN" altLang="zh-CN" sz="1400">
                <a:solidFill>
                  <a:srgbClr val="000000"/>
                </a:solidFill>
                <a:latin typeface="Consolas" panose="020B0609020204030204" pitchFamily="49" charset="0"/>
              </a:rPr>
              <a:t>fmt.Println(</a:t>
            </a:r>
            <a:r>
              <a:rPr lang="zh-CN" altLang="zh-CN" sz="1400">
                <a:solidFill>
                  <a:srgbClr val="0000FF"/>
                </a:solidFill>
                <a:latin typeface="Consolas" panose="020B0609020204030204" pitchFamily="49" charset="0"/>
              </a:rPr>
              <a:t>"hello world"</a:t>
            </a:r>
            <a:r>
              <a:rPr lang="zh-CN" altLang="zh-CN" sz="1400">
                <a:solidFill>
                  <a:srgbClr val="000000"/>
                </a:solidFill>
                <a:latin typeface="Consolas" panose="020B0609020204030204" pitchFamily="49" charset="0"/>
              </a:rPr>
              <a:t>)</a:t>
            </a:r>
            <a:endParaRPr lang="zh-CN" altLang="zh-CN" sz="1400"/>
          </a:p>
          <a:p>
            <a:pPr>
              <a:spcBef>
                <a:spcPct val="0"/>
              </a:spcBef>
              <a:buFontTx/>
              <a:buNone/>
            </a:pPr>
            <a:r>
              <a:rPr lang="zh-CN" altLang="zh-CN" sz="1400">
                <a:solidFill>
                  <a:srgbClr val="000000"/>
                </a:solidFill>
                <a:latin typeface="Consolas" panose="020B0609020204030204" pitchFamily="49" charset="0"/>
              </a:rPr>
              <a:t>}</a:t>
            </a:r>
            <a:endParaRPr lang="zh-CN" altLang="zh-CN" sz="1400"/>
          </a:p>
        </p:txBody>
      </p:sp>
      <p:sp>
        <p:nvSpPr>
          <p:cNvPr id="6" name="矩形 3"/>
          <p:cNvSpPr>
            <a:spLocks noChangeArrowheads="1"/>
          </p:cNvSpPr>
          <p:nvPr/>
        </p:nvSpPr>
        <p:spPr bwMode="auto">
          <a:xfrm>
            <a:off x="474663" y="3157538"/>
            <a:ext cx="28606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1400" b="1">
                <a:solidFill>
                  <a:srgbClr val="002060"/>
                </a:solidFill>
              </a:rPr>
              <a:t>先去</a:t>
            </a:r>
            <a:r>
              <a:rPr lang="en-US" altLang="zh-CN" sz="1400" b="1">
                <a:solidFill>
                  <a:srgbClr val="002060"/>
                </a:solidFill>
              </a:rPr>
              <a:t>GOROOT</a:t>
            </a:r>
            <a:r>
              <a:rPr lang="zh-CN" altLang="en-US" sz="1400" b="1">
                <a:solidFill>
                  <a:srgbClr val="002060"/>
                </a:solidFill>
              </a:rPr>
              <a:t>目录下加载标准库</a:t>
            </a:r>
            <a:endParaRPr lang="en-US" altLang="zh-CN" sz="1400" b="1">
              <a:solidFill>
                <a:srgbClr val="002060"/>
              </a:solidFill>
            </a:endParaRPr>
          </a:p>
          <a:p>
            <a:pPr eaLnBrk="1" hangingPunct="1">
              <a:spcBef>
                <a:spcPct val="0"/>
              </a:spcBef>
              <a:buFontTx/>
              <a:buNone/>
            </a:pPr>
            <a:r>
              <a:rPr lang="zh-CN" altLang="en-US" sz="1400" b="1">
                <a:solidFill>
                  <a:srgbClr val="002060"/>
                </a:solidFill>
              </a:rPr>
              <a:t>再去</a:t>
            </a:r>
            <a:r>
              <a:rPr lang="en-US" altLang="zh-CN" sz="1400" b="1">
                <a:solidFill>
                  <a:srgbClr val="002060"/>
                </a:solidFill>
              </a:rPr>
              <a:t>GOPATH/src</a:t>
            </a:r>
            <a:r>
              <a:rPr lang="zh-CN" altLang="en-US" sz="1400" b="1">
                <a:solidFill>
                  <a:srgbClr val="002060"/>
                </a:solidFill>
              </a:rPr>
              <a:t>中加载第三方库</a:t>
            </a:r>
          </a:p>
        </p:txBody>
      </p:sp>
      <p:sp>
        <p:nvSpPr>
          <p:cNvPr id="7" name="Rectangle 3"/>
          <p:cNvSpPr>
            <a:spLocks noChangeArrowheads="1"/>
          </p:cNvSpPr>
          <p:nvPr/>
        </p:nvSpPr>
        <p:spPr bwMode="auto">
          <a:xfrm>
            <a:off x="122238" y="3970338"/>
            <a:ext cx="4576762" cy="1938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r>
              <a:rPr lang="zh-CN" altLang="zh-CN" sz="1400">
                <a:solidFill>
                  <a:srgbClr val="DD1144"/>
                </a:solidFill>
                <a:latin typeface="Consolas" panose="020B0609020204030204" pitchFamily="49" charset="0"/>
              </a:rPr>
              <a:t>  </a:t>
            </a:r>
            <a:r>
              <a:rPr lang="zh-CN" altLang="zh-CN" sz="1400">
                <a:latin typeface="Consolas" panose="020B0609020204030204" pitchFamily="49" charset="0"/>
              </a:rPr>
              <a:t>  </a:t>
            </a:r>
            <a:r>
              <a:rPr lang="en-US" altLang="zh-CN" sz="1400">
                <a:latin typeface="Consolas" panose="020B0609020204030204" pitchFamily="49" charset="0"/>
              </a:rPr>
              <a:t>1.</a:t>
            </a:r>
            <a:r>
              <a:rPr lang="zh-CN" altLang="zh-CN" sz="1400">
                <a:solidFill>
                  <a:srgbClr val="000000"/>
                </a:solidFill>
                <a:latin typeface="Consolas" panose="020B0609020204030204" pitchFamily="49" charset="0"/>
              </a:rPr>
              <a:t>相对路径</a:t>
            </a:r>
            <a:endParaRPr lang="zh-CN" altLang="zh-CN" sz="1400"/>
          </a:p>
          <a:p>
            <a:pPr>
              <a:spcBef>
                <a:spcPct val="0"/>
              </a:spcBef>
              <a:buFontTx/>
              <a:buNone/>
            </a:pPr>
            <a:r>
              <a:rPr lang="zh-CN" altLang="zh-CN" sz="1400">
                <a:solidFill>
                  <a:srgbClr val="333333"/>
                </a:solidFill>
                <a:latin typeface="Consolas" panose="020B0609020204030204" pitchFamily="49" charset="0"/>
              </a:rPr>
              <a:t> </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a:solidFill>
                  <a:srgbClr val="000000"/>
                </a:solidFill>
                <a:latin typeface="Consolas" panose="020B0609020204030204" pitchFamily="49" charset="0"/>
              </a:rPr>
              <a:t>import “./model” </a:t>
            </a:r>
            <a:r>
              <a:rPr lang="zh-CN" altLang="zh-CN" sz="1400">
                <a:solidFill>
                  <a:srgbClr val="008200"/>
                </a:solidFill>
                <a:latin typeface="Consolas" panose="020B0609020204030204" pitchFamily="49" charset="0"/>
              </a:rPr>
              <a:t>//当前文件同一目录的model目录，但是不建议这种方式来import</a:t>
            </a:r>
            <a:endParaRPr lang="zh-CN" altLang="zh-CN" sz="1400"/>
          </a:p>
          <a:p>
            <a:pPr>
              <a:spcBef>
                <a:spcPct val="0"/>
              </a:spcBef>
              <a:buFontTx/>
              <a:buNone/>
            </a:pPr>
            <a:r>
              <a:rPr lang="zh-CN" altLang="zh-CN" sz="1400">
                <a:solidFill>
                  <a:srgbClr val="333333"/>
                </a:solidFill>
                <a:latin typeface="Consolas" panose="020B0609020204030204" pitchFamily="49" charset="0"/>
              </a:rPr>
              <a:t> </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a:latin typeface="Consolas" panose="020B0609020204030204" pitchFamily="49" charset="0"/>
              </a:rPr>
              <a:t> </a:t>
            </a:r>
            <a:r>
              <a:rPr lang="en-US" altLang="zh-CN" sz="1400">
                <a:latin typeface="Consolas" panose="020B0609020204030204" pitchFamily="49" charset="0"/>
              </a:rPr>
              <a:t>2.</a:t>
            </a:r>
            <a:r>
              <a:rPr lang="zh-CN" altLang="zh-CN" sz="1400">
                <a:latin typeface="Consolas" panose="020B0609020204030204" pitchFamily="49" charset="0"/>
              </a:rPr>
              <a:t>绝对</a:t>
            </a:r>
            <a:r>
              <a:rPr lang="zh-CN" altLang="zh-CN" sz="1400">
                <a:solidFill>
                  <a:srgbClr val="000000"/>
                </a:solidFill>
                <a:latin typeface="Consolas" panose="020B0609020204030204" pitchFamily="49" charset="0"/>
              </a:rPr>
              <a:t>路径</a:t>
            </a:r>
            <a:endParaRPr lang="zh-CN" altLang="zh-CN" sz="1400"/>
          </a:p>
          <a:p>
            <a:pPr>
              <a:spcBef>
                <a:spcPct val="0"/>
              </a:spcBef>
              <a:buFontTx/>
              <a:buNone/>
            </a:pPr>
            <a:r>
              <a:rPr lang="zh-CN" altLang="zh-CN" sz="1400">
                <a:solidFill>
                  <a:srgbClr val="333333"/>
                </a:solidFill>
                <a:latin typeface="Consolas" panose="020B0609020204030204" pitchFamily="49" charset="0"/>
              </a:rPr>
              <a:t> </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a:solidFill>
                  <a:srgbClr val="000000"/>
                </a:solidFill>
                <a:latin typeface="Consolas" panose="020B0609020204030204" pitchFamily="49" charset="0"/>
              </a:rPr>
              <a:t>import “shorturl/model” </a:t>
            </a:r>
            <a:r>
              <a:rPr lang="zh-CN" altLang="zh-CN" sz="1400">
                <a:solidFill>
                  <a:srgbClr val="008200"/>
                </a:solidFill>
                <a:latin typeface="Consolas" panose="020B0609020204030204" pitchFamily="49" charset="0"/>
              </a:rPr>
              <a:t>//加载gopath/src/shorturl/model模块</a:t>
            </a:r>
            <a:endParaRPr lang="zh-CN" altLang="zh-CN" sz="1400"/>
          </a:p>
        </p:txBody>
      </p:sp>
      <p:sp>
        <p:nvSpPr>
          <p:cNvPr id="8" name="矩形 7">
            <a:extLst/>
          </p:cNvPr>
          <p:cNvSpPr/>
          <p:nvPr/>
        </p:nvSpPr>
        <p:spPr>
          <a:xfrm>
            <a:off x="58738" y="695325"/>
            <a:ext cx="1846262" cy="460375"/>
          </a:xfrm>
          <a:prstGeom prst="rect">
            <a:avLst/>
          </a:prstGeom>
          <a:noFill/>
          <a:ln>
            <a:noFill/>
          </a:ln>
        </p:spPr>
        <p:style>
          <a:lnRef idx="1">
            <a:schemeClr val="dk1"/>
          </a:lnRef>
          <a:fillRef idx="2">
            <a:schemeClr val="dk1"/>
          </a:fillRef>
          <a:effectRef idx="1">
            <a:schemeClr val="dk1"/>
          </a:effectRef>
          <a:fontRef idx="minor">
            <a:schemeClr val="dk1"/>
          </a:fontRef>
        </p:style>
        <p:txBody>
          <a:bodyPr>
            <a:spAutoFit/>
          </a:bodyPr>
          <a:lstStyle/>
          <a:p>
            <a:pPr eaLnBrk="1" fontAlgn="auto" hangingPunct="1">
              <a:spcBef>
                <a:spcPts val="0"/>
              </a:spcBef>
              <a:spcAft>
                <a:spcPts val="0"/>
              </a:spcAft>
              <a:defRPr/>
            </a:pPr>
            <a:r>
              <a:rPr lang="en-US" altLang="zh-CN" sz="2400" b="1" dirty="0"/>
              <a:t>import</a:t>
            </a:r>
          </a:p>
        </p:txBody>
      </p:sp>
      <p:sp>
        <p:nvSpPr>
          <p:cNvPr id="9" name="矩形 6"/>
          <p:cNvSpPr>
            <a:spLocks noChangeArrowheads="1"/>
          </p:cNvSpPr>
          <p:nvPr/>
        </p:nvSpPr>
        <p:spPr bwMode="auto">
          <a:xfrm>
            <a:off x="4916488" y="1325563"/>
            <a:ext cx="6800850" cy="489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en-US" altLang="zh-CN" sz="1400"/>
              <a:t>1.</a:t>
            </a:r>
            <a:r>
              <a:rPr lang="zh-CN" altLang="en-US" sz="1400"/>
              <a:t>点操作</a:t>
            </a:r>
          </a:p>
          <a:p>
            <a:pPr eaLnBrk="1" hangingPunct="1">
              <a:spcBef>
                <a:spcPct val="0"/>
              </a:spcBef>
              <a:buFontTx/>
              <a:buNone/>
            </a:pPr>
            <a:endParaRPr lang="zh-CN" altLang="en-US" sz="1400"/>
          </a:p>
          <a:p>
            <a:pPr eaLnBrk="1" hangingPunct="1">
              <a:spcBef>
                <a:spcPct val="0"/>
              </a:spcBef>
              <a:buFontTx/>
              <a:buNone/>
            </a:pPr>
            <a:r>
              <a:rPr lang="zh-CN" altLang="en-US" sz="1400"/>
              <a:t>  </a:t>
            </a:r>
            <a:r>
              <a:rPr lang="en-US" altLang="zh-CN" sz="1400"/>
              <a:t>import(</a:t>
            </a:r>
          </a:p>
          <a:p>
            <a:pPr eaLnBrk="1" hangingPunct="1">
              <a:spcBef>
                <a:spcPct val="0"/>
              </a:spcBef>
              <a:buFontTx/>
              <a:buNone/>
            </a:pPr>
            <a:r>
              <a:rPr lang="en-US" altLang="zh-CN" sz="1400"/>
              <a:t>      . "fmt"</a:t>
            </a:r>
          </a:p>
          <a:p>
            <a:pPr eaLnBrk="1" hangingPunct="1">
              <a:spcBef>
                <a:spcPct val="0"/>
              </a:spcBef>
              <a:buFontTx/>
              <a:buNone/>
            </a:pPr>
            <a:r>
              <a:rPr lang="en-US" altLang="zh-CN" sz="1400"/>
              <a:t>  )</a:t>
            </a:r>
          </a:p>
          <a:p>
            <a:pPr eaLnBrk="1" hangingPunct="1">
              <a:spcBef>
                <a:spcPct val="0"/>
              </a:spcBef>
              <a:buFontTx/>
              <a:buNone/>
            </a:pPr>
            <a:r>
              <a:rPr lang="zh-CN" altLang="en-US" sz="1400"/>
              <a:t>可以省略前缀的包名，</a:t>
            </a:r>
            <a:r>
              <a:rPr lang="en-US" altLang="zh-CN" sz="1400"/>
              <a:t>fmt.Println("hello world")</a:t>
            </a:r>
            <a:r>
              <a:rPr lang="zh-CN" altLang="en-US" sz="1400"/>
              <a:t>可以省略的写成</a:t>
            </a:r>
            <a:r>
              <a:rPr lang="en-US" altLang="zh-CN" sz="1400"/>
              <a:t>Println("hello world")</a:t>
            </a:r>
          </a:p>
          <a:p>
            <a:pPr eaLnBrk="1" hangingPunct="1">
              <a:spcBef>
                <a:spcPct val="0"/>
              </a:spcBef>
              <a:buFontTx/>
              <a:buNone/>
            </a:pPr>
            <a:endParaRPr lang="en-US" altLang="zh-CN" sz="1400"/>
          </a:p>
          <a:p>
            <a:pPr eaLnBrk="1" hangingPunct="1">
              <a:spcBef>
                <a:spcPct val="0"/>
              </a:spcBef>
              <a:buFontTx/>
              <a:buNone/>
            </a:pPr>
            <a:r>
              <a:rPr lang="en-US" altLang="zh-CN" sz="1400"/>
              <a:t>2.</a:t>
            </a:r>
            <a:r>
              <a:rPr lang="zh-CN" altLang="en-US" sz="1400"/>
              <a:t>别名操作</a:t>
            </a:r>
          </a:p>
          <a:p>
            <a:pPr eaLnBrk="1" hangingPunct="1">
              <a:spcBef>
                <a:spcPct val="0"/>
              </a:spcBef>
              <a:buFontTx/>
              <a:buNone/>
            </a:pPr>
            <a:endParaRPr lang="zh-CN" altLang="en-US" sz="1400"/>
          </a:p>
          <a:p>
            <a:pPr eaLnBrk="1" hangingPunct="1">
              <a:spcBef>
                <a:spcPct val="0"/>
              </a:spcBef>
              <a:buFontTx/>
              <a:buNone/>
            </a:pPr>
            <a:r>
              <a:rPr lang="zh-CN" altLang="en-US" sz="1400"/>
              <a:t>  </a:t>
            </a:r>
            <a:r>
              <a:rPr lang="en-US" altLang="zh-CN" sz="1400"/>
              <a:t>import(</a:t>
            </a:r>
          </a:p>
          <a:p>
            <a:pPr eaLnBrk="1" hangingPunct="1">
              <a:spcBef>
                <a:spcPct val="0"/>
              </a:spcBef>
              <a:buFontTx/>
              <a:buNone/>
            </a:pPr>
            <a:r>
              <a:rPr lang="en-US" altLang="zh-CN" sz="1400"/>
              <a:t>      f "fmt"</a:t>
            </a:r>
          </a:p>
          <a:p>
            <a:pPr eaLnBrk="1" hangingPunct="1">
              <a:spcBef>
                <a:spcPct val="0"/>
              </a:spcBef>
              <a:buFontTx/>
              <a:buNone/>
            </a:pPr>
            <a:r>
              <a:rPr lang="en-US" altLang="zh-CN" sz="1400"/>
              <a:t>  )</a:t>
            </a:r>
          </a:p>
          <a:p>
            <a:pPr eaLnBrk="1" hangingPunct="1">
              <a:spcBef>
                <a:spcPct val="0"/>
              </a:spcBef>
              <a:buFontTx/>
              <a:buNone/>
            </a:pPr>
            <a:endParaRPr lang="en-US" altLang="zh-CN" sz="1400"/>
          </a:p>
          <a:p>
            <a:pPr eaLnBrk="1" hangingPunct="1">
              <a:spcBef>
                <a:spcPct val="0"/>
              </a:spcBef>
              <a:buFontTx/>
              <a:buNone/>
            </a:pPr>
            <a:r>
              <a:rPr lang="zh-CN" altLang="en-US" sz="1400"/>
              <a:t>别名操作的话调用包函数时前缀变成了我们的前缀，即</a:t>
            </a:r>
            <a:r>
              <a:rPr lang="en-US" altLang="zh-CN" sz="1400"/>
              <a:t>f.Println("hello world")</a:t>
            </a:r>
          </a:p>
          <a:p>
            <a:pPr eaLnBrk="1" hangingPunct="1">
              <a:spcBef>
                <a:spcPct val="0"/>
              </a:spcBef>
              <a:buFontTx/>
              <a:buNone/>
            </a:pPr>
            <a:endParaRPr lang="en-US" altLang="zh-CN" sz="1400"/>
          </a:p>
          <a:p>
            <a:pPr eaLnBrk="1" hangingPunct="1">
              <a:spcBef>
                <a:spcPct val="0"/>
              </a:spcBef>
              <a:buFontTx/>
              <a:buNone/>
            </a:pPr>
            <a:r>
              <a:rPr lang="en-US" altLang="zh-CN" sz="1400"/>
              <a:t>3._</a:t>
            </a:r>
            <a:r>
              <a:rPr lang="zh-CN" altLang="en-US" sz="1400"/>
              <a:t>操作</a:t>
            </a:r>
          </a:p>
          <a:p>
            <a:pPr eaLnBrk="1" hangingPunct="1">
              <a:spcBef>
                <a:spcPct val="0"/>
              </a:spcBef>
              <a:buFontTx/>
              <a:buNone/>
            </a:pPr>
            <a:endParaRPr lang="en-US" altLang="zh-CN" sz="1400"/>
          </a:p>
          <a:p>
            <a:pPr eaLnBrk="1" hangingPunct="1">
              <a:spcBef>
                <a:spcPct val="0"/>
              </a:spcBef>
              <a:buFontTx/>
              <a:buNone/>
            </a:pPr>
            <a:r>
              <a:rPr lang="en-US" altLang="zh-CN" sz="1400"/>
              <a:t>  import (</a:t>
            </a:r>
          </a:p>
          <a:p>
            <a:pPr eaLnBrk="1" hangingPunct="1">
              <a:spcBef>
                <a:spcPct val="0"/>
              </a:spcBef>
              <a:buFontTx/>
              <a:buNone/>
            </a:pPr>
            <a:r>
              <a:rPr lang="en-US" altLang="zh-CN" sz="1400"/>
              <a:t>      "database/sql"</a:t>
            </a:r>
          </a:p>
          <a:p>
            <a:pPr eaLnBrk="1" hangingPunct="1">
              <a:spcBef>
                <a:spcPct val="0"/>
              </a:spcBef>
              <a:buFontTx/>
              <a:buNone/>
            </a:pPr>
            <a:r>
              <a:rPr lang="en-US" altLang="zh-CN" sz="1400"/>
              <a:t>      _ "github.com/ziutek/mymysql/godrv"</a:t>
            </a:r>
          </a:p>
          <a:p>
            <a:pPr eaLnBrk="1" hangingPunct="1">
              <a:spcBef>
                <a:spcPct val="0"/>
              </a:spcBef>
              <a:buFontTx/>
              <a:buNone/>
            </a:pPr>
            <a:r>
              <a:rPr lang="en-US" altLang="zh-CN" sz="1400"/>
              <a:t>  )</a:t>
            </a:r>
          </a:p>
          <a:p>
            <a:pPr eaLnBrk="1" hangingPunct="1">
              <a:spcBef>
                <a:spcPct val="0"/>
              </a:spcBef>
              <a:buFontTx/>
              <a:buNone/>
            </a:pPr>
            <a:r>
              <a:rPr lang="en-US" altLang="zh-CN" sz="1400"/>
              <a:t>_</a:t>
            </a:r>
            <a:r>
              <a:rPr lang="zh-CN" altLang="en-US" sz="1400"/>
              <a:t>操作其实是引入该包，而不直接使用包里面的函数，而是调用了该包里面的</a:t>
            </a:r>
            <a:r>
              <a:rPr lang="en-US" altLang="zh-CN" sz="1400"/>
              <a:t>init</a:t>
            </a:r>
            <a:r>
              <a:rPr lang="zh-CN" altLang="en-US" sz="1400"/>
              <a:t>函数</a:t>
            </a:r>
          </a:p>
        </p:txBody>
      </p:sp>
    </p:spTree>
    <p:extLst>
      <p:ext uri="{BB962C8B-B14F-4D97-AF65-F5344CB8AC3E}">
        <p14:creationId xmlns:p14="http://schemas.microsoft.com/office/powerpoint/2010/main" val="8731965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8">
            <a:extLst/>
          </p:cNvPr>
          <p:cNvSpPr txBox="1">
            <a:spLocks/>
          </p:cNvSpPr>
          <p:nvPr/>
        </p:nvSpPr>
        <p:spPr bwMode="auto">
          <a:xfrm>
            <a:off x="622300" y="361950"/>
            <a:ext cx="10515600" cy="717550"/>
          </a:xfrm>
          <a:prstGeom prst="rect">
            <a:avLst/>
          </a:prstGeom>
          <a:noFill/>
          <a:ln w="9525">
            <a:noFill/>
            <a:miter lim="800000"/>
          </a:ln>
        </p:spPr>
        <p:txBody>
          <a:bodyPr anchor="ctr">
            <a:normAutofit/>
          </a:bodyPr>
          <a:lstStyle>
            <a:lvl1pPr algn="r" rtl="0" eaLnBrk="1" fontAlgn="base" hangingPunct="1">
              <a:spcBef>
                <a:spcPct val="0"/>
              </a:spcBef>
              <a:spcAft>
                <a:spcPct val="0"/>
              </a:spcAft>
              <a:defRPr sz="2800">
                <a:solidFill>
                  <a:schemeClr val="bg1"/>
                </a:solidFill>
                <a:latin typeface="+mj-lt"/>
                <a:ea typeface="+mj-ea"/>
                <a:cs typeface="+mj-cs"/>
              </a:defRPr>
            </a:lvl1pPr>
            <a:lvl2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2pPr>
            <a:lvl3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3pPr>
            <a:lvl4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4pPr>
            <a:lvl5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5pPr>
            <a:lvl6pPr marL="4572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6pPr>
            <a:lvl7pPr marL="9144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7pPr>
            <a:lvl8pPr marL="13716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8pPr>
            <a:lvl9pPr marL="18288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9pPr>
          </a:lstStyle>
          <a:p>
            <a:pPr algn="ctr">
              <a:defRPr/>
            </a:pPr>
            <a:r>
              <a:rPr lang="en-US" altLang="zh-CN" sz="3200" kern="0" dirty="0">
                <a:solidFill>
                  <a:srgbClr val="00B0F0"/>
                </a:solidFill>
                <a:latin typeface="微软雅黑" panose="020B0503020204020204" pitchFamily="34" charset="-122"/>
                <a:ea typeface="微软雅黑" panose="020B0503020204020204" pitchFamily="34" charset="-122"/>
              </a:rPr>
              <a:t>Import</a:t>
            </a:r>
            <a:r>
              <a:rPr lang="zh-CN" altLang="en-US" sz="3200" kern="0" dirty="0">
                <a:solidFill>
                  <a:srgbClr val="00B0F0"/>
                </a:solidFill>
                <a:latin typeface="微软雅黑" panose="020B0503020204020204" pitchFamily="34" charset="-122"/>
                <a:ea typeface="微软雅黑" panose="020B0503020204020204" pitchFamily="34" charset="-122"/>
              </a:rPr>
              <a:t>和</a:t>
            </a:r>
            <a:r>
              <a:rPr lang="en-US" altLang="zh-CN" sz="3200" kern="0" dirty="0">
                <a:solidFill>
                  <a:srgbClr val="00B0F0"/>
                </a:solidFill>
                <a:latin typeface="微软雅黑" panose="020B0503020204020204" pitchFamily="34" charset="-122"/>
                <a:ea typeface="微软雅黑" panose="020B0503020204020204" pitchFamily="34" charset="-122"/>
              </a:rPr>
              <a:t>package</a:t>
            </a:r>
          </a:p>
        </p:txBody>
      </p:sp>
      <p:sp>
        <p:nvSpPr>
          <p:cNvPr id="5" name="Rectangle 2"/>
          <p:cNvSpPr>
            <a:spLocks noChangeArrowheads="1"/>
          </p:cNvSpPr>
          <p:nvPr/>
        </p:nvSpPr>
        <p:spPr bwMode="auto">
          <a:xfrm>
            <a:off x="795338" y="1790700"/>
            <a:ext cx="10601325" cy="221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r>
              <a:rPr lang="en-US" altLang="zh-CN" sz="1800" dirty="0"/>
              <a:t>package</a:t>
            </a:r>
            <a:r>
              <a:rPr lang="zh-CN" altLang="en-US" sz="1800" dirty="0"/>
              <a:t>是</a:t>
            </a:r>
            <a:r>
              <a:rPr lang="en-US" altLang="zh-CN" sz="1800" dirty="0" err="1"/>
              <a:t>golang</a:t>
            </a:r>
            <a:r>
              <a:rPr lang="zh-CN" altLang="en-US" sz="1800" dirty="0"/>
              <a:t>最基本的分发单位和工程管理中依赖关系的体现。</a:t>
            </a:r>
            <a:endParaRPr lang="zh-CN" altLang="en-US" sz="1400" dirty="0"/>
          </a:p>
          <a:p>
            <a:pPr>
              <a:spcBef>
                <a:spcPct val="0"/>
              </a:spcBef>
              <a:buFontTx/>
              <a:buNone/>
            </a:pPr>
            <a:r>
              <a:rPr lang="zh-CN" altLang="en-US" sz="1800" b="1" dirty="0"/>
              <a:t>       √</a:t>
            </a:r>
            <a:r>
              <a:rPr lang="zh-CN" altLang="en-US" sz="1800" dirty="0"/>
              <a:t> 每个</a:t>
            </a:r>
            <a:r>
              <a:rPr lang="en-US" altLang="zh-CN" sz="1800" dirty="0" err="1"/>
              <a:t>golang</a:t>
            </a:r>
            <a:r>
              <a:rPr lang="zh-CN" altLang="en-US" sz="1800" dirty="0"/>
              <a:t>源代码文件</a:t>
            </a:r>
            <a:r>
              <a:rPr lang="zh-CN" altLang="en-US" sz="1800" dirty="0">
                <a:solidFill>
                  <a:srgbClr val="002060"/>
                </a:solidFill>
              </a:rPr>
              <a:t>开头都拥有一个</a:t>
            </a:r>
            <a:r>
              <a:rPr lang="en-US" altLang="zh-CN" sz="1800" dirty="0">
                <a:solidFill>
                  <a:srgbClr val="002060"/>
                </a:solidFill>
              </a:rPr>
              <a:t>package</a:t>
            </a:r>
            <a:r>
              <a:rPr lang="zh-CN" altLang="en-US" sz="1800" dirty="0">
                <a:solidFill>
                  <a:srgbClr val="002060"/>
                </a:solidFill>
              </a:rPr>
              <a:t>声明</a:t>
            </a:r>
            <a:r>
              <a:rPr lang="zh-CN" altLang="en-US" sz="1800" dirty="0"/>
              <a:t>，表示该</a:t>
            </a:r>
            <a:r>
              <a:rPr lang="en-US" altLang="zh-CN" sz="1800" dirty="0" err="1"/>
              <a:t>golang</a:t>
            </a:r>
            <a:r>
              <a:rPr lang="zh-CN" altLang="en-US" sz="1800" dirty="0"/>
              <a:t>代码所属的</a:t>
            </a:r>
            <a:r>
              <a:rPr lang="en-US" altLang="zh-CN" sz="1800" dirty="0"/>
              <a:t>package</a:t>
            </a:r>
            <a:r>
              <a:rPr lang="zh-CN" altLang="en-US" sz="1800" dirty="0"/>
              <a:t>。</a:t>
            </a:r>
            <a:endParaRPr lang="zh-CN" altLang="en-US" sz="1400" dirty="0"/>
          </a:p>
          <a:p>
            <a:pPr>
              <a:spcBef>
                <a:spcPct val="0"/>
              </a:spcBef>
              <a:buFontTx/>
              <a:buNone/>
            </a:pPr>
            <a:r>
              <a:rPr lang="zh-CN" altLang="en-US" sz="1800" b="1" dirty="0"/>
              <a:t>       √</a:t>
            </a:r>
            <a:r>
              <a:rPr lang="zh-CN" altLang="en-US" sz="1800" dirty="0"/>
              <a:t> 要生成</a:t>
            </a:r>
            <a:r>
              <a:rPr lang="en-US" altLang="zh-CN" sz="1800" dirty="0" err="1"/>
              <a:t>golang</a:t>
            </a:r>
            <a:r>
              <a:rPr lang="zh-CN" altLang="en-US" sz="1800" dirty="0"/>
              <a:t>可执行程序，必须建立一个名为</a:t>
            </a:r>
            <a:r>
              <a:rPr lang="en-US" altLang="zh-CN" sz="1800" b="1" dirty="0">
                <a:solidFill>
                  <a:srgbClr val="002060"/>
                </a:solidFill>
              </a:rPr>
              <a:t>main</a:t>
            </a:r>
            <a:r>
              <a:rPr lang="zh-CN" altLang="en-US" sz="1800" dirty="0">
                <a:solidFill>
                  <a:srgbClr val="002060"/>
                </a:solidFill>
              </a:rPr>
              <a:t>的</a:t>
            </a:r>
            <a:r>
              <a:rPr lang="en-US" altLang="zh-CN" sz="1800" dirty="0">
                <a:solidFill>
                  <a:srgbClr val="002060"/>
                </a:solidFill>
              </a:rPr>
              <a:t>package</a:t>
            </a:r>
            <a:r>
              <a:rPr lang="zh-CN" altLang="en-US" sz="1800" dirty="0"/>
              <a:t>，并且在该</a:t>
            </a:r>
            <a:r>
              <a:rPr lang="en-US" altLang="zh-CN" sz="1800" dirty="0"/>
              <a:t>package</a:t>
            </a:r>
            <a:r>
              <a:rPr lang="zh-CN" altLang="en-US" sz="1800" dirty="0"/>
              <a:t>中</a:t>
            </a:r>
            <a:r>
              <a:rPr lang="zh-CN" altLang="en-US" sz="1800" dirty="0">
                <a:solidFill>
                  <a:srgbClr val="002060"/>
                </a:solidFill>
              </a:rPr>
              <a:t>必须包含一个名为</a:t>
            </a:r>
            <a:r>
              <a:rPr lang="en-US" altLang="zh-CN" sz="1800" b="1" dirty="0">
                <a:solidFill>
                  <a:srgbClr val="002060"/>
                </a:solidFill>
              </a:rPr>
              <a:t>main()</a:t>
            </a:r>
            <a:r>
              <a:rPr lang="zh-CN" altLang="en-US" sz="1800" dirty="0">
                <a:solidFill>
                  <a:srgbClr val="002060"/>
                </a:solidFill>
              </a:rPr>
              <a:t>的函数</a:t>
            </a:r>
            <a:r>
              <a:rPr lang="zh-CN" altLang="en-US" sz="1800" dirty="0"/>
              <a:t>。</a:t>
            </a:r>
            <a:endParaRPr lang="zh-CN" altLang="en-US" sz="1400" dirty="0"/>
          </a:p>
          <a:p>
            <a:pPr>
              <a:spcBef>
                <a:spcPct val="0"/>
              </a:spcBef>
              <a:buFontTx/>
              <a:buNone/>
            </a:pPr>
            <a:r>
              <a:rPr lang="zh-CN" altLang="en-US" sz="1800" b="1" dirty="0"/>
              <a:t>       √</a:t>
            </a:r>
            <a:r>
              <a:rPr lang="zh-CN" altLang="en-US" sz="1800" dirty="0"/>
              <a:t> 在</a:t>
            </a:r>
            <a:r>
              <a:rPr lang="en-US" altLang="zh-CN" sz="1800" dirty="0" err="1"/>
              <a:t>golang</a:t>
            </a:r>
            <a:r>
              <a:rPr lang="zh-CN" altLang="en-US" sz="1800" dirty="0"/>
              <a:t>工程中，同一个路径下只能存在一个</a:t>
            </a:r>
            <a:r>
              <a:rPr lang="en-US" altLang="zh-CN" sz="1800" dirty="0"/>
              <a:t>package</a:t>
            </a:r>
            <a:r>
              <a:rPr lang="zh-CN" altLang="en-US" sz="1800" dirty="0"/>
              <a:t>，</a:t>
            </a:r>
            <a:r>
              <a:rPr lang="zh-CN" altLang="en-US" sz="1800" dirty="0">
                <a:solidFill>
                  <a:srgbClr val="002060"/>
                </a:solidFill>
              </a:rPr>
              <a:t>一个</a:t>
            </a:r>
            <a:r>
              <a:rPr lang="en-US" altLang="zh-CN" sz="1800" dirty="0">
                <a:solidFill>
                  <a:srgbClr val="002060"/>
                </a:solidFill>
              </a:rPr>
              <a:t>package</a:t>
            </a:r>
            <a:r>
              <a:rPr lang="zh-CN" altLang="en-US" sz="1800" dirty="0">
                <a:solidFill>
                  <a:srgbClr val="002060"/>
                </a:solidFill>
              </a:rPr>
              <a:t>可以拆成多个源文件组成</a:t>
            </a:r>
            <a:r>
              <a:rPr lang="zh-CN" altLang="en-US" sz="1800" dirty="0"/>
              <a:t>。</a:t>
            </a:r>
            <a:endParaRPr lang="zh-CN" altLang="en-US" sz="1400" dirty="0"/>
          </a:p>
          <a:p>
            <a:pPr>
              <a:spcBef>
                <a:spcPct val="0"/>
              </a:spcBef>
              <a:buFontTx/>
              <a:buNone/>
            </a:pPr>
            <a:r>
              <a:rPr lang="zh-CN" altLang="en-US" sz="1800" b="1" dirty="0"/>
              <a:t>       √</a:t>
            </a:r>
            <a:r>
              <a:rPr lang="zh-CN" altLang="en-US" sz="1800" dirty="0"/>
              <a:t> </a:t>
            </a:r>
            <a:r>
              <a:rPr lang="en-US" altLang="zh-CN" sz="1800" dirty="0"/>
              <a:t>import</a:t>
            </a:r>
            <a:r>
              <a:rPr lang="zh-CN" altLang="en-US" sz="1800" dirty="0"/>
              <a:t>关键字导入的是</a:t>
            </a:r>
            <a:r>
              <a:rPr lang="en-US" altLang="zh-CN" sz="1800" dirty="0"/>
              <a:t>package</a:t>
            </a:r>
            <a:r>
              <a:rPr lang="zh-CN" altLang="en-US" sz="1800" dirty="0"/>
              <a:t>路径，而在源文件中使用</a:t>
            </a:r>
            <a:r>
              <a:rPr lang="en-US" altLang="zh-CN" sz="1800" dirty="0"/>
              <a:t>package</a:t>
            </a:r>
            <a:r>
              <a:rPr lang="zh-CN" altLang="en-US" sz="1800" dirty="0"/>
              <a:t>时，才需要</a:t>
            </a:r>
            <a:r>
              <a:rPr lang="en-US" altLang="zh-CN" sz="1800" dirty="0"/>
              <a:t>package</a:t>
            </a:r>
            <a:r>
              <a:rPr lang="zh-CN" altLang="en-US" sz="1800" dirty="0"/>
              <a:t>名。经常可见的</a:t>
            </a:r>
            <a:r>
              <a:rPr lang="en-US" altLang="zh-CN" sz="1800" dirty="0"/>
              <a:t>import</a:t>
            </a:r>
            <a:r>
              <a:rPr lang="zh-CN" altLang="en-US" sz="1800" dirty="0"/>
              <a:t>的目录名和源文件中使用的</a:t>
            </a:r>
            <a:r>
              <a:rPr lang="en-US" altLang="zh-CN" sz="1800" dirty="0"/>
              <a:t>package</a:t>
            </a:r>
            <a:r>
              <a:rPr lang="zh-CN" altLang="en-US" sz="1800" dirty="0"/>
              <a:t>名一致容易造成</a:t>
            </a:r>
            <a:r>
              <a:rPr lang="en-US" altLang="zh-CN" sz="1800" dirty="0"/>
              <a:t>import</a:t>
            </a:r>
            <a:r>
              <a:rPr lang="zh-CN" altLang="en-US" sz="1800" dirty="0"/>
              <a:t>关键字后即是</a:t>
            </a:r>
            <a:r>
              <a:rPr lang="en-US" altLang="zh-CN" sz="1800" dirty="0"/>
              <a:t>package</a:t>
            </a:r>
            <a:r>
              <a:rPr lang="zh-CN" altLang="en-US" sz="1800" dirty="0"/>
              <a:t>名的错觉，真正使用时，这两者可以不同。</a:t>
            </a:r>
            <a:endParaRPr lang="zh-CN" altLang="en-US" sz="1400" dirty="0"/>
          </a:p>
        </p:txBody>
      </p:sp>
      <p:sp>
        <p:nvSpPr>
          <p:cNvPr id="6" name="矩形 5">
            <a:extLst/>
          </p:cNvPr>
          <p:cNvSpPr/>
          <p:nvPr/>
        </p:nvSpPr>
        <p:spPr>
          <a:xfrm>
            <a:off x="58738" y="695325"/>
            <a:ext cx="1846262" cy="460375"/>
          </a:xfrm>
          <a:prstGeom prst="rect">
            <a:avLst/>
          </a:prstGeom>
          <a:noFill/>
          <a:ln>
            <a:noFill/>
          </a:ln>
        </p:spPr>
        <p:style>
          <a:lnRef idx="1">
            <a:schemeClr val="dk1"/>
          </a:lnRef>
          <a:fillRef idx="2">
            <a:schemeClr val="dk1"/>
          </a:fillRef>
          <a:effectRef idx="1">
            <a:schemeClr val="dk1"/>
          </a:effectRef>
          <a:fontRef idx="minor">
            <a:schemeClr val="dk1"/>
          </a:fontRef>
        </p:style>
        <p:txBody>
          <a:bodyPr>
            <a:spAutoFit/>
          </a:bodyPr>
          <a:lstStyle/>
          <a:p>
            <a:pPr eaLnBrk="1" fontAlgn="auto" hangingPunct="1">
              <a:spcBef>
                <a:spcPts val="0"/>
              </a:spcBef>
              <a:spcAft>
                <a:spcPts val="0"/>
              </a:spcAft>
              <a:defRPr/>
            </a:pPr>
            <a:r>
              <a:rPr lang="en-US" altLang="zh-CN" sz="2400" b="1" dirty="0"/>
              <a:t>package</a:t>
            </a:r>
          </a:p>
        </p:txBody>
      </p:sp>
    </p:spTree>
    <p:extLst>
      <p:ext uri="{BB962C8B-B14F-4D97-AF65-F5344CB8AC3E}">
        <p14:creationId xmlns:p14="http://schemas.microsoft.com/office/powerpoint/2010/main" val="1656670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8">
            <a:extLst/>
          </p:cNvPr>
          <p:cNvSpPr txBox="1">
            <a:spLocks/>
          </p:cNvSpPr>
          <p:nvPr/>
        </p:nvSpPr>
        <p:spPr bwMode="auto">
          <a:xfrm>
            <a:off x="622300" y="361950"/>
            <a:ext cx="10515600" cy="717550"/>
          </a:xfrm>
          <a:prstGeom prst="rect">
            <a:avLst/>
          </a:prstGeom>
          <a:noFill/>
          <a:ln w="9525">
            <a:noFill/>
            <a:miter lim="800000"/>
          </a:ln>
        </p:spPr>
        <p:txBody>
          <a:bodyPr anchor="ctr">
            <a:normAutofit/>
          </a:bodyPr>
          <a:lstStyle>
            <a:lvl1pPr algn="r" rtl="0" eaLnBrk="1" fontAlgn="base" hangingPunct="1">
              <a:spcBef>
                <a:spcPct val="0"/>
              </a:spcBef>
              <a:spcAft>
                <a:spcPct val="0"/>
              </a:spcAft>
              <a:defRPr sz="2800">
                <a:solidFill>
                  <a:schemeClr val="bg1"/>
                </a:solidFill>
                <a:latin typeface="+mj-lt"/>
                <a:ea typeface="+mj-ea"/>
                <a:cs typeface="+mj-cs"/>
              </a:defRPr>
            </a:lvl1pPr>
            <a:lvl2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2pPr>
            <a:lvl3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3pPr>
            <a:lvl4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4pPr>
            <a:lvl5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5pPr>
            <a:lvl6pPr marL="4572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6pPr>
            <a:lvl7pPr marL="9144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7pPr>
            <a:lvl8pPr marL="13716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8pPr>
            <a:lvl9pPr marL="18288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9pPr>
          </a:lstStyle>
          <a:p>
            <a:pPr algn="ctr">
              <a:defRPr/>
            </a:pPr>
            <a:r>
              <a:rPr lang="en-US" altLang="zh-CN" sz="3200" kern="0" dirty="0">
                <a:solidFill>
                  <a:srgbClr val="00B0F0"/>
                </a:solidFill>
                <a:latin typeface="微软雅黑" panose="020B0503020204020204" pitchFamily="34" charset="-122"/>
                <a:ea typeface="微软雅黑" panose="020B0503020204020204" pitchFamily="34" charset="-122"/>
              </a:rPr>
              <a:t>main,init,test</a:t>
            </a:r>
          </a:p>
        </p:txBody>
      </p:sp>
      <p:sp>
        <p:nvSpPr>
          <p:cNvPr id="5" name="矩形 3"/>
          <p:cNvSpPr>
            <a:spLocks noChangeArrowheads="1"/>
          </p:cNvSpPr>
          <p:nvPr/>
        </p:nvSpPr>
        <p:spPr bwMode="auto">
          <a:xfrm>
            <a:off x="1058863" y="1397000"/>
            <a:ext cx="1007427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en-US" altLang="zh-CN" sz="1800"/>
              <a:t>Go</a:t>
            </a:r>
            <a:r>
              <a:rPr lang="zh-CN" altLang="en-US" sz="1800"/>
              <a:t>里面有两个保留的函数：</a:t>
            </a:r>
            <a:r>
              <a:rPr lang="en-US" altLang="zh-CN" sz="1800">
                <a:solidFill>
                  <a:srgbClr val="002060"/>
                </a:solidFill>
              </a:rPr>
              <a:t>init</a:t>
            </a:r>
            <a:r>
              <a:rPr lang="zh-CN" altLang="en-US" sz="1800">
                <a:solidFill>
                  <a:srgbClr val="002060"/>
                </a:solidFill>
              </a:rPr>
              <a:t>函数（能够应用于所有的</a:t>
            </a:r>
            <a:r>
              <a:rPr lang="en-US" altLang="zh-CN" sz="1800">
                <a:solidFill>
                  <a:srgbClr val="002060"/>
                </a:solidFill>
              </a:rPr>
              <a:t>package</a:t>
            </a:r>
            <a:r>
              <a:rPr lang="zh-CN" altLang="en-US" sz="1800">
                <a:solidFill>
                  <a:srgbClr val="002060"/>
                </a:solidFill>
              </a:rPr>
              <a:t>）和</a:t>
            </a:r>
            <a:r>
              <a:rPr lang="en-US" altLang="zh-CN" sz="1800">
                <a:solidFill>
                  <a:srgbClr val="002060"/>
                </a:solidFill>
              </a:rPr>
              <a:t>main</a:t>
            </a:r>
            <a:r>
              <a:rPr lang="zh-CN" altLang="en-US" sz="1800">
                <a:solidFill>
                  <a:srgbClr val="002060"/>
                </a:solidFill>
              </a:rPr>
              <a:t>函数（只能应用于</a:t>
            </a:r>
            <a:r>
              <a:rPr lang="en-US" altLang="zh-CN" sz="1800">
                <a:solidFill>
                  <a:srgbClr val="002060"/>
                </a:solidFill>
              </a:rPr>
              <a:t>package main</a:t>
            </a:r>
            <a:r>
              <a:rPr lang="zh-CN" altLang="en-US" sz="1800">
                <a:solidFill>
                  <a:srgbClr val="002060"/>
                </a:solidFill>
              </a:rPr>
              <a:t>）</a:t>
            </a:r>
            <a:r>
              <a:rPr lang="zh-CN" altLang="en-US" sz="1800"/>
              <a:t>。</a:t>
            </a:r>
            <a:endParaRPr lang="en-US" altLang="zh-CN" sz="1800"/>
          </a:p>
          <a:p>
            <a:pPr eaLnBrk="1" hangingPunct="1">
              <a:spcBef>
                <a:spcPct val="0"/>
              </a:spcBef>
              <a:buFontTx/>
              <a:buNone/>
            </a:pPr>
            <a:endParaRPr lang="zh-CN" altLang="en-US" sz="1800"/>
          </a:p>
          <a:p>
            <a:pPr eaLnBrk="1" hangingPunct="1">
              <a:spcBef>
                <a:spcPct val="0"/>
              </a:spcBef>
              <a:buFontTx/>
              <a:buNone/>
            </a:pPr>
            <a:r>
              <a:rPr lang="en-US" altLang="zh-CN" sz="1800"/>
              <a:t>Go</a:t>
            </a:r>
            <a:r>
              <a:rPr lang="zh-CN" altLang="en-US" sz="1800"/>
              <a:t>程序会自动调用</a:t>
            </a:r>
            <a:r>
              <a:rPr lang="en-US" altLang="zh-CN" sz="1800"/>
              <a:t>init()</a:t>
            </a:r>
            <a:r>
              <a:rPr lang="zh-CN" altLang="en-US" sz="1800"/>
              <a:t>和</a:t>
            </a:r>
            <a:r>
              <a:rPr lang="en-US" altLang="zh-CN" sz="1800"/>
              <a:t>main()</a:t>
            </a:r>
            <a:r>
              <a:rPr lang="zh-CN" altLang="en-US" sz="1800"/>
              <a:t>，所以你不需要在任何地方调用这两个函数。每个</a:t>
            </a:r>
            <a:r>
              <a:rPr lang="en-US" altLang="zh-CN" sz="1800"/>
              <a:t>package</a:t>
            </a:r>
            <a:r>
              <a:rPr lang="zh-CN" altLang="en-US" sz="1800"/>
              <a:t>中的</a:t>
            </a:r>
            <a:r>
              <a:rPr lang="en-US" altLang="zh-CN" sz="1800"/>
              <a:t>init</a:t>
            </a:r>
            <a:r>
              <a:rPr lang="zh-CN" altLang="en-US" sz="1800"/>
              <a:t>函数都是可选的，但</a:t>
            </a:r>
            <a:r>
              <a:rPr lang="en-US" altLang="zh-CN" sz="1800"/>
              <a:t>package main</a:t>
            </a:r>
            <a:r>
              <a:rPr lang="zh-CN" altLang="en-US" sz="1800"/>
              <a:t>就必须包含一个</a:t>
            </a:r>
            <a:r>
              <a:rPr lang="en-US" altLang="zh-CN" sz="1800"/>
              <a:t>main</a:t>
            </a:r>
            <a:r>
              <a:rPr lang="zh-CN" altLang="en-US" sz="1800"/>
              <a:t>函数。</a:t>
            </a:r>
            <a:endParaRPr lang="en-US" altLang="zh-CN" sz="1800"/>
          </a:p>
          <a:p>
            <a:pPr eaLnBrk="1" hangingPunct="1">
              <a:spcBef>
                <a:spcPct val="0"/>
              </a:spcBef>
              <a:buFontTx/>
              <a:buNone/>
            </a:pPr>
            <a:endParaRPr lang="en-US" altLang="zh-CN" sz="1800"/>
          </a:p>
          <a:p>
            <a:pPr eaLnBrk="1" hangingPunct="1">
              <a:spcBef>
                <a:spcPct val="0"/>
              </a:spcBef>
              <a:buFontTx/>
              <a:buNone/>
            </a:pPr>
            <a:r>
              <a:rPr lang="en-US" altLang="zh-CN" sz="1800"/>
              <a:t>Go</a:t>
            </a:r>
            <a:r>
              <a:rPr lang="zh-CN" altLang="en-US" sz="1800"/>
              <a:t>程序需要测试文件一律用”</a:t>
            </a:r>
            <a:r>
              <a:rPr lang="en-US" altLang="zh-CN" sz="1800"/>
              <a:t>_test”</a:t>
            </a:r>
            <a:r>
              <a:rPr lang="zh-CN" altLang="en-US" sz="1800"/>
              <a:t>结尾，测试的函数都用</a:t>
            </a:r>
            <a:r>
              <a:rPr lang="en-US" altLang="zh-CN" sz="1800"/>
              <a:t>Test</a:t>
            </a:r>
            <a:r>
              <a:rPr lang="zh-CN" altLang="en-US" sz="1800"/>
              <a:t>开头，使用命令</a:t>
            </a:r>
            <a:r>
              <a:rPr lang="en-US" altLang="zh-CN" sz="1800">
                <a:solidFill>
                  <a:srgbClr val="002060"/>
                </a:solidFill>
              </a:rPr>
              <a:t>$ go test </a:t>
            </a:r>
            <a:r>
              <a:rPr lang="zh-CN" altLang="en-US" sz="1800">
                <a:solidFill>
                  <a:srgbClr val="002060"/>
                </a:solidFill>
              </a:rPr>
              <a:t>包名</a:t>
            </a:r>
            <a:r>
              <a:rPr lang="zh-CN" altLang="en-US" sz="1800"/>
              <a:t>测试</a:t>
            </a:r>
          </a:p>
        </p:txBody>
      </p:sp>
      <p:pic>
        <p:nvPicPr>
          <p:cNvPr id="6" name="图片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7163" y="3790950"/>
            <a:ext cx="6365875" cy="281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2487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a:spLocks noGrp="1" noChangeArrowheads="1"/>
          </p:cNvSpPr>
          <p:nvPr>
            <p:ph idx="4294967295"/>
          </p:nvPr>
        </p:nvSpPr>
        <p:spPr>
          <a:xfrm>
            <a:off x="3238500" y="931863"/>
            <a:ext cx="5715000" cy="5795962"/>
          </a:xfrm>
        </p:spPr>
        <p:txBody>
          <a:bodyPr/>
          <a:lstStyle/>
          <a:p>
            <a:pPr marL="400050" indent="-400050" eaLnBrk="1" hangingPunct="1">
              <a:buFont typeface="黑体" panose="02010609060101010101" pitchFamily="49" charset="-122"/>
              <a:buAutoNum type="ea1JpnChsDbPeriod"/>
            </a:pPr>
            <a:r>
              <a:rPr lang="zh-CN" altLang="en-US" sz="2000" dirty="0" smtClean="0">
                <a:latin typeface="微软雅黑" panose="020B0503020204020204" pitchFamily="34" charset="-122"/>
                <a:ea typeface="微软雅黑" panose="020B0503020204020204" pitchFamily="34" charset="-122"/>
              </a:rPr>
              <a:t>课程目标</a:t>
            </a:r>
            <a:endParaRPr lang="en-US" altLang="zh-CN" sz="2000" dirty="0" smtClean="0">
              <a:latin typeface="微软雅黑" panose="020B0503020204020204" pitchFamily="34" charset="-122"/>
              <a:ea typeface="微软雅黑" panose="020B0503020204020204" pitchFamily="34" charset="-122"/>
            </a:endParaRPr>
          </a:p>
          <a:p>
            <a:pPr marL="400050" indent="-400050" eaLnBrk="1" hangingPunct="1">
              <a:buFont typeface="黑体" panose="02010609060101010101" pitchFamily="49" charset="-122"/>
              <a:buAutoNum type="ea1JpnChsDbPeriod"/>
            </a:pPr>
            <a:r>
              <a:rPr lang="en-US" altLang="zh-CN" sz="2000" dirty="0" err="1" smtClean="0">
                <a:latin typeface="微软雅黑" panose="020B0503020204020204" pitchFamily="34" charset="-122"/>
                <a:ea typeface="微软雅黑" panose="020B0503020204020204" pitchFamily="34" charset="-122"/>
              </a:rPr>
              <a:t>Golang</a:t>
            </a:r>
            <a:r>
              <a:rPr lang="zh-CN" altLang="en-US" sz="2000" dirty="0" smtClean="0">
                <a:latin typeface="微软雅黑" panose="020B0503020204020204" pitchFamily="34" charset="-122"/>
                <a:ea typeface="微软雅黑" panose="020B0503020204020204" pitchFamily="34" charset="-122"/>
              </a:rPr>
              <a:t>语言发展背景</a:t>
            </a:r>
            <a:endParaRPr lang="en-US" altLang="zh-CN" sz="2000" dirty="0" smtClean="0">
              <a:latin typeface="微软雅黑" panose="020B0503020204020204" pitchFamily="34" charset="-122"/>
              <a:ea typeface="微软雅黑" panose="020B0503020204020204" pitchFamily="34" charset="-122"/>
            </a:endParaRPr>
          </a:p>
          <a:p>
            <a:pPr marL="400050" indent="-400050" eaLnBrk="1" hangingPunct="1">
              <a:buFont typeface="黑体" panose="02010609060101010101" pitchFamily="49" charset="-122"/>
              <a:buAutoNum type="ea1JpnChsDbPeriod"/>
            </a:pPr>
            <a:r>
              <a:rPr lang="zh-CN" altLang="en-US" sz="2000" dirty="0" smtClean="0">
                <a:latin typeface="微软雅黑" panose="020B0503020204020204" pitchFamily="34" charset="-122"/>
                <a:ea typeface="微软雅黑" panose="020B0503020204020204" pitchFamily="34" charset="-122"/>
              </a:rPr>
              <a:t>基本语法</a:t>
            </a:r>
            <a:endParaRPr lang="en-US" altLang="zh-CN" sz="2000" dirty="0" smtClean="0">
              <a:latin typeface="微软雅黑" panose="020B0503020204020204" pitchFamily="34" charset="-122"/>
              <a:ea typeface="微软雅黑" panose="020B0503020204020204" pitchFamily="34" charset="-122"/>
            </a:endParaRPr>
          </a:p>
          <a:p>
            <a:pPr marL="800100" lvl="1" indent="-400050" eaLnBrk="1" hangingPunct="1">
              <a:buFontTx/>
              <a:buAutoNum type="arabicPeriod"/>
            </a:pPr>
            <a:r>
              <a:rPr lang="zh-CN" altLang="en-US" sz="1800" dirty="0" smtClean="0">
                <a:latin typeface="微软雅黑" panose="020B0503020204020204" pitchFamily="34" charset="-122"/>
                <a:ea typeface="微软雅黑" panose="020B0503020204020204" pitchFamily="34" charset="-122"/>
              </a:rPr>
              <a:t>数据类型</a:t>
            </a:r>
            <a:endParaRPr lang="en-US" altLang="zh-CN" sz="1800" dirty="0" smtClean="0">
              <a:latin typeface="微软雅黑" panose="020B0503020204020204" pitchFamily="34" charset="-122"/>
              <a:ea typeface="微软雅黑" panose="020B0503020204020204" pitchFamily="34" charset="-122"/>
            </a:endParaRPr>
          </a:p>
          <a:p>
            <a:pPr marL="800100" lvl="1" indent="-400050" eaLnBrk="1" hangingPunct="1">
              <a:buFontTx/>
              <a:buAutoNum type="arabicPeriod"/>
            </a:pPr>
            <a:r>
              <a:rPr lang="zh-CN" altLang="en-US" sz="1800" dirty="0" smtClean="0">
                <a:latin typeface="微软雅黑" panose="020B0503020204020204" pitchFamily="34" charset="-122"/>
                <a:ea typeface="微软雅黑" panose="020B0503020204020204" pitchFamily="34" charset="-122"/>
              </a:rPr>
              <a:t>变量定义</a:t>
            </a:r>
            <a:endParaRPr lang="en-US" altLang="zh-CN" sz="1800" dirty="0" smtClean="0">
              <a:latin typeface="微软雅黑" panose="020B0503020204020204" pitchFamily="34" charset="-122"/>
              <a:ea typeface="微软雅黑" panose="020B0503020204020204" pitchFamily="34" charset="-122"/>
            </a:endParaRPr>
          </a:p>
          <a:p>
            <a:pPr marL="800100" lvl="1" indent="-400050" eaLnBrk="1" hangingPunct="1">
              <a:buFontTx/>
              <a:buAutoNum type="arabicPeriod"/>
            </a:pPr>
            <a:r>
              <a:rPr lang="zh-CN" altLang="en-US" sz="1800" dirty="0" smtClean="0">
                <a:latin typeface="微软雅黑" panose="020B0503020204020204" pitchFamily="34" charset="-122"/>
                <a:ea typeface="微软雅黑" panose="020B0503020204020204" pitchFamily="34" charset="-122"/>
              </a:rPr>
              <a:t>控制结构</a:t>
            </a:r>
            <a:endParaRPr lang="en-US" altLang="zh-CN" sz="1800" dirty="0" smtClean="0">
              <a:latin typeface="微软雅黑" panose="020B0503020204020204" pitchFamily="34" charset="-122"/>
              <a:ea typeface="微软雅黑" panose="020B0503020204020204" pitchFamily="34" charset="-122"/>
            </a:endParaRPr>
          </a:p>
          <a:p>
            <a:pPr marL="800100" lvl="1" indent="-400050" eaLnBrk="1" hangingPunct="1">
              <a:buFontTx/>
              <a:buAutoNum type="arabicPeriod"/>
            </a:pPr>
            <a:r>
              <a:rPr lang="zh-CN" altLang="en-US" sz="1800" dirty="0" smtClean="0">
                <a:latin typeface="微软雅黑" panose="020B0503020204020204" pitchFamily="34" charset="-122"/>
                <a:ea typeface="微软雅黑" panose="020B0503020204020204" pitchFamily="34" charset="-122"/>
              </a:rPr>
              <a:t>函数</a:t>
            </a:r>
            <a:r>
              <a:rPr lang="en-US" altLang="zh-CN" sz="1800" dirty="0" smtClean="0">
                <a:latin typeface="微软雅黑" panose="020B0503020204020204" pitchFamily="34" charset="-122"/>
                <a:ea typeface="微软雅黑" panose="020B0503020204020204" pitchFamily="34" charset="-122"/>
              </a:rPr>
              <a:t>function</a:t>
            </a:r>
          </a:p>
          <a:p>
            <a:pPr marL="800100" lvl="1" indent="-400050" eaLnBrk="1" hangingPunct="1">
              <a:buFontTx/>
              <a:buAutoNum type="arabicPeriod"/>
            </a:pPr>
            <a:r>
              <a:rPr lang="zh-CN" altLang="en-US" sz="1800" dirty="0" smtClean="0">
                <a:latin typeface="微软雅黑" panose="020B0503020204020204" pitchFamily="34" charset="-122"/>
                <a:ea typeface="微软雅黑" panose="020B0503020204020204" pitchFamily="34" charset="-122"/>
              </a:rPr>
              <a:t>结构体</a:t>
            </a:r>
            <a:r>
              <a:rPr lang="en-US" altLang="zh-CN" sz="1800" dirty="0" err="1" smtClean="0">
                <a:latin typeface="微软雅黑" panose="020B0503020204020204" pitchFamily="34" charset="-122"/>
                <a:ea typeface="微软雅黑" panose="020B0503020204020204" pitchFamily="34" charset="-122"/>
              </a:rPr>
              <a:t>struct</a:t>
            </a:r>
            <a:endParaRPr lang="en-US" altLang="zh-CN" sz="1800" dirty="0" smtClean="0">
              <a:latin typeface="微软雅黑" panose="020B0503020204020204" pitchFamily="34" charset="-122"/>
              <a:ea typeface="微软雅黑" panose="020B0503020204020204" pitchFamily="34" charset="-122"/>
            </a:endParaRPr>
          </a:p>
          <a:p>
            <a:pPr marL="800100" lvl="1" indent="-400050" eaLnBrk="1" hangingPunct="1">
              <a:buFontTx/>
              <a:buAutoNum type="arabicPeriod"/>
            </a:pPr>
            <a:r>
              <a:rPr lang="zh-CN" altLang="en-US" sz="1800" dirty="0" smtClean="0">
                <a:latin typeface="微软雅黑" panose="020B0503020204020204" pitchFamily="34" charset="-122"/>
                <a:ea typeface="微软雅黑" panose="020B0503020204020204" pitchFamily="34" charset="-122"/>
              </a:rPr>
              <a:t>面向对象</a:t>
            </a:r>
            <a:endParaRPr lang="en-US" altLang="zh-CN" sz="1800" dirty="0" smtClean="0">
              <a:latin typeface="微软雅黑" panose="020B0503020204020204" pitchFamily="34" charset="-122"/>
              <a:ea typeface="微软雅黑" panose="020B0503020204020204" pitchFamily="34" charset="-122"/>
            </a:endParaRPr>
          </a:p>
          <a:p>
            <a:pPr marL="800100" lvl="1" indent="-400050" eaLnBrk="1" hangingPunct="1">
              <a:buFontTx/>
              <a:buAutoNum type="arabicPeriod"/>
            </a:pPr>
            <a:r>
              <a:rPr lang="zh-CN" altLang="en-US" sz="1800" dirty="0" smtClean="0">
                <a:latin typeface="微软雅黑" panose="020B0503020204020204" pitchFamily="34" charset="-122"/>
                <a:ea typeface="微软雅黑" panose="020B0503020204020204" pitchFamily="34" charset="-122"/>
              </a:rPr>
              <a:t>接口</a:t>
            </a:r>
            <a:r>
              <a:rPr lang="en-US" altLang="zh-CN" sz="1800" dirty="0" smtClean="0">
                <a:latin typeface="微软雅黑" panose="020B0503020204020204" pitchFamily="34" charset="-122"/>
                <a:ea typeface="微软雅黑" panose="020B0503020204020204" pitchFamily="34" charset="-122"/>
              </a:rPr>
              <a:t>interface</a:t>
            </a:r>
          </a:p>
          <a:p>
            <a:pPr marL="800100" lvl="1" indent="-400050" eaLnBrk="1" hangingPunct="1">
              <a:buFontTx/>
              <a:buAutoNum type="arabicPeriod"/>
            </a:pPr>
            <a:r>
              <a:rPr lang="zh-CN" altLang="en-US" sz="1800" dirty="0" smtClean="0">
                <a:latin typeface="微软雅黑" panose="020B0503020204020204" pitchFamily="34" charset="-122"/>
                <a:ea typeface="微软雅黑" panose="020B0503020204020204" pitchFamily="34" charset="-122"/>
              </a:rPr>
              <a:t>恐慌</a:t>
            </a:r>
            <a:r>
              <a:rPr lang="en-US" altLang="zh-CN" sz="1800" dirty="0" smtClean="0">
                <a:latin typeface="微软雅黑" panose="020B0503020204020204" pitchFamily="34" charset="-122"/>
                <a:ea typeface="微软雅黑" panose="020B0503020204020204" pitchFamily="34" charset="-122"/>
              </a:rPr>
              <a:t>panic</a:t>
            </a:r>
            <a:r>
              <a:rPr lang="zh-CN" altLang="en-US" sz="1800" dirty="0" smtClean="0">
                <a:latin typeface="微软雅黑" panose="020B0503020204020204" pitchFamily="34" charset="-122"/>
                <a:ea typeface="微软雅黑" panose="020B0503020204020204" pitchFamily="34" charset="-122"/>
              </a:rPr>
              <a:t>和恢复</a:t>
            </a:r>
            <a:r>
              <a:rPr lang="en-US" altLang="zh-CN" sz="1800" dirty="0" smtClean="0">
                <a:latin typeface="微软雅黑" panose="020B0503020204020204" pitchFamily="34" charset="-122"/>
                <a:ea typeface="微软雅黑" panose="020B0503020204020204" pitchFamily="34" charset="-122"/>
              </a:rPr>
              <a:t>recover</a:t>
            </a:r>
          </a:p>
          <a:p>
            <a:pPr marL="800100" lvl="1" indent="-400050" eaLnBrk="1" hangingPunct="1">
              <a:buFontTx/>
              <a:buAutoNum type="arabicPeriod"/>
            </a:pPr>
            <a:r>
              <a:rPr lang="zh-CN" altLang="en-US" sz="1800" dirty="0" smtClean="0"/>
              <a:t>并发</a:t>
            </a:r>
            <a:r>
              <a:rPr lang="en-US" altLang="zh-CN" sz="1800" dirty="0" err="1" smtClean="0"/>
              <a:t>goroutine</a:t>
            </a:r>
            <a:r>
              <a:rPr lang="zh-CN" altLang="en-US" sz="1800" dirty="0" smtClean="0"/>
              <a:t>和</a:t>
            </a:r>
            <a:r>
              <a:rPr lang="en-US" altLang="zh-CN" sz="1800" dirty="0" smtClean="0"/>
              <a:t>channel</a:t>
            </a:r>
          </a:p>
          <a:p>
            <a:pPr marL="800100" lvl="1" indent="-400050" eaLnBrk="1" hangingPunct="1">
              <a:buFontTx/>
              <a:buAutoNum type="arabicPeriod"/>
            </a:pPr>
            <a:r>
              <a:rPr lang="en-US" altLang="zh-CN" sz="1800" dirty="0" smtClean="0"/>
              <a:t>Import</a:t>
            </a:r>
            <a:r>
              <a:rPr lang="zh-CN" altLang="en-US" sz="1800" dirty="0" smtClean="0"/>
              <a:t>和</a:t>
            </a:r>
            <a:r>
              <a:rPr lang="en-US" altLang="zh-CN" sz="1800" dirty="0" smtClean="0"/>
              <a:t>package</a:t>
            </a:r>
          </a:p>
          <a:p>
            <a:pPr marL="800100" lvl="1" indent="-400050" eaLnBrk="1" hangingPunct="1">
              <a:buFontTx/>
              <a:buAutoNum type="arabicPeriod"/>
            </a:pPr>
            <a:r>
              <a:rPr lang="en-US" altLang="zh-CN" sz="1800" dirty="0" err="1" smtClean="0"/>
              <a:t>main,init,test</a:t>
            </a:r>
            <a:endParaRPr lang="en-US" altLang="zh-CN" sz="1800" dirty="0" smtClean="0"/>
          </a:p>
          <a:p>
            <a:pPr marL="800100" lvl="1" indent="-400050" eaLnBrk="1" hangingPunct="1">
              <a:buFontTx/>
              <a:buAutoNum type="arabicPeriod"/>
            </a:pPr>
            <a:r>
              <a:rPr lang="zh-CN" altLang="en-US" sz="1800" dirty="0" smtClean="0"/>
              <a:t>指针和内存分配</a:t>
            </a:r>
            <a:r>
              <a:rPr lang="en-US" altLang="zh-CN" sz="1800" dirty="0" smtClean="0"/>
              <a:t>(new</a:t>
            </a:r>
            <a:r>
              <a:rPr lang="zh-CN" altLang="en-US" sz="1800" dirty="0" smtClean="0"/>
              <a:t>和</a:t>
            </a:r>
            <a:r>
              <a:rPr lang="en-US" altLang="zh-CN" sz="1800" dirty="0" smtClean="0"/>
              <a:t>make)</a:t>
            </a:r>
          </a:p>
          <a:p>
            <a:pPr marL="400050" indent="-400050" eaLnBrk="1" hangingPunct="1">
              <a:buFontTx/>
              <a:buAutoNum type="ea1JpnChsDbPeriod"/>
            </a:pPr>
            <a:r>
              <a:rPr lang="zh-CN" altLang="en-US" sz="2000" dirty="0" smtClean="0"/>
              <a:t>总结下</a:t>
            </a:r>
            <a:r>
              <a:rPr lang="en-US" altLang="zh-CN" sz="2000" dirty="0" err="1" smtClean="0"/>
              <a:t>Golang</a:t>
            </a:r>
            <a:r>
              <a:rPr lang="zh-CN" altLang="en-US" sz="2000" dirty="0" smtClean="0"/>
              <a:t>的优缺点</a:t>
            </a:r>
            <a:endParaRPr lang="en-US" altLang="zh-CN" sz="2000" dirty="0" smtClean="0"/>
          </a:p>
          <a:p>
            <a:pPr marL="400050" indent="-400050" eaLnBrk="1" hangingPunct="1">
              <a:buFontTx/>
              <a:buAutoNum type="ea1JpnChsDbPeriod"/>
            </a:pPr>
            <a:r>
              <a:rPr lang="en-US" altLang="zh-CN" sz="2000" dirty="0" smtClean="0"/>
              <a:t>Web</a:t>
            </a:r>
            <a:r>
              <a:rPr lang="zh-CN" altLang="en-US" sz="2000" dirty="0" smtClean="0"/>
              <a:t>小实例</a:t>
            </a:r>
            <a:endParaRPr lang="en-US" altLang="zh-CN" sz="2000" dirty="0" smtClean="0"/>
          </a:p>
          <a:p>
            <a:pPr marL="400050" indent="-400050" eaLnBrk="1" hangingPunct="1">
              <a:buFontTx/>
              <a:buAutoNum type="ea1JpnChsDbPeriod"/>
            </a:pPr>
            <a:endParaRPr lang="en-US" altLang="zh-CN" sz="2000" dirty="0" smtClean="0"/>
          </a:p>
        </p:txBody>
      </p:sp>
    </p:spTree>
    <p:extLst>
      <p:ext uri="{BB962C8B-B14F-4D97-AF65-F5344CB8AC3E}">
        <p14:creationId xmlns:p14="http://schemas.microsoft.com/office/powerpoint/2010/main" val="10616263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8">
            <a:extLst/>
          </p:cNvPr>
          <p:cNvSpPr txBox="1">
            <a:spLocks/>
          </p:cNvSpPr>
          <p:nvPr/>
        </p:nvSpPr>
        <p:spPr bwMode="auto">
          <a:xfrm>
            <a:off x="622300" y="361950"/>
            <a:ext cx="10515600" cy="717550"/>
          </a:xfrm>
          <a:prstGeom prst="rect">
            <a:avLst/>
          </a:prstGeom>
          <a:noFill/>
          <a:ln w="9525">
            <a:noFill/>
            <a:miter lim="800000"/>
          </a:ln>
        </p:spPr>
        <p:txBody>
          <a:bodyPr anchor="ctr">
            <a:normAutofit/>
          </a:bodyPr>
          <a:lstStyle>
            <a:lvl1pPr algn="r" rtl="0" eaLnBrk="1" fontAlgn="base" hangingPunct="1">
              <a:spcBef>
                <a:spcPct val="0"/>
              </a:spcBef>
              <a:spcAft>
                <a:spcPct val="0"/>
              </a:spcAft>
              <a:defRPr sz="2800">
                <a:solidFill>
                  <a:schemeClr val="bg1"/>
                </a:solidFill>
                <a:latin typeface="+mj-lt"/>
                <a:ea typeface="+mj-ea"/>
                <a:cs typeface="+mj-cs"/>
              </a:defRPr>
            </a:lvl1pPr>
            <a:lvl2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2pPr>
            <a:lvl3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3pPr>
            <a:lvl4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4pPr>
            <a:lvl5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5pPr>
            <a:lvl6pPr marL="4572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6pPr>
            <a:lvl7pPr marL="9144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7pPr>
            <a:lvl8pPr marL="13716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8pPr>
            <a:lvl9pPr marL="18288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9pPr>
          </a:lstStyle>
          <a:p>
            <a:pPr algn="ctr">
              <a:defRPr/>
            </a:pPr>
            <a:r>
              <a:rPr lang="zh-CN" altLang="en-US" sz="3200" kern="0" dirty="0">
                <a:solidFill>
                  <a:srgbClr val="00B0F0"/>
                </a:solidFill>
                <a:latin typeface="微软雅黑" panose="020B0503020204020204" pitchFamily="34" charset="-122"/>
                <a:ea typeface="微软雅黑" panose="020B0503020204020204" pitchFamily="34" charset="-122"/>
              </a:rPr>
              <a:t>指针和内存分配</a:t>
            </a:r>
            <a:endParaRPr lang="en-US" altLang="zh-CN" sz="3200" kern="0" dirty="0">
              <a:solidFill>
                <a:srgbClr val="00B0F0"/>
              </a:solidFill>
              <a:latin typeface="微软雅黑" panose="020B0503020204020204" pitchFamily="34" charset="-122"/>
              <a:ea typeface="微软雅黑" panose="020B0503020204020204" pitchFamily="34" charset="-122"/>
            </a:endParaRPr>
          </a:p>
        </p:txBody>
      </p:sp>
      <p:sp>
        <p:nvSpPr>
          <p:cNvPr id="5" name="矩形 2"/>
          <p:cNvSpPr>
            <a:spLocks noChangeArrowheads="1"/>
          </p:cNvSpPr>
          <p:nvPr/>
        </p:nvSpPr>
        <p:spPr bwMode="auto">
          <a:xfrm>
            <a:off x="939800" y="1184275"/>
            <a:ext cx="108632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1800"/>
              <a:t>不像 </a:t>
            </a:r>
            <a:r>
              <a:rPr lang="en-US" altLang="zh-CN" sz="1800"/>
              <a:t>Java </a:t>
            </a:r>
            <a:r>
              <a:rPr lang="zh-CN" altLang="en-US" sz="1800"/>
              <a:t>和 </a:t>
            </a:r>
            <a:r>
              <a:rPr lang="en-US" altLang="zh-CN" sz="1800"/>
              <a:t>.NET</a:t>
            </a:r>
            <a:r>
              <a:rPr lang="zh-CN" altLang="en-US" sz="1800"/>
              <a:t>，</a:t>
            </a:r>
            <a:r>
              <a:rPr lang="en-US" altLang="zh-CN" sz="1800"/>
              <a:t>Go </a:t>
            </a:r>
            <a:r>
              <a:rPr lang="zh-CN" altLang="en-US" sz="1800"/>
              <a:t>语言为程序员提供了控制数据结构的指针的能力；但是，</a:t>
            </a:r>
            <a:r>
              <a:rPr lang="zh-CN" altLang="en-US" sz="1800">
                <a:solidFill>
                  <a:srgbClr val="002060"/>
                </a:solidFill>
              </a:rPr>
              <a:t>不能进行指针运算</a:t>
            </a:r>
            <a:r>
              <a:rPr lang="zh-CN" altLang="en-US" sz="1800"/>
              <a:t>。</a:t>
            </a:r>
          </a:p>
        </p:txBody>
      </p:sp>
      <p:sp>
        <p:nvSpPr>
          <p:cNvPr id="6" name="Rectangle 1"/>
          <p:cNvSpPr>
            <a:spLocks noChangeArrowheads="1"/>
          </p:cNvSpPr>
          <p:nvPr/>
        </p:nvSpPr>
        <p:spPr bwMode="auto">
          <a:xfrm>
            <a:off x="2008188" y="1949450"/>
            <a:ext cx="1360487"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r>
              <a:rPr lang="en-US" altLang="zh-CN" sz="1800">
                <a:latin typeface="Arial Unicode MS" pitchFamily="34" charset="-122"/>
              </a:rPr>
              <a:t>var i1 = 5</a:t>
            </a:r>
          </a:p>
          <a:p>
            <a:pPr>
              <a:spcBef>
                <a:spcPct val="0"/>
              </a:spcBef>
              <a:buFontTx/>
              <a:buNone/>
            </a:pPr>
            <a:r>
              <a:rPr lang="zh-CN" altLang="zh-CN" sz="1800">
                <a:latin typeface="Arial Unicode MS" pitchFamily="34" charset="-122"/>
              </a:rPr>
              <a:t>var intP *int</a:t>
            </a:r>
            <a:endParaRPr lang="en-US" altLang="zh-CN" sz="1800">
              <a:latin typeface="Arial Unicode MS" pitchFamily="34" charset="-122"/>
            </a:endParaRPr>
          </a:p>
          <a:p>
            <a:pPr>
              <a:spcBef>
                <a:spcPct val="0"/>
              </a:spcBef>
              <a:buFontTx/>
              <a:buNone/>
            </a:pPr>
            <a:r>
              <a:rPr lang="zh-CN" altLang="zh-CN" sz="1800"/>
              <a:t> </a:t>
            </a:r>
            <a:r>
              <a:rPr lang="en-US" altLang="zh-CN" sz="1800"/>
              <a:t>intP = &amp;i1</a:t>
            </a:r>
            <a:endParaRPr lang="zh-CN" altLang="zh-CN" sz="1800"/>
          </a:p>
        </p:txBody>
      </p:sp>
      <p:pic>
        <p:nvPicPr>
          <p:cNvPr id="7" name="图片 4"/>
          <p:cNvPicPr>
            <a:picLocks noChangeAspect="1" noChangeArrowheads="1"/>
          </p:cNvPicPr>
          <p:nvPr/>
        </p:nvPicPr>
        <p:blipFill>
          <a:blip r:embed="rId2">
            <a:extLst>
              <a:ext uri="{28A0092B-C50C-407E-A947-70E740481C1C}">
                <a14:useLocalDpi xmlns:a14="http://schemas.microsoft.com/office/drawing/2010/main" val="0"/>
              </a:ext>
            </a:extLst>
          </a:blip>
          <a:srcRect b="19534"/>
          <a:stretch>
            <a:fillRect/>
          </a:stretch>
        </p:blipFill>
        <p:spPr bwMode="auto">
          <a:xfrm>
            <a:off x="5132388" y="1771650"/>
            <a:ext cx="3687762" cy="174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5"/>
          <p:cNvSpPr>
            <a:spLocks noChangeArrowheads="1"/>
          </p:cNvSpPr>
          <p:nvPr/>
        </p:nvSpPr>
        <p:spPr bwMode="auto">
          <a:xfrm>
            <a:off x="939800" y="3889375"/>
            <a:ext cx="10863263"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AutoNum type="arabicPeriod"/>
            </a:pPr>
            <a:r>
              <a:rPr lang="en-US" altLang="zh-CN" sz="1800"/>
              <a:t>struct</a:t>
            </a:r>
            <a:r>
              <a:rPr lang="zh-CN" altLang="en-US" sz="1800"/>
              <a:t>的指针作为参数</a:t>
            </a:r>
            <a:endParaRPr lang="en-US" altLang="zh-CN" sz="1800"/>
          </a:p>
          <a:p>
            <a:pPr eaLnBrk="1" hangingPunct="1">
              <a:spcBef>
                <a:spcPct val="0"/>
              </a:spcBef>
              <a:buFontTx/>
              <a:buAutoNum type="arabicPeriod"/>
            </a:pPr>
            <a:r>
              <a:rPr lang="en-US" altLang="zh-CN" sz="1800"/>
              <a:t>struct</a:t>
            </a:r>
            <a:r>
              <a:rPr lang="zh-CN" altLang="en-US" sz="1800"/>
              <a:t>的指针作为返回值</a:t>
            </a:r>
            <a:endParaRPr lang="en-US" altLang="zh-CN" sz="1800"/>
          </a:p>
          <a:p>
            <a:pPr eaLnBrk="1" hangingPunct="1">
              <a:spcBef>
                <a:spcPct val="0"/>
              </a:spcBef>
              <a:buFontTx/>
              <a:buAutoNum type="arabicPeriod"/>
            </a:pPr>
            <a:r>
              <a:rPr lang="en-US" altLang="zh-CN" sz="1800"/>
              <a:t>struct</a:t>
            </a:r>
            <a:r>
              <a:rPr lang="zh-CN" altLang="en-US" sz="1800"/>
              <a:t>的指针作为接收者</a:t>
            </a:r>
            <a:endParaRPr lang="en-US" altLang="zh-CN" sz="1800"/>
          </a:p>
          <a:p>
            <a:pPr eaLnBrk="1" hangingPunct="1">
              <a:spcBef>
                <a:spcPct val="0"/>
              </a:spcBef>
              <a:buFontTx/>
              <a:buAutoNum type="arabicPeriod"/>
            </a:pPr>
            <a:r>
              <a:rPr lang="en-US" altLang="zh-CN" sz="1800"/>
              <a:t>function</a:t>
            </a:r>
            <a:r>
              <a:rPr lang="zh-CN" altLang="en-US" sz="1800"/>
              <a:t>的指针作为参数</a:t>
            </a:r>
            <a:endParaRPr lang="en-US" altLang="zh-CN" sz="1800"/>
          </a:p>
          <a:p>
            <a:pPr eaLnBrk="1" hangingPunct="1">
              <a:spcBef>
                <a:spcPct val="0"/>
              </a:spcBef>
              <a:buFontTx/>
              <a:buAutoNum type="arabicPeriod"/>
            </a:pPr>
            <a:r>
              <a:rPr lang="en-US" altLang="zh-CN" sz="1800"/>
              <a:t>Interface</a:t>
            </a:r>
            <a:r>
              <a:rPr lang="zh-CN" altLang="en-US" sz="1800"/>
              <a:t>的指针作为参数</a:t>
            </a:r>
          </a:p>
        </p:txBody>
      </p:sp>
      <p:sp>
        <p:nvSpPr>
          <p:cNvPr id="9" name="Rectangle 1"/>
          <p:cNvSpPr>
            <a:spLocks noChangeArrowheads="1"/>
          </p:cNvSpPr>
          <p:nvPr/>
        </p:nvSpPr>
        <p:spPr bwMode="auto">
          <a:xfrm>
            <a:off x="939800" y="3519488"/>
            <a:ext cx="877888"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r>
              <a:rPr lang="zh-CN" altLang="en-US" sz="1800">
                <a:latin typeface="Arial Unicode MS" pitchFamily="34" charset="-122"/>
              </a:rPr>
              <a:t>常用：</a:t>
            </a:r>
            <a:endParaRPr lang="zh-CN" altLang="zh-CN" sz="1800"/>
          </a:p>
        </p:txBody>
      </p:sp>
      <p:sp>
        <p:nvSpPr>
          <p:cNvPr id="10" name="矩形 7"/>
          <p:cNvSpPr>
            <a:spLocks noChangeArrowheads="1"/>
          </p:cNvSpPr>
          <p:nvPr/>
        </p:nvSpPr>
        <p:spPr bwMode="auto">
          <a:xfrm>
            <a:off x="5376863" y="4437063"/>
            <a:ext cx="609600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AutoNum type="arabicPeriod"/>
            </a:pPr>
            <a:r>
              <a:rPr lang="zh-CN" altLang="en-US" sz="1800"/>
              <a:t>需要改变参数的值；</a:t>
            </a:r>
            <a:endParaRPr lang="en-US" altLang="zh-CN" sz="1800"/>
          </a:p>
          <a:p>
            <a:pPr eaLnBrk="1" hangingPunct="1">
              <a:spcBef>
                <a:spcPct val="0"/>
              </a:spcBef>
              <a:buFontTx/>
              <a:buAutoNum type="arabicPeriod"/>
            </a:pPr>
            <a:r>
              <a:rPr lang="zh-CN" altLang="en-US" sz="1800"/>
              <a:t>避免复制操作；</a:t>
            </a:r>
            <a:endParaRPr lang="en-US" altLang="zh-CN" sz="1800"/>
          </a:p>
          <a:p>
            <a:pPr eaLnBrk="1" hangingPunct="1">
              <a:spcBef>
                <a:spcPct val="0"/>
              </a:spcBef>
              <a:buFontTx/>
              <a:buAutoNum type="arabicPeriod"/>
            </a:pPr>
            <a:r>
              <a:rPr lang="zh-CN" altLang="en-US" sz="1800"/>
              <a:t>节省内存</a:t>
            </a:r>
          </a:p>
        </p:txBody>
      </p:sp>
      <p:sp>
        <p:nvSpPr>
          <p:cNvPr id="11" name="矩形 8"/>
          <p:cNvSpPr>
            <a:spLocks noChangeArrowheads="1"/>
          </p:cNvSpPr>
          <p:nvPr/>
        </p:nvSpPr>
        <p:spPr bwMode="auto">
          <a:xfrm>
            <a:off x="5222875" y="4057650"/>
            <a:ext cx="3416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1800"/>
              <a:t>在下列情况可以考虑使用指针：</a:t>
            </a:r>
          </a:p>
        </p:txBody>
      </p:sp>
    </p:spTree>
    <p:extLst>
      <p:ext uri="{BB962C8B-B14F-4D97-AF65-F5344CB8AC3E}">
        <p14:creationId xmlns:p14="http://schemas.microsoft.com/office/powerpoint/2010/main" val="10409742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p:cNvSpPr>
            <a:spLocks noChangeArrowheads="1"/>
          </p:cNvSpPr>
          <p:nvPr/>
        </p:nvSpPr>
        <p:spPr bwMode="auto">
          <a:xfrm>
            <a:off x="1243013" y="1028700"/>
            <a:ext cx="9705975"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en-US" altLang="zh-CN" sz="1800"/>
              <a:t>make</a:t>
            </a:r>
            <a:r>
              <a:rPr lang="zh-CN" altLang="en-US" sz="1800"/>
              <a:t>、</a:t>
            </a:r>
            <a:r>
              <a:rPr lang="en-US" altLang="zh-CN" sz="1800"/>
              <a:t>new</a:t>
            </a:r>
            <a:r>
              <a:rPr lang="zh-CN" altLang="en-US" sz="1800"/>
              <a:t>操作</a:t>
            </a:r>
          </a:p>
          <a:p>
            <a:pPr eaLnBrk="1" hangingPunct="1">
              <a:spcBef>
                <a:spcPct val="0"/>
              </a:spcBef>
              <a:buFontTx/>
              <a:buNone/>
            </a:pPr>
            <a:endParaRPr lang="zh-CN" altLang="en-US" sz="1800"/>
          </a:p>
          <a:p>
            <a:pPr eaLnBrk="1" hangingPunct="1">
              <a:spcBef>
                <a:spcPct val="0"/>
              </a:spcBef>
              <a:buFontTx/>
              <a:buNone/>
            </a:pPr>
            <a:r>
              <a:rPr lang="en-US" altLang="zh-CN" sz="1800"/>
              <a:t>new</a:t>
            </a:r>
            <a:r>
              <a:rPr lang="zh-CN" altLang="en-US" sz="1800"/>
              <a:t>用于各种类型的内存分配。</a:t>
            </a:r>
            <a:r>
              <a:rPr lang="en-US" altLang="zh-CN" sz="1800"/>
              <a:t>make</a:t>
            </a:r>
            <a:r>
              <a:rPr lang="zh-CN" altLang="en-US" sz="1800"/>
              <a:t>用于内建类型（</a:t>
            </a:r>
            <a:r>
              <a:rPr lang="en-US" altLang="zh-CN" sz="1800"/>
              <a:t>map</a:t>
            </a:r>
            <a:r>
              <a:rPr lang="zh-CN" altLang="en-US" sz="1800"/>
              <a:t>、</a:t>
            </a:r>
            <a:r>
              <a:rPr lang="en-US" altLang="zh-CN" sz="1800"/>
              <a:t>slice </a:t>
            </a:r>
            <a:r>
              <a:rPr lang="zh-CN" altLang="en-US" sz="1800"/>
              <a:t>和</a:t>
            </a:r>
            <a:r>
              <a:rPr lang="en-US" altLang="zh-CN" sz="1800"/>
              <a:t>channel</a:t>
            </a:r>
            <a:r>
              <a:rPr lang="zh-CN" altLang="en-US" sz="1800"/>
              <a:t>）的内存分配。</a:t>
            </a:r>
            <a:endParaRPr lang="en-US" altLang="zh-CN" sz="1800"/>
          </a:p>
          <a:p>
            <a:pPr eaLnBrk="1" hangingPunct="1">
              <a:spcBef>
                <a:spcPct val="0"/>
              </a:spcBef>
              <a:buFontTx/>
              <a:buNone/>
            </a:pPr>
            <a:endParaRPr lang="zh-CN" altLang="en-US" sz="1800"/>
          </a:p>
          <a:p>
            <a:pPr eaLnBrk="1" hangingPunct="1">
              <a:spcBef>
                <a:spcPct val="0"/>
              </a:spcBef>
              <a:buFontTx/>
              <a:buNone/>
            </a:pPr>
            <a:r>
              <a:rPr lang="zh-CN" altLang="en-US" sz="1800"/>
              <a:t>内建函数</a:t>
            </a:r>
            <a:r>
              <a:rPr lang="en-US" altLang="zh-CN" sz="1800"/>
              <a:t>new</a:t>
            </a:r>
            <a:r>
              <a:rPr lang="zh-CN" altLang="en-US" sz="1800"/>
              <a:t>本质上说跟其它语言中的同名函数功能一样：</a:t>
            </a:r>
            <a:r>
              <a:rPr lang="en-US" altLang="zh-CN" sz="1800"/>
              <a:t>new(T)</a:t>
            </a:r>
            <a:r>
              <a:rPr lang="zh-CN" altLang="en-US" sz="1800"/>
              <a:t>分配了零值填充的</a:t>
            </a:r>
            <a:r>
              <a:rPr lang="en-US" altLang="zh-CN" sz="1800"/>
              <a:t>T</a:t>
            </a:r>
            <a:r>
              <a:rPr lang="zh-CN" altLang="en-US" sz="1800"/>
              <a:t>类型的内存空间，并且返回其地址，即一个*</a:t>
            </a:r>
            <a:r>
              <a:rPr lang="en-US" altLang="zh-CN" sz="1800"/>
              <a:t>T</a:t>
            </a:r>
            <a:r>
              <a:rPr lang="zh-CN" altLang="en-US" sz="1800"/>
              <a:t>类型的值。用</a:t>
            </a:r>
            <a:r>
              <a:rPr lang="en-US" altLang="zh-CN" sz="1800"/>
              <a:t>Go</a:t>
            </a:r>
            <a:r>
              <a:rPr lang="zh-CN" altLang="en-US" sz="1800"/>
              <a:t>的术语说，它返回了一个指针，指向新分配的类型</a:t>
            </a:r>
            <a:r>
              <a:rPr lang="en-US" altLang="zh-CN" sz="1800"/>
              <a:t>T</a:t>
            </a:r>
            <a:r>
              <a:rPr lang="zh-CN" altLang="en-US" sz="1800"/>
              <a:t>的零值。有一点非常重要：</a:t>
            </a:r>
          </a:p>
          <a:p>
            <a:pPr eaLnBrk="1" hangingPunct="1">
              <a:spcBef>
                <a:spcPct val="0"/>
              </a:spcBef>
              <a:buFontTx/>
              <a:buNone/>
            </a:pPr>
            <a:r>
              <a:rPr lang="zh-CN" altLang="en-US" sz="1800">
                <a:solidFill>
                  <a:srgbClr val="002060"/>
                </a:solidFill>
              </a:rPr>
              <a:t>    </a:t>
            </a:r>
            <a:r>
              <a:rPr lang="en-US" altLang="zh-CN" sz="1800">
                <a:solidFill>
                  <a:srgbClr val="002060"/>
                </a:solidFill>
              </a:rPr>
              <a:t>new</a:t>
            </a:r>
            <a:r>
              <a:rPr lang="zh-CN" altLang="en-US" sz="1800">
                <a:solidFill>
                  <a:srgbClr val="002060"/>
                </a:solidFill>
              </a:rPr>
              <a:t>返回指针。</a:t>
            </a:r>
          </a:p>
          <a:p>
            <a:pPr eaLnBrk="1" hangingPunct="1">
              <a:spcBef>
                <a:spcPct val="0"/>
              </a:spcBef>
              <a:buFontTx/>
              <a:buNone/>
            </a:pPr>
            <a:endParaRPr lang="zh-CN" altLang="en-US" sz="1800"/>
          </a:p>
          <a:p>
            <a:pPr eaLnBrk="1" hangingPunct="1">
              <a:spcBef>
                <a:spcPct val="0"/>
              </a:spcBef>
              <a:buFontTx/>
              <a:buNone/>
            </a:pPr>
            <a:r>
              <a:rPr lang="zh-CN" altLang="en-US" sz="1800"/>
              <a:t>内建函数</a:t>
            </a:r>
            <a:r>
              <a:rPr lang="en-US" altLang="zh-CN" sz="1800"/>
              <a:t>make(T, args)</a:t>
            </a:r>
            <a:r>
              <a:rPr lang="zh-CN" altLang="en-US" sz="1800"/>
              <a:t>与</a:t>
            </a:r>
            <a:r>
              <a:rPr lang="en-US" altLang="zh-CN" sz="1800"/>
              <a:t>new(T)</a:t>
            </a:r>
            <a:r>
              <a:rPr lang="zh-CN" altLang="en-US" sz="1800"/>
              <a:t>有着不同的功能，</a:t>
            </a:r>
            <a:r>
              <a:rPr lang="en-US" altLang="zh-CN" sz="1800">
                <a:solidFill>
                  <a:srgbClr val="002060"/>
                </a:solidFill>
              </a:rPr>
              <a:t>make</a:t>
            </a:r>
            <a:r>
              <a:rPr lang="zh-CN" altLang="en-US" sz="1800">
                <a:solidFill>
                  <a:srgbClr val="002060"/>
                </a:solidFill>
              </a:rPr>
              <a:t>只能创建</a:t>
            </a:r>
            <a:r>
              <a:rPr lang="en-US" altLang="zh-CN" sz="1800">
                <a:solidFill>
                  <a:srgbClr val="002060"/>
                </a:solidFill>
              </a:rPr>
              <a:t>slice</a:t>
            </a:r>
            <a:r>
              <a:rPr lang="zh-CN" altLang="en-US" sz="1800">
                <a:solidFill>
                  <a:srgbClr val="002060"/>
                </a:solidFill>
              </a:rPr>
              <a:t>、</a:t>
            </a:r>
            <a:r>
              <a:rPr lang="en-US" altLang="zh-CN" sz="1800">
                <a:solidFill>
                  <a:srgbClr val="002060"/>
                </a:solidFill>
              </a:rPr>
              <a:t>map</a:t>
            </a:r>
            <a:r>
              <a:rPr lang="zh-CN" altLang="en-US" sz="1800">
                <a:solidFill>
                  <a:srgbClr val="002060"/>
                </a:solidFill>
              </a:rPr>
              <a:t>和</a:t>
            </a:r>
            <a:r>
              <a:rPr lang="en-US" altLang="zh-CN" sz="1800">
                <a:solidFill>
                  <a:srgbClr val="002060"/>
                </a:solidFill>
              </a:rPr>
              <a:t>channel</a:t>
            </a:r>
            <a:r>
              <a:rPr lang="zh-CN" altLang="en-US" sz="1800"/>
              <a:t>，并且返回一个有初始值</a:t>
            </a:r>
            <a:r>
              <a:rPr lang="en-US" altLang="zh-CN" sz="1800"/>
              <a:t>(</a:t>
            </a:r>
            <a:r>
              <a:rPr lang="zh-CN" altLang="en-US" sz="1800"/>
              <a:t>非零</a:t>
            </a:r>
            <a:r>
              <a:rPr lang="en-US" altLang="zh-CN" sz="1800"/>
              <a:t>)</a:t>
            </a:r>
            <a:r>
              <a:rPr lang="zh-CN" altLang="en-US" sz="1800"/>
              <a:t>的</a:t>
            </a:r>
            <a:r>
              <a:rPr lang="en-US" altLang="zh-CN" sz="1800"/>
              <a:t>T</a:t>
            </a:r>
            <a:r>
              <a:rPr lang="zh-CN" altLang="en-US" sz="1800"/>
              <a:t>类型，而不是*</a:t>
            </a:r>
            <a:r>
              <a:rPr lang="en-US" altLang="zh-CN" sz="1800"/>
              <a:t>T</a:t>
            </a:r>
            <a:r>
              <a:rPr lang="zh-CN" altLang="en-US" sz="1800"/>
              <a:t>。本质来讲，导致这三个类型有所不同的原因是指向数据结构的引用在使用前必须被初始化。例如，一个</a:t>
            </a:r>
            <a:r>
              <a:rPr lang="en-US" altLang="zh-CN" sz="1800"/>
              <a:t>slice</a:t>
            </a:r>
            <a:r>
              <a:rPr lang="zh-CN" altLang="en-US" sz="1800"/>
              <a:t>，是一个包含指向数据（内部</a:t>
            </a:r>
            <a:r>
              <a:rPr lang="en-US" altLang="zh-CN" sz="1800"/>
              <a:t>array</a:t>
            </a:r>
            <a:r>
              <a:rPr lang="zh-CN" altLang="en-US" sz="1800"/>
              <a:t>）的指针、长度和容量的三项描述符；在这些项目被初始化之前，</a:t>
            </a:r>
            <a:r>
              <a:rPr lang="en-US" altLang="zh-CN" sz="1800"/>
              <a:t>slice</a:t>
            </a:r>
            <a:r>
              <a:rPr lang="zh-CN" altLang="en-US" sz="1800"/>
              <a:t>为</a:t>
            </a:r>
            <a:r>
              <a:rPr lang="en-US" altLang="zh-CN" sz="1800"/>
              <a:t>nil</a:t>
            </a:r>
            <a:r>
              <a:rPr lang="zh-CN" altLang="en-US" sz="1800"/>
              <a:t>。对于</a:t>
            </a:r>
            <a:r>
              <a:rPr lang="en-US" altLang="zh-CN" sz="1800"/>
              <a:t>slice</a:t>
            </a:r>
            <a:r>
              <a:rPr lang="zh-CN" altLang="en-US" sz="1800"/>
              <a:t>、</a:t>
            </a:r>
            <a:r>
              <a:rPr lang="en-US" altLang="zh-CN" sz="1800"/>
              <a:t>map</a:t>
            </a:r>
            <a:r>
              <a:rPr lang="zh-CN" altLang="en-US" sz="1800"/>
              <a:t>和</a:t>
            </a:r>
            <a:r>
              <a:rPr lang="en-US" altLang="zh-CN" sz="1800"/>
              <a:t>channel</a:t>
            </a:r>
            <a:r>
              <a:rPr lang="zh-CN" altLang="en-US" sz="1800"/>
              <a:t>来说，</a:t>
            </a:r>
            <a:r>
              <a:rPr lang="en-US" altLang="zh-CN" sz="1800"/>
              <a:t>make</a:t>
            </a:r>
            <a:r>
              <a:rPr lang="zh-CN" altLang="en-US" sz="1800"/>
              <a:t>初始化了内部的数据结构，填充适当的值。</a:t>
            </a:r>
          </a:p>
          <a:p>
            <a:pPr eaLnBrk="1" hangingPunct="1">
              <a:spcBef>
                <a:spcPct val="0"/>
              </a:spcBef>
              <a:buFontTx/>
              <a:buNone/>
            </a:pPr>
            <a:r>
              <a:rPr lang="zh-CN" altLang="en-US" sz="1800">
                <a:solidFill>
                  <a:srgbClr val="002060"/>
                </a:solidFill>
              </a:rPr>
              <a:t>    </a:t>
            </a:r>
            <a:r>
              <a:rPr lang="en-US" altLang="zh-CN" sz="1800">
                <a:solidFill>
                  <a:srgbClr val="002060"/>
                </a:solidFill>
              </a:rPr>
              <a:t>make</a:t>
            </a:r>
            <a:r>
              <a:rPr lang="zh-CN" altLang="en-US" sz="1800">
                <a:solidFill>
                  <a:srgbClr val="002060"/>
                </a:solidFill>
              </a:rPr>
              <a:t>返回初始化后的（非零）值。</a:t>
            </a:r>
          </a:p>
        </p:txBody>
      </p:sp>
      <p:sp>
        <p:nvSpPr>
          <p:cNvPr id="5" name="标题 8">
            <a:extLst/>
          </p:cNvPr>
          <p:cNvSpPr txBox="1">
            <a:spLocks/>
          </p:cNvSpPr>
          <p:nvPr/>
        </p:nvSpPr>
        <p:spPr bwMode="auto">
          <a:xfrm>
            <a:off x="622300" y="361950"/>
            <a:ext cx="10515600" cy="717550"/>
          </a:xfrm>
          <a:prstGeom prst="rect">
            <a:avLst/>
          </a:prstGeom>
          <a:noFill/>
          <a:ln w="9525">
            <a:noFill/>
            <a:miter lim="800000"/>
          </a:ln>
        </p:spPr>
        <p:txBody>
          <a:bodyPr anchor="ctr">
            <a:normAutofit/>
          </a:bodyPr>
          <a:lstStyle>
            <a:lvl1pPr algn="r" rtl="0" eaLnBrk="1" fontAlgn="base" hangingPunct="1">
              <a:spcBef>
                <a:spcPct val="0"/>
              </a:spcBef>
              <a:spcAft>
                <a:spcPct val="0"/>
              </a:spcAft>
              <a:defRPr sz="2800">
                <a:solidFill>
                  <a:schemeClr val="bg1"/>
                </a:solidFill>
                <a:latin typeface="+mj-lt"/>
                <a:ea typeface="+mj-ea"/>
                <a:cs typeface="+mj-cs"/>
              </a:defRPr>
            </a:lvl1pPr>
            <a:lvl2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2pPr>
            <a:lvl3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3pPr>
            <a:lvl4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4pPr>
            <a:lvl5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5pPr>
            <a:lvl6pPr marL="4572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6pPr>
            <a:lvl7pPr marL="9144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7pPr>
            <a:lvl8pPr marL="13716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8pPr>
            <a:lvl9pPr marL="18288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9pPr>
          </a:lstStyle>
          <a:p>
            <a:pPr algn="ctr">
              <a:defRPr/>
            </a:pPr>
            <a:r>
              <a:rPr lang="zh-CN" altLang="en-US" sz="3200" kern="0" dirty="0">
                <a:solidFill>
                  <a:srgbClr val="00B0F0"/>
                </a:solidFill>
                <a:latin typeface="微软雅黑" panose="020B0503020204020204" pitchFamily="34" charset="-122"/>
                <a:ea typeface="微软雅黑" panose="020B0503020204020204" pitchFamily="34" charset="-122"/>
              </a:rPr>
              <a:t>指针和内存分配</a:t>
            </a:r>
            <a:endParaRPr lang="en-US" altLang="zh-CN" sz="3200" kern="0" dirty="0">
              <a:solidFill>
                <a:srgbClr val="00B0F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984367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p:cNvSpPr>
            <a:spLocks noChangeArrowheads="1"/>
          </p:cNvSpPr>
          <p:nvPr/>
        </p:nvSpPr>
        <p:spPr bwMode="auto">
          <a:xfrm>
            <a:off x="1243013" y="1028700"/>
            <a:ext cx="97059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400" dirty="0">
                <a:solidFill>
                  <a:srgbClr val="002060"/>
                </a:solidFill>
              </a:rPr>
              <a:t>优点有哪些？</a:t>
            </a:r>
            <a:endParaRPr lang="en-US" altLang="zh-CN" sz="2400" dirty="0">
              <a:solidFill>
                <a:srgbClr val="002060"/>
              </a:solidFill>
            </a:endParaRPr>
          </a:p>
          <a:p>
            <a:pPr eaLnBrk="1" hangingPunct="1">
              <a:spcBef>
                <a:spcPct val="0"/>
              </a:spcBef>
              <a:buFontTx/>
              <a:buNone/>
            </a:pPr>
            <a:endParaRPr lang="en-US" altLang="zh-CN" sz="2400" dirty="0">
              <a:solidFill>
                <a:srgbClr val="002060"/>
              </a:solidFill>
            </a:endParaRPr>
          </a:p>
          <a:p>
            <a:pPr eaLnBrk="1" hangingPunct="1">
              <a:spcBef>
                <a:spcPct val="0"/>
              </a:spcBef>
              <a:buFontTx/>
              <a:buNone/>
            </a:pPr>
            <a:r>
              <a:rPr lang="zh-CN" altLang="en-US" sz="2400" dirty="0">
                <a:solidFill>
                  <a:srgbClr val="002060"/>
                </a:solidFill>
              </a:rPr>
              <a:t>缺点有哪些？</a:t>
            </a:r>
            <a:endParaRPr lang="en-US" altLang="zh-CN" sz="2400" dirty="0">
              <a:solidFill>
                <a:srgbClr val="002060"/>
              </a:solidFill>
            </a:endParaRPr>
          </a:p>
        </p:txBody>
      </p:sp>
      <p:sp>
        <p:nvSpPr>
          <p:cNvPr id="5" name="标题 8">
            <a:extLst/>
          </p:cNvPr>
          <p:cNvSpPr txBox="1">
            <a:spLocks/>
          </p:cNvSpPr>
          <p:nvPr/>
        </p:nvSpPr>
        <p:spPr bwMode="auto">
          <a:xfrm>
            <a:off x="298103" y="311150"/>
            <a:ext cx="10515600" cy="717550"/>
          </a:xfrm>
          <a:prstGeom prst="rect">
            <a:avLst/>
          </a:prstGeom>
          <a:noFill/>
          <a:ln w="9525">
            <a:noFill/>
            <a:miter lim="800000"/>
          </a:ln>
        </p:spPr>
        <p:txBody>
          <a:bodyPr anchor="ctr">
            <a:normAutofit/>
          </a:bodyPr>
          <a:lstStyle>
            <a:lvl1pPr algn="r" rtl="0" eaLnBrk="1" fontAlgn="base" hangingPunct="1">
              <a:spcBef>
                <a:spcPct val="0"/>
              </a:spcBef>
              <a:spcAft>
                <a:spcPct val="0"/>
              </a:spcAft>
              <a:defRPr sz="2800">
                <a:solidFill>
                  <a:schemeClr val="bg1"/>
                </a:solidFill>
                <a:latin typeface="+mj-lt"/>
                <a:ea typeface="+mj-ea"/>
                <a:cs typeface="+mj-cs"/>
              </a:defRPr>
            </a:lvl1pPr>
            <a:lvl2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2pPr>
            <a:lvl3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3pPr>
            <a:lvl4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4pPr>
            <a:lvl5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5pPr>
            <a:lvl6pPr marL="4572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6pPr>
            <a:lvl7pPr marL="9144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7pPr>
            <a:lvl8pPr marL="13716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8pPr>
            <a:lvl9pPr marL="18288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9pPr>
          </a:lstStyle>
          <a:p>
            <a:pPr algn="ctr">
              <a:defRPr/>
            </a:pPr>
            <a:r>
              <a:rPr lang="zh-CN" altLang="en-US" sz="3200" kern="0" dirty="0" smtClean="0">
                <a:solidFill>
                  <a:srgbClr val="00B0F0"/>
                </a:solidFill>
                <a:latin typeface="微软雅黑" panose="020B0503020204020204" pitchFamily="34" charset="-122"/>
                <a:ea typeface="微软雅黑" panose="020B0503020204020204" pitchFamily="34" charset="-122"/>
              </a:rPr>
              <a:t>总结下</a:t>
            </a:r>
            <a:r>
              <a:rPr lang="en-US" altLang="zh-CN" sz="3200" kern="0" dirty="0" err="1" smtClean="0">
                <a:solidFill>
                  <a:srgbClr val="00B0F0"/>
                </a:solidFill>
                <a:latin typeface="微软雅黑" panose="020B0503020204020204" pitchFamily="34" charset="-122"/>
                <a:ea typeface="微软雅黑" panose="020B0503020204020204" pitchFamily="34" charset="-122"/>
              </a:rPr>
              <a:t>golang</a:t>
            </a:r>
            <a:r>
              <a:rPr lang="zh-CN" altLang="en-US" sz="3200" kern="0" dirty="0" smtClean="0">
                <a:solidFill>
                  <a:srgbClr val="00B0F0"/>
                </a:solidFill>
                <a:latin typeface="微软雅黑" panose="020B0503020204020204" pitchFamily="34" charset="-122"/>
                <a:ea typeface="微软雅黑" panose="020B0503020204020204" pitchFamily="34" charset="-122"/>
              </a:rPr>
              <a:t>的优缺点</a:t>
            </a:r>
            <a:endParaRPr lang="en-US" altLang="zh-CN" sz="3200" kern="0" dirty="0">
              <a:solidFill>
                <a:srgbClr val="00B0F0"/>
              </a:solidFill>
              <a:latin typeface="微软雅黑" panose="020B0503020204020204" pitchFamily="34" charset="-122"/>
              <a:ea typeface="微软雅黑" panose="020B0503020204020204" pitchFamily="34" charset="-122"/>
            </a:endParaRPr>
          </a:p>
        </p:txBody>
      </p:sp>
      <p:sp>
        <p:nvSpPr>
          <p:cNvPr id="6" name="矩形 4"/>
          <p:cNvSpPr>
            <a:spLocks noChangeArrowheads="1"/>
          </p:cNvSpPr>
          <p:nvPr/>
        </p:nvSpPr>
        <p:spPr bwMode="auto">
          <a:xfrm>
            <a:off x="1243013" y="3116632"/>
            <a:ext cx="6096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None/>
            </a:pPr>
            <a:r>
              <a:rPr lang="en-US" altLang="zh-CN" dirty="0">
                <a:hlinkClick r:id="rId2"/>
              </a:rPr>
              <a:t>https://studygolang.com/articles/12907</a:t>
            </a:r>
            <a:endParaRPr lang="zh-CN" altLang="en-US" dirty="0"/>
          </a:p>
        </p:txBody>
      </p:sp>
    </p:spTree>
    <p:extLst>
      <p:ext uri="{BB962C8B-B14F-4D97-AF65-F5344CB8AC3E}">
        <p14:creationId xmlns:p14="http://schemas.microsoft.com/office/powerpoint/2010/main" val="31823251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a:xfrm>
            <a:off x="838200" y="4619254"/>
            <a:ext cx="10420611" cy="19882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
        <p:nvSpPr>
          <p:cNvPr id="7" name="标题 8">
            <a:extLst/>
          </p:cNvPr>
          <p:cNvSpPr txBox="1">
            <a:spLocks/>
          </p:cNvSpPr>
          <p:nvPr/>
        </p:nvSpPr>
        <p:spPr bwMode="auto">
          <a:xfrm>
            <a:off x="622300" y="361950"/>
            <a:ext cx="10515600" cy="717550"/>
          </a:xfrm>
          <a:prstGeom prst="rect">
            <a:avLst/>
          </a:prstGeom>
          <a:noFill/>
          <a:ln w="9525">
            <a:noFill/>
            <a:miter lim="800000"/>
          </a:ln>
        </p:spPr>
        <p:txBody>
          <a:bodyPr anchor="ctr">
            <a:normAutofit/>
          </a:bodyPr>
          <a:lstStyle>
            <a:lvl1pPr algn="r" rtl="0" eaLnBrk="1" fontAlgn="base" hangingPunct="1">
              <a:spcBef>
                <a:spcPct val="0"/>
              </a:spcBef>
              <a:spcAft>
                <a:spcPct val="0"/>
              </a:spcAft>
              <a:defRPr sz="2800">
                <a:solidFill>
                  <a:schemeClr val="bg1"/>
                </a:solidFill>
                <a:latin typeface="+mj-lt"/>
                <a:ea typeface="+mj-ea"/>
                <a:cs typeface="+mj-cs"/>
              </a:defRPr>
            </a:lvl1pPr>
            <a:lvl2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2pPr>
            <a:lvl3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3pPr>
            <a:lvl4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4pPr>
            <a:lvl5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5pPr>
            <a:lvl6pPr marL="4572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6pPr>
            <a:lvl7pPr marL="9144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7pPr>
            <a:lvl8pPr marL="13716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8pPr>
            <a:lvl9pPr marL="18288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9pPr>
          </a:lstStyle>
          <a:p>
            <a:pPr algn="ctr">
              <a:defRPr/>
            </a:pPr>
            <a:r>
              <a:rPr lang="en-US" altLang="zh-CN" sz="3200" kern="0" dirty="0">
                <a:solidFill>
                  <a:srgbClr val="00B0F0"/>
                </a:solidFill>
                <a:latin typeface="微软雅黑" panose="020B0503020204020204" pitchFamily="34" charset="-122"/>
                <a:ea typeface="微软雅黑" panose="020B0503020204020204" pitchFamily="34" charset="-122"/>
              </a:rPr>
              <a:t>Web</a:t>
            </a:r>
            <a:r>
              <a:rPr lang="zh-CN" altLang="en-US" sz="3200" kern="0" dirty="0">
                <a:solidFill>
                  <a:srgbClr val="00B0F0"/>
                </a:solidFill>
                <a:latin typeface="微软雅黑" panose="020B0503020204020204" pitchFamily="34" charset="-122"/>
                <a:ea typeface="微软雅黑" panose="020B0503020204020204" pitchFamily="34" charset="-122"/>
              </a:rPr>
              <a:t>小实例</a:t>
            </a:r>
          </a:p>
        </p:txBody>
      </p:sp>
      <p:sp>
        <p:nvSpPr>
          <p:cNvPr id="8" name="Rectangle 2"/>
          <p:cNvSpPr>
            <a:spLocks noChangeArrowheads="1"/>
          </p:cNvSpPr>
          <p:nvPr/>
        </p:nvSpPr>
        <p:spPr bwMode="auto">
          <a:xfrm>
            <a:off x="5588000" y="1079500"/>
            <a:ext cx="6802438" cy="560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r>
              <a:rPr lang="zh-CN" altLang="zh-CN" sz="1400" dirty="0">
                <a:solidFill>
                  <a:srgbClr val="000000"/>
                </a:solidFill>
                <a:latin typeface="Consolas" panose="020B0609020204030204" pitchFamily="49" charset="0"/>
              </a:rPr>
              <a:t>package main</a:t>
            </a:r>
            <a:endParaRPr lang="zh-CN" altLang="zh-CN" sz="1400" dirty="0"/>
          </a:p>
          <a:p>
            <a:pPr>
              <a:spcBef>
                <a:spcPct val="0"/>
              </a:spcBef>
              <a:buFontTx/>
              <a:buNone/>
            </a:pPr>
            <a:r>
              <a:rPr lang="zh-CN" altLang="zh-CN" sz="1400" dirty="0">
                <a:solidFill>
                  <a:srgbClr val="333333"/>
                </a:solidFill>
                <a:latin typeface="Consolas" panose="020B0609020204030204" pitchFamily="49" charset="0"/>
              </a:rPr>
              <a:t> </a:t>
            </a:r>
            <a:endParaRPr lang="zh-CN" altLang="zh-CN" sz="1400" dirty="0"/>
          </a:p>
          <a:p>
            <a:pPr>
              <a:spcBef>
                <a:spcPct val="0"/>
              </a:spcBef>
              <a:buFontTx/>
              <a:buNone/>
            </a:pPr>
            <a:r>
              <a:rPr lang="zh-CN" altLang="zh-CN" sz="1400" dirty="0">
                <a:solidFill>
                  <a:srgbClr val="000000"/>
                </a:solidFill>
                <a:latin typeface="Consolas" panose="020B0609020204030204" pitchFamily="49" charset="0"/>
              </a:rPr>
              <a:t>import (</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FF"/>
                </a:solidFill>
                <a:latin typeface="Consolas" panose="020B0609020204030204" pitchFamily="49" charset="0"/>
              </a:rPr>
              <a:t>"fmt"</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FF"/>
                </a:solidFill>
                <a:latin typeface="Consolas" panose="020B0609020204030204" pitchFamily="49" charset="0"/>
              </a:rPr>
              <a:t>"net/http"</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FF"/>
                </a:solidFill>
                <a:latin typeface="Consolas" panose="020B0609020204030204" pitchFamily="49" charset="0"/>
              </a:rPr>
              <a:t>"strings"</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FF"/>
                </a:solidFill>
                <a:latin typeface="Consolas" panose="020B0609020204030204" pitchFamily="49" charset="0"/>
              </a:rPr>
              <a:t>"log"</a:t>
            </a:r>
            <a:endParaRPr lang="zh-CN" altLang="zh-CN" sz="1400" dirty="0"/>
          </a:p>
          <a:p>
            <a:pPr>
              <a:spcBef>
                <a:spcPct val="0"/>
              </a:spcBef>
              <a:buFontTx/>
              <a:buNone/>
            </a:pPr>
            <a:r>
              <a:rPr lang="zh-CN" altLang="zh-CN" sz="1400" dirty="0">
                <a:solidFill>
                  <a:srgbClr val="000000"/>
                </a:solidFill>
                <a:latin typeface="Consolas" panose="020B0609020204030204" pitchFamily="49" charset="0"/>
              </a:rPr>
              <a:t>)</a:t>
            </a:r>
            <a:endParaRPr lang="zh-CN" altLang="zh-CN" sz="1400" dirty="0"/>
          </a:p>
          <a:p>
            <a:pPr>
              <a:spcBef>
                <a:spcPct val="0"/>
              </a:spcBef>
              <a:buFontTx/>
              <a:buNone/>
            </a:pPr>
            <a:r>
              <a:rPr lang="zh-CN" altLang="zh-CN" sz="1400" dirty="0">
                <a:solidFill>
                  <a:srgbClr val="333333"/>
                </a:solidFill>
                <a:latin typeface="Consolas" panose="020B0609020204030204" pitchFamily="49" charset="0"/>
              </a:rPr>
              <a:t> </a:t>
            </a:r>
            <a:endParaRPr lang="zh-CN" altLang="zh-CN" sz="1400" dirty="0"/>
          </a:p>
          <a:p>
            <a:pPr>
              <a:spcBef>
                <a:spcPct val="0"/>
              </a:spcBef>
              <a:buFontTx/>
              <a:buNone/>
            </a:pPr>
            <a:r>
              <a:rPr lang="zh-CN" altLang="zh-CN" sz="1400" dirty="0">
                <a:solidFill>
                  <a:srgbClr val="000000"/>
                </a:solidFill>
                <a:latin typeface="Consolas" panose="020B0609020204030204" pitchFamily="49" charset="0"/>
              </a:rPr>
              <a:t>func sayhelloName(w http.ResponseWriter, r *http.Request) {</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00"/>
                </a:solidFill>
                <a:latin typeface="Consolas" panose="020B0609020204030204" pitchFamily="49" charset="0"/>
              </a:rPr>
              <a:t>r.ParseForm()  </a:t>
            </a:r>
            <a:r>
              <a:rPr lang="zh-CN" altLang="zh-CN" sz="1400" dirty="0">
                <a:solidFill>
                  <a:srgbClr val="008200"/>
                </a:solidFill>
                <a:latin typeface="Consolas" panose="020B0609020204030204" pitchFamily="49" charset="0"/>
              </a:rPr>
              <a:t>//解析参数，默认是不会解析的</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00"/>
                </a:solidFill>
                <a:latin typeface="Consolas" panose="020B0609020204030204" pitchFamily="49" charset="0"/>
              </a:rPr>
              <a:t>fmt.Println(r.Form)  </a:t>
            </a:r>
            <a:r>
              <a:rPr lang="zh-CN" altLang="zh-CN" sz="1400" dirty="0">
                <a:solidFill>
                  <a:srgbClr val="008200"/>
                </a:solidFill>
                <a:latin typeface="Consolas" panose="020B0609020204030204" pitchFamily="49" charset="0"/>
              </a:rPr>
              <a:t>//这些信息是输出到服务器端的打印信息</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b="1" dirty="0">
                <a:solidFill>
                  <a:srgbClr val="006699"/>
                </a:solidFill>
                <a:latin typeface="Consolas" panose="020B0609020204030204" pitchFamily="49" charset="0"/>
              </a:rPr>
              <a:t>for</a:t>
            </a:r>
            <a:r>
              <a:rPr lang="zh-CN" altLang="zh-CN" sz="1400" dirty="0">
                <a:solidFill>
                  <a:srgbClr val="333333"/>
                </a:solidFill>
                <a:latin typeface="Consolas" panose="020B0609020204030204" pitchFamily="49" charset="0"/>
              </a:rPr>
              <a:t> </a:t>
            </a:r>
            <a:r>
              <a:rPr lang="zh-CN" altLang="zh-CN" sz="1400" dirty="0">
                <a:solidFill>
                  <a:srgbClr val="000000"/>
                </a:solidFill>
                <a:latin typeface="Consolas" panose="020B0609020204030204" pitchFamily="49" charset="0"/>
              </a:rPr>
              <a:t>k, v := range r.Form {</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00"/>
                </a:solidFill>
                <a:latin typeface="Consolas" panose="020B0609020204030204" pitchFamily="49" charset="0"/>
              </a:rPr>
              <a:t>fmt.Println(</a:t>
            </a:r>
            <a:r>
              <a:rPr lang="zh-CN" altLang="zh-CN" sz="1400" dirty="0">
                <a:solidFill>
                  <a:srgbClr val="0000FF"/>
                </a:solidFill>
                <a:latin typeface="Consolas" panose="020B0609020204030204" pitchFamily="49" charset="0"/>
              </a:rPr>
              <a:t>"key:"</a:t>
            </a:r>
            <a:r>
              <a:rPr lang="zh-CN" altLang="zh-CN" sz="1400" dirty="0">
                <a:solidFill>
                  <a:srgbClr val="000000"/>
                </a:solidFill>
                <a:latin typeface="Consolas" panose="020B0609020204030204" pitchFamily="49" charset="0"/>
              </a:rPr>
              <a:t>, k)</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00"/>
                </a:solidFill>
                <a:latin typeface="Consolas" panose="020B0609020204030204" pitchFamily="49" charset="0"/>
              </a:rPr>
              <a:t>fmt.Println(</a:t>
            </a:r>
            <a:r>
              <a:rPr lang="zh-CN" altLang="zh-CN" sz="1400" dirty="0">
                <a:solidFill>
                  <a:srgbClr val="0000FF"/>
                </a:solidFill>
                <a:latin typeface="Consolas" panose="020B0609020204030204" pitchFamily="49" charset="0"/>
              </a:rPr>
              <a:t>"val:"</a:t>
            </a:r>
            <a:r>
              <a:rPr lang="zh-CN" altLang="zh-CN" sz="1400" dirty="0">
                <a:solidFill>
                  <a:srgbClr val="000000"/>
                </a:solidFill>
                <a:latin typeface="Consolas" panose="020B0609020204030204" pitchFamily="49" charset="0"/>
              </a:rPr>
              <a:t>, strings.Join(v, </a:t>
            </a:r>
            <a:r>
              <a:rPr lang="zh-CN" altLang="zh-CN" sz="1400" dirty="0">
                <a:solidFill>
                  <a:srgbClr val="0000FF"/>
                </a:solidFill>
                <a:latin typeface="Consolas" panose="020B0609020204030204" pitchFamily="49" charset="0"/>
              </a:rPr>
              <a:t>""</a:t>
            </a:r>
            <a:r>
              <a:rPr lang="zh-CN" altLang="zh-CN" sz="1400" dirty="0">
                <a:solidFill>
                  <a:srgbClr val="000000"/>
                </a:solidFill>
                <a:latin typeface="Consolas" panose="020B0609020204030204" pitchFamily="49" charset="0"/>
              </a:rPr>
              <a:t>))</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00"/>
                </a:solidFill>
                <a:latin typeface="Consolas" panose="020B0609020204030204" pitchFamily="49" charset="0"/>
              </a:rPr>
              <a:t>}</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00"/>
                </a:solidFill>
                <a:latin typeface="Consolas" panose="020B0609020204030204" pitchFamily="49" charset="0"/>
              </a:rPr>
              <a:t>fmt.Fprintf(w, </a:t>
            </a:r>
            <a:r>
              <a:rPr lang="zh-CN" altLang="zh-CN" sz="1400" dirty="0">
                <a:solidFill>
                  <a:srgbClr val="0000FF"/>
                </a:solidFill>
                <a:latin typeface="Consolas" panose="020B0609020204030204" pitchFamily="49" charset="0"/>
              </a:rPr>
              <a:t>"Hello astaxie!"</a:t>
            </a:r>
            <a:r>
              <a:rPr lang="zh-CN" altLang="zh-CN" sz="1400" dirty="0">
                <a:solidFill>
                  <a:srgbClr val="000000"/>
                </a:solidFill>
                <a:latin typeface="Consolas" panose="020B0609020204030204" pitchFamily="49" charset="0"/>
              </a:rPr>
              <a:t>) </a:t>
            </a:r>
            <a:r>
              <a:rPr lang="zh-CN" altLang="zh-CN" sz="1400" dirty="0">
                <a:solidFill>
                  <a:srgbClr val="008200"/>
                </a:solidFill>
                <a:latin typeface="Consolas" panose="020B0609020204030204" pitchFamily="49" charset="0"/>
              </a:rPr>
              <a:t>//这个写入到w的是输出到客户端的</a:t>
            </a:r>
            <a:endParaRPr lang="zh-CN" altLang="zh-CN" sz="1400" dirty="0"/>
          </a:p>
          <a:p>
            <a:pPr>
              <a:spcBef>
                <a:spcPct val="0"/>
              </a:spcBef>
              <a:buFontTx/>
              <a:buNone/>
            </a:pPr>
            <a:r>
              <a:rPr lang="zh-CN" altLang="zh-CN" sz="1400" dirty="0">
                <a:solidFill>
                  <a:srgbClr val="000000"/>
                </a:solidFill>
                <a:latin typeface="Consolas" panose="020B0609020204030204" pitchFamily="49" charset="0"/>
              </a:rPr>
              <a:t>}</a:t>
            </a:r>
            <a:endParaRPr lang="zh-CN" altLang="zh-CN" sz="1400" dirty="0"/>
          </a:p>
          <a:p>
            <a:pPr>
              <a:spcBef>
                <a:spcPct val="0"/>
              </a:spcBef>
              <a:buFontTx/>
              <a:buNone/>
            </a:pPr>
            <a:r>
              <a:rPr lang="zh-CN" altLang="zh-CN" sz="1400" dirty="0">
                <a:solidFill>
                  <a:srgbClr val="333333"/>
                </a:solidFill>
                <a:latin typeface="Consolas" panose="020B0609020204030204" pitchFamily="49" charset="0"/>
              </a:rPr>
              <a:t> </a:t>
            </a:r>
            <a:endParaRPr lang="zh-CN" altLang="zh-CN" sz="1400" dirty="0"/>
          </a:p>
          <a:p>
            <a:pPr>
              <a:spcBef>
                <a:spcPct val="0"/>
              </a:spcBef>
              <a:buFontTx/>
              <a:buNone/>
            </a:pPr>
            <a:r>
              <a:rPr lang="zh-CN" altLang="zh-CN" sz="1400" dirty="0">
                <a:solidFill>
                  <a:srgbClr val="000000"/>
                </a:solidFill>
                <a:latin typeface="Consolas" panose="020B0609020204030204" pitchFamily="49" charset="0"/>
              </a:rPr>
              <a:t>func main() {</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00"/>
                </a:solidFill>
                <a:latin typeface="Consolas" panose="020B0609020204030204" pitchFamily="49" charset="0"/>
              </a:rPr>
              <a:t>http.HandleFunc(</a:t>
            </a:r>
            <a:r>
              <a:rPr lang="zh-CN" altLang="zh-CN" sz="1400" dirty="0">
                <a:solidFill>
                  <a:srgbClr val="0000FF"/>
                </a:solidFill>
                <a:latin typeface="Consolas" panose="020B0609020204030204" pitchFamily="49" charset="0"/>
              </a:rPr>
              <a:t>"/"</a:t>
            </a:r>
            <a:r>
              <a:rPr lang="zh-CN" altLang="zh-CN" sz="1400" dirty="0">
                <a:solidFill>
                  <a:srgbClr val="000000"/>
                </a:solidFill>
                <a:latin typeface="Consolas" panose="020B0609020204030204" pitchFamily="49" charset="0"/>
              </a:rPr>
              <a:t>, sayhelloName) </a:t>
            </a:r>
            <a:r>
              <a:rPr lang="zh-CN" altLang="zh-CN" sz="1400" dirty="0">
                <a:solidFill>
                  <a:srgbClr val="008200"/>
                </a:solidFill>
                <a:latin typeface="Consolas" panose="020B0609020204030204" pitchFamily="49" charset="0"/>
              </a:rPr>
              <a:t>//设置访问的路由</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00"/>
                </a:solidFill>
                <a:latin typeface="Consolas" panose="020B0609020204030204" pitchFamily="49" charset="0"/>
              </a:rPr>
              <a:t>err := http.ListenAndServe(</a:t>
            </a:r>
            <a:r>
              <a:rPr lang="zh-CN" altLang="zh-CN" sz="1400" dirty="0">
                <a:solidFill>
                  <a:srgbClr val="0000FF"/>
                </a:solidFill>
                <a:latin typeface="Consolas" panose="020B0609020204030204" pitchFamily="49" charset="0"/>
              </a:rPr>
              <a:t>":</a:t>
            </a:r>
            <a:r>
              <a:rPr lang="en-US" altLang="zh-CN" sz="1400" dirty="0">
                <a:solidFill>
                  <a:srgbClr val="0000FF"/>
                </a:solidFill>
                <a:latin typeface="Consolas" panose="020B0609020204030204" pitchFamily="49" charset="0"/>
              </a:rPr>
              <a:t>8080</a:t>
            </a:r>
            <a:r>
              <a:rPr lang="zh-CN" altLang="zh-CN" sz="1400" dirty="0">
                <a:solidFill>
                  <a:srgbClr val="0000FF"/>
                </a:solidFill>
                <a:latin typeface="Consolas" panose="020B0609020204030204" pitchFamily="49" charset="0"/>
              </a:rPr>
              <a:t>"</a:t>
            </a:r>
            <a:r>
              <a:rPr lang="zh-CN" altLang="zh-CN" sz="1400" dirty="0">
                <a:solidFill>
                  <a:srgbClr val="000000"/>
                </a:solidFill>
                <a:latin typeface="Consolas" panose="020B0609020204030204" pitchFamily="49" charset="0"/>
              </a:rPr>
              <a:t>, nil) </a:t>
            </a:r>
            <a:r>
              <a:rPr lang="zh-CN" altLang="zh-CN" sz="1400" dirty="0">
                <a:solidFill>
                  <a:srgbClr val="008200"/>
                </a:solidFill>
                <a:latin typeface="Consolas" panose="020B0609020204030204" pitchFamily="49" charset="0"/>
              </a:rPr>
              <a:t>//设置监听的端口</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b="1" dirty="0">
                <a:solidFill>
                  <a:srgbClr val="006699"/>
                </a:solidFill>
                <a:latin typeface="Consolas" panose="020B0609020204030204" pitchFamily="49" charset="0"/>
              </a:rPr>
              <a:t>if</a:t>
            </a:r>
            <a:r>
              <a:rPr lang="zh-CN" altLang="zh-CN" sz="1400" dirty="0">
                <a:solidFill>
                  <a:srgbClr val="333333"/>
                </a:solidFill>
                <a:latin typeface="Consolas" panose="020B0609020204030204" pitchFamily="49" charset="0"/>
              </a:rPr>
              <a:t> </a:t>
            </a:r>
            <a:r>
              <a:rPr lang="zh-CN" altLang="zh-CN" sz="1400" dirty="0">
                <a:solidFill>
                  <a:srgbClr val="000000"/>
                </a:solidFill>
                <a:latin typeface="Consolas" panose="020B0609020204030204" pitchFamily="49" charset="0"/>
              </a:rPr>
              <a:t>err != nil {</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latin typeface="Consolas" panose="020B0609020204030204" pitchFamily="49" charset="0"/>
              </a:rPr>
              <a:t>log.F</a:t>
            </a:r>
            <a:r>
              <a:rPr lang="zh-CN" altLang="zh-CN" sz="1400" dirty="0">
                <a:solidFill>
                  <a:srgbClr val="000000"/>
                </a:solidFill>
                <a:latin typeface="Consolas" panose="020B0609020204030204" pitchFamily="49" charset="0"/>
              </a:rPr>
              <a:t>atal(</a:t>
            </a:r>
            <a:r>
              <a:rPr lang="zh-CN" altLang="zh-CN" sz="1400" dirty="0">
                <a:solidFill>
                  <a:srgbClr val="0000FF"/>
                </a:solidFill>
                <a:latin typeface="Consolas" panose="020B0609020204030204" pitchFamily="49" charset="0"/>
              </a:rPr>
              <a:t>"ListenAndServe: "</a:t>
            </a:r>
            <a:r>
              <a:rPr lang="zh-CN" altLang="zh-CN" sz="1400" dirty="0">
                <a:solidFill>
                  <a:srgbClr val="000000"/>
                </a:solidFill>
                <a:latin typeface="Consolas" panose="020B0609020204030204" pitchFamily="49" charset="0"/>
              </a:rPr>
              <a:t>, err)</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00"/>
                </a:solidFill>
                <a:latin typeface="Consolas" panose="020B0609020204030204" pitchFamily="49" charset="0"/>
              </a:rPr>
              <a:t>}</a:t>
            </a:r>
            <a:endParaRPr lang="zh-CN" altLang="zh-CN" sz="1400" dirty="0"/>
          </a:p>
          <a:p>
            <a:pPr>
              <a:spcBef>
                <a:spcPct val="0"/>
              </a:spcBef>
              <a:buFontTx/>
              <a:buNone/>
            </a:pPr>
            <a:r>
              <a:rPr lang="zh-CN" altLang="zh-CN" sz="1400" dirty="0">
                <a:solidFill>
                  <a:srgbClr val="000000"/>
                </a:solidFill>
                <a:latin typeface="Consolas" panose="020B0609020204030204" pitchFamily="49" charset="0"/>
              </a:rPr>
              <a:t>}</a:t>
            </a:r>
            <a:endParaRPr lang="zh-CN" altLang="zh-CN" sz="1400" dirty="0"/>
          </a:p>
        </p:txBody>
      </p:sp>
      <p:sp>
        <p:nvSpPr>
          <p:cNvPr id="9" name="矩形 3"/>
          <p:cNvSpPr>
            <a:spLocks noChangeArrowheads="1"/>
          </p:cNvSpPr>
          <p:nvPr/>
        </p:nvSpPr>
        <p:spPr bwMode="auto">
          <a:xfrm>
            <a:off x="203200" y="1423988"/>
            <a:ext cx="4960938" cy="115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ts val="600"/>
              </a:spcAft>
              <a:buFontTx/>
              <a:buNone/>
            </a:pPr>
            <a:r>
              <a:rPr lang="en-US" altLang="zh-CN">
                <a:latin typeface="微软雅黑" panose="020B0503020204020204" pitchFamily="34" charset="-122"/>
                <a:ea typeface="微软雅黑" panose="020B0503020204020204" pitchFamily="34" charset="-122"/>
              </a:rPr>
              <a:t>nginx</a:t>
            </a: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apache</a:t>
            </a:r>
            <a:r>
              <a:rPr lang="zh-CN" altLang="en-US">
                <a:latin typeface="微软雅黑" panose="020B0503020204020204" pitchFamily="34" charset="-122"/>
                <a:ea typeface="微软雅黑" panose="020B0503020204020204" pitchFamily="34" charset="-122"/>
              </a:rPr>
              <a:t>服务器不需要吗？</a:t>
            </a:r>
            <a:endParaRPr lang="en-US" altLang="zh-CN">
              <a:latin typeface="微软雅黑" panose="020B0503020204020204" pitchFamily="34" charset="-122"/>
              <a:ea typeface="微软雅黑" panose="020B0503020204020204" pitchFamily="34" charset="-122"/>
            </a:endParaRPr>
          </a:p>
          <a:p>
            <a:pPr eaLnBrk="1" hangingPunct="1">
              <a:spcBef>
                <a:spcPct val="0"/>
              </a:spcBef>
              <a:buFontTx/>
              <a:buNone/>
            </a:pPr>
            <a:r>
              <a:rPr lang="en-US" altLang="zh-CN">
                <a:latin typeface="微软雅黑" panose="020B0503020204020204" pitchFamily="34" charset="-122"/>
                <a:ea typeface="微软雅黑" panose="020B0503020204020204" pitchFamily="34" charset="-122"/>
              </a:rPr>
              <a:t>Go</a:t>
            </a:r>
            <a:r>
              <a:rPr lang="zh-CN" altLang="en-US">
                <a:latin typeface="微软雅黑" panose="020B0503020204020204" pitchFamily="34" charset="-122"/>
                <a:ea typeface="微软雅黑" panose="020B0503020204020204" pitchFamily="34" charset="-122"/>
              </a:rPr>
              <a:t>就是不需要这些，因为他直接就监听</a:t>
            </a:r>
            <a:r>
              <a:rPr lang="en-US" altLang="zh-CN">
                <a:latin typeface="微软雅黑" panose="020B0503020204020204" pitchFamily="34" charset="-122"/>
                <a:ea typeface="微软雅黑" panose="020B0503020204020204" pitchFamily="34" charset="-122"/>
              </a:rPr>
              <a:t>tcp</a:t>
            </a:r>
            <a:r>
              <a:rPr lang="zh-CN" altLang="en-US">
                <a:latin typeface="微软雅黑" panose="020B0503020204020204" pitchFamily="34" charset="-122"/>
                <a:ea typeface="微软雅黑" panose="020B0503020204020204" pitchFamily="34" charset="-122"/>
              </a:rPr>
              <a:t>端口了，然后</a:t>
            </a:r>
            <a:r>
              <a:rPr lang="en-US" altLang="zh-CN">
                <a:latin typeface="微软雅黑" panose="020B0503020204020204" pitchFamily="34" charset="-122"/>
                <a:ea typeface="微软雅黑" panose="020B0503020204020204" pitchFamily="34" charset="-122"/>
              </a:rPr>
              <a:t>sayhelloName</a:t>
            </a:r>
            <a:r>
              <a:rPr lang="zh-CN" altLang="en-US">
                <a:latin typeface="微软雅黑" panose="020B0503020204020204" pitchFamily="34" charset="-122"/>
                <a:ea typeface="微软雅黑" panose="020B0503020204020204" pitchFamily="34" charset="-122"/>
              </a:rPr>
              <a:t>这个其实就是我们写的逻辑函数了，跟控制层（</a:t>
            </a:r>
            <a:r>
              <a:rPr lang="en-US" altLang="zh-CN">
                <a:latin typeface="微软雅黑" panose="020B0503020204020204" pitchFamily="34" charset="-122"/>
                <a:ea typeface="微软雅黑" panose="020B0503020204020204" pitchFamily="34" charset="-122"/>
              </a:rPr>
              <a:t>controller</a:t>
            </a:r>
            <a:r>
              <a:rPr lang="zh-CN" altLang="en-US">
                <a:latin typeface="微软雅黑" panose="020B0503020204020204" pitchFamily="34" charset="-122"/>
                <a:ea typeface="微软雅黑" panose="020B0503020204020204" pitchFamily="34" charset="-122"/>
              </a:rPr>
              <a:t>）函数类似。</a:t>
            </a:r>
          </a:p>
        </p:txBody>
      </p:sp>
      <p:sp>
        <p:nvSpPr>
          <p:cNvPr id="10" name="矩形 4"/>
          <p:cNvSpPr>
            <a:spLocks noChangeArrowheads="1"/>
          </p:cNvSpPr>
          <p:nvPr/>
        </p:nvSpPr>
        <p:spPr bwMode="auto">
          <a:xfrm>
            <a:off x="203200" y="4857750"/>
            <a:ext cx="60960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dirty="0"/>
              <a:t>在浏览器输入</a:t>
            </a:r>
            <a:r>
              <a:rPr lang="en-US" altLang="zh-CN" dirty="0">
                <a:hlinkClick r:id="rId2"/>
              </a:rPr>
              <a:t>http://localhost:8080</a:t>
            </a:r>
            <a:endParaRPr lang="en-US" altLang="zh-CN" dirty="0"/>
          </a:p>
          <a:p>
            <a:pPr eaLnBrk="1" hangingPunct="1">
              <a:spcBef>
                <a:spcPct val="0"/>
              </a:spcBef>
              <a:buFontTx/>
              <a:buNone/>
            </a:pPr>
            <a:r>
              <a:rPr lang="zh-CN" altLang="en-US" dirty="0"/>
              <a:t>可以看到浏览器页面输出了</a:t>
            </a:r>
            <a:r>
              <a:rPr lang="en-US" altLang="zh-CN" dirty="0"/>
              <a:t>Hello </a:t>
            </a:r>
            <a:r>
              <a:rPr lang="en-US" altLang="zh-CN" dirty="0" err="1"/>
              <a:t>astaxie</a:t>
            </a:r>
            <a:r>
              <a:rPr lang="en-US" altLang="zh-CN" dirty="0"/>
              <a:t>!</a:t>
            </a:r>
          </a:p>
          <a:p>
            <a:pPr eaLnBrk="1" hangingPunct="1">
              <a:spcBef>
                <a:spcPct val="0"/>
              </a:spcBef>
              <a:buFontTx/>
              <a:buNone/>
            </a:pPr>
            <a:endParaRPr lang="en-US" altLang="zh-CN" dirty="0"/>
          </a:p>
          <a:p>
            <a:pPr eaLnBrk="1" hangingPunct="1">
              <a:spcBef>
                <a:spcPct val="0"/>
              </a:spcBef>
              <a:buFontTx/>
              <a:buNone/>
            </a:pPr>
            <a:r>
              <a:rPr lang="zh-CN" altLang="en-US" dirty="0"/>
              <a:t>可以换一个地址试试：</a:t>
            </a:r>
            <a:r>
              <a:rPr lang="en-US" altLang="zh-CN" dirty="0">
                <a:hlinkClick r:id="rId3"/>
              </a:rPr>
              <a:t>http://localhost:8080/?url_long=111&amp;url_long=222</a:t>
            </a:r>
            <a:endParaRPr lang="zh-CN" altLang="en-US" dirty="0"/>
          </a:p>
        </p:txBody>
      </p:sp>
      <p:pic>
        <p:nvPicPr>
          <p:cNvPr id="11" name="图片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200" y="3578225"/>
            <a:ext cx="5257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6"/>
          <p:cNvSpPr>
            <a:spLocks noChangeArrowheads="1"/>
          </p:cNvSpPr>
          <p:nvPr/>
        </p:nvSpPr>
        <p:spPr bwMode="auto">
          <a:xfrm>
            <a:off x="198438" y="2916238"/>
            <a:ext cx="4960937" cy="66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spcAft>
                <a:spcPts val="600"/>
              </a:spcAft>
              <a:buFontTx/>
              <a:buNone/>
            </a:pPr>
            <a:r>
              <a:rPr lang="zh-CN" altLang="en-US">
                <a:latin typeface="微软雅黑" panose="020B0503020204020204" pitchFamily="34" charset="-122"/>
                <a:ea typeface="微软雅黑" panose="020B0503020204020204" pitchFamily="34" charset="-122"/>
              </a:rPr>
              <a:t>直接在</a:t>
            </a:r>
            <a:r>
              <a:rPr lang="en-US" altLang="zh-CN">
                <a:latin typeface="微软雅黑" panose="020B0503020204020204" pitchFamily="34" charset="-122"/>
                <a:ea typeface="微软雅黑" panose="020B0503020204020204" pitchFamily="34" charset="-122"/>
              </a:rPr>
              <a:t>IDE</a:t>
            </a:r>
            <a:r>
              <a:rPr lang="zh-CN" altLang="en-US">
                <a:latin typeface="微软雅黑" panose="020B0503020204020204" pitchFamily="34" charset="-122"/>
                <a:ea typeface="微软雅黑" panose="020B0503020204020204" pitchFamily="34" charset="-122"/>
              </a:rPr>
              <a:t>中运行</a:t>
            </a:r>
            <a:endParaRPr lang="en-US" altLang="zh-CN">
              <a:latin typeface="微软雅黑" panose="020B0503020204020204" pitchFamily="34" charset="-122"/>
              <a:ea typeface="微软雅黑" panose="020B0503020204020204" pitchFamily="34" charset="-122"/>
            </a:endParaRPr>
          </a:p>
          <a:p>
            <a:pPr eaLnBrk="1" hangingPunct="1">
              <a:spcBef>
                <a:spcPct val="0"/>
              </a:spcBef>
              <a:spcAft>
                <a:spcPts val="600"/>
              </a:spcAft>
              <a:buFontTx/>
              <a:buNone/>
            </a:pPr>
            <a:r>
              <a:rPr lang="zh-CN" altLang="en-US">
                <a:latin typeface="微软雅黑" panose="020B0503020204020204" pitchFamily="34" charset="-122"/>
                <a:ea typeface="微软雅黑" panose="020B0503020204020204" pitchFamily="34" charset="-122"/>
              </a:rPr>
              <a:t>或者，编译成可执行文件</a:t>
            </a:r>
          </a:p>
        </p:txBody>
      </p:sp>
    </p:spTree>
    <p:extLst>
      <p:ext uri="{BB962C8B-B14F-4D97-AF65-F5344CB8AC3E}">
        <p14:creationId xmlns:p14="http://schemas.microsoft.com/office/powerpoint/2010/main" val="17479225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8">
            <a:extLst/>
          </p:cNvPr>
          <p:cNvSpPr txBox="1">
            <a:spLocks/>
          </p:cNvSpPr>
          <p:nvPr/>
        </p:nvSpPr>
        <p:spPr bwMode="auto">
          <a:xfrm>
            <a:off x="622300" y="361950"/>
            <a:ext cx="10515600" cy="717550"/>
          </a:xfrm>
          <a:prstGeom prst="rect">
            <a:avLst/>
          </a:prstGeom>
          <a:noFill/>
          <a:ln w="9525">
            <a:noFill/>
            <a:miter lim="800000"/>
          </a:ln>
        </p:spPr>
        <p:txBody>
          <a:bodyPr anchor="ctr">
            <a:normAutofit/>
          </a:bodyPr>
          <a:lstStyle>
            <a:lvl1pPr algn="r" rtl="0" eaLnBrk="1" fontAlgn="base" hangingPunct="1">
              <a:spcBef>
                <a:spcPct val="0"/>
              </a:spcBef>
              <a:spcAft>
                <a:spcPct val="0"/>
              </a:spcAft>
              <a:defRPr sz="2800">
                <a:solidFill>
                  <a:schemeClr val="bg1"/>
                </a:solidFill>
                <a:latin typeface="+mj-lt"/>
                <a:ea typeface="+mj-ea"/>
                <a:cs typeface="+mj-cs"/>
              </a:defRPr>
            </a:lvl1pPr>
            <a:lvl2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2pPr>
            <a:lvl3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3pPr>
            <a:lvl4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4pPr>
            <a:lvl5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5pPr>
            <a:lvl6pPr marL="4572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6pPr>
            <a:lvl7pPr marL="9144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7pPr>
            <a:lvl8pPr marL="13716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8pPr>
            <a:lvl9pPr marL="18288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9pPr>
          </a:lstStyle>
          <a:p>
            <a:pPr algn="ctr">
              <a:defRPr/>
            </a:pPr>
            <a:r>
              <a:rPr lang="zh-CN" altLang="en-US" sz="3200" kern="0" dirty="0" smtClean="0">
                <a:solidFill>
                  <a:srgbClr val="00B0F0"/>
                </a:solidFill>
                <a:latin typeface="微软雅黑" panose="020B0503020204020204" pitchFamily="34" charset="-122"/>
                <a:ea typeface="微软雅黑" panose="020B0503020204020204" pitchFamily="34" charset="-122"/>
              </a:rPr>
              <a:t>课程目标</a:t>
            </a:r>
            <a:endParaRPr lang="zh-CN" altLang="en-US" sz="3200" kern="0" dirty="0">
              <a:solidFill>
                <a:srgbClr val="00B0F0"/>
              </a:solidFill>
              <a:latin typeface="微软雅黑" panose="020B0503020204020204" pitchFamily="34" charset="-122"/>
              <a:ea typeface="微软雅黑" panose="020B0503020204020204" pitchFamily="34" charset="-122"/>
            </a:endParaRPr>
          </a:p>
        </p:txBody>
      </p:sp>
      <p:sp>
        <p:nvSpPr>
          <p:cNvPr id="7" name="内容占位符 2">
            <a:extLst/>
          </p:cNvPr>
          <p:cNvSpPr txBox="1">
            <a:spLocks/>
          </p:cNvSpPr>
          <p:nvPr/>
        </p:nvSpPr>
        <p:spPr bwMode="auto">
          <a:xfrm>
            <a:off x="265084" y="1079500"/>
            <a:ext cx="10947400" cy="5575300"/>
          </a:xfrm>
          <a:prstGeom prst="rect">
            <a:avLst/>
          </a:prstGeom>
          <a:noFill/>
          <a:ln w="9525">
            <a:noFill/>
            <a:miter lim="800000"/>
          </a:ln>
        </p:spPr>
        <p:txBody>
          <a:bodyPr/>
          <a:lstStyle>
            <a:lvl1pPr marL="342900" indent="-342900" algn="l" rtl="0" eaLnBrk="1" fontAlgn="base" hangingPunct="1">
              <a:spcBef>
                <a:spcPct val="20000"/>
              </a:spcBef>
              <a:spcAft>
                <a:spcPct val="0"/>
              </a:spcAft>
              <a:buChar char="•"/>
              <a:defRPr sz="1600">
                <a:solidFill>
                  <a:schemeClr val="tx1"/>
                </a:solidFill>
                <a:latin typeface="+mn-lt"/>
                <a:ea typeface="+mn-ea"/>
                <a:cs typeface="+mn-cs"/>
              </a:defRPr>
            </a:lvl1pPr>
            <a:lvl2pPr marL="742950" indent="-285750" algn="l" rtl="0" eaLnBrk="1" fontAlgn="base" hangingPunct="1">
              <a:spcBef>
                <a:spcPct val="20000"/>
              </a:spcBef>
              <a:spcAft>
                <a:spcPct val="0"/>
              </a:spcAft>
              <a:buChar char="–"/>
              <a:defRPr sz="1600">
                <a:solidFill>
                  <a:schemeClr val="tx1"/>
                </a:solidFill>
                <a:latin typeface="+mn-lt"/>
                <a:ea typeface="+mn-ea"/>
              </a:defRPr>
            </a:lvl2pPr>
            <a:lvl3pPr marL="1143000" indent="-228600" algn="l" rtl="0" eaLnBrk="1" fontAlgn="base" hangingPunct="1">
              <a:spcBef>
                <a:spcPct val="20000"/>
              </a:spcBef>
              <a:spcAft>
                <a:spcPct val="0"/>
              </a:spcAft>
              <a:buChar char="•"/>
              <a:defRPr sz="1600">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Char char="»"/>
              <a:defRPr sz="1600">
                <a:solidFill>
                  <a:schemeClr val="tx1"/>
                </a:solidFill>
                <a:latin typeface="+mn-lt"/>
                <a:ea typeface="+mn-ea"/>
              </a:defRPr>
            </a:lvl5pPr>
            <a:lvl6pPr marL="2514600" indent="-228600" algn="l" rtl="0" eaLnBrk="1" fontAlgn="base" hangingPunct="1">
              <a:spcBef>
                <a:spcPct val="20000"/>
              </a:spcBef>
              <a:spcAft>
                <a:spcPct val="0"/>
              </a:spcAft>
              <a:buChar char="»"/>
              <a:defRPr sz="1600">
                <a:solidFill>
                  <a:schemeClr val="tx1"/>
                </a:solidFill>
                <a:latin typeface="+mn-lt"/>
                <a:ea typeface="+mn-ea"/>
              </a:defRPr>
            </a:lvl6pPr>
            <a:lvl7pPr marL="2971800" indent="-228600" algn="l" rtl="0" eaLnBrk="1" fontAlgn="base" hangingPunct="1">
              <a:spcBef>
                <a:spcPct val="20000"/>
              </a:spcBef>
              <a:spcAft>
                <a:spcPct val="0"/>
              </a:spcAft>
              <a:buChar char="»"/>
              <a:defRPr sz="1600">
                <a:solidFill>
                  <a:schemeClr val="tx1"/>
                </a:solidFill>
                <a:latin typeface="+mn-lt"/>
                <a:ea typeface="+mn-ea"/>
              </a:defRPr>
            </a:lvl7pPr>
            <a:lvl8pPr marL="3429000" indent="-228600" algn="l" rtl="0" eaLnBrk="1" fontAlgn="base" hangingPunct="1">
              <a:spcBef>
                <a:spcPct val="20000"/>
              </a:spcBef>
              <a:spcAft>
                <a:spcPct val="0"/>
              </a:spcAft>
              <a:buChar char="»"/>
              <a:defRPr sz="1600">
                <a:solidFill>
                  <a:schemeClr val="tx1"/>
                </a:solidFill>
                <a:latin typeface="+mn-lt"/>
                <a:ea typeface="+mn-ea"/>
              </a:defRPr>
            </a:lvl8pPr>
            <a:lvl9pPr marL="3886200" indent="-228600" algn="l" rtl="0" eaLnBrk="1" fontAlgn="base" hangingPunct="1">
              <a:spcBef>
                <a:spcPct val="20000"/>
              </a:spcBef>
              <a:spcAft>
                <a:spcPct val="0"/>
              </a:spcAft>
              <a:buChar char="»"/>
              <a:defRPr sz="1600">
                <a:solidFill>
                  <a:schemeClr val="tx1"/>
                </a:solidFill>
                <a:latin typeface="+mn-lt"/>
                <a:ea typeface="+mn-ea"/>
              </a:defRPr>
            </a:lvl9pPr>
          </a:lstStyle>
          <a:p>
            <a:pPr marL="0" indent="0">
              <a:spcBef>
                <a:spcPts val="0"/>
              </a:spcBef>
              <a:buFontTx/>
              <a:buNone/>
              <a:defRPr/>
            </a:pPr>
            <a:endParaRPr lang="en-US" altLang="zh-CN" kern="0" dirty="0">
              <a:latin typeface="微软雅黑" panose="020B0503020204020204" pitchFamily="34" charset="-122"/>
              <a:ea typeface="微软雅黑" panose="020B0503020204020204" pitchFamily="34" charset="-122"/>
            </a:endParaRPr>
          </a:p>
          <a:p>
            <a:pPr marL="0" indent="0">
              <a:spcBef>
                <a:spcPts val="0"/>
              </a:spcBef>
              <a:buFontTx/>
              <a:buNone/>
              <a:defRPr/>
            </a:pPr>
            <a:endParaRPr lang="en-US" altLang="zh-CN" kern="0" dirty="0">
              <a:latin typeface="微软雅黑" panose="020B0503020204020204" pitchFamily="34" charset="-122"/>
              <a:ea typeface="微软雅黑" panose="020B0503020204020204" pitchFamily="34" charset="-122"/>
            </a:endParaRPr>
          </a:p>
          <a:p>
            <a:pPr marL="0" indent="0">
              <a:spcBef>
                <a:spcPts val="0"/>
              </a:spcBef>
              <a:buFontTx/>
              <a:buNone/>
              <a:defRPr/>
            </a:pPr>
            <a:endParaRPr lang="en-US" altLang="zh-CN" kern="0" dirty="0">
              <a:latin typeface="微软雅黑" panose="020B0503020204020204" pitchFamily="34" charset="-122"/>
              <a:ea typeface="微软雅黑" panose="020B0503020204020204" pitchFamily="34" charset="-122"/>
            </a:endParaRPr>
          </a:p>
          <a:p>
            <a:pPr marL="0" indent="0">
              <a:spcBef>
                <a:spcPts val="0"/>
              </a:spcBef>
              <a:buFontTx/>
              <a:buNone/>
              <a:defRPr/>
            </a:pPr>
            <a:r>
              <a:rPr lang="en-US" altLang="zh-CN" sz="2400" kern="0" dirty="0" smtClean="0">
                <a:latin typeface="微软雅黑" panose="020B0503020204020204" pitchFamily="34" charset="-122"/>
                <a:ea typeface="微软雅黑" panose="020B0503020204020204" pitchFamily="34" charset="-122"/>
              </a:rPr>
              <a:t>1</a:t>
            </a:r>
            <a:r>
              <a:rPr lang="zh-CN" altLang="en-US" sz="2400" kern="0" dirty="0" smtClean="0">
                <a:latin typeface="微软雅黑" panose="020B0503020204020204" pitchFamily="34" charset="-122"/>
                <a:ea typeface="微软雅黑" panose="020B0503020204020204" pitchFamily="34" charset="-122"/>
              </a:rPr>
              <a:t>：熟悉</a:t>
            </a:r>
            <a:r>
              <a:rPr lang="en-US" altLang="zh-CN" sz="2400" kern="0" dirty="0" smtClean="0">
                <a:latin typeface="微软雅黑" panose="020B0503020204020204" pitchFamily="34" charset="-122"/>
                <a:ea typeface="微软雅黑" panose="020B0503020204020204" pitchFamily="34" charset="-122"/>
              </a:rPr>
              <a:t>go</a:t>
            </a:r>
            <a:r>
              <a:rPr lang="zh-CN" altLang="en-US" sz="2400" kern="0" dirty="0" smtClean="0">
                <a:latin typeface="微软雅黑" panose="020B0503020204020204" pitchFamily="34" charset="-122"/>
                <a:ea typeface="微软雅黑" panose="020B0503020204020204" pitchFamily="34" charset="-122"/>
              </a:rPr>
              <a:t>语言的基本</a:t>
            </a:r>
            <a:r>
              <a:rPr lang="zh-CN" altLang="en-US" sz="2400" kern="0" dirty="0">
                <a:latin typeface="微软雅黑" panose="020B0503020204020204" pitchFamily="34" charset="-122"/>
                <a:ea typeface="微软雅黑" panose="020B0503020204020204" pitchFamily="34" charset="-122"/>
              </a:rPr>
              <a:t>语法</a:t>
            </a:r>
            <a:r>
              <a:rPr lang="zh-CN" altLang="en-US" sz="2400" kern="0" dirty="0" smtClean="0">
                <a:latin typeface="微软雅黑" panose="020B0503020204020204" pitchFamily="34" charset="-122"/>
                <a:ea typeface="微软雅黑" panose="020B0503020204020204" pitchFamily="34" charset="-122"/>
              </a:rPr>
              <a:t>和</a:t>
            </a:r>
            <a:r>
              <a:rPr lang="zh-CN" altLang="en-US" sz="2400" kern="0" dirty="0">
                <a:latin typeface="微软雅黑" panose="020B0503020204020204" pitchFamily="34" charset="-122"/>
                <a:ea typeface="微软雅黑" panose="020B0503020204020204" pitchFamily="34" charset="-122"/>
              </a:rPr>
              <a:t>一些</a:t>
            </a:r>
            <a:r>
              <a:rPr lang="zh-CN" altLang="en-US" sz="2400" kern="0" dirty="0" smtClean="0">
                <a:latin typeface="微软雅黑" panose="020B0503020204020204" pitchFamily="34" charset="-122"/>
                <a:ea typeface="微软雅黑" panose="020B0503020204020204" pitchFamily="34" charset="-122"/>
              </a:rPr>
              <a:t>特性</a:t>
            </a:r>
            <a:endParaRPr lang="en-US" altLang="zh-CN" sz="2400" kern="0" dirty="0" smtClean="0">
              <a:latin typeface="微软雅黑" panose="020B0503020204020204" pitchFamily="34" charset="-122"/>
              <a:ea typeface="微软雅黑" panose="020B0503020204020204" pitchFamily="34" charset="-122"/>
            </a:endParaRPr>
          </a:p>
          <a:p>
            <a:pPr marL="0" indent="0">
              <a:spcBef>
                <a:spcPts val="0"/>
              </a:spcBef>
              <a:buFontTx/>
              <a:buNone/>
              <a:defRPr/>
            </a:pPr>
            <a:endParaRPr lang="en-US" altLang="zh-CN" sz="2400" kern="0" dirty="0" smtClean="0">
              <a:latin typeface="微软雅黑" panose="020B0503020204020204" pitchFamily="34" charset="-122"/>
              <a:ea typeface="微软雅黑" panose="020B0503020204020204" pitchFamily="34" charset="-122"/>
            </a:endParaRPr>
          </a:p>
          <a:p>
            <a:pPr marL="0" indent="0">
              <a:spcBef>
                <a:spcPts val="0"/>
              </a:spcBef>
              <a:buFontTx/>
              <a:buNone/>
              <a:defRPr/>
            </a:pPr>
            <a:r>
              <a:rPr lang="en-US" altLang="zh-CN" sz="2400" kern="0" dirty="0" smtClean="0">
                <a:latin typeface="微软雅黑" panose="020B0503020204020204" pitchFamily="34" charset="-122"/>
                <a:ea typeface="微软雅黑" panose="020B0503020204020204" pitchFamily="34" charset="-122"/>
              </a:rPr>
              <a:t>2</a:t>
            </a:r>
            <a:r>
              <a:rPr lang="zh-CN" altLang="en-US" sz="2400" kern="0" dirty="0" smtClean="0">
                <a:latin typeface="微软雅黑" panose="020B0503020204020204" pitchFamily="34" charset="-122"/>
                <a:ea typeface="微软雅黑" panose="020B0503020204020204" pitchFamily="34" charset="-122"/>
              </a:rPr>
              <a:t>：能够用</a:t>
            </a:r>
            <a:r>
              <a:rPr lang="en-US" altLang="zh-CN" sz="2400" kern="0" dirty="0" smtClean="0">
                <a:latin typeface="微软雅黑" panose="020B0503020204020204" pitchFamily="34" charset="-122"/>
                <a:ea typeface="微软雅黑" panose="020B0503020204020204" pitchFamily="34" charset="-122"/>
              </a:rPr>
              <a:t>go</a:t>
            </a:r>
            <a:r>
              <a:rPr lang="zh-CN" altLang="en-US" sz="2400" kern="0" dirty="0" smtClean="0">
                <a:latin typeface="微软雅黑" panose="020B0503020204020204" pitchFamily="34" charset="-122"/>
                <a:ea typeface="微软雅黑" panose="020B0503020204020204" pitchFamily="34" charset="-122"/>
              </a:rPr>
              <a:t>语言编写简单的</a:t>
            </a:r>
            <a:r>
              <a:rPr lang="en-US" altLang="zh-CN" sz="2400" kern="0" dirty="0" smtClean="0">
                <a:latin typeface="微软雅黑" panose="020B0503020204020204" pitchFamily="34" charset="-122"/>
                <a:ea typeface="微软雅黑" panose="020B0503020204020204" pitchFamily="34" charset="-122"/>
              </a:rPr>
              <a:t>web</a:t>
            </a:r>
            <a:r>
              <a:rPr lang="zh-CN" altLang="en-US" sz="2400" kern="0" dirty="0" smtClean="0">
                <a:latin typeface="微软雅黑" panose="020B0503020204020204" pitchFamily="34" charset="-122"/>
                <a:ea typeface="微软雅黑" panose="020B0503020204020204" pitchFamily="34" charset="-122"/>
              </a:rPr>
              <a:t>程序</a:t>
            </a:r>
            <a:endParaRPr lang="en-US" altLang="zh-CN" sz="2400" kern="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601376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8">
            <a:extLst/>
          </p:cNvPr>
          <p:cNvSpPr txBox="1">
            <a:spLocks/>
          </p:cNvSpPr>
          <p:nvPr/>
        </p:nvSpPr>
        <p:spPr bwMode="auto">
          <a:xfrm>
            <a:off x="879994" y="370263"/>
            <a:ext cx="10515600" cy="717550"/>
          </a:xfrm>
          <a:prstGeom prst="rect">
            <a:avLst/>
          </a:prstGeom>
          <a:noFill/>
          <a:ln w="9525">
            <a:noFill/>
            <a:miter lim="800000"/>
          </a:ln>
        </p:spPr>
        <p:txBody>
          <a:bodyPr anchor="ctr">
            <a:normAutofit/>
          </a:bodyPr>
          <a:lstStyle>
            <a:lvl1pPr algn="r" rtl="0" eaLnBrk="1" fontAlgn="base" hangingPunct="1">
              <a:spcBef>
                <a:spcPct val="0"/>
              </a:spcBef>
              <a:spcAft>
                <a:spcPct val="0"/>
              </a:spcAft>
              <a:defRPr sz="2800">
                <a:solidFill>
                  <a:schemeClr val="bg1"/>
                </a:solidFill>
                <a:latin typeface="+mj-lt"/>
                <a:ea typeface="+mj-ea"/>
                <a:cs typeface="+mj-cs"/>
              </a:defRPr>
            </a:lvl1pPr>
            <a:lvl2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2pPr>
            <a:lvl3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3pPr>
            <a:lvl4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4pPr>
            <a:lvl5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5pPr>
            <a:lvl6pPr marL="4572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6pPr>
            <a:lvl7pPr marL="9144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7pPr>
            <a:lvl8pPr marL="13716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8pPr>
            <a:lvl9pPr marL="18288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9pPr>
          </a:lstStyle>
          <a:p>
            <a:pPr algn="ctr">
              <a:defRPr/>
            </a:pPr>
            <a:r>
              <a:rPr lang="en-US" altLang="zh-CN" sz="3200" kern="0" dirty="0">
                <a:solidFill>
                  <a:srgbClr val="00B0F0"/>
                </a:solidFill>
                <a:latin typeface="微软雅黑" panose="020B0503020204020204" pitchFamily="34" charset="-122"/>
                <a:ea typeface="微软雅黑" panose="020B0503020204020204" pitchFamily="34" charset="-122"/>
              </a:rPr>
              <a:t>Golang</a:t>
            </a:r>
            <a:r>
              <a:rPr lang="zh-CN" altLang="en-US" sz="3200" kern="0" dirty="0">
                <a:solidFill>
                  <a:srgbClr val="00B0F0"/>
                </a:solidFill>
                <a:latin typeface="微软雅黑" panose="020B0503020204020204" pitchFamily="34" charset="-122"/>
                <a:ea typeface="微软雅黑" panose="020B0503020204020204" pitchFamily="34" charset="-122"/>
              </a:rPr>
              <a:t>语言发展</a:t>
            </a:r>
            <a:r>
              <a:rPr lang="zh-CN" altLang="en-US" sz="3200" kern="0" dirty="0" smtClean="0">
                <a:solidFill>
                  <a:srgbClr val="00B0F0"/>
                </a:solidFill>
                <a:latin typeface="微软雅黑" panose="020B0503020204020204" pitchFamily="34" charset="-122"/>
                <a:ea typeface="微软雅黑" panose="020B0503020204020204" pitchFamily="34" charset="-122"/>
              </a:rPr>
              <a:t>背景和特性概览</a:t>
            </a:r>
            <a:endParaRPr lang="zh-CN" altLang="en-US" sz="3200" kern="0" dirty="0">
              <a:solidFill>
                <a:srgbClr val="00B0F0"/>
              </a:solidFill>
              <a:latin typeface="微软雅黑" panose="020B0503020204020204" pitchFamily="34" charset="-122"/>
              <a:ea typeface="微软雅黑" panose="020B0503020204020204" pitchFamily="34" charset="-122"/>
            </a:endParaRPr>
          </a:p>
        </p:txBody>
      </p:sp>
      <p:sp>
        <p:nvSpPr>
          <p:cNvPr id="7" name="内容占位符 2">
            <a:extLst/>
          </p:cNvPr>
          <p:cNvSpPr txBox="1">
            <a:spLocks/>
          </p:cNvSpPr>
          <p:nvPr/>
        </p:nvSpPr>
        <p:spPr bwMode="auto">
          <a:xfrm>
            <a:off x="406400" y="1079500"/>
            <a:ext cx="10947400" cy="5575300"/>
          </a:xfrm>
          <a:prstGeom prst="rect">
            <a:avLst/>
          </a:prstGeom>
          <a:noFill/>
          <a:ln w="9525">
            <a:noFill/>
            <a:miter lim="800000"/>
          </a:ln>
        </p:spPr>
        <p:txBody>
          <a:bodyPr/>
          <a:lstStyle>
            <a:lvl1pPr marL="342900" indent="-342900" algn="l" rtl="0" eaLnBrk="1" fontAlgn="base" hangingPunct="1">
              <a:spcBef>
                <a:spcPct val="20000"/>
              </a:spcBef>
              <a:spcAft>
                <a:spcPct val="0"/>
              </a:spcAft>
              <a:buChar char="•"/>
              <a:defRPr sz="1600">
                <a:solidFill>
                  <a:schemeClr val="tx1"/>
                </a:solidFill>
                <a:latin typeface="+mn-lt"/>
                <a:ea typeface="+mn-ea"/>
                <a:cs typeface="+mn-cs"/>
              </a:defRPr>
            </a:lvl1pPr>
            <a:lvl2pPr marL="742950" indent="-285750" algn="l" rtl="0" eaLnBrk="1" fontAlgn="base" hangingPunct="1">
              <a:spcBef>
                <a:spcPct val="20000"/>
              </a:spcBef>
              <a:spcAft>
                <a:spcPct val="0"/>
              </a:spcAft>
              <a:buChar char="–"/>
              <a:defRPr sz="1600">
                <a:solidFill>
                  <a:schemeClr val="tx1"/>
                </a:solidFill>
                <a:latin typeface="+mn-lt"/>
                <a:ea typeface="+mn-ea"/>
              </a:defRPr>
            </a:lvl2pPr>
            <a:lvl3pPr marL="1143000" indent="-228600" algn="l" rtl="0" eaLnBrk="1" fontAlgn="base" hangingPunct="1">
              <a:spcBef>
                <a:spcPct val="20000"/>
              </a:spcBef>
              <a:spcAft>
                <a:spcPct val="0"/>
              </a:spcAft>
              <a:buChar char="•"/>
              <a:defRPr sz="1600">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Char char="»"/>
              <a:defRPr sz="1600">
                <a:solidFill>
                  <a:schemeClr val="tx1"/>
                </a:solidFill>
                <a:latin typeface="+mn-lt"/>
                <a:ea typeface="+mn-ea"/>
              </a:defRPr>
            </a:lvl5pPr>
            <a:lvl6pPr marL="2514600" indent="-228600" algn="l" rtl="0" eaLnBrk="1" fontAlgn="base" hangingPunct="1">
              <a:spcBef>
                <a:spcPct val="20000"/>
              </a:spcBef>
              <a:spcAft>
                <a:spcPct val="0"/>
              </a:spcAft>
              <a:buChar char="»"/>
              <a:defRPr sz="1600">
                <a:solidFill>
                  <a:schemeClr val="tx1"/>
                </a:solidFill>
                <a:latin typeface="+mn-lt"/>
                <a:ea typeface="+mn-ea"/>
              </a:defRPr>
            </a:lvl6pPr>
            <a:lvl7pPr marL="2971800" indent="-228600" algn="l" rtl="0" eaLnBrk="1" fontAlgn="base" hangingPunct="1">
              <a:spcBef>
                <a:spcPct val="20000"/>
              </a:spcBef>
              <a:spcAft>
                <a:spcPct val="0"/>
              </a:spcAft>
              <a:buChar char="»"/>
              <a:defRPr sz="1600">
                <a:solidFill>
                  <a:schemeClr val="tx1"/>
                </a:solidFill>
                <a:latin typeface="+mn-lt"/>
                <a:ea typeface="+mn-ea"/>
              </a:defRPr>
            </a:lvl7pPr>
            <a:lvl8pPr marL="3429000" indent="-228600" algn="l" rtl="0" eaLnBrk="1" fontAlgn="base" hangingPunct="1">
              <a:spcBef>
                <a:spcPct val="20000"/>
              </a:spcBef>
              <a:spcAft>
                <a:spcPct val="0"/>
              </a:spcAft>
              <a:buChar char="»"/>
              <a:defRPr sz="1600">
                <a:solidFill>
                  <a:schemeClr val="tx1"/>
                </a:solidFill>
                <a:latin typeface="+mn-lt"/>
                <a:ea typeface="+mn-ea"/>
              </a:defRPr>
            </a:lvl8pPr>
            <a:lvl9pPr marL="3886200" indent="-228600" algn="l" rtl="0" eaLnBrk="1" fontAlgn="base" hangingPunct="1">
              <a:spcBef>
                <a:spcPct val="20000"/>
              </a:spcBef>
              <a:spcAft>
                <a:spcPct val="0"/>
              </a:spcAft>
              <a:buChar char="»"/>
              <a:defRPr sz="1600">
                <a:solidFill>
                  <a:schemeClr val="tx1"/>
                </a:solidFill>
                <a:latin typeface="+mn-lt"/>
                <a:ea typeface="+mn-ea"/>
              </a:defRPr>
            </a:lvl9pPr>
          </a:lstStyle>
          <a:p>
            <a:pPr>
              <a:spcBef>
                <a:spcPts val="0"/>
              </a:spcBef>
              <a:defRPr/>
            </a:pPr>
            <a:r>
              <a:rPr lang="en-US" altLang="zh-CN" b="1" kern="0" dirty="0">
                <a:solidFill>
                  <a:srgbClr val="FF0000"/>
                </a:solidFill>
                <a:latin typeface="微软雅黑" panose="020B0503020204020204" pitchFamily="34" charset="-122"/>
                <a:ea typeface="微软雅黑" panose="020B0503020204020204" pitchFamily="34" charset="-122"/>
              </a:rPr>
              <a:t>Ken Thompson</a:t>
            </a:r>
            <a:r>
              <a:rPr lang="zh-CN" altLang="en-US" kern="0" dirty="0">
                <a:latin typeface="微软雅黑" panose="020B0503020204020204" pitchFamily="34" charset="-122"/>
                <a:ea typeface="微软雅黑" panose="020B0503020204020204" pitchFamily="34" charset="-122"/>
              </a:rPr>
              <a:t>：</a:t>
            </a:r>
            <a:r>
              <a:rPr lang="en-US" altLang="zh-CN" kern="0" dirty="0">
                <a:latin typeface="微软雅黑" panose="020B0503020204020204" pitchFamily="34" charset="-122"/>
                <a:ea typeface="微软雅黑" panose="020B0503020204020204" pitchFamily="34" charset="-122"/>
              </a:rPr>
              <a:t>1983</a:t>
            </a:r>
            <a:r>
              <a:rPr lang="zh-CN" altLang="en-US" kern="0" dirty="0">
                <a:latin typeface="微软雅黑" panose="020B0503020204020204" pitchFamily="34" charset="-122"/>
                <a:ea typeface="微软雅黑" panose="020B0503020204020204" pitchFamily="34" charset="-122"/>
              </a:rPr>
              <a:t>年图灵奖（</a:t>
            </a:r>
            <a:r>
              <a:rPr lang="en-US" altLang="zh-CN" kern="0" dirty="0">
                <a:latin typeface="微软雅黑" panose="020B0503020204020204" pitchFamily="34" charset="-122"/>
                <a:ea typeface="微软雅黑" panose="020B0503020204020204" pitchFamily="34" charset="-122"/>
              </a:rPr>
              <a:t>Turing Award</a:t>
            </a:r>
            <a:r>
              <a:rPr lang="zh-CN" altLang="en-US" kern="0" dirty="0">
                <a:latin typeface="微软雅黑" panose="020B0503020204020204" pitchFamily="34" charset="-122"/>
                <a:ea typeface="微软雅黑" panose="020B0503020204020204" pitchFamily="34" charset="-122"/>
              </a:rPr>
              <a:t>）和</a:t>
            </a:r>
            <a:r>
              <a:rPr lang="en-US" altLang="zh-CN" kern="0" dirty="0">
                <a:latin typeface="微软雅黑" panose="020B0503020204020204" pitchFamily="34" charset="-122"/>
                <a:ea typeface="微软雅黑" panose="020B0503020204020204" pitchFamily="34" charset="-122"/>
              </a:rPr>
              <a:t>1998</a:t>
            </a:r>
            <a:r>
              <a:rPr lang="zh-CN" altLang="en-US" kern="0" dirty="0">
                <a:latin typeface="微软雅黑" panose="020B0503020204020204" pitchFamily="34" charset="-122"/>
                <a:ea typeface="微软雅黑" panose="020B0503020204020204" pitchFamily="34" charset="-122"/>
              </a:rPr>
              <a:t>年美国国家技术奖（</a:t>
            </a:r>
            <a:r>
              <a:rPr lang="en-US" altLang="zh-CN" kern="0" dirty="0">
                <a:latin typeface="微软雅黑" panose="020B0503020204020204" pitchFamily="34" charset="-122"/>
                <a:ea typeface="微软雅黑" panose="020B0503020204020204" pitchFamily="34" charset="-122"/>
              </a:rPr>
              <a:t>National Medal of Technology</a:t>
            </a:r>
            <a:r>
              <a:rPr lang="zh-CN" altLang="en-US" kern="0" dirty="0">
                <a:latin typeface="微软雅黑" panose="020B0503020204020204" pitchFamily="34" charset="-122"/>
                <a:ea typeface="微软雅黑" panose="020B0503020204020204" pitchFamily="34" charset="-122"/>
              </a:rPr>
              <a:t>）得主。他与</a:t>
            </a:r>
            <a:r>
              <a:rPr lang="en-US" altLang="zh-CN" kern="0" dirty="0">
                <a:latin typeface="微软雅黑" panose="020B0503020204020204" pitchFamily="34" charset="-122"/>
                <a:ea typeface="微软雅黑" panose="020B0503020204020204" pitchFamily="34" charset="-122"/>
              </a:rPr>
              <a:t>Dennis Ritchie</a:t>
            </a:r>
            <a:r>
              <a:rPr lang="zh-CN" altLang="en-US" kern="0" dirty="0">
                <a:latin typeface="微软雅黑" panose="020B0503020204020204" pitchFamily="34" charset="-122"/>
                <a:ea typeface="微软雅黑" panose="020B0503020204020204" pitchFamily="34" charset="-122"/>
              </a:rPr>
              <a:t>是</a:t>
            </a:r>
            <a:r>
              <a:rPr lang="en-US" altLang="zh-CN" kern="0" dirty="0">
                <a:latin typeface="微软雅黑" panose="020B0503020204020204" pitchFamily="34" charset="-122"/>
                <a:ea typeface="微软雅黑" panose="020B0503020204020204" pitchFamily="34" charset="-122"/>
              </a:rPr>
              <a:t>Unix</a:t>
            </a:r>
            <a:r>
              <a:rPr lang="zh-CN" altLang="en-US" kern="0" dirty="0">
                <a:latin typeface="微软雅黑" panose="020B0503020204020204" pitchFamily="34" charset="-122"/>
                <a:ea typeface="微软雅黑" panose="020B0503020204020204" pitchFamily="34" charset="-122"/>
              </a:rPr>
              <a:t>的原创者。</a:t>
            </a:r>
            <a:endParaRPr lang="en-US" altLang="zh-CN" kern="0" dirty="0">
              <a:latin typeface="微软雅黑" panose="020B0503020204020204" pitchFamily="34" charset="-122"/>
              <a:ea typeface="微软雅黑" panose="020B0503020204020204" pitchFamily="34" charset="-122"/>
            </a:endParaRPr>
          </a:p>
          <a:p>
            <a:pPr>
              <a:spcBef>
                <a:spcPts val="0"/>
              </a:spcBef>
              <a:defRPr/>
            </a:pPr>
            <a:r>
              <a:rPr lang="en-US" altLang="zh-CN" b="1" kern="0" dirty="0">
                <a:solidFill>
                  <a:srgbClr val="FF0000"/>
                </a:solidFill>
                <a:latin typeface="微软雅黑" panose="020B0503020204020204" pitchFamily="34" charset="-122"/>
                <a:ea typeface="微软雅黑" panose="020B0503020204020204" pitchFamily="34" charset="-122"/>
              </a:rPr>
              <a:t>Rob Pike</a:t>
            </a:r>
            <a:r>
              <a:rPr lang="zh-CN" altLang="en-US" kern="0" dirty="0">
                <a:latin typeface="微软雅黑" panose="020B0503020204020204" pitchFamily="34" charset="-122"/>
                <a:ea typeface="微软雅黑" panose="020B0503020204020204" pitchFamily="34" charset="-122"/>
              </a:rPr>
              <a:t>：曾是贝尔实验室（</a:t>
            </a:r>
            <a:r>
              <a:rPr lang="en-US" altLang="zh-CN" kern="0" dirty="0">
                <a:latin typeface="微软雅黑" panose="020B0503020204020204" pitchFamily="34" charset="-122"/>
                <a:ea typeface="微软雅黑" panose="020B0503020204020204" pitchFamily="34" charset="-122"/>
              </a:rPr>
              <a:t>Bell Labs</a:t>
            </a:r>
            <a:r>
              <a:rPr lang="zh-CN" altLang="en-US" kern="0" dirty="0">
                <a:latin typeface="微软雅黑" panose="020B0503020204020204" pitchFamily="34" charset="-122"/>
                <a:ea typeface="微软雅黑" panose="020B0503020204020204" pitchFamily="34" charset="-122"/>
              </a:rPr>
              <a:t>）的</a:t>
            </a:r>
            <a:r>
              <a:rPr lang="en-US" altLang="zh-CN" kern="0" dirty="0">
                <a:latin typeface="微软雅黑" panose="020B0503020204020204" pitchFamily="34" charset="-122"/>
                <a:ea typeface="微软雅黑" panose="020B0503020204020204" pitchFamily="34" charset="-122"/>
              </a:rPr>
              <a:t>Unix</a:t>
            </a:r>
            <a:r>
              <a:rPr lang="zh-CN" altLang="en-US" kern="0" dirty="0">
                <a:latin typeface="微软雅黑" panose="020B0503020204020204" pitchFamily="34" charset="-122"/>
                <a:ea typeface="微软雅黑" panose="020B0503020204020204" pitchFamily="34" charset="-122"/>
              </a:rPr>
              <a:t>团队，和</a:t>
            </a:r>
            <a:r>
              <a:rPr lang="en-US" altLang="zh-CN" kern="0" dirty="0">
                <a:latin typeface="微软雅黑" panose="020B0503020204020204" pitchFamily="34" charset="-122"/>
                <a:ea typeface="微软雅黑" panose="020B0503020204020204" pitchFamily="34" charset="-122"/>
              </a:rPr>
              <a:t>Plan 9</a:t>
            </a:r>
            <a:r>
              <a:rPr lang="zh-CN" altLang="en-US" kern="0" dirty="0">
                <a:latin typeface="微软雅黑" panose="020B0503020204020204" pitchFamily="34" charset="-122"/>
                <a:ea typeface="微软雅黑" panose="020B0503020204020204" pitchFamily="34" charset="-122"/>
              </a:rPr>
              <a:t>操作系统计划的成员。他与</a:t>
            </a:r>
            <a:r>
              <a:rPr lang="en-US" altLang="zh-CN" kern="0" dirty="0">
                <a:latin typeface="微软雅黑" panose="020B0503020204020204" pitchFamily="34" charset="-122"/>
                <a:ea typeface="微软雅黑" panose="020B0503020204020204" pitchFamily="34" charset="-122"/>
              </a:rPr>
              <a:t>Thompson</a:t>
            </a:r>
            <a:r>
              <a:rPr lang="zh-CN" altLang="en-US" kern="0" dirty="0">
                <a:latin typeface="微软雅黑" panose="020B0503020204020204" pitchFamily="34" charset="-122"/>
                <a:ea typeface="微软雅黑" panose="020B0503020204020204" pitchFamily="34" charset="-122"/>
              </a:rPr>
              <a:t>共事多年，并共创出广泛使用的</a:t>
            </a:r>
            <a:r>
              <a:rPr lang="en-US" altLang="zh-CN" kern="0" dirty="0">
                <a:latin typeface="微软雅黑" panose="020B0503020204020204" pitchFamily="34" charset="-122"/>
                <a:ea typeface="微软雅黑" panose="020B0503020204020204" pitchFamily="34" charset="-122"/>
              </a:rPr>
              <a:t>UTF-8 </a:t>
            </a:r>
            <a:r>
              <a:rPr lang="zh-CN" altLang="en-US" kern="0" dirty="0">
                <a:latin typeface="微软雅黑" panose="020B0503020204020204" pitchFamily="34" charset="-122"/>
                <a:ea typeface="微软雅黑" panose="020B0503020204020204" pitchFamily="34" charset="-122"/>
              </a:rPr>
              <a:t>字元编码。</a:t>
            </a:r>
          </a:p>
          <a:p>
            <a:pPr>
              <a:spcBef>
                <a:spcPts val="0"/>
              </a:spcBef>
              <a:defRPr/>
            </a:pPr>
            <a:r>
              <a:rPr lang="en-US" altLang="zh-CN" b="1" kern="0" dirty="0">
                <a:solidFill>
                  <a:srgbClr val="FF0000"/>
                </a:solidFill>
                <a:latin typeface="微软雅黑" panose="020B0503020204020204" pitchFamily="34" charset="-122"/>
                <a:ea typeface="微软雅黑" panose="020B0503020204020204" pitchFamily="34" charset="-122"/>
              </a:rPr>
              <a:t>Robert </a:t>
            </a:r>
            <a:r>
              <a:rPr lang="en-US" altLang="zh-CN" b="1" kern="0" dirty="0" err="1">
                <a:solidFill>
                  <a:srgbClr val="FF0000"/>
                </a:solidFill>
                <a:latin typeface="微软雅黑" panose="020B0503020204020204" pitchFamily="34" charset="-122"/>
                <a:ea typeface="微软雅黑" panose="020B0503020204020204" pitchFamily="34" charset="-122"/>
              </a:rPr>
              <a:t>Griesemer</a:t>
            </a:r>
            <a:r>
              <a:rPr lang="zh-CN" altLang="en-US" kern="0" dirty="0">
                <a:latin typeface="微软雅黑" panose="020B0503020204020204" pitchFamily="34" charset="-122"/>
                <a:ea typeface="微软雅黑" panose="020B0503020204020204" pitchFamily="34" charset="-122"/>
              </a:rPr>
              <a:t>：曾协助制作</a:t>
            </a:r>
            <a:r>
              <a:rPr lang="en-US" altLang="zh-CN" kern="0" dirty="0">
                <a:latin typeface="微软雅黑" panose="020B0503020204020204" pitchFamily="34" charset="-122"/>
                <a:ea typeface="微软雅黑" panose="020B0503020204020204" pitchFamily="34" charset="-122"/>
              </a:rPr>
              <a:t>Java</a:t>
            </a:r>
            <a:r>
              <a:rPr lang="zh-CN" altLang="en-US" kern="0" dirty="0">
                <a:latin typeface="微软雅黑" panose="020B0503020204020204" pitchFamily="34" charset="-122"/>
                <a:ea typeface="微软雅黑" panose="020B0503020204020204" pitchFamily="34" charset="-122"/>
              </a:rPr>
              <a:t>的</a:t>
            </a:r>
            <a:r>
              <a:rPr lang="en-US" altLang="zh-CN" kern="0" dirty="0" err="1">
                <a:latin typeface="微软雅黑" panose="020B0503020204020204" pitchFamily="34" charset="-122"/>
                <a:ea typeface="微软雅黑" panose="020B0503020204020204" pitchFamily="34" charset="-122"/>
              </a:rPr>
              <a:t>HotSpot</a:t>
            </a:r>
            <a:r>
              <a:rPr lang="zh-CN" altLang="en-US" kern="0" dirty="0">
                <a:latin typeface="微软雅黑" panose="020B0503020204020204" pitchFamily="34" charset="-122"/>
                <a:ea typeface="微软雅黑" panose="020B0503020204020204" pitchFamily="34" charset="-122"/>
              </a:rPr>
              <a:t>编译器，和</a:t>
            </a:r>
            <a:r>
              <a:rPr lang="en-US" altLang="zh-CN" kern="0" dirty="0">
                <a:latin typeface="微软雅黑" panose="020B0503020204020204" pitchFamily="34" charset="-122"/>
                <a:ea typeface="微软雅黑" panose="020B0503020204020204" pitchFamily="34" charset="-122"/>
              </a:rPr>
              <a:t>Chrome</a:t>
            </a:r>
            <a:r>
              <a:rPr lang="zh-CN" altLang="en-US" kern="0" dirty="0">
                <a:latin typeface="微软雅黑" panose="020B0503020204020204" pitchFamily="34" charset="-122"/>
                <a:ea typeface="微软雅黑" panose="020B0503020204020204" pitchFamily="34" charset="-122"/>
              </a:rPr>
              <a:t>浏览器的</a:t>
            </a:r>
            <a:r>
              <a:rPr lang="en-US" altLang="zh-CN" kern="0" dirty="0">
                <a:latin typeface="微软雅黑" panose="020B0503020204020204" pitchFamily="34" charset="-122"/>
                <a:ea typeface="微软雅黑" panose="020B0503020204020204" pitchFamily="34" charset="-122"/>
              </a:rPr>
              <a:t>JavaScript</a:t>
            </a:r>
            <a:r>
              <a:rPr lang="zh-CN" altLang="en-US" kern="0" dirty="0">
                <a:latin typeface="微软雅黑" panose="020B0503020204020204" pitchFamily="34" charset="-122"/>
                <a:ea typeface="微软雅黑" panose="020B0503020204020204" pitchFamily="34" charset="-122"/>
              </a:rPr>
              <a:t>引擎</a:t>
            </a:r>
            <a:r>
              <a:rPr lang="en-US" altLang="zh-CN" kern="0" dirty="0">
                <a:latin typeface="微软雅黑" panose="020B0503020204020204" pitchFamily="34" charset="-122"/>
                <a:ea typeface="微软雅黑" panose="020B0503020204020204" pitchFamily="34" charset="-122"/>
              </a:rPr>
              <a:t>V8</a:t>
            </a:r>
            <a:r>
              <a:rPr lang="zh-CN" altLang="en-US" kern="0" dirty="0">
                <a:latin typeface="微软雅黑" panose="020B0503020204020204" pitchFamily="34" charset="-122"/>
                <a:ea typeface="微软雅黑" panose="020B0503020204020204" pitchFamily="34" charset="-122"/>
              </a:rPr>
              <a:t>。</a:t>
            </a:r>
            <a:endParaRPr lang="en-US" altLang="zh-CN" kern="0" dirty="0">
              <a:latin typeface="微软雅黑" panose="020B0503020204020204" pitchFamily="34" charset="-122"/>
              <a:ea typeface="微软雅黑" panose="020B0503020204020204" pitchFamily="34" charset="-122"/>
            </a:endParaRPr>
          </a:p>
          <a:p>
            <a:pPr>
              <a:spcBef>
                <a:spcPts val="0"/>
              </a:spcBef>
              <a:defRPr/>
            </a:pPr>
            <a:endParaRPr lang="en-US" altLang="zh-CN" kern="0" dirty="0">
              <a:latin typeface="微软雅黑" panose="020B0503020204020204" pitchFamily="34" charset="-122"/>
              <a:ea typeface="微软雅黑" panose="020B0503020204020204" pitchFamily="34" charset="-122"/>
            </a:endParaRPr>
          </a:p>
          <a:p>
            <a:pPr marL="0" indent="0">
              <a:spcBef>
                <a:spcPts val="0"/>
              </a:spcBef>
              <a:buFontTx/>
              <a:buNone/>
              <a:defRPr/>
            </a:pPr>
            <a:r>
              <a:rPr lang="en-US" altLang="zh-CN" kern="0" dirty="0">
                <a:latin typeface="微软雅黑" panose="020B0503020204020204" pitchFamily="34" charset="-122"/>
                <a:ea typeface="微软雅黑" panose="020B0503020204020204" pitchFamily="34" charset="-122"/>
              </a:rPr>
              <a:t>Go</a:t>
            </a:r>
            <a:r>
              <a:rPr lang="zh-CN" altLang="en-US" kern="0" dirty="0">
                <a:latin typeface="微软雅黑" panose="020B0503020204020204" pitchFamily="34" charset="-122"/>
                <a:ea typeface="微软雅黑" panose="020B0503020204020204" pitchFamily="34" charset="-122"/>
              </a:rPr>
              <a:t>被设计为</a:t>
            </a:r>
            <a:r>
              <a:rPr lang="en-US" altLang="zh-CN" kern="0" dirty="0">
                <a:latin typeface="微软雅黑" panose="020B0503020204020204" pitchFamily="34" charset="-122"/>
                <a:ea typeface="微软雅黑" panose="020B0503020204020204" pitchFamily="34" charset="-122"/>
              </a:rPr>
              <a:t>21</a:t>
            </a:r>
            <a:r>
              <a:rPr lang="zh-CN" altLang="en-US" kern="0" dirty="0">
                <a:latin typeface="微软雅黑" panose="020B0503020204020204" pitchFamily="34" charset="-122"/>
                <a:ea typeface="微软雅黑" panose="020B0503020204020204" pitchFamily="34" charset="-122"/>
              </a:rPr>
              <a:t>世纪的</a:t>
            </a:r>
            <a:r>
              <a:rPr lang="en-US" altLang="zh-CN" kern="0" dirty="0">
                <a:latin typeface="微软雅黑" panose="020B0503020204020204" pitchFamily="34" charset="-122"/>
                <a:ea typeface="微软雅黑" panose="020B0503020204020204" pitchFamily="34" charset="-122"/>
              </a:rPr>
              <a:t>C</a:t>
            </a:r>
            <a:r>
              <a:rPr lang="zh-CN" altLang="en-US" kern="0" dirty="0">
                <a:latin typeface="微软雅黑" panose="020B0503020204020204" pitchFamily="34" charset="-122"/>
                <a:ea typeface="微软雅黑" panose="020B0503020204020204" pitchFamily="34" charset="-122"/>
              </a:rPr>
              <a:t>语言，同时它</a:t>
            </a:r>
            <a:r>
              <a:rPr lang="zh-CN" altLang="en-US" b="1" kern="0" dirty="0">
                <a:solidFill>
                  <a:srgbClr val="00B0F0"/>
                </a:solidFill>
                <a:latin typeface="微软雅黑" panose="020B0503020204020204" pitchFamily="34" charset="-122"/>
                <a:ea typeface="微软雅黑" panose="020B0503020204020204" pitchFamily="34" charset="-122"/>
              </a:rPr>
              <a:t>吸收了很多现在编程语言的优点</a:t>
            </a:r>
            <a:r>
              <a:rPr lang="zh-CN" altLang="en-US" kern="0" dirty="0">
                <a:latin typeface="微软雅黑" panose="020B0503020204020204" pitchFamily="34" charset="-122"/>
                <a:ea typeface="微软雅黑" panose="020B0503020204020204" pitchFamily="34" charset="-122"/>
              </a:rPr>
              <a:t>。</a:t>
            </a:r>
          </a:p>
          <a:p>
            <a:pPr marL="0" indent="0">
              <a:spcBef>
                <a:spcPts val="0"/>
              </a:spcBef>
              <a:buFontTx/>
              <a:buNone/>
              <a:defRPr/>
            </a:pPr>
            <a:r>
              <a:rPr lang="zh-CN" altLang="en-US" kern="0" dirty="0">
                <a:latin typeface="微软雅黑" panose="020B0503020204020204" pitchFamily="34" charset="-122"/>
                <a:ea typeface="微软雅黑" panose="020B0503020204020204" pitchFamily="34" charset="-122"/>
              </a:rPr>
              <a:t>基于</a:t>
            </a:r>
            <a:r>
              <a:rPr lang="en-US" altLang="zh-CN" kern="0" dirty="0">
                <a:latin typeface="微软雅黑" panose="020B0503020204020204" pitchFamily="34" charset="-122"/>
                <a:ea typeface="微软雅黑" panose="020B0503020204020204" pitchFamily="34" charset="-122"/>
              </a:rPr>
              <a:t>BSD</a:t>
            </a:r>
            <a:r>
              <a:rPr lang="zh-CN" altLang="en-US" kern="0" dirty="0">
                <a:latin typeface="微软雅黑" panose="020B0503020204020204" pitchFamily="34" charset="-122"/>
                <a:ea typeface="微软雅黑" panose="020B0503020204020204" pitchFamily="34" charset="-122"/>
              </a:rPr>
              <a:t>完全开源，所以能</a:t>
            </a:r>
            <a:r>
              <a:rPr lang="zh-CN" altLang="en-US" b="1" kern="0" dirty="0">
                <a:solidFill>
                  <a:srgbClr val="00B0F0"/>
                </a:solidFill>
                <a:latin typeface="微软雅黑" panose="020B0503020204020204" pitchFamily="34" charset="-122"/>
                <a:ea typeface="微软雅黑" panose="020B0503020204020204" pitchFamily="34" charset="-122"/>
              </a:rPr>
              <a:t>免费</a:t>
            </a:r>
            <a:r>
              <a:rPr lang="zh-CN" altLang="en-US" kern="0" dirty="0">
                <a:latin typeface="微软雅黑" panose="020B0503020204020204" pitchFamily="34" charset="-122"/>
                <a:ea typeface="微软雅黑" panose="020B0503020204020204" pitchFamily="34" charset="-122"/>
              </a:rPr>
              <a:t>的被任何人用于适合商业目的。</a:t>
            </a:r>
            <a:endParaRPr lang="en-US" altLang="zh-CN" kern="0" dirty="0">
              <a:latin typeface="微软雅黑" panose="020B0503020204020204" pitchFamily="34" charset="-122"/>
              <a:ea typeface="微软雅黑" panose="020B0503020204020204" pitchFamily="34" charset="-122"/>
            </a:endParaRPr>
          </a:p>
          <a:p>
            <a:pPr marL="0" indent="0">
              <a:spcBef>
                <a:spcPts val="0"/>
              </a:spcBef>
              <a:buFontTx/>
              <a:buNone/>
              <a:defRPr/>
            </a:pPr>
            <a:endParaRPr lang="en-US" altLang="zh-CN" kern="0" dirty="0">
              <a:latin typeface="微软雅黑" panose="020B0503020204020204" pitchFamily="34" charset="-122"/>
              <a:ea typeface="微软雅黑" panose="020B0503020204020204" pitchFamily="34" charset="-122"/>
            </a:endParaRPr>
          </a:p>
          <a:p>
            <a:pPr marL="0" indent="0">
              <a:spcBef>
                <a:spcPts val="0"/>
              </a:spcBef>
              <a:buFontTx/>
              <a:buNone/>
              <a:defRPr/>
            </a:pPr>
            <a:r>
              <a:rPr lang="zh-CN" altLang="en-US" kern="0" dirty="0">
                <a:latin typeface="微软雅黑" panose="020B0503020204020204" pitchFamily="34" charset="-122"/>
                <a:ea typeface="微软雅黑" panose="020B0503020204020204" pitchFamily="34" charset="-122"/>
              </a:rPr>
              <a:t>它不是传统意义上的</a:t>
            </a:r>
            <a:r>
              <a:rPr lang="zh-CN" altLang="en-US" b="1" kern="0" dirty="0">
                <a:solidFill>
                  <a:srgbClr val="00B0F0"/>
                </a:solidFill>
                <a:latin typeface="微软雅黑" panose="020B0503020204020204" pitchFamily="34" charset="-122"/>
                <a:ea typeface="微软雅黑" panose="020B0503020204020204" pitchFamily="34" charset="-122"/>
              </a:rPr>
              <a:t>面向对象</a:t>
            </a:r>
            <a:r>
              <a:rPr lang="zh-CN" altLang="en-US" kern="0" dirty="0">
                <a:latin typeface="微软雅黑" panose="020B0503020204020204" pitchFamily="34" charset="-122"/>
                <a:ea typeface="微软雅黑" panose="020B0503020204020204" pitchFamily="34" charset="-122"/>
              </a:rPr>
              <a:t>语言（没有类的概念），但它有接口（</a:t>
            </a:r>
            <a:r>
              <a:rPr lang="en-US" altLang="zh-CN" kern="0" dirty="0">
                <a:latin typeface="微软雅黑" panose="020B0503020204020204" pitchFamily="34" charset="-122"/>
                <a:ea typeface="微软雅黑" panose="020B0503020204020204" pitchFamily="34" charset="-122"/>
              </a:rPr>
              <a:t>interface</a:t>
            </a:r>
            <a:r>
              <a:rPr lang="zh-CN" altLang="en-US" kern="0" dirty="0">
                <a:latin typeface="微软雅黑" panose="020B0503020204020204" pitchFamily="34" charset="-122"/>
                <a:ea typeface="微软雅黑" panose="020B0503020204020204" pitchFamily="34" charset="-122"/>
              </a:rPr>
              <a:t>），由此实现多态特性。</a:t>
            </a:r>
          </a:p>
          <a:p>
            <a:pPr marL="0" indent="0">
              <a:spcBef>
                <a:spcPts val="0"/>
              </a:spcBef>
              <a:buFontTx/>
              <a:buNone/>
              <a:defRPr/>
            </a:pPr>
            <a:r>
              <a:rPr lang="zh-CN" altLang="en-US" kern="0" dirty="0">
                <a:latin typeface="微软雅黑" panose="020B0503020204020204" pitchFamily="34" charset="-122"/>
                <a:ea typeface="微软雅黑" panose="020B0503020204020204" pitchFamily="34" charset="-122"/>
              </a:rPr>
              <a:t>函数（</a:t>
            </a:r>
            <a:r>
              <a:rPr lang="en-US" altLang="zh-CN" kern="0" dirty="0">
                <a:latin typeface="微软雅黑" panose="020B0503020204020204" pitchFamily="34" charset="-122"/>
                <a:ea typeface="微软雅黑" panose="020B0503020204020204" pitchFamily="34" charset="-122"/>
              </a:rPr>
              <a:t>Function</a:t>
            </a:r>
            <a:r>
              <a:rPr lang="zh-CN" altLang="en-US" kern="0" dirty="0">
                <a:latin typeface="微软雅黑" panose="020B0503020204020204" pitchFamily="34" charset="-122"/>
                <a:ea typeface="微软雅黑" panose="020B0503020204020204" pitchFamily="34" charset="-122"/>
              </a:rPr>
              <a:t>）是它的基本构成单元（也可以</a:t>
            </a:r>
            <a:r>
              <a:rPr lang="zh-CN" altLang="en-US" kern="0" dirty="0" smtClean="0">
                <a:latin typeface="微软雅黑" panose="020B0503020204020204" pitchFamily="34" charset="-122"/>
                <a:ea typeface="微软雅黑" panose="020B0503020204020204" pitchFamily="34" charset="-122"/>
              </a:rPr>
              <a:t>叫</a:t>
            </a:r>
            <a:r>
              <a:rPr lang="zh-CN" altLang="en-US" b="1" kern="0" dirty="0" smtClean="0">
                <a:solidFill>
                  <a:srgbClr val="00B0F0"/>
                </a:solidFill>
                <a:latin typeface="微软雅黑" panose="020B0503020204020204" pitchFamily="34" charset="-122"/>
                <a:ea typeface="微软雅黑" panose="020B0503020204020204" pitchFamily="34" charset="-122"/>
              </a:rPr>
              <a:t>面向</a:t>
            </a:r>
            <a:r>
              <a:rPr lang="zh-CN" altLang="en-US" b="1" kern="0" dirty="0">
                <a:solidFill>
                  <a:srgbClr val="00B0F0"/>
                </a:solidFill>
                <a:latin typeface="微软雅黑" panose="020B0503020204020204" pitchFamily="34" charset="-122"/>
                <a:ea typeface="微软雅黑" panose="020B0503020204020204" pitchFamily="34" charset="-122"/>
              </a:rPr>
              <a:t>函数</a:t>
            </a:r>
            <a:r>
              <a:rPr lang="zh-CN" altLang="en-US" kern="0" dirty="0">
                <a:latin typeface="微软雅黑" panose="020B0503020204020204" pitchFamily="34" charset="-122"/>
                <a:ea typeface="微软雅黑" panose="020B0503020204020204" pitchFamily="34" charset="-122"/>
              </a:rPr>
              <a:t>的程序设计语言）。</a:t>
            </a:r>
            <a:endParaRPr lang="en-US" altLang="zh-CN" kern="0" dirty="0">
              <a:latin typeface="微软雅黑" panose="020B0503020204020204" pitchFamily="34" charset="-122"/>
              <a:ea typeface="微软雅黑" panose="020B0503020204020204" pitchFamily="34" charset="-122"/>
            </a:endParaRPr>
          </a:p>
          <a:p>
            <a:pPr marL="0" indent="0">
              <a:spcBef>
                <a:spcPts val="0"/>
              </a:spcBef>
              <a:buFontTx/>
              <a:buNone/>
              <a:defRPr/>
            </a:pPr>
            <a:endParaRPr lang="zh-CN" altLang="en-US" kern="0" dirty="0">
              <a:latin typeface="微软雅黑" panose="020B0503020204020204" pitchFamily="34" charset="-122"/>
              <a:ea typeface="微软雅黑" panose="020B0503020204020204" pitchFamily="34" charset="-122"/>
            </a:endParaRPr>
          </a:p>
          <a:p>
            <a:pPr marL="0" indent="0">
              <a:spcBef>
                <a:spcPts val="0"/>
              </a:spcBef>
              <a:buFontTx/>
              <a:buNone/>
              <a:defRPr/>
            </a:pPr>
            <a:r>
              <a:rPr lang="zh-CN" altLang="en-US" kern="0" dirty="0">
                <a:latin typeface="微软雅黑" panose="020B0503020204020204" pitchFamily="34" charset="-122"/>
                <a:ea typeface="微软雅黑" panose="020B0503020204020204" pitchFamily="34" charset="-122"/>
              </a:rPr>
              <a:t>语言层面对</a:t>
            </a:r>
            <a:r>
              <a:rPr lang="zh-CN" altLang="en-US" b="1" kern="0" dirty="0">
                <a:solidFill>
                  <a:srgbClr val="00B0F0"/>
                </a:solidFill>
                <a:latin typeface="微软雅黑" panose="020B0503020204020204" pitchFamily="34" charset="-122"/>
                <a:ea typeface="微软雅黑" panose="020B0503020204020204" pitchFamily="34" charset="-122"/>
              </a:rPr>
              <a:t>并发</a:t>
            </a:r>
            <a:r>
              <a:rPr lang="zh-CN" altLang="en-US" kern="0" dirty="0">
                <a:latin typeface="微软雅黑" panose="020B0503020204020204" pitchFamily="34" charset="-122"/>
                <a:ea typeface="微软雅黑" panose="020B0503020204020204" pitchFamily="34" charset="-122"/>
              </a:rPr>
              <a:t>的支持</a:t>
            </a:r>
            <a:endParaRPr lang="en-US" altLang="zh-CN" kern="0" dirty="0">
              <a:latin typeface="微软雅黑" panose="020B0503020204020204" pitchFamily="34" charset="-122"/>
              <a:ea typeface="微软雅黑" panose="020B0503020204020204" pitchFamily="34" charset="-122"/>
            </a:endParaRPr>
          </a:p>
          <a:p>
            <a:pPr marL="0" indent="0">
              <a:spcBef>
                <a:spcPts val="0"/>
              </a:spcBef>
              <a:buFontTx/>
              <a:buNone/>
              <a:defRPr/>
            </a:pPr>
            <a:r>
              <a:rPr lang="zh-CN" altLang="en-US" kern="0" dirty="0">
                <a:latin typeface="微软雅黑" panose="020B0503020204020204" pitchFamily="34" charset="-122"/>
                <a:ea typeface="微软雅黑" panose="020B0503020204020204" pitchFamily="34" charset="-122"/>
              </a:rPr>
              <a:t>        在语言层面加入对并发的支持，而不是以库的形式提供</a:t>
            </a:r>
          </a:p>
          <a:p>
            <a:pPr marL="0" indent="0">
              <a:spcBef>
                <a:spcPts val="0"/>
              </a:spcBef>
              <a:buFontTx/>
              <a:buNone/>
              <a:defRPr/>
            </a:pPr>
            <a:r>
              <a:rPr lang="zh-CN" altLang="en-US" kern="0" dirty="0">
                <a:latin typeface="微软雅黑" panose="020B0503020204020204" pitchFamily="34" charset="-122"/>
                <a:ea typeface="微软雅黑" panose="020B0503020204020204" pitchFamily="34" charset="-122"/>
              </a:rPr>
              <a:t>        更高层次的并发抽象，而不是直接暴露</a:t>
            </a:r>
            <a:r>
              <a:rPr lang="en-US" altLang="zh-CN" kern="0" dirty="0">
                <a:latin typeface="微软雅黑" panose="020B0503020204020204" pitchFamily="34" charset="-122"/>
                <a:ea typeface="微软雅黑" panose="020B0503020204020204" pitchFamily="34" charset="-122"/>
              </a:rPr>
              <a:t>OS</a:t>
            </a:r>
            <a:r>
              <a:rPr lang="zh-CN" altLang="en-US" kern="0" dirty="0">
                <a:latin typeface="微软雅黑" panose="020B0503020204020204" pitchFamily="34" charset="-122"/>
                <a:ea typeface="微软雅黑" panose="020B0503020204020204" pitchFamily="34" charset="-122"/>
              </a:rPr>
              <a:t>的并发机制。</a:t>
            </a:r>
            <a:endParaRPr lang="en-US" altLang="zh-CN" kern="0" dirty="0">
              <a:latin typeface="微软雅黑" panose="020B0503020204020204" pitchFamily="34" charset="-122"/>
              <a:ea typeface="微软雅黑" panose="020B0503020204020204" pitchFamily="34" charset="-122"/>
            </a:endParaRPr>
          </a:p>
          <a:p>
            <a:pPr marL="0" indent="0">
              <a:spcBef>
                <a:spcPts val="0"/>
              </a:spcBef>
              <a:buFontTx/>
              <a:buNone/>
              <a:defRPr/>
            </a:pPr>
            <a:endParaRPr lang="en-US" altLang="zh-CN" kern="0" dirty="0">
              <a:latin typeface="微软雅黑" panose="020B0503020204020204" pitchFamily="34" charset="-122"/>
              <a:ea typeface="微软雅黑" panose="020B0503020204020204" pitchFamily="34" charset="-122"/>
            </a:endParaRPr>
          </a:p>
          <a:p>
            <a:pPr marL="0" indent="0">
              <a:spcBef>
                <a:spcPts val="0"/>
              </a:spcBef>
              <a:buFontTx/>
              <a:buNone/>
              <a:defRPr/>
            </a:pPr>
            <a:r>
              <a:rPr lang="zh-CN" altLang="en-US" kern="0" dirty="0" smtClean="0">
                <a:latin typeface="微软雅黑" panose="020B0503020204020204" pitchFamily="34" charset="-122"/>
                <a:ea typeface="微软雅黑" panose="020B0503020204020204" pitchFamily="34" charset="-122"/>
              </a:rPr>
              <a:t>类型</a:t>
            </a:r>
            <a:r>
              <a:rPr lang="zh-CN" altLang="en-US" kern="0" dirty="0">
                <a:latin typeface="微软雅黑" panose="020B0503020204020204" pitchFamily="34" charset="-122"/>
                <a:ea typeface="微软雅黑" panose="020B0503020204020204" pitchFamily="34" charset="-122"/>
              </a:rPr>
              <a:t>安全和内存安全</a:t>
            </a:r>
            <a:r>
              <a:rPr lang="zh-CN" altLang="en-US" kern="0" dirty="0" smtClean="0">
                <a:latin typeface="微软雅黑" panose="020B0503020204020204" pitchFamily="34" charset="-122"/>
                <a:ea typeface="微软雅黑" panose="020B0503020204020204" pitchFamily="34" charset="-122"/>
              </a:rPr>
              <a:t>：</a:t>
            </a:r>
            <a:r>
              <a:rPr lang="zh-CN" altLang="en-US" b="1" u="sng" kern="0" dirty="0">
                <a:solidFill>
                  <a:srgbClr val="00B0F0"/>
                </a:solidFill>
                <a:latin typeface="微软雅黑" panose="020B0503020204020204" pitchFamily="34" charset="-122"/>
                <a:ea typeface="微软雅黑" panose="020B0503020204020204" pitchFamily="34" charset="-122"/>
              </a:rPr>
              <a:t>有</a:t>
            </a:r>
            <a:r>
              <a:rPr lang="zh-CN" altLang="en-US" b="1" u="sng" kern="0" dirty="0" smtClean="0">
                <a:solidFill>
                  <a:srgbClr val="00B0F0"/>
                </a:solidFill>
                <a:latin typeface="微软雅黑" panose="020B0503020204020204" pitchFamily="34" charset="-122"/>
                <a:ea typeface="微软雅黑" panose="020B0503020204020204" pitchFamily="34" charset="-122"/>
              </a:rPr>
              <a:t>指针</a:t>
            </a:r>
            <a:r>
              <a:rPr lang="zh-CN" altLang="en-US" b="1" u="sng" kern="0" dirty="0">
                <a:solidFill>
                  <a:srgbClr val="00B0F0"/>
                </a:solidFill>
                <a:latin typeface="微软雅黑" panose="020B0503020204020204" pitchFamily="34" charset="-122"/>
                <a:ea typeface="微软雅黑" panose="020B0503020204020204" pitchFamily="34" charset="-122"/>
              </a:rPr>
              <a:t>类型，但不允许对指针进行操作</a:t>
            </a:r>
            <a:endParaRPr lang="en-US" altLang="zh-CN" b="1" u="sng" kern="0" dirty="0">
              <a:solidFill>
                <a:srgbClr val="00B0F0"/>
              </a:solidFill>
              <a:latin typeface="微软雅黑" panose="020B0503020204020204" pitchFamily="34" charset="-122"/>
              <a:ea typeface="微软雅黑" panose="020B0503020204020204" pitchFamily="34" charset="-122"/>
            </a:endParaRPr>
          </a:p>
          <a:p>
            <a:pPr marL="0" indent="0">
              <a:spcBef>
                <a:spcPts val="0"/>
              </a:spcBef>
              <a:buFontTx/>
              <a:buNone/>
              <a:defRPr/>
            </a:pPr>
            <a:r>
              <a:rPr lang="zh-CN" altLang="en-US" kern="0" dirty="0">
                <a:latin typeface="微软雅黑" panose="020B0503020204020204" pitchFamily="34" charset="-122"/>
                <a:ea typeface="微软雅黑" panose="020B0503020204020204" pitchFamily="34" charset="-122"/>
              </a:rPr>
              <a:t>具有内存</a:t>
            </a:r>
            <a:r>
              <a:rPr lang="zh-CN" altLang="en-US" b="1" kern="0" dirty="0">
                <a:solidFill>
                  <a:srgbClr val="00B0F0"/>
                </a:solidFill>
                <a:latin typeface="微软雅黑" panose="020B0503020204020204" pitchFamily="34" charset="-122"/>
                <a:ea typeface="微软雅黑" panose="020B0503020204020204" pitchFamily="34" charset="-122"/>
              </a:rPr>
              <a:t>垃圾回收</a:t>
            </a:r>
            <a:r>
              <a:rPr lang="zh-CN" altLang="en-US" kern="0" dirty="0">
                <a:latin typeface="微软雅黑" panose="020B0503020204020204" pitchFamily="34" charset="-122"/>
                <a:ea typeface="微软雅黑" panose="020B0503020204020204" pitchFamily="34" charset="-122"/>
              </a:rPr>
              <a:t>机制</a:t>
            </a:r>
          </a:p>
          <a:p>
            <a:pPr marL="0" indent="0">
              <a:spcBef>
                <a:spcPts val="0"/>
              </a:spcBef>
              <a:buFontTx/>
              <a:buNone/>
              <a:defRPr/>
            </a:pPr>
            <a:r>
              <a:rPr lang="zh-CN" altLang="en-US" kern="0" dirty="0">
                <a:latin typeface="微软雅黑" panose="020B0503020204020204" pitchFamily="34" charset="-122"/>
                <a:ea typeface="微软雅黑" panose="020B0503020204020204" pitchFamily="34" charset="-122"/>
              </a:rPr>
              <a:t>支持网络通信、并发控制、并行计算和分布式计算。</a:t>
            </a:r>
          </a:p>
          <a:p>
            <a:pPr marL="0" indent="0">
              <a:spcBef>
                <a:spcPts val="0"/>
              </a:spcBef>
              <a:buFontTx/>
              <a:buNone/>
              <a:defRPr/>
            </a:pPr>
            <a:r>
              <a:rPr lang="zh-CN" altLang="en-US" kern="0" dirty="0">
                <a:latin typeface="微软雅黑" panose="020B0503020204020204" pitchFamily="34" charset="-122"/>
                <a:ea typeface="微软雅黑" panose="020B0503020204020204" pitchFamily="34" charset="-122"/>
              </a:rPr>
              <a:t>在语言层面实现对多处理器（或多核）进行编程</a:t>
            </a:r>
            <a:endParaRPr lang="en-US" altLang="zh-CN" kern="0" dirty="0">
              <a:latin typeface="微软雅黑" panose="020B0503020204020204" pitchFamily="34" charset="-122"/>
              <a:ea typeface="微软雅黑" panose="020B0503020204020204" pitchFamily="34" charset="-122"/>
            </a:endParaRPr>
          </a:p>
          <a:p>
            <a:pPr marL="0" indent="0">
              <a:spcBef>
                <a:spcPts val="0"/>
              </a:spcBef>
              <a:buFontTx/>
              <a:buNone/>
              <a:defRPr/>
            </a:pPr>
            <a:endParaRPr lang="en-US" altLang="zh-CN" kern="0" dirty="0">
              <a:latin typeface="微软雅黑" panose="020B0503020204020204" pitchFamily="34" charset="-122"/>
              <a:ea typeface="微软雅黑" panose="020B0503020204020204" pitchFamily="34" charset="-122"/>
            </a:endParaRPr>
          </a:p>
          <a:p>
            <a:pPr marL="0" indent="0">
              <a:spcBef>
                <a:spcPts val="0"/>
              </a:spcBef>
              <a:buFontTx/>
              <a:buNone/>
              <a:defRPr/>
            </a:pPr>
            <a:endParaRPr lang="en-US" altLang="zh-CN" kern="0" dirty="0">
              <a:latin typeface="微软雅黑" panose="020B0503020204020204" pitchFamily="34" charset="-122"/>
              <a:ea typeface="微软雅黑" panose="020B0503020204020204" pitchFamily="34" charset="-122"/>
            </a:endParaRPr>
          </a:p>
          <a:p>
            <a:pPr marL="0" indent="0">
              <a:spcBef>
                <a:spcPts val="0"/>
              </a:spcBef>
              <a:buFontTx/>
              <a:buNone/>
              <a:defRPr/>
            </a:pPr>
            <a:endParaRPr lang="en-US" altLang="zh-CN" kern="0" dirty="0">
              <a:latin typeface="微软雅黑" panose="020B0503020204020204" pitchFamily="34" charset="-122"/>
              <a:ea typeface="微软雅黑" panose="020B0503020204020204" pitchFamily="34" charset="-122"/>
            </a:endParaRPr>
          </a:p>
          <a:p>
            <a:pPr marL="0" indent="0">
              <a:spcBef>
                <a:spcPts val="0"/>
              </a:spcBef>
              <a:buFontTx/>
              <a:buNone/>
              <a:defRPr/>
            </a:pPr>
            <a:endParaRPr lang="en-US" altLang="zh-CN" kern="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213423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8">
            <a:extLst/>
          </p:cNvPr>
          <p:cNvSpPr txBox="1">
            <a:spLocks/>
          </p:cNvSpPr>
          <p:nvPr/>
        </p:nvSpPr>
        <p:spPr bwMode="auto">
          <a:xfrm>
            <a:off x="540327" y="295448"/>
            <a:ext cx="10515600" cy="717550"/>
          </a:xfrm>
          <a:prstGeom prst="rect">
            <a:avLst/>
          </a:prstGeom>
          <a:noFill/>
          <a:ln w="9525">
            <a:noFill/>
            <a:miter lim="800000"/>
          </a:ln>
        </p:spPr>
        <p:txBody>
          <a:bodyPr anchor="ctr">
            <a:normAutofit/>
          </a:bodyPr>
          <a:lstStyle>
            <a:lvl1pPr algn="r" rtl="0" eaLnBrk="1" fontAlgn="base" hangingPunct="1">
              <a:spcBef>
                <a:spcPct val="0"/>
              </a:spcBef>
              <a:spcAft>
                <a:spcPct val="0"/>
              </a:spcAft>
              <a:defRPr sz="2800">
                <a:solidFill>
                  <a:schemeClr val="bg1"/>
                </a:solidFill>
                <a:latin typeface="+mj-lt"/>
                <a:ea typeface="+mj-ea"/>
                <a:cs typeface="+mj-cs"/>
              </a:defRPr>
            </a:lvl1pPr>
            <a:lvl2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2pPr>
            <a:lvl3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3pPr>
            <a:lvl4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4pPr>
            <a:lvl5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5pPr>
            <a:lvl6pPr marL="4572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6pPr>
            <a:lvl7pPr marL="9144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7pPr>
            <a:lvl8pPr marL="13716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8pPr>
            <a:lvl9pPr marL="18288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9pPr>
          </a:lstStyle>
          <a:p>
            <a:pPr algn="ctr">
              <a:defRPr/>
            </a:pPr>
            <a:r>
              <a:rPr lang="zh-CN" altLang="en-US" sz="3200" kern="0" dirty="0">
                <a:solidFill>
                  <a:srgbClr val="00B0F0"/>
                </a:solidFill>
                <a:latin typeface="微软雅黑" panose="020B0503020204020204" pitchFamily="34" charset="-122"/>
                <a:ea typeface="微软雅黑" panose="020B0503020204020204" pitchFamily="34" charset="-122"/>
              </a:rPr>
              <a:t>数据类型</a:t>
            </a:r>
          </a:p>
        </p:txBody>
      </p:sp>
      <p:sp>
        <p:nvSpPr>
          <p:cNvPr id="5" name="矩形 3"/>
          <p:cNvSpPr>
            <a:spLocks noChangeArrowheads="1"/>
          </p:cNvSpPr>
          <p:nvPr/>
        </p:nvSpPr>
        <p:spPr bwMode="auto">
          <a:xfrm>
            <a:off x="540327" y="1025634"/>
            <a:ext cx="11240511" cy="5832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dirty="0"/>
              <a:t>基本类型：</a:t>
            </a:r>
            <a:endParaRPr lang="en-US" altLang="zh-CN" dirty="0"/>
          </a:p>
          <a:p>
            <a:pPr lvl="1" eaLnBrk="1" hangingPunct="1">
              <a:spcBef>
                <a:spcPct val="0"/>
              </a:spcBef>
              <a:buFontTx/>
              <a:buNone/>
            </a:pPr>
            <a:r>
              <a:rPr lang="zh-CN" altLang="en-US" dirty="0"/>
              <a:t>布尔：</a:t>
            </a:r>
            <a:r>
              <a:rPr lang="en-US" altLang="zh-CN" dirty="0"/>
              <a:t>bool</a:t>
            </a:r>
          </a:p>
          <a:p>
            <a:pPr lvl="1" eaLnBrk="1" hangingPunct="1">
              <a:spcBef>
                <a:spcPct val="0"/>
              </a:spcBef>
              <a:buFontTx/>
              <a:buNone/>
            </a:pPr>
            <a:r>
              <a:rPr lang="zh-CN" altLang="en-US" dirty="0"/>
              <a:t>字符串：</a:t>
            </a:r>
            <a:r>
              <a:rPr lang="en-US" altLang="zh-CN" dirty="0"/>
              <a:t>string</a:t>
            </a:r>
            <a:endParaRPr lang="zh-CN" altLang="en-US" dirty="0"/>
          </a:p>
          <a:p>
            <a:pPr lvl="1" eaLnBrk="1" hangingPunct="1">
              <a:spcBef>
                <a:spcPct val="0"/>
              </a:spcBef>
              <a:buFontTx/>
              <a:buNone/>
            </a:pPr>
            <a:r>
              <a:rPr lang="zh-CN" altLang="en-US" dirty="0"/>
              <a:t>整数：</a:t>
            </a:r>
          </a:p>
          <a:p>
            <a:pPr lvl="1" eaLnBrk="1" hangingPunct="1">
              <a:spcBef>
                <a:spcPct val="0"/>
              </a:spcBef>
              <a:buFontTx/>
              <a:buNone/>
            </a:pPr>
            <a:r>
              <a:rPr lang="en-US" altLang="zh-CN" dirty="0"/>
              <a:t>	</a:t>
            </a:r>
            <a:r>
              <a:rPr lang="en-US" altLang="zh-CN" dirty="0" err="1"/>
              <a:t>int</a:t>
            </a:r>
            <a:r>
              <a:rPr lang="en-US" altLang="zh-CN" dirty="0"/>
              <a:t> </a:t>
            </a:r>
            <a:r>
              <a:rPr lang="zh-CN" altLang="en-US" dirty="0"/>
              <a:t>在 </a:t>
            </a:r>
            <a:r>
              <a:rPr lang="en-US" altLang="zh-CN" dirty="0"/>
              <a:t>32 </a:t>
            </a:r>
            <a:r>
              <a:rPr lang="zh-CN" altLang="en-US" dirty="0"/>
              <a:t>位操作系统上，它们均使用 </a:t>
            </a:r>
            <a:r>
              <a:rPr lang="en-US" altLang="zh-CN" dirty="0"/>
              <a:t>32 </a:t>
            </a:r>
            <a:r>
              <a:rPr lang="zh-CN" altLang="en-US" dirty="0"/>
              <a:t>位（</a:t>
            </a:r>
            <a:r>
              <a:rPr lang="en-US" altLang="zh-CN" dirty="0"/>
              <a:t>4 </a:t>
            </a:r>
            <a:r>
              <a:rPr lang="zh-CN" altLang="en-US" dirty="0"/>
              <a:t>个字节），在 </a:t>
            </a:r>
            <a:r>
              <a:rPr lang="en-US" altLang="zh-CN" dirty="0"/>
              <a:t>64 </a:t>
            </a:r>
            <a:r>
              <a:rPr lang="zh-CN" altLang="en-US" dirty="0"/>
              <a:t>位操作系统上，它们均使用 </a:t>
            </a:r>
            <a:r>
              <a:rPr lang="en-US" altLang="zh-CN" dirty="0"/>
              <a:t>64 </a:t>
            </a:r>
            <a:r>
              <a:rPr lang="zh-CN" altLang="en-US" dirty="0"/>
              <a:t>位（</a:t>
            </a:r>
            <a:r>
              <a:rPr lang="en-US" altLang="zh-CN" dirty="0"/>
              <a:t>8 </a:t>
            </a:r>
            <a:r>
              <a:rPr lang="zh-CN" altLang="en-US" dirty="0"/>
              <a:t>个字节）</a:t>
            </a:r>
          </a:p>
          <a:p>
            <a:pPr lvl="1" eaLnBrk="1" hangingPunct="1">
              <a:spcBef>
                <a:spcPct val="0"/>
              </a:spcBef>
              <a:buFontTx/>
              <a:buNone/>
            </a:pPr>
            <a:r>
              <a:rPr lang="zh-CN" altLang="en-US" dirty="0"/>
              <a:t>    </a:t>
            </a:r>
            <a:r>
              <a:rPr lang="en-US" altLang="zh-CN" dirty="0"/>
              <a:t>	int8</a:t>
            </a:r>
            <a:r>
              <a:rPr lang="zh-CN" altLang="en-US" dirty="0"/>
              <a:t>（</a:t>
            </a:r>
            <a:r>
              <a:rPr lang="en-US" altLang="zh-CN" dirty="0"/>
              <a:t>-128 -&gt; 127</a:t>
            </a:r>
            <a:r>
              <a:rPr lang="zh-CN" altLang="en-US" dirty="0"/>
              <a:t>）</a:t>
            </a:r>
          </a:p>
          <a:p>
            <a:pPr lvl="1" eaLnBrk="1" hangingPunct="1">
              <a:spcBef>
                <a:spcPct val="0"/>
              </a:spcBef>
              <a:buFontTx/>
              <a:buNone/>
            </a:pPr>
            <a:r>
              <a:rPr lang="zh-CN" altLang="en-US" dirty="0"/>
              <a:t>    </a:t>
            </a:r>
            <a:r>
              <a:rPr lang="en-US" altLang="zh-CN" dirty="0"/>
              <a:t>	int16</a:t>
            </a:r>
            <a:r>
              <a:rPr lang="zh-CN" altLang="en-US" dirty="0"/>
              <a:t>（</a:t>
            </a:r>
            <a:r>
              <a:rPr lang="en-US" altLang="zh-CN" dirty="0"/>
              <a:t>-32768 -&gt; 32767</a:t>
            </a:r>
            <a:r>
              <a:rPr lang="zh-CN" altLang="en-US" dirty="0"/>
              <a:t>）</a:t>
            </a:r>
          </a:p>
          <a:p>
            <a:pPr lvl="1" eaLnBrk="1" hangingPunct="1">
              <a:spcBef>
                <a:spcPct val="0"/>
              </a:spcBef>
              <a:buFontTx/>
              <a:buNone/>
            </a:pPr>
            <a:r>
              <a:rPr lang="zh-CN" altLang="en-US" dirty="0"/>
              <a:t>    </a:t>
            </a:r>
            <a:r>
              <a:rPr lang="en-US" altLang="zh-CN" dirty="0"/>
              <a:t>	int32</a:t>
            </a:r>
            <a:r>
              <a:rPr lang="zh-CN" altLang="en-US" dirty="0"/>
              <a:t>（</a:t>
            </a:r>
            <a:r>
              <a:rPr lang="en-US" altLang="zh-CN" dirty="0"/>
              <a:t>-2,147,483,648 -&gt; 2,147,483,647</a:t>
            </a:r>
            <a:r>
              <a:rPr lang="zh-CN" altLang="en-US" dirty="0"/>
              <a:t>）</a:t>
            </a:r>
          </a:p>
          <a:p>
            <a:pPr lvl="1" eaLnBrk="1" hangingPunct="1">
              <a:spcBef>
                <a:spcPct val="0"/>
              </a:spcBef>
              <a:buFontTx/>
              <a:buNone/>
            </a:pPr>
            <a:r>
              <a:rPr lang="zh-CN" altLang="en-US" dirty="0"/>
              <a:t>    </a:t>
            </a:r>
            <a:r>
              <a:rPr lang="en-US" altLang="zh-CN" dirty="0"/>
              <a:t>	int64</a:t>
            </a:r>
            <a:r>
              <a:rPr lang="zh-CN" altLang="en-US" dirty="0"/>
              <a:t>（</a:t>
            </a:r>
            <a:r>
              <a:rPr lang="en-US" altLang="zh-CN" dirty="0"/>
              <a:t>-9,223,372,036,854,775,808 -&gt; 9,223,372,036,854,775,807</a:t>
            </a:r>
            <a:r>
              <a:rPr lang="zh-CN" altLang="en-US" dirty="0"/>
              <a:t>）</a:t>
            </a:r>
          </a:p>
          <a:p>
            <a:pPr lvl="1" eaLnBrk="1" hangingPunct="1">
              <a:spcBef>
                <a:spcPct val="0"/>
              </a:spcBef>
              <a:buFontTx/>
              <a:buNone/>
            </a:pPr>
            <a:r>
              <a:rPr lang="zh-CN" altLang="en-US" dirty="0"/>
              <a:t>无符号整数：</a:t>
            </a:r>
          </a:p>
          <a:p>
            <a:pPr lvl="1" eaLnBrk="1" hangingPunct="1">
              <a:spcBef>
                <a:spcPct val="0"/>
              </a:spcBef>
              <a:buFontTx/>
              <a:buNone/>
            </a:pPr>
            <a:r>
              <a:rPr lang="en-US" altLang="zh-CN" dirty="0"/>
              <a:t>	</a:t>
            </a:r>
            <a:r>
              <a:rPr lang="en-US" altLang="zh-CN" dirty="0" err="1"/>
              <a:t>uint</a:t>
            </a:r>
            <a:endParaRPr lang="zh-CN" altLang="en-US" dirty="0"/>
          </a:p>
          <a:p>
            <a:pPr lvl="1" eaLnBrk="1" hangingPunct="1">
              <a:spcBef>
                <a:spcPct val="0"/>
              </a:spcBef>
              <a:buFontTx/>
              <a:buNone/>
            </a:pPr>
            <a:r>
              <a:rPr lang="zh-CN" altLang="en-US" dirty="0"/>
              <a:t>    </a:t>
            </a:r>
            <a:r>
              <a:rPr lang="en-US" altLang="zh-CN" dirty="0"/>
              <a:t>	uint8</a:t>
            </a:r>
            <a:r>
              <a:rPr lang="zh-CN" altLang="en-US" dirty="0"/>
              <a:t>（</a:t>
            </a:r>
            <a:r>
              <a:rPr lang="en-US" altLang="zh-CN" dirty="0"/>
              <a:t>0 -&gt; 255</a:t>
            </a:r>
            <a:r>
              <a:rPr lang="zh-CN" altLang="en-US" dirty="0"/>
              <a:t>）</a:t>
            </a:r>
          </a:p>
          <a:p>
            <a:pPr lvl="1" eaLnBrk="1" hangingPunct="1">
              <a:spcBef>
                <a:spcPct val="0"/>
              </a:spcBef>
              <a:buFontTx/>
              <a:buNone/>
            </a:pPr>
            <a:r>
              <a:rPr lang="zh-CN" altLang="en-US" dirty="0"/>
              <a:t>    </a:t>
            </a:r>
            <a:r>
              <a:rPr lang="en-US" altLang="zh-CN" dirty="0"/>
              <a:t>	uint16</a:t>
            </a:r>
            <a:r>
              <a:rPr lang="zh-CN" altLang="en-US" dirty="0"/>
              <a:t>（</a:t>
            </a:r>
            <a:r>
              <a:rPr lang="en-US" altLang="zh-CN" dirty="0"/>
              <a:t>0 -&gt; 65,535</a:t>
            </a:r>
            <a:r>
              <a:rPr lang="zh-CN" altLang="en-US" dirty="0"/>
              <a:t>）</a:t>
            </a:r>
          </a:p>
          <a:p>
            <a:pPr lvl="1" eaLnBrk="1" hangingPunct="1">
              <a:spcBef>
                <a:spcPct val="0"/>
              </a:spcBef>
              <a:buFontTx/>
              <a:buNone/>
            </a:pPr>
            <a:r>
              <a:rPr lang="zh-CN" altLang="en-US" dirty="0"/>
              <a:t>    </a:t>
            </a:r>
            <a:r>
              <a:rPr lang="en-US" altLang="zh-CN" dirty="0"/>
              <a:t>	uint32</a:t>
            </a:r>
            <a:r>
              <a:rPr lang="zh-CN" altLang="en-US" dirty="0"/>
              <a:t>（</a:t>
            </a:r>
            <a:r>
              <a:rPr lang="en-US" altLang="zh-CN" dirty="0"/>
              <a:t>0 -&gt; 4,294,967,295</a:t>
            </a:r>
            <a:r>
              <a:rPr lang="zh-CN" altLang="en-US" dirty="0"/>
              <a:t>）</a:t>
            </a:r>
          </a:p>
          <a:p>
            <a:pPr lvl="1" eaLnBrk="1" hangingPunct="1">
              <a:spcBef>
                <a:spcPct val="0"/>
              </a:spcBef>
              <a:buFontTx/>
              <a:buNone/>
            </a:pPr>
            <a:r>
              <a:rPr lang="zh-CN" altLang="en-US" dirty="0"/>
              <a:t>    </a:t>
            </a:r>
            <a:r>
              <a:rPr lang="en-US" altLang="zh-CN" dirty="0"/>
              <a:t>	uint64</a:t>
            </a:r>
            <a:r>
              <a:rPr lang="zh-CN" altLang="en-US" dirty="0"/>
              <a:t>（</a:t>
            </a:r>
            <a:r>
              <a:rPr lang="en-US" altLang="zh-CN" dirty="0"/>
              <a:t>0 -&gt; 18,446,744,073,709,551,615</a:t>
            </a:r>
            <a:r>
              <a:rPr lang="zh-CN" altLang="en-US" dirty="0"/>
              <a:t>）</a:t>
            </a:r>
          </a:p>
          <a:p>
            <a:pPr lvl="1" eaLnBrk="1" hangingPunct="1">
              <a:spcBef>
                <a:spcPct val="0"/>
              </a:spcBef>
              <a:buFontTx/>
              <a:buNone/>
            </a:pPr>
            <a:r>
              <a:rPr lang="zh-CN" altLang="en-US" dirty="0"/>
              <a:t>浮点型（</a:t>
            </a:r>
            <a:r>
              <a:rPr lang="en-US" altLang="zh-CN" dirty="0"/>
              <a:t>IEEE-754 </a:t>
            </a:r>
            <a:r>
              <a:rPr lang="zh-CN" altLang="en-US" dirty="0"/>
              <a:t>标准）：</a:t>
            </a:r>
          </a:p>
          <a:p>
            <a:pPr lvl="1" eaLnBrk="1" hangingPunct="1">
              <a:spcBef>
                <a:spcPct val="0"/>
              </a:spcBef>
              <a:buFontTx/>
              <a:buNone/>
            </a:pPr>
            <a:r>
              <a:rPr lang="en-US" altLang="zh-CN" dirty="0"/>
              <a:t>	</a:t>
            </a:r>
            <a:r>
              <a:rPr lang="zh-CN" altLang="en-US" dirty="0"/>
              <a:t>没有</a:t>
            </a:r>
            <a:r>
              <a:rPr lang="en-US" altLang="zh-CN" dirty="0"/>
              <a:t>float</a:t>
            </a:r>
            <a:endParaRPr lang="zh-CN" altLang="en-US" dirty="0"/>
          </a:p>
          <a:p>
            <a:pPr lvl="1" eaLnBrk="1" hangingPunct="1">
              <a:spcBef>
                <a:spcPct val="0"/>
              </a:spcBef>
              <a:buFontTx/>
              <a:buNone/>
            </a:pPr>
            <a:r>
              <a:rPr lang="zh-CN" altLang="en-US" dirty="0"/>
              <a:t>    </a:t>
            </a:r>
            <a:r>
              <a:rPr lang="en-US" altLang="zh-CN" dirty="0"/>
              <a:t>	float32</a:t>
            </a:r>
            <a:r>
              <a:rPr lang="zh-CN" altLang="en-US" dirty="0"/>
              <a:t>（</a:t>
            </a:r>
            <a:r>
              <a:rPr lang="en-US" altLang="zh-CN" dirty="0"/>
              <a:t>+- 1e-45 -&gt; +- 3.4 * 1e38</a:t>
            </a:r>
            <a:r>
              <a:rPr lang="zh-CN" altLang="en-US" dirty="0"/>
              <a:t>）</a:t>
            </a:r>
          </a:p>
          <a:p>
            <a:pPr lvl="1" eaLnBrk="1" hangingPunct="1">
              <a:spcBef>
                <a:spcPct val="0"/>
              </a:spcBef>
              <a:buFontTx/>
              <a:buNone/>
            </a:pPr>
            <a:r>
              <a:rPr lang="zh-CN" altLang="en-US" dirty="0"/>
              <a:t>    </a:t>
            </a:r>
            <a:r>
              <a:rPr lang="en-US" altLang="zh-CN" dirty="0"/>
              <a:t>	float64</a:t>
            </a:r>
            <a:r>
              <a:rPr lang="zh-CN" altLang="en-US" dirty="0"/>
              <a:t>（</a:t>
            </a:r>
            <a:r>
              <a:rPr lang="en-US" altLang="zh-CN" dirty="0"/>
              <a:t>+- 5 1e-324 -&gt; 107 1e308</a:t>
            </a:r>
            <a:r>
              <a:rPr lang="zh-CN" altLang="en-US" dirty="0"/>
              <a:t>）</a:t>
            </a:r>
          </a:p>
          <a:p>
            <a:pPr lvl="1" eaLnBrk="1" hangingPunct="1">
              <a:spcBef>
                <a:spcPct val="0"/>
              </a:spcBef>
              <a:buFontTx/>
              <a:buNone/>
            </a:pPr>
            <a:r>
              <a:rPr lang="zh-CN" altLang="en-US" dirty="0"/>
              <a:t>复数</a:t>
            </a:r>
            <a:endParaRPr lang="en-US" altLang="zh-CN" dirty="0"/>
          </a:p>
          <a:p>
            <a:pPr lvl="1" eaLnBrk="1" hangingPunct="1">
              <a:spcBef>
                <a:spcPct val="0"/>
              </a:spcBef>
              <a:buFontTx/>
              <a:buNone/>
            </a:pPr>
            <a:r>
              <a:rPr lang="en-US" altLang="zh-CN" dirty="0"/>
              <a:t>	complex64 (32 </a:t>
            </a:r>
            <a:r>
              <a:rPr lang="zh-CN" altLang="en-US" dirty="0"/>
              <a:t>位实数和虚数</a:t>
            </a:r>
            <a:r>
              <a:rPr lang="en-US" altLang="zh-CN" dirty="0"/>
              <a:t>)</a:t>
            </a:r>
          </a:p>
          <a:p>
            <a:pPr lvl="1" eaLnBrk="1" hangingPunct="1">
              <a:spcBef>
                <a:spcPct val="0"/>
              </a:spcBef>
              <a:buFontTx/>
              <a:buNone/>
            </a:pPr>
            <a:r>
              <a:rPr lang="en-US" altLang="zh-CN" dirty="0"/>
              <a:t>	complex128 (64 </a:t>
            </a:r>
            <a:r>
              <a:rPr lang="zh-CN" altLang="en-US" dirty="0"/>
              <a:t>位实数和虚数</a:t>
            </a:r>
            <a:r>
              <a:rPr lang="en-US" altLang="zh-CN" dirty="0"/>
              <a:t>)</a:t>
            </a:r>
          </a:p>
          <a:p>
            <a:pPr lvl="1" eaLnBrk="1" hangingPunct="1">
              <a:spcBef>
                <a:spcPts val="600"/>
              </a:spcBef>
              <a:buFontTx/>
              <a:buNone/>
            </a:pPr>
            <a:r>
              <a:rPr lang="en-US" altLang="zh-CN" dirty="0"/>
              <a:t>(rune</a:t>
            </a:r>
            <a:r>
              <a:rPr lang="zh-CN" altLang="en-US" dirty="0"/>
              <a:t>是</a:t>
            </a:r>
            <a:r>
              <a:rPr lang="en-US" altLang="zh-CN" dirty="0"/>
              <a:t>int32</a:t>
            </a:r>
            <a:r>
              <a:rPr lang="zh-CN" altLang="en-US" dirty="0"/>
              <a:t>的别称，</a:t>
            </a:r>
            <a:r>
              <a:rPr lang="en-US" altLang="zh-CN" dirty="0"/>
              <a:t>byte</a:t>
            </a:r>
            <a:r>
              <a:rPr lang="zh-CN" altLang="en-US" dirty="0"/>
              <a:t>是</a:t>
            </a:r>
            <a:r>
              <a:rPr lang="en-US" altLang="zh-CN" dirty="0"/>
              <a:t>uint8</a:t>
            </a:r>
            <a:r>
              <a:rPr lang="zh-CN" altLang="en-US" dirty="0"/>
              <a:t>的别称</a:t>
            </a:r>
            <a:r>
              <a:rPr lang="en-US" altLang="zh-CN" dirty="0"/>
              <a:t>)</a:t>
            </a:r>
          </a:p>
        </p:txBody>
      </p:sp>
    </p:spTree>
    <p:extLst>
      <p:ext uri="{BB962C8B-B14F-4D97-AF65-F5344CB8AC3E}">
        <p14:creationId xmlns:p14="http://schemas.microsoft.com/office/powerpoint/2010/main" val="32063181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8">
            <a:extLst/>
          </p:cNvPr>
          <p:cNvSpPr txBox="1">
            <a:spLocks/>
          </p:cNvSpPr>
          <p:nvPr/>
        </p:nvSpPr>
        <p:spPr bwMode="auto">
          <a:xfrm>
            <a:off x="622300" y="361950"/>
            <a:ext cx="10515600" cy="717550"/>
          </a:xfrm>
          <a:prstGeom prst="rect">
            <a:avLst/>
          </a:prstGeom>
          <a:noFill/>
          <a:ln w="9525">
            <a:noFill/>
            <a:miter lim="800000"/>
          </a:ln>
        </p:spPr>
        <p:txBody>
          <a:bodyPr anchor="ctr">
            <a:normAutofit/>
          </a:bodyPr>
          <a:lstStyle>
            <a:lvl1pPr algn="r" rtl="0" eaLnBrk="1" fontAlgn="base" hangingPunct="1">
              <a:spcBef>
                <a:spcPct val="0"/>
              </a:spcBef>
              <a:spcAft>
                <a:spcPct val="0"/>
              </a:spcAft>
              <a:defRPr sz="2800">
                <a:solidFill>
                  <a:schemeClr val="bg1"/>
                </a:solidFill>
                <a:latin typeface="+mj-lt"/>
                <a:ea typeface="+mj-ea"/>
                <a:cs typeface="+mj-cs"/>
              </a:defRPr>
            </a:lvl1pPr>
            <a:lvl2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2pPr>
            <a:lvl3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3pPr>
            <a:lvl4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4pPr>
            <a:lvl5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5pPr>
            <a:lvl6pPr marL="4572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6pPr>
            <a:lvl7pPr marL="9144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7pPr>
            <a:lvl8pPr marL="13716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8pPr>
            <a:lvl9pPr marL="18288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9pPr>
          </a:lstStyle>
          <a:p>
            <a:pPr algn="ctr">
              <a:defRPr/>
            </a:pPr>
            <a:r>
              <a:rPr lang="zh-CN" altLang="en-US" sz="3200" kern="0" dirty="0">
                <a:solidFill>
                  <a:srgbClr val="00B0F0"/>
                </a:solidFill>
                <a:latin typeface="微软雅黑" panose="020B0503020204020204" pitchFamily="34" charset="-122"/>
                <a:ea typeface="微软雅黑" panose="020B0503020204020204" pitchFamily="34" charset="-122"/>
              </a:rPr>
              <a:t>变量定义</a:t>
            </a:r>
          </a:p>
        </p:txBody>
      </p:sp>
      <p:sp>
        <p:nvSpPr>
          <p:cNvPr id="5" name="内容占位符 2">
            <a:extLst/>
          </p:cNvPr>
          <p:cNvSpPr txBox="1">
            <a:spLocks/>
          </p:cNvSpPr>
          <p:nvPr/>
        </p:nvSpPr>
        <p:spPr bwMode="auto">
          <a:xfrm>
            <a:off x="596900" y="1079500"/>
            <a:ext cx="10947400" cy="4883150"/>
          </a:xfrm>
          <a:prstGeom prst="rect">
            <a:avLst/>
          </a:prstGeom>
          <a:noFill/>
          <a:ln w="9525">
            <a:noFill/>
            <a:miter lim="800000"/>
          </a:ln>
        </p:spPr>
        <p:txBody>
          <a:bodyPr/>
          <a:lstStyle>
            <a:lvl1pPr marL="342900" indent="-342900" algn="l" rtl="0" eaLnBrk="1" fontAlgn="base" hangingPunct="1">
              <a:spcBef>
                <a:spcPct val="20000"/>
              </a:spcBef>
              <a:spcAft>
                <a:spcPct val="0"/>
              </a:spcAft>
              <a:buChar char="•"/>
              <a:defRPr sz="1600">
                <a:solidFill>
                  <a:schemeClr val="tx1"/>
                </a:solidFill>
                <a:latin typeface="+mn-lt"/>
                <a:ea typeface="+mn-ea"/>
                <a:cs typeface="+mn-cs"/>
              </a:defRPr>
            </a:lvl1pPr>
            <a:lvl2pPr marL="742950" indent="-285750" algn="l" rtl="0" eaLnBrk="1" fontAlgn="base" hangingPunct="1">
              <a:spcBef>
                <a:spcPct val="20000"/>
              </a:spcBef>
              <a:spcAft>
                <a:spcPct val="0"/>
              </a:spcAft>
              <a:buChar char="–"/>
              <a:defRPr sz="1600">
                <a:solidFill>
                  <a:schemeClr val="tx1"/>
                </a:solidFill>
                <a:latin typeface="+mn-lt"/>
                <a:ea typeface="+mn-ea"/>
              </a:defRPr>
            </a:lvl2pPr>
            <a:lvl3pPr marL="1143000" indent="-228600" algn="l" rtl="0" eaLnBrk="1" fontAlgn="base" hangingPunct="1">
              <a:spcBef>
                <a:spcPct val="20000"/>
              </a:spcBef>
              <a:spcAft>
                <a:spcPct val="0"/>
              </a:spcAft>
              <a:buChar char="•"/>
              <a:defRPr sz="1600">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Char char="»"/>
              <a:defRPr sz="1600">
                <a:solidFill>
                  <a:schemeClr val="tx1"/>
                </a:solidFill>
                <a:latin typeface="+mn-lt"/>
                <a:ea typeface="+mn-ea"/>
              </a:defRPr>
            </a:lvl5pPr>
            <a:lvl6pPr marL="2514600" indent="-228600" algn="l" rtl="0" eaLnBrk="1" fontAlgn="base" hangingPunct="1">
              <a:spcBef>
                <a:spcPct val="20000"/>
              </a:spcBef>
              <a:spcAft>
                <a:spcPct val="0"/>
              </a:spcAft>
              <a:buChar char="»"/>
              <a:defRPr sz="1600">
                <a:solidFill>
                  <a:schemeClr val="tx1"/>
                </a:solidFill>
                <a:latin typeface="+mn-lt"/>
                <a:ea typeface="+mn-ea"/>
              </a:defRPr>
            </a:lvl6pPr>
            <a:lvl7pPr marL="2971800" indent="-228600" algn="l" rtl="0" eaLnBrk="1" fontAlgn="base" hangingPunct="1">
              <a:spcBef>
                <a:spcPct val="20000"/>
              </a:spcBef>
              <a:spcAft>
                <a:spcPct val="0"/>
              </a:spcAft>
              <a:buChar char="»"/>
              <a:defRPr sz="1600">
                <a:solidFill>
                  <a:schemeClr val="tx1"/>
                </a:solidFill>
                <a:latin typeface="+mn-lt"/>
                <a:ea typeface="+mn-ea"/>
              </a:defRPr>
            </a:lvl7pPr>
            <a:lvl8pPr marL="3429000" indent="-228600" algn="l" rtl="0" eaLnBrk="1" fontAlgn="base" hangingPunct="1">
              <a:spcBef>
                <a:spcPct val="20000"/>
              </a:spcBef>
              <a:spcAft>
                <a:spcPct val="0"/>
              </a:spcAft>
              <a:buChar char="»"/>
              <a:defRPr sz="1600">
                <a:solidFill>
                  <a:schemeClr val="tx1"/>
                </a:solidFill>
                <a:latin typeface="+mn-lt"/>
                <a:ea typeface="+mn-ea"/>
              </a:defRPr>
            </a:lvl8pPr>
            <a:lvl9pPr marL="3886200" indent="-228600" algn="l" rtl="0" eaLnBrk="1" fontAlgn="base" hangingPunct="1">
              <a:spcBef>
                <a:spcPct val="20000"/>
              </a:spcBef>
              <a:spcAft>
                <a:spcPct val="0"/>
              </a:spcAft>
              <a:buChar char="»"/>
              <a:defRPr sz="1600">
                <a:solidFill>
                  <a:schemeClr val="tx1"/>
                </a:solidFill>
                <a:latin typeface="+mn-lt"/>
                <a:ea typeface="+mn-ea"/>
              </a:defRPr>
            </a:lvl9pPr>
          </a:lstStyle>
          <a:p>
            <a:pPr marL="0" indent="0">
              <a:spcBef>
                <a:spcPts val="0"/>
              </a:spcBef>
              <a:buFontTx/>
              <a:buNone/>
              <a:defRPr/>
            </a:pPr>
            <a:r>
              <a:rPr lang="zh-CN" altLang="en-US" sz="1400" kern="0" dirty="0">
                <a:latin typeface="微软雅黑" panose="020B0503020204020204" pitchFamily="34" charset="-122"/>
                <a:ea typeface="微软雅黑" panose="020B0503020204020204" pitchFamily="34" charset="-122"/>
              </a:rPr>
              <a:t>使用</a:t>
            </a:r>
            <a:r>
              <a:rPr lang="en-US" altLang="zh-CN" sz="1400" kern="0" dirty="0" err="1">
                <a:latin typeface="微软雅黑" panose="020B0503020204020204" pitchFamily="34" charset="-122"/>
                <a:ea typeface="微软雅黑" panose="020B0503020204020204" pitchFamily="34" charset="-122"/>
              </a:rPr>
              <a:t>var</a:t>
            </a:r>
            <a:r>
              <a:rPr lang="zh-CN" altLang="en-US" sz="1400" kern="0" dirty="0">
                <a:latin typeface="微软雅黑" panose="020B0503020204020204" pitchFamily="34" charset="-122"/>
                <a:ea typeface="微软雅黑" panose="020B0503020204020204" pitchFamily="34" charset="-122"/>
              </a:rPr>
              <a:t>关键字是</a:t>
            </a:r>
            <a:r>
              <a:rPr lang="en-US" altLang="zh-CN" sz="1400" kern="0" dirty="0">
                <a:latin typeface="微软雅黑" panose="020B0503020204020204" pitchFamily="34" charset="-122"/>
                <a:ea typeface="微软雅黑" panose="020B0503020204020204" pitchFamily="34" charset="-122"/>
              </a:rPr>
              <a:t>Go</a:t>
            </a:r>
            <a:r>
              <a:rPr lang="zh-CN" altLang="en-US" sz="1400" kern="0" dirty="0">
                <a:latin typeface="微软雅黑" panose="020B0503020204020204" pitchFamily="34" charset="-122"/>
                <a:ea typeface="微软雅黑" panose="020B0503020204020204" pitchFamily="34" charset="-122"/>
              </a:rPr>
              <a:t>最基本的定义变量方式，</a:t>
            </a:r>
            <a:r>
              <a:rPr lang="zh-CN" altLang="en-US" sz="1400" kern="0" dirty="0" smtClean="0">
                <a:latin typeface="微软雅黑" panose="020B0503020204020204" pitchFamily="34" charset="-122"/>
                <a:ea typeface="微软雅黑" panose="020B0503020204020204" pitchFamily="34" charset="-122"/>
              </a:rPr>
              <a:t>与</a:t>
            </a:r>
            <a:r>
              <a:rPr lang="en-US" altLang="zh-CN" sz="1400" kern="0" dirty="0" err="1" smtClean="0">
                <a:latin typeface="微软雅黑" panose="020B0503020204020204" pitchFamily="34" charset="-122"/>
                <a:ea typeface="微软雅黑" panose="020B0503020204020204" pitchFamily="34" charset="-122"/>
              </a:rPr>
              <a:t>c++</a:t>
            </a:r>
            <a:r>
              <a:rPr lang="zh-CN" altLang="en-US" sz="1400" kern="0" dirty="0" smtClean="0">
                <a:latin typeface="微软雅黑" panose="020B0503020204020204" pitchFamily="34" charset="-122"/>
                <a:ea typeface="微软雅黑" panose="020B0503020204020204" pitchFamily="34" charset="-122"/>
              </a:rPr>
              <a:t>语言</a:t>
            </a:r>
            <a:r>
              <a:rPr lang="zh-CN" altLang="en-US" sz="1400" kern="0" dirty="0">
                <a:latin typeface="微软雅黑" panose="020B0503020204020204" pitchFamily="34" charset="-122"/>
                <a:ea typeface="微软雅黑" panose="020B0503020204020204" pitchFamily="34" charset="-122"/>
              </a:rPr>
              <a:t>不同的是</a:t>
            </a:r>
            <a:r>
              <a:rPr lang="en-US" altLang="zh-CN" sz="1400" kern="0" dirty="0">
                <a:latin typeface="微软雅黑" panose="020B0503020204020204" pitchFamily="34" charset="-122"/>
                <a:ea typeface="微软雅黑" panose="020B0503020204020204" pitchFamily="34" charset="-122"/>
              </a:rPr>
              <a:t>Go</a:t>
            </a:r>
            <a:r>
              <a:rPr lang="zh-CN" altLang="en-US" sz="1400" kern="0" dirty="0">
                <a:latin typeface="微软雅黑" panose="020B0503020204020204" pitchFamily="34" charset="-122"/>
                <a:ea typeface="微软雅黑" panose="020B0503020204020204" pitchFamily="34" charset="-122"/>
              </a:rPr>
              <a:t>把变量类型放在变量名后面：</a:t>
            </a:r>
          </a:p>
          <a:p>
            <a:pPr marL="0" indent="0">
              <a:spcBef>
                <a:spcPts val="0"/>
              </a:spcBef>
              <a:buFontTx/>
              <a:buNone/>
              <a:defRPr/>
            </a:pPr>
            <a:endParaRPr lang="zh-CN" altLang="en-US" sz="1400" kern="0" dirty="0">
              <a:latin typeface="微软雅黑" panose="020B0503020204020204" pitchFamily="34" charset="-122"/>
              <a:ea typeface="微软雅黑" panose="020B0503020204020204" pitchFamily="34" charset="-122"/>
            </a:endParaRPr>
          </a:p>
          <a:p>
            <a:pPr marL="0" indent="0">
              <a:spcBef>
                <a:spcPts val="0"/>
              </a:spcBef>
              <a:buFontTx/>
              <a:buNone/>
              <a:defRPr/>
            </a:pPr>
            <a:r>
              <a:rPr lang="en-US" altLang="zh-CN" sz="1400" kern="0" dirty="0">
                <a:latin typeface="微软雅黑" panose="020B0503020204020204" pitchFamily="34" charset="-122"/>
                <a:ea typeface="微软雅黑" panose="020B0503020204020204" pitchFamily="34" charset="-122"/>
              </a:rPr>
              <a:t>//</a:t>
            </a:r>
            <a:r>
              <a:rPr lang="zh-CN" altLang="en-US" sz="1400" kern="0" dirty="0">
                <a:latin typeface="微软雅黑" panose="020B0503020204020204" pitchFamily="34" charset="-122"/>
                <a:ea typeface="微软雅黑" panose="020B0503020204020204" pitchFamily="34" charset="-122"/>
              </a:rPr>
              <a:t>定义一个名称为“</a:t>
            </a:r>
            <a:r>
              <a:rPr lang="en-US" altLang="zh-CN" sz="1400" kern="0" dirty="0" err="1">
                <a:latin typeface="微软雅黑" panose="020B0503020204020204" pitchFamily="34" charset="-122"/>
                <a:ea typeface="微软雅黑" panose="020B0503020204020204" pitchFamily="34" charset="-122"/>
              </a:rPr>
              <a:t>variableName</a:t>
            </a:r>
            <a:r>
              <a:rPr lang="en-US" altLang="zh-CN" sz="1400" kern="0" dirty="0">
                <a:latin typeface="微软雅黑" panose="020B0503020204020204" pitchFamily="34" charset="-122"/>
                <a:ea typeface="微软雅黑" panose="020B0503020204020204" pitchFamily="34" charset="-122"/>
              </a:rPr>
              <a:t>”</a:t>
            </a:r>
            <a:r>
              <a:rPr lang="zh-CN" altLang="en-US" sz="1400" kern="0" dirty="0">
                <a:latin typeface="微软雅黑" panose="020B0503020204020204" pitchFamily="34" charset="-122"/>
                <a:ea typeface="微软雅黑" panose="020B0503020204020204" pitchFamily="34" charset="-122"/>
              </a:rPr>
              <a:t>，类型为</a:t>
            </a:r>
            <a:r>
              <a:rPr lang="en-US" altLang="zh-CN" sz="1400" kern="0" dirty="0">
                <a:latin typeface="微软雅黑" panose="020B0503020204020204" pitchFamily="34" charset="-122"/>
                <a:ea typeface="微软雅黑" panose="020B0503020204020204" pitchFamily="34" charset="-122"/>
              </a:rPr>
              <a:t>"type"</a:t>
            </a:r>
            <a:r>
              <a:rPr lang="zh-CN" altLang="en-US" sz="1400" kern="0" dirty="0">
                <a:latin typeface="微软雅黑" panose="020B0503020204020204" pitchFamily="34" charset="-122"/>
                <a:ea typeface="微软雅黑" panose="020B0503020204020204" pitchFamily="34" charset="-122"/>
              </a:rPr>
              <a:t>的变量</a:t>
            </a:r>
          </a:p>
          <a:p>
            <a:pPr marL="0" indent="0">
              <a:spcBef>
                <a:spcPts val="0"/>
              </a:spcBef>
              <a:buFontTx/>
              <a:buNone/>
              <a:defRPr/>
            </a:pPr>
            <a:r>
              <a:rPr lang="en-US" altLang="zh-CN" sz="1400" b="1" kern="0" dirty="0" err="1">
                <a:solidFill>
                  <a:srgbClr val="00B0F0"/>
                </a:solidFill>
                <a:latin typeface="微软雅黑" panose="020B0503020204020204" pitchFamily="34" charset="-122"/>
                <a:ea typeface="微软雅黑" panose="020B0503020204020204" pitchFamily="34" charset="-122"/>
              </a:rPr>
              <a:t>var</a:t>
            </a:r>
            <a:r>
              <a:rPr lang="en-US" altLang="zh-CN" sz="1400" b="1" kern="0" dirty="0">
                <a:solidFill>
                  <a:srgbClr val="00B0F0"/>
                </a:solidFill>
                <a:latin typeface="微软雅黑" panose="020B0503020204020204" pitchFamily="34" charset="-122"/>
                <a:ea typeface="微软雅黑" panose="020B0503020204020204" pitchFamily="34" charset="-122"/>
              </a:rPr>
              <a:t> </a:t>
            </a:r>
            <a:r>
              <a:rPr lang="en-US" altLang="zh-CN" sz="1400" b="1" kern="0" dirty="0" err="1">
                <a:solidFill>
                  <a:srgbClr val="00B0F0"/>
                </a:solidFill>
                <a:latin typeface="微软雅黑" panose="020B0503020204020204" pitchFamily="34" charset="-122"/>
                <a:ea typeface="微软雅黑" panose="020B0503020204020204" pitchFamily="34" charset="-122"/>
              </a:rPr>
              <a:t>variableName</a:t>
            </a:r>
            <a:r>
              <a:rPr lang="en-US" altLang="zh-CN" sz="1400" b="1" kern="0" dirty="0">
                <a:solidFill>
                  <a:srgbClr val="00B0F0"/>
                </a:solidFill>
                <a:latin typeface="微软雅黑" panose="020B0503020204020204" pitchFamily="34" charset="-122"/>
                <a:ea typeface="微软雅黑" panose="020B0503020204020204" pitchFamily="34" charset="-122"/>
              </a:rPr>
              <a:t> type</a:t>
            </a:r>
          </a:p>
          <a:p>
            <a:pPr marL="0" indent="0">
              <a:spcBef>
                <a:spcPts val="0"/>
              </a:spcBef>
              <a:buFontTx/>
              <a:buNone/>
              <a:defRPr/>
            </a:pPr>
            <a:endParaRPr lang="en-US" altLang="zh-CN" sz="1400" kern="0" dirty="0">
              <a:latin typeface="微软雅黑" panose="020B0503020204020204" pitchFamily="34" charset="-122"/>
              <a:ea typeface="微软雅黑" panose="020B0503020204020204" pitchFamily="34" charset="-122"/>
            </a:endParaRPr>
          </a:p>
          <a:p>
            <a:pPr marL="0" indent="0">
              <a:spcBef>
                <a:spcPts val="0"/>
              </a:spcBef>
              <a:buFontTx/>
              <a:buNone/>
              <a:defRPr/>
            </a:pPr>
            <a:r>
              <a:rPr lang="zh-CN" altLang="en-US" sz="1400" kern="0" dirty="0">
                <a:latin typeface="微软雅黑" panose="020B0503020204020204" pitchFamily="34" charset="-122"/>
                <a:ea typeface="微软雅黑" panose="020B0503020204020204" pitchFamily="34" charset="-122"/>
              </a:rPr>
              <a:t>定义多个变量</a:t>
            </a:r>
          </a:p>
          <a:p>
            <a:pPr marL="0" indent="0">
              <a:spcBef>
                <a:spcPts val="0"/>
              </a:spcBef>
              <a:buFontTx/>
              <a:buNone/>
              <a:defRPr/>
            </a:pPr>
            <a:endParaRPr lang="zh-CN" altLang="en-US" sz="1400" kern="0" dirty="0">
              <a:latin typeface="微软雅黑" panose="020B0503020204020204" pitchFamily="34" charset="-122"/>
              <a:ea typeface="微软雅黑" panose="020B0503020204020204" pitchFamily="34" charset="-122"/>
            </a:endParaRPr>
          </a:p>
          <a:p>
            <a:pPr marL="0" indent="0">
              <a:spcBef>
                <a:spcPts val="0"/>
              </a:spcBef>
              <a:buFontTx/>
              <a:buNone/>
              <a:defRPr/>
            </a:pPr>
            <a:r>
              <a:rPr lang="en-US" altLang="zh-CN" sz="1400" kern="0" dirty="0">
                <a:latin typeface="微软雅黑" panose="020B0503020204020204" pitchFamily="34" charset="-122"/>
                <a:ea typeface="微软雅黑" panose="020B0503020204020204" pitchFamily="34" charset="-122"/>
              </a:rPr>
              <a:t>//</a:t>
            </a:r>
            <a:r>
              <a:rPr lang="zh-CN" altLang="en-US" sz="1400" kern="0" dirty="0">
                <a:latin typeface="微软雅黑" panose="020B0503020204020204" pitchFamily="34" charset="-122"/>
                <a:ea typeface="微软雅黑" panose="020B0503020204020204" pitchFamily="34" charset="-122"/>
              </a:rPr>
              <a:t>定义三个类型都是“</a:t>
            </a:r>
            <a:r>
              <a:rPr lang="en-US" altLang="zh-CN" sz="1400" kern="0" dirty="0">
                <a:latin typeface="微软雅黑" panose="020B0503020204020204" pitchFamily="34" charset="-122"/>
                <a:ea typeface="微软雅黑" panose="020B0503020204020204" pitchFamily="34" charset="-122"/>
              </a:rPr>
              <a:t>type”</a:t>
            </a:r>
            <a:r>
              <a:rPr lang="zh-CN" altLang="en-US" sz="1400" kern="0" dirty="0">
                <a:latin typeface="微软雅黑" panose="020B0503020204020204" pitchFamily="34" charset="-122"/>
                <a:ea typeface="微软雅黑" panose="020B0503020204020204" pitchFamily="34" charset="-122"/>
              </a:rPr>
              <a:t>的变量</a:t>
            </a:r>
          </a:p>
          <a:p>
            <a:pPr marL="0" indent="0">
              <a:spcBef>
                <a:spcPts val="0"/>
              </a:spcBef>
              <a:buFontTx/>
              <a:buNone/>
              <a:defRPr/>
            </a:pPr>
            <a:r>
              <a:rPr lang="en-US" altLang="zh-CN" sz="1400" b="1" kern="0" dirty="0" err="1">
                <a:solidFill>
                  <a:srgbClr val="00B0F0"/>
                </a:solidFill>
                <a:latin typeface="微软雅黑" panose="020B0503020204020204" pitchFamily="34" charset="-122"/>
                <a:ea typeface="微软雅黑" panose="020B0503020204020204" pitchFamily="34" charset="-122"/>
              </a:rPr>
              <a:t>var</a:t>
            </a:r>
            <a:r>
              <a:rPr lang="en-US" altLang="zh-CN" sz="1400" b="1" kern="0" dirty="0">
                <a:solidFill>
                  <a:srgbClr val="00B0F0"/>
                </a:solidFill>
                <a:latin typeface="微软雅黑" panose="020B0503020204020204" pitchFamily="34" charset="-122"/>
                <a:ea typeface="微软雅黑" panose="020B0503020204020204" pitchFamily="34" charset="-122"/>
              </a:rPr>
              <a:t> vname1, vname2, vname3 type</a:t>
            </a:r>
          </a:p>
          <a:p>
            <a:pPr marL="0" indent="0">
              <a:spcBef>
                <a:spcPts val="0"/>
              </a:spcBef>
              <a:buFontTx/>
              <a:buNone/>
              <a:defRPr/>
            </a:pPr>
            <a:endParaRPr lang="en-US" altLang="zh-CN" sz="1400" kern="0" dirty="0">
              <a:latin typeface="微软雅黑" panose="020B0503020204020204" pitchFamily="34" charset="-122"/>
              <a:ea typeface="微软雅黑" panose="020B0503020204020204" pitchFamily="34" charset="-122"/>
            </a:endParaRPr>
          </a:p>
          <a:p>
            <a:pPr marL="0" indent="0">
              <a:spcBef>
                <a:spcPts val="0"/>
              </a:spcBef>
              <a:buFontTx/>
              <a:buNone/>
              <a:defRPr/>
            </a:pPr>
            <a:r>
              <a:rPr lang="zh-CN" altLang="en-US" sz="1400" kern="0" dirty="0">
                <a:latin typeface="微软雅黑" panose="020B0503020204020204" pitchFamily="34" charset="-122"/>
                <a:ea typeface="微软雅黑" panose="020B0503020204020204" pitchFamily="34" charset="-122"/>
              </a:rPr>
              <a:t>定义变量并初始化值</a:t>
            </a:r>
          </a:p>
          <a:p>
            <a:pPr marL="0" indent="0">
              <a:spcBef>
                <a:spcPts val="0"/>
              </a:spcBef>
              <a:buFontTx/>
              <a:buNone/>
              <a:defRPr/>
            </a:pPr>
            <a:endParaRPr lang="zh-CN" altLang="en-US" sz="1400" kern="0" dirty="0">
              <a:latin typeface="微软雅黑" panose="020B0503020204020204" pitchFamily="34" charset="-122"/>
              <a:ea typeface="微软雅黑" panose="020B0503020204020204" pitchFamily="34" charset="-122"/>
            </a:endParaRPr>
          </a:p>
          <a:p>
            <a:pPr marL="0" indent="0">
              <a:spcBef>
                <a:spcPts val="0"/>
              </a:spcBef>
              <a:buFontTx/>
              <a:buNone/>
              <a:defRPr/>
            </a:pPr>
            <a:r>
              <a:rPr lang="en-US" altLang="zh-CN" sz="1400" kern="0" dirty="0">
                <a:latin typeface="微软雅黑" panose="020B0503020204020204" pitchFamily="34" charset="-122"/>
                <a:ea typeface="微软雅黑" panose="020B0503020204020204" pitchFamily="34" charset="-122"/>
              </a:rPr>
              <a:t>//</a:t>
            </a:r>
            <a:r>
              <a:rPr lang="zh-CN" altLang="en-US" sz="1400" kern="0" dirty="0">
                <a:latin typeface="微软雅黑" panose="020B0503020204020204" pitchFamily="34" charset="-122"/>
                <a:ea typeface="微软雅黑" panose="020B0503020204020204" pitchFamily="34" charset="-122"/>
              </a:rPr>
              <a:t>初始化“</a:t>
            </a:r>
            <a:r>
              <a:rPr lang="en-US" altLang="zh-CN" sz="1400" kern="0" dirty="0" err="1">
                <a:latin typeface="微软雅黑" panose="020B0503020204020204" pitchFamily="34" charset="-122"/>
                <a:ea typeface="微软雅黑" panose="020B0503020204020204" pitchFamily="34" charset="-122"/>
              </a:rPr>
              <a:t>variableName</a:t>
            </a:r>
            <a:r>
              <a:rPr lang="en-US" altLang="zh-CN" sz="1400" kern="0" dirty="0">
                <a:latin typeface="微软雅黑" panose="020B0503020204020204" pitchFamily="34" charset="-122"/>
                <a:ea typeface="微软雅黑" panose="020B0503020204020204" pitchFamily="34" charset="-122"/>
              </a:rPr>
              <a:t>”</a:t>
            </a:r>
            <a:r>
              <a:rPr lang="zh-CN" altLang="en-US" sz="1400" kern="0" dirty="0">
                <a:latin typeface="微软雅黑" panose="020B0503020204020204" pitchFamily="34" charset="-122"/>
                <a:ea typeface="微软雅黑" panose="020B0503020204020204" pitchFamily="34" charset="-122"/>
              </a:rPr>
              <a:t>的变量为“</a:t>
            </a:r>
            <a:r>
              <a:rPr lang="en-US" altLang="zh-CN" sz="1400" kern="0" dirty="0">
                <a:latin typeface="微软雅黑" panose="020B0503020204020204" pitchFamily="34" charset="-122"/>
                <a:ea typeface="微软雅黑" panose="020B0503020204020204" pitchFamily="34" charset="-122"/>
              </a:rPr>
              <a:t>value”</a:t>
            </a:r>
            <a:r>
              <a:rPr lang="zh-CN" altLang="en-US" sz="1400" kern="0" dirty="0">
                <a:latin typeface="微软雅黑" panose="020B0503020204020204" pitchFamily="34" charset="-122"/>
                <a:ea typeface="微软雅黑" panose="020B0503020204020204" pitchFamily="34" charset="-122"/>
              </a:rPr>
              <a:t>值，类型是“</a:t>
            </a:r>
            <a:r>
              <a:rPr lang="en-US" altLang="zh-CN" sz="1400" kern="0" dirty="0">
                <a:latin typeface="微软雅黑" panose="020B0503020204020204" pitchFamily="34" charset="-122"/>
                <a:ea typeface="微软雅黑" panose="020B0503020204020204" pitchFamily="34" charset="-122"/>
              </a:rPr>
              <a:t>type”</a:t>
            </a:r>
          </a:p>
          <a:p>
            <a:pPr marL="0" indent="0">
              <a:spcBef>
                <a:spcPts val="0"/>
              </a:spcBef>
              <a:buFontTx/>
              <a:buNone/>
              <a:defRPr/>
            </a:pPr>
            <a:r>
              <a:rPr lang="en-US" altLang="zh-CN" sz="1400" b="1" kern="0" dirty="0" err="1">
                <a:solidFill>
                  <a:srgbClr val="00B0F0"/>
                </a:solidFill>
                <a:latin typeface="微软雅黑" panose="020B0503020204020204" pitchFamily="34" charset="-122"/>
                <a:ea typeface="微软雅黑" panose="020B0503020204020204" pitchFamily="34" charset="-122"/>
              </a:rPr>
              <a:t>var</a:t>
            </a:r>
            <a:r>
              <a:rPr lang="en-US" altLang="zh-CN" sz="1400" b="1" kern="0" dirty="0">
                <a:solidFill>
                  <a:srgbClr val="00B0F0"/>
                </a:solidFill>
                <a:latin typeface="微软雅黑" panose="020B0503020204020204" pitchFamily="34" charset="-122"/>
                <a:ea typeface="微软雅黑" panose="020B0503020204020204" pitchFamily="34" charset="-122"/>
              </a:rPr>
              <a:t> </a:t>
            </a:r>
            <a:r>
              <a:rPr lang="en-US" altLang="zh-CN" sz="1400" b="1" kern="0" dirty="0" err="1">
                <a:solidFill>
                  <a:srgbClr val="00B0F0"/>
                </a:solidFill>
                <a:latin typeface="微软雅黑" panose="020B0503020204020204" pitchFamily="34" charset="-122"/>
                <a:ea typeface="微软雅黑" panose="020B0503020204020204" pitchFamily="34" charset="-122"/>
              </a:rPr>
              <a:t>variableName</a:t>
            </a:r>
            <a:r>
              <a:rPr lang="en-US" altLang="zh-CN" sz="1400" b="1" kern="0" dirty="0">
                <a:solidFill>
                  <a:srgbClr val="00B0F0"/>
                </a:solidFill>
                <a:latin typeface="微软雅黑" panose="020B0503020204020204" pitchFamily="34" charset="-122"/>
                <a:ea typeface="微软雅黑" panose="020B0503020204020204" pitchFamily="34" charset="-122"/>
              </a:rPr>
              <a:t> type = value</a:t>
            </a:r>
          </a:p>
          <a:p>
            <a:pPr marL="0" indent="0">
              <a:spcBef>
                <a:spcPts val="0"/>
              </a:spcBef>
              <a:buFontTx/>
              <a:buNone/>
              <a:defRPr/>
            </a:pPr>
            <a:endParaRPr lang="en-US" altLang="zh-CN" sz="1400" kern="0" dirty="0">
              <a:latin typeface="微软雅黑" panose="020B0503020204020204" pitchFamily="34" charset="-122"/>
              <a:ea typeface="微软雅黑" panose="020B0503020204020204" pitchFamily="34" charset="-122"/>
            </a:endParaRPr>
          </a:p>
          <a:p>
            <a:pPr marL="0" indent="0">
              <a:spcBef>
                <a:spcPts val="0"/>
              </a:spcBef>
              <a:buFontTx/>
              <a:buNone/>
              <a:defRPr/>
            </a:pPr>
            <a:r>
              <a:rPr lang="zh-CN" altLang="en-US" sz="1400" kern="0" dirty="0">
                <a:latin typeface="微软雅黑" panose="020B0503020204020204" pitchFamily="34" charset="-122"/>
                <a:ea typeface="微软雅黑" panose="020B0503020204020204" pitchFamily="34" charset="-122"/>
              </a:rPr>
              <a:t>同时初始化多个变量</a:t>
            </a:r>
          </a:p>
          <a:p>
            <a:pPr marL="0" indent="0">
              <a:spcBef>
                <a:spcPts val="0"/>
              </a:spcBef>
              <a:buFontTx/>
              <a:buNone/>
              <a:defRPr/>
            </a:pPr>
            <a:endParaRPr lang="zh-CN" altLang="en-US" sz="1400" kern="0" dirty="0">
              <a:latin typeface="微软雅黑" panose="020B0503020204020204" pitchFamily="34" charset="-122"/>
              <a:ea typeface="微软雅黑" panose="020B0503020204020204" pitchFamily="34" charset="-122"/>
            </a:endParaRPr>
          </a:p>
          <a:p>
            <a:pPr marL="0" indent="0">
              <a:spcBef>
                <a:spcPts val="0"/>
              </a:spcBef>
              <a:buFontTx/>
              <a:buNone/>
              <a:defRPr/>
            </a:pPr>
            <a:r>
              <a:rPr lang="en-US" altLang="zh-CN" sz="1400" kern="0" dirty="0">
                <a:latin typeface="微软雅黑" panose="020B0503020204020204" pitchFamily="34" charset="-122"/>
                <a:ea typeface="微软雅黑" panose="020B0503020204020204" pitchFamily="34" charset="-122"/>
              </a:rPr>
              <a:t>/*</a:t>
            </a:r>
          </a:p>
          <a:p>
            <a:pPr marL="0" indent="0">
              <a:spcBef>
                <a:spcPts val="0"/>
              </a:spcBef>
              <a:buFontTx/>
              <a:buNone/>
              <a:defRPr/>
            </a:pPr>
            <a:r>
              <a:rPr lang="en-US" altLang="zh-CN" sz="1400" kern="0" dirty="0">
                <a:latin typeface="微软雅黑" panose="020B0503020204020204" pitchFamily="34" charset="-122"/>
                <a:ea typeface="微软雅黑" panose="020B0503020204020204" pitchFamily="34" charset="-122"/>
              </a:rPr>
              <a:t>    </a:t>
            </a:r>
            <a:r>
              <a:rPr lang="zh-CN" altLang="en-US" sz="1400" kern="0" dirty="0">
                <a:latin typeface="微软雅黑" panose="020B0503020204020204" pitchFamily="34" charset="-122"/>
                <a:ea typeface="微软雅黑" panose="020B0503020204020204" pitchFamily="34" charset="-122"/>
              </a:rPr>
              <a:t>定义三个类型都是</a:t>
            </a:r>
            <a:r>
              <a:rPr lang="en-US" altLang="zh-CN" sz="1400" kern="0" dirty="0">
                <a:latin typeface="微软雅黑" panose="020B0503020204020204" pitchFamily="34" charset="-122"/>
                <a:ea typeface="微软雅黑" panose="020B0503020204020204" pitchFamily="34" charset="-122"/>
              </a:rPr>
              <a:t>"type"</a:t>
            </a:r>
            <a:r>
              <a:rPr lang="zh-CN" altLang="en-US" sz="1400" kern="0" dirty="0">
                <a:latin typeface="微软雅黑" panose="020B0503020204020204" pitchFamily="34" charset="-122"/>
                <a:ea typeface="微软雅黑" panose="020B0503020204020204" pitchFamily="34" charset="-122"/>
              </a:rPr>
              <a:t>的变量</a:t>
            </a:r>
            <a:r>
              <a:rPr lang="en-US" altLang="zh-CN" sz="1400" kern="0" dirty="0">
                <a:latin typeface="微软雅黑" panose="020B0503020204020204" pitchFamily="34" charset="-122"/>
                <a:ea typeface="微软雅黑" panose="020B0503020204020204" pitchFamily="34" charset="-122"/>
              </a:rPr>
              <a:t>,</a:t>
            </a:r>
            <a:r>
              <a:rPr lang="zh-CN" altLang="en-US" sz="1400" kern="0" dirty="0">
                <a:latin typeface="微软雅黑" panose="020B0503020204020204" pitchFamily="34" charset="-122"/>
                <a:ea typeface="微软雅黑" panose="020B0503020204020204" pitchFamily="34" charset="-122"/>
              </a:rPr>
              <a:t>并且分别初始化为相应的值</a:t>
            </a:r>
          </a:p>
          <a:p>
            <a:pPr marL="0" indent="0">
              <a:spcBef>
                <a:spcPts val="0"/>
              </a:spcBef>
              <a:buFontTx/>
              <a:buNone/>
              <a:defRPr/>
            </a:pPr>
            <a:r>
              <a:rPr lang="zh-CN" altLang="en-US" sz="1400" kern="0" dirty="0">
                <a:latin typeface="微软雅黑" panose="020B0503020204020204" pitchFamily="34" charset="-122"/>
                <a:ea typeface="微软雅黑" panose="020B0503020204020204" pitchFamily="34" charset="-122"/>
              </a:rPr>
              <a:t>    </a:t>
            </a:r>
            <a:r>
              <a:rPr lang="en-US" altLang="zh-CN" sz="1400" kern="0" dirty="0">
                <a:latin typeface="微软雅黑" panose="020B0503020204020204" pitchFamily="34" charset="-122"/>
                <a:ea typeface="微软雅黑" panose="020B0503020204020204" pitchFamily="34" charset="-122"/>
              </a:rPr>
              <a:t>vname1</a:t>
            </a:r>
            <a:r>
              <a:rPr lang="zh-CN" altLang="en-US" sz="1400" kern="0" dirty="0">
                <a:latin typeface="微软雅黑" panose="020B0503020204020204" pitchFamily="34" charset="-122"/>
                <a:ea typeface="微软雅黑" panose="020B0503020204020204" pitchFamily="34" charset="-122"/>
              </a:rPr>
              <a:t>为</a:t>
            </a:r>
            <a:r>
              <a:rPr lang="en-US" altLang="zh-CN" sz="1400" kern="0" dirty="0">
                <a:latin typeface="微软雅黑" panose="020B0503020204020204" pitchFamily="34" charset="-122"/>
                <a:ea typeface="微软雅黑" panose="020B0503020204020204" pitchFamily="34" charset="-122"/>
              </a:rPr>
              <a:t>v1</a:t>
            </a:r>
            <a:r>
              <a:rPr lang="zh-CN" altLang="en-US" sz="1400" kern="0" dirty="0">
                <a:latin typeface="微软雅黑" panose="020B0503020204020204" pitchFamily="34" charset="-122"/>
                <a:ea typeface="微软雅黑" panose="020B0503020204020204" pitchFamily="34" charset="-122"/>
              </a:rPr>
              <a:t>，</a:t>
            </a:r>
            <a:r>
              <a:rPr lang="en-US" altLang="zh-CN" sz="1400" kern="0" dirty="0">
                <a:latin typeface="微软雅黑" panose="020B0503020204020204" pitchFamily="34" charset="-122"/>
                <a:ea typeface="微软雅黑" panose="020B0503020204020204" pitchFamily="34" charset="-122"/>
              </a:rPr>
              <a:t>vname2</a:t>
            </a:r>
            <a:r>
              <a:rPr lang="zh-CN" altLang="en-US" sz="1400" kern="0" dirty="0">
                <a:latin typeface="微软雅黑" panose="020B0503020204020204" pitchFamily="34" charset="-122"/>
                <a:ea typeface="微软雅黑" panose="020B0503020204020204" pitchFamily="34" charset="-122"/>
              </a:rPr>
              <a:t>为</a:t>
            </a:r>
            <a:r>
              <a:rPr lang="en-US" altLang="zh-CN" sz="1400" kern="0" dirty="0">
                <a:latin typeface="微软雅黑" panose="020B0503020204020204" pitchFamily="34" charset="-122"/>
                <a:ea typeface="微软雅黑" panose="020B0503020204020204" pitchFamily="34" charset="-122"/>
              </a:rPr>
              <a:t>v2</a:t>
            </a:r>
            <a:r>
              <a:rPr lang="zh-CN" altLang="en-US" sz="1400" kern="0" dirty="0">
                <a:latin typeface="微软雅黑" panose="020B0503020204020204" pitchFamily="34" charset="-122"/>
                <a:ea typeface="微软雅黑" panose="020B0503020204020204" pitchFamily="34" charset="-122"/>
              </a:rPr>
              <a:t>，</a:t>
            </a:r>
            <a:r>
              <a:rPr lang="en-US" altLang="zh-CN" sz="1400" kern="0" dirty="0">
                <a:latin typeface="微软雅黑" panose="020B0503020204020204" pitchFamily="34" charset="-122"/>
                <a:ea typeface="微软雅黑" panose="020B0503020204020204" pitchFamily="34" charset="-122"/>
              </a:rPr>
              <a:t>vname3</a:t>
            </a:r>
            <a:r>
              <a:rPr lang="zh-CN" altLang="en-US" sz="1400" kern="0" dirty="0">
                <a:latin typeface="微软雅黑" panose="020B0503020204020204" pitchFamily="34" charset="-122"/>
                <a:ea typeface="微软雅黑" panose="020B0503020204020204" pitchFamily="34" charset="-122"/>
              </a:rPr>
              <a:t>为</a:t>
            </a:r>
            <a:r>
              <a:rPr lang="en-US" altLang="zh-CN" sz="1400" kern="0" dirty="0">
                <a:latin typeface="微软雅黑" panose="020B0503020204020204" pitchFamily="34" charset="-122"/>
                <a:ea typeface="微软雅黑" panose="020B0503020204020204" pitchFamily="34" charset="-122"/>
              </a:rPr>
              <a:t>v3</a:t>
            </a:r>
          </a:p>
          <a:p>
            <a:pPr marL="0" indent="0">
              <a:spcBef>
                <a:spcPts val="0"/>
              </a:spcBef>
              <a:buFontTx/>
              <a:buNone/>
              <a:defRPr/>
            </a:pPr>
            <a:r>
              <a:rPr lang="en-US" altLang="zh-CN" sz="1400" kern="0" dirty="0">
                <a:latin typeface="微软雅黑" panose="020B0503020204020204" pitchFamily="34" charset="-122"/>
                <a:ea typeface="微软雅黑" panose="020B0503020204020204" pitchFamily="34" charset="-122"/>
              </a:rPr>
              <a:t>*/</a:t>
            </a:r>
          </a:p>
          <a:p>
            <a:pPr marL="0" indent="0">
              <a:spcBef>
                <a:spcPts val="0"/>
              </a:spcBef>
              <a:buFontTx/>
              <a:buNone/>
              <a:defRPr/>
            </a:pPr>
            <a:r>
              <a:rPr lang="en-US" altLang="zh-CN" sz="1400" b="1" kern="0" dirty="0" err="1">
                <a:solidFill>
                  <a:srgbClr val="00B0F0"/>
                </a:solidFill>
                <a:latin typeface="微软雅黑" panose="020B0503020204020204" pitchFamily="34" charset="-122"/>
                <a:ea typeface="微软雅黑" panose="020B0503020204020204" pitchFamily="34" charset="-122"/>
              </a:rPr>
              <a:t>var</a:t>
            </a:r>
            <a:r>
              <a:rPr lang="en-US" altLang="zh-CN" sz="1400" b="1" kern="0" dirty="0">
                <a:solidFill>
                  <a:srgbClr val="00B0F0"/>
                </a:solidFill>
                <a:latin typeface="微软雅黑" panose="020B0503020204020204" pitchFamily="34" charset="-122"/>
                <a:ea typeface="微软雅黑" panose="020B0503020204020204" pitchFamily="34" charset="-122"/>
              </a:rPr>
              <a:t> vname1, vname2, vname3 type= v1, v2, v3</a:t>
            </a:r>
          </a:p>
        </p:txBody>
      </p:sp>
    </p:spTree>
    <p:extLst>
      <p:ext uri="{BB962C8B-B14F-4D97-AF65-F5344CB8AC3E}">
        <p14:creationId xmlns:p14="http://schemas.microsoft.com/office/powerpoint/2010/main" val="3822789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8">
            <a:extLst/>
          </p:cNvPr>
          <p:cNvSpPr txBox="1">
            <a:spLocks/>
          </p:cNvSpPr>
          <p:nvPr/>
        </p:nvSpPr>
        <p:spPr bwMode="auto">
          <a:xfrm>
            <a:off x="622300" y="361950"/>
            <a:ext cx="10515600" cy="717550"/>
          </a:xfrm>
          <a:prstGeom prst="rect">
            <a:avLst/>
          </a:prstGeom>
          <a:noFill/>
          <a:ln w="9525">
            <a:noFill/>
            <a:miter lim="800000"/>
          </a:ln>
        </p:spPr>
        <p:txBody>
          <a:bodyPr anchor="ctr">
            <a:normAutofit/>
          </a:bodyPr>
          <a:lstStyle>
            <a:lvl1pPr algn="r" rtl="0" eaLnBrk="1" fontAlgn="base" hangingPunct="1">
              <a:spcBef>
                <a:spcPct val="0"/>
              </a:spcBef>
              <a:spcAft>
                <a:spcPct val="0"/>
              </a:spcAft>
              <a:defRPr sz="2800">
                <a:solidFill>
                  <a:schemeClr val="bg1"/>
                </a:solidFill>
                <a:latin typeface="+mj-lt"/>
                <a:ea typeface="+mj-ea"/>
                <a:cs typeface="+mj-cs"/>
              </a:defRPr>
            </a:lvl1pPr>
            <a:lvl2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2pPr>
            <a:lvl3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3pPr>
            <a:lvl4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4pPr>
            <a:lvl5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5pPr>
            <a:lvl6pPr marL="4572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6pPr>
            <a:lvl7pPr marL="9144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7pPr>
            <a:lvl8pPr marL="13716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8pPr>
            <a:lvl9pPr marL="18288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9pPr>
          </a:lstStyle>
          <a:p>
            <a:pPr algn="ctr">
              <a:defRPr/>
            </a:pPr>
            <a:r>
              <a:rPr lang="zh-CN" altLang="en-US" sz="3200" kern="0" dirty="0">
                <a:solidFill>
                  <a:srgbClr val="00B0F0"/>
                </a:solidFill>
                <a:latin typeface="微软雅黑" panose="020B0503020204020204" pitchFamily="34" charset="-122"/>
                <a:ea typeface="微软雅黑" panose="020B0503020204020204" pitchFamily="34" charset="-122"/>
              </a:rPr>
              <a:t>变量定义</a:t>
            </a:r>
          </a:p>
        </p:txBody>
      </p:sp>
      <p:sp>
        <p:nvSpPr>
          <p:cNvPr id="6" name="Rectangle 1"/>
          <p:cNvSpPr>
            <a:spLocks noChangeArrowheads="1"/>
          </p:cNvSpPr>
          <p:nvPr/>
        </p:nvSpPr>
        <p:spPr bwMode="auto">
          <a:xfrm>
            <a:off x="548986" y="847524"/>
            <a:ext cx="11010900" cy="575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r>
              <a:rPr lang="en-US" altLang="zh-CN" dirty="0">
                <a:latin typeface="Arial Unicode MS" pitchFamily="34" charset="-122"/>
              </a:rPr>
              <a:t>Array</a:t>
            </a:r>
          </a:p>
          <a:p>
            <a:pPr lvl="1">
              <a:spcBef>
                <a:spcPct val="0"/>
              </a:spcBef>
              <a:buFontTx/>
              <a:buNone/>
            </a:pPr>
            <a:r>
              <a:rPr lang="zh-CN" altLang="zh-CN" dirty="0">
                <a:latin typeface="Arial Unicode MS" pitchFamily="34" charset="-122"/>
              </a:rPr>
              <a:t>a := [3]int{1, 2, 3} // 声明了一个长度为3的int数组 </a:t>
            </a:r>
            <a:endParaRPr lang="en-US" altLang="zh-CN" dirty="0">
              <a:latin typeface="Arial Unicode MS" pitchFamily="34" charset="-122"/>
            </a:endParaRPr>
          </a:p>
          <a:p>
            <a:pPr lvl="1">
              <a:spcBef>
                <a:spcPct val="0"/>
              </a:spcBef>
              <a:buFontTx/>
              <a:buNone/>
            </a:pPr>
            <a:r>
              <a:rPr lang="zh-CN" altLang="zh-CN" dirty="0">
                <a:latin typeface="Arial Unicode MS" pitchFamily="34" charset="-122"/>
              </a:rPr>
              <a:t>b := [10]int{1, 2, 3} // 声明了一个长度为10的int数组，其中前三个元素初始化为1、2、3，其它默认为0 </a:t>
            </a:r>
            <a:endParaRPr lang="en-US" altLang="zh-CN" dirty="0">
              <a:latin typeface="Arial Unicode MS" pitchFamily="34" charset="-122"/>
            </a:endParaRPr>
          </a:p>
          <a:p>
            <a:pPr lvl="1">
              <a:spcBef>
                <a:spcPct val="0"/>
              </a:spcBef>
              <a:buFontTx/>
              <a:buNone/>
            </a:pPr>
            <a:r>
              <a:rPr lang="zh-CN" altLang="zh-CN" dirty="0">
                <a:latin typeface="Arial Unicode MS" pitchFamily="34" charset="-122"/>
              </a:rPr>
              <a:t>c := [...]int{4, 5, 6} // 可以省略长度而采用`...`的方式，Go会自动根据元素个数来计算长度</a:t>
            </a:r>
            <a:r>
              <a:rPr lang="zh-CN" altLang="zh-CN" dirty="0"/>
              <a:t> </a:t>
            </a:r>
            <a:endParaRPr lang="en-US" altLang="zh-CN" dirty="0"/>
          </a:p>
          <a:p>
            <a:pPr>
              <a:spcBef>
                <a:spcPct val="0"/>
              </a:spcBef>
              <a:buFontTx/>
              <a:buNone/>
            </a:pPr>
            <a:r>
              <a:rPr lang="en-US" altLang="zh-CN" dirty="0"/>
              <a:t>Slice</a:t>
            </a:r>
          </a:p>
          <a:p>
            <a:pPr lvl="1">
              <a:spcBef>
                <a:spcPct val="0"/>
              </a:spcBef>
              <a:buFontTx/>
              <a:buNone/>
            </a:pPr>
            <a:r>
              <a:rPr lang="en-US" altLang="zh-CN" dirty="0"/>
              <a:t>slice := []byte {'a', 'b', 'c', ‘d’}</a:t>
            </a:r>
          </a:p>
          <a:p>
            <a:pPr lvl="1">
              <a:spcBef>
                <a:spcPct val="0"/>
              </a:spcBef>
              <a:buFontTx/>
              <a:buNone/>
            </a:pPr>
            <a:endParaRPr lang="en-US" altLang="zh-CN" dirty="0"/>
          </a:p>
          <a:p>
            <a:pPr lvl="1">
              <a:spcBef>
                <a:spcPct val="0"/>
              </a:spcBef>
              <a:buFontTx/>
              <a:buNone/>
            </a:pPr>
            <a:r>
              <a:rPr lang="en-US" altLang="zh-CN" dirty="0"/>
              <a:t>// </a:t>
            </a:r>
            <a:r>
              <a:rPr lang="zh-CN" altLang="en-US" dirty="0"/>
              <a:t>声明一个数组</a:t>
            </a:r>
          </a:p>
          <a:p>
            <a:pPr lvl="1">
              <a:spcBef>
                <a:spcPct val="0"/>
              </a:spcBef>
              <a:buFontTx/>
              <a:buNone/>
            </a:pPr>
            <a:r>
              <a:rPr lang="en-US" altLang="zh-CN" dirty="0" err="1"/>
              <a:t>var</a:t>
            </a:r>
            <a:r>
              <a:rPr lang="en-US" altLang="zh-CN" dirty="0"/>
              <a:t> array = [10]byte{'a', 'b', 'c', 'd', 'e', 'f', 'g', 'h', '</a:t>
            </a:r>
            <a:r>
              <a:rPr lang="en-US" altLang="zh-CN" dirty="0" err="1"/>
              <a:t>i</a:t>
            </a:r>
            <a:r>
              <a:rPr lang="en-US" altLang="zh-CN" dirty="0"/>
              <a:t>', 'j'}</a:t>
            </a:r>
          </a:p>
          <a:p>
            <a:pPr lvl="1">
              <a:spcBef>
                <a:spcPct val="0"/>
              </a:spcBef>
              <a:buFontTx/>
              <a:buNone/>
            </a:pPr>
            <a:r>
              <a:rPr lang="en-US" altLang="zh-CN" dirty="0"/>
              <a:t>// </a:t>
            </a:r>
            <a:r>
              <a:rPr lang="zh-CN" altLang="en-US" dirty="0"/>
              <a:t>声明两个</a:t>
            </a:r>
            <a:r>
              <a:rPr lang="en-US" altLang="zh-CN" dirty="0"/>
              <a:t>slice</a:t>
            </a:r>
          </a:p>
          <a:p>
            <a:pPr lvl="1">
              <a:spcBef>
                <a:spcPct val="0"/>
              </a:spcBef>
              <a:buFontTx/>
              <a:buNone/>
            </a:pPr>
            <a:r>
              <a:rPr lang="en-US" altLang="zh-CN" dirty="0" err="1"/>
              <a:t>var</a:t>
            </a:r>
            <a:r>
              <a:rPr lang="en-US" altLang="zh-CN" dirty="0"/>
              <a:t> </a:t>
            </a:r>
            <a:r>
              <a:rPr lang="en-US" altLang="zh-CN" dirty="0" err="1"/>
              <a:t>aSlice</a:t>
            </a:r>
            <a:endParaRPr lang="en-US" altLang="zh-CN" dirty="0"/>
          </a:p>
          <a:p>
            <a:pPr lvl="1">
              <a:spcBef>
                <a:spcPct val="0"/>
              </a:spcBef>
              <a:buFontTx/>
              <a:buNone/>
            </a:pPr>
            <a:r>
              <a:rPr lang="en-US" altLang="zh-CN" dirty="0"/>
              <a:t>// </a:t>
            </a:r>
            <a:r>
              <a:rPr lang="zh-CN" altLang="en-US" dirty="0" smtClean="0"/>
              <a:t>一些</a:t>
            </a:r>
            <a:r>
              <a:rPr lang="zh-CN" altLang="en-US" dirty="0"/>
              <a:t>简便操作</a:t>
            </a:r>
          </a:p>
          <a:p>
            <a:pPr lvl="1">
              <a:spcBef>
                <a:spcPct val="0"/>
              </a:spcBef>
              <a:buFontTx/>
              <a:buNone/>
            </a:pPr>
            <a:r>
              <a:rPr lang="en-US" altLang="zh-CN" dirty="0" err="1"/>
              <a:t>aSlice</a:t>
            </a:r>
            <a:r>
              <a:rPr lang="en-US" altLang="zh-CN" dirty="0"/>
              <a:t> = array[:3] // </a:t>
            </a:r>
            <a:r>
              <a:rPr lang="zh-CN" altLang="en-US" dirty="0"/>
              <a:t>等价于</a:t>
            </a:r>
            <a:r>
              <a:rPr lang="en-US" altLang="zh-CN" dirty="0" err="1"/>
              <a:t>aSlice</a:t>
            </a:r>
            <a:r>
              <a:rPr lang="en-US" altLang="zh-CN" dirty="0"/>
              <a:t> = array[0:3] </a:t>
            </a:r>
            <a:r>
              <a:rPr lang="en-US" altLang="zh-CN" dirty="0" err="1"/>
              <a:t>aSlice</a:t>
            </a:r>
            <a:r>
              <a:rPr lang="zh-CN" altLang="en-US" dirty="0"/>
              <a:t>包含元素</a:t>
            </a:r>
            <a:r>
              <a:rPr lang="en-US" altLang="zh-CN" dirty="0"/>
              <a:t>: </a:t>
            </a:r>
            <a:r>
              <a:rPr lang="en-US" altLang="zh-CN" dirty="0" err="1"/>
              <a:t>a,b,c</a:t>
            </a:r>
            <a:endParaRPr lang="en-US" altLang="zh-CN" dirty="0"/>
          </a:p>
          <a:p>
            <a:pPr lvl="1">
              <a:spcBef>
                <a:spcPct val="0"/>
              </a:spcBef>
              <a:buFontTx/>
              <a:buNone/>
            </a:pPr>
            <a:r>
              <a:rPr lang="en-US" altLang="zh-CN" dirty="0" err="1"/>
              <a:t>aSlice</a:t>
            </a:r>
            <a:r>
              <a:rPr lang="en-US" altLang="zh-CN" dirty="0"/>
              <a:t> = array[5:] // </a:t>
            </a:r>
            <a:r>
              <a:rPr lang="zh-CN" altLang="en-US" dirty="0"/>
              <a:t>等价于</a:t>
            </a:r>
            <a:r>
              <a:rPr lang="en-US" altLang="zh-CN" dirty="0" err="1"/>
              <a:t>aSlice</a:t>
            </a:r>
            <a:r>
              <a:rPr lang="en-US" altLang="zh-CN" dirty="0"/>
              <a:t> = array[5:10] </a:t>
            </a:r>
            <a:r>
              <a:rPr lang="en-US" altLang="zh-CN" dirty="0" err="1"/>
              <a:t>aSlice</a:t>
            </a:r>
            <a:r>
              <a:rPr lang="zh-CN" altLang="en-US" dirty="0"/>
              <a:t>包含元素</a:t>
            </a:r>
            <a:r>
              <a:rPr lang="en-US" altLang="zh-CN" dirty="0"/>
              <a:t>: </a:t>
            </a:r>
            <a:r>
              <a:rPr lang="en-US" altLang="zh-CN" dirty="0" err="1"/>
              <a:t>f,g,h,i,j</a:t>
            </a:r>
            <a:endParaRPr lang="en-US" altLang="zh-CN" dirty="0"/>
          </a:p>
          <a:p>
            <a:pPr lvl="1">
              <a:spcBef>
                <a:spcPct val="0"/>
              </a:spcBef>
              <a:buFontTx/>
              <a:buNone/>
            </a:pPr>
            <a:r>
              <a:rPr lang="en-US" altLang="zh-CN" dirty="0" err="1"/>
              <a:t>aSlice</a:t>
            </a:r>
            <a:r>
              <a:rPr lang="en-US" altLang="zh-CN" dirty="0"/>
              <a:t> = array[:]  // </a:t>
            </a:r>
            <a:r>
              <a:rPr lang="zh-CN" altLang="en-US" dirty="0"/>
              <a:t>等价于</a:t>
            </a:r>
            <a:r>
              <a:rPr lang="en-US" altLang="zh-CN" dirty="0" err="1"/>
              <a:t>aSlice</a:t>
            </a:r>
            <a:r>
              <a:rPr lang="en-US" altLang="zh-CN" dirty="0"/>
              <a:t> = array[0:10] </a:t>
            </a:r>
            <a:r>
              <a:rPr lang="zh-CN" altLang="en-US" dirty="0"/>
              <a:t>这样</a:t>
            </a:r>
            <a:r>
              <a:rPr lang="en-US" altLang="zh-CN" dirty="0" err="1"/>
              <a:t>aSlice</a:t>
            </a:r>
            <a:r>
              <a:rPr lang="zh-CN" altLang="en-US" dirty="0"/>
              <a:t>包含了全部的元素</a:t>
            </a:r>
            <a:endParaRPr lang="en-US" altLang="zh-CN" dirty="0"/>
          </a:p>
          <a:p>
            <a:pPr>
              <a:spcBef>
                <a:spcPct val="0"/>
              </a:spcBef>
              <a:buFontTx/>
              <a:buNone/>
            </a:pPr>
            <a:r>
              <a:rPr lang="en-US" altLang="zh-CN" dirty="0"/>
              <a:t>Map</a:t>
            </a:r>
          </a:p>
          <a:p>
            <a:pPr lvl="1">
              <a:spcBef>
                <a:spcPct val="0"/>
              </a:spcBef>
              <a:buFontTx/>
              <a:buNone/>
            </a:pPr>
            <a:r>
              <a:rPr lang="en-US" altLang="zh-CN" dirty="0"/>
              <a:t>// </a:t>
            </a:r>
            <a:r>
              <a:rPr lang="zh-CN" altLang="en-US" dirty="0"/>
              <a:t>声明一个</a:t>
            </a:r>
            <a:r>
              <a:rPr lang="en-US" altLang="zh-CN" dirty="0"/>
              <a:t>key</a:t>
            </a:r>
            <a:r>
              <a:rPr lang="zh-CN" altLang="en-US" dirty="0"/>
              <a:t>是字符串，值为</a:t>
            </a:r>
            <a:r>
              <a:rPr lang="en-US" altLang="zh-CN" dirty="0" err="1"/>
              <a:t>int</a:t>
            </a:r>
            <a:r>
              <a:rPr lang="zh-CN" altLang="en-US" dirty="0"/>
              <a:t>的字典</a:t>
            </a:r>
            <a:r>
              <a:rPr lang="en-US" altLang="zh-CN" dirty="0"/>
              <a:t>,</a:t>
            </a:r>
            <a:r>
              <a:rPr lang="zh-CN" altLang="en-US" b="1" dirty="0">
                <a:solidFill>
                  <a:srgbClr val="00B0F0"/>
                </a:solidFill>
              </a:rPr>
              <a:t>这种方式的声明需要在使用之前使用</a:t>
            </a:r>
            <a:r>
              <a:rPr lang="en-US" altLang="zh-CN" b="1" dirty="0">
                <a:solidFill>
                  <a:srgbClr val="00B0F0"/>
                </a:solidFill>
              </a:rPr>
              <a:t>make</a:t>
            </a:r>
            <a:r>
              <a:rPr lang="zh-CN" altLang="en-US" b="1" dirty="0">
                <a:solidFill>
                  <a:srgbClr val="00B0F0"/>
                </a:solidFill>
              </a:rPr>
              <a:t>初始化</a:t>
            </a:r>
          </a:p>
          <a:p>
            <a:pPr lvl="1">
              <a:spcBef>
                <a:spcPct val="0"/>
              </a:spcBef>
              <a:buFontTx/>
              <a:buNone/>
            </a:pPr>
            <a:r>
              <a:rPr lang="en-US" altLang="zh-CN" dirty="0" err="1"/>
              <a:t>var</a:t>
            </a:r>
            <a:r>
              <a:rPr lang="en-US" altLang="zh-CN" dirty="0"/>
              <a:t> numbers map[string]</a:t>
            </a:r>
            <a:r>
              <a:rPr lang="en-US" altLang="zh-CN" dirty="0" err="1"/>
              <a:t>int</a:t>
            </a:r>
            <a:endParaRPr lang="en-US" altLang="zh-CN" dirty="0"/>
          </a:p>
          <a:p>
            <a:pPr lvl="1">
              <a:spcBef>
                <a:spcPct val="0"/>
              </a:spcBef>
              <a:buFontTx/>
              <a:buNone/>
            </a:pPr>
            <a:r>
              <a:rPr lang="en-US" altLang="zh-CN" dirty="0"/>
              <a:t>// </a:t>
            </a:r>
            <a:r>
              <a:rPr lang="zh-CN" altLang="en-US" dirty="0"/>
              <a:t>另一种</a:t>
            </a:r>
            <a:r>
              <a:rPr lang="en-US" altLang="zh-CN" dirty="0"/>
              <a:t>map</a:t>
            </a:r>
            <a:r>
              <a:rPr lang="zh-CN" altLang="en-US" dirty="0"/>
              <a:t>的声明方式</a:t>
            </a:r>
          </a:p>
          <a:p>
            <a:pPr lvl="1">
              <a:spcBef>
                <a:spcPct val="0"/>
              </a:spcBef>
              <a:buFontTx/>
              <a:buNone/>
            </a:pPr>
            <a:r>
              <a:rPr lang="en-US" altLang="zh-CN" dirty="0"/>
              <a:t>numbers := make(map[string]</a:t>
            </a:r>
            <a:r>
              <a:rPr lang="en-US" altLang="zh-CN" dirty="0" err="1"/>
              <a:t>int</a:t>
            </a:r>
            <a:r>
              <a:rPr lang="en-US" altLang="zh-CN" dirty="0"/>
              <a:t>)</a:t>
            </a:r>
          </a:p>
          <a:p>
            <a:pPr lvl="1">
              <a:spcBef>
                <a:spcPct val="0"/>
              </a:spcBef>
              <a:buFontTx/>
              <a:buNone/>
            </a:pPr>
            <a:r>
              <a:rPr lang="en-US" altLang="zh-CN" dirty="0"/>
              <a:t>numbers["one"] = 1  //</a:t>
            </a:r>
            <a:r>
              <a:rPr lang="zh-CN" altLang="en-US" dirty="0"/>
              <a:t>赋值</a:t>
            </a:r>
          </a:p>
          <a:p>
            <a:pPr lvl="1">
              <a:spcBef>
                <a:spcPct val="0"/>
              </a:spcBef>
              <a:buFontTx/>
              <a:buNone/>
            </a:pPr>
            <a:r>
              <a:rPr lang="en-US" altLang="zh-CN" dirty="0"/>
              <a:t>numbers["ten"] = 10 //</a:t>
            </a:r>
            <a:r>
              <a:rPr lang="zh-CN" altLang="en-US" dirty="0"/>
              <a:t>赋值</a:t>
            </a:r>
          </a:p>
          <a:p>
            <a:pPr lvl="1">
              <a:spcBef>
                <a:spcPct val="0"/>
              </a:spcBef>
              <a:buFontTx/>
              <a:buNone/>
            </a:pPr>
            <a:r>
              <a:rPr lang="en-US" altLang="zh-CN" dirty="0"/>
              <a:t>numbers["three"] = 3</a:t>
            </a:r>
          </a:p>
        </p:txBody>
      </p:sp>
    </p:spTree>
    <p:extLst>
      <p:ext uri="{BB962C8B-B14F-4D97-AF65-F5344CB8AC3E}">
        <p14:creationId xmlns:p14="http://schemas.microsoft.com/office/powerpoint/2010/main" val="3585727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8">
            <a:extLst/>
          </p:cNvPr>
          <p:cNvSpPr txBox="1">
            <a:spLocks/>
          </p:cNvSpPr>
          <p:nvPr/>
        </p:nvSpPr>
        <p:spPr bwMode="auto">
          <a:xfrm>
            <a:off x="312738" y="380206"/>
            <a:ext cx="10515600" cy="717550"/>
          </a:xfrm>
          <a:prstGeom prst="rect">
            <a:avLst/>
          </a:prstGeom>
          <a:noFill/>
          <a:ln w="9525">
            <a:noFill/>
            <a:miter lim="800000"/>
          </a:ln>
        </p:spPr>
        <p:txBody>
          <a:bodyPr anchor="ctr">
            <a:normAutofit/>
          </a:bodyPr>
          <a:lstStyle>
            <a:lvl1pPr algn="r" rtl="0" eaLnBrk="1" fontAlgn="base" hangingPunct="1">
              <a:spcBef>
                <a:spcPct val="0"/>
              </a:spcBef>
              <a:spcAft>
                <a:spcPct val="0"/>
              </a:spcAft>
              <a:defRPr sz="2800">
                <a:solidFill>
                  <a:schemeClr val="bg1"/>
                </a:solidFill>
                <a:latin typeface="+mj-lt"/>
                <a:ea typeface="+mj-ea"/>
                <a:cs typeface="+mj-cs"/>
              </a:defRPr>
            </a:lvl1pPr>
            <a:lvl2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2pPr>
            <a:lvl3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3pPr>
            <a:lvl4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4pPr>
            <a:lvl5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5pPr>
            <a:lvl6pPr marL="4572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6pPr>
            <a:lvl7pPr marL="9144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7pPr>
            <a:lvl8pPr marL="13716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8pPr>
            <a:lvl9pPr marL="18288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9pPr>
          </a:lstStyle>
          <a:p>
            <a:pPr algn="ctr">
              <a:defRPr/>
            </a:pPr>
            <a:r>
              <a:rPr lang="zh-CN" altLang="en-US" sz="3200" kern="0" dirty="0">
                <a:solidFill>
                  <a:srgbClr val="00B0F0"/>
                </a:solidFill>
                <a:latin typeface="微软雅黑" panose="020B0503020204020204" pitchFamily="34" charset="-122"/>
                <a:ea typeface="微软雅黑" panose="020B0503020204020204" pitchFamily="34" charset="-122"/>
              </a:rPr>
              <a:t>控制结构</a:t>
            </a:r>
          </a:p>
        </p:txBody>
      </p:sp>
      <p:sp>
        <p:nvSpPr>
          <p:cNvPr id="8" name="文本框 7">
            <a:extLst/>
          </p:cNvPr>
          <p:cNvSpPr txBox="1"/>
          <p:nvPr/>
        </p:nvSpPr>
        <p:spPr>
          <a:xfrm>
            <a:off x="146049" y="1178689"/>
            <a:ext cx="796926" cy="476669"/>
          </a:xfrm>
          <a:prstGeom prst="rect">
            <a:avLst/>
          </a:prstGeom>
          <a:noFill/>
          <a:ln>
            <a:noFill/>
          </a:ln>
        </p:spPr>
        <p:style>
          <a:lnRef idx="1">
            <a:schemeClr val="dk1"/>
          </a:lnRef>
          <a:fillRef idx="2">
            <a:schemeClr val="dk1"/>
          </a:fillRef>
          <a:effectRef idx="1">
            <a:schemeClr val="dk1"/>
          </a:effectRef>
          <a:fontRef idx="minor">
            <a:schemeClr val="dk1"/>
          </a:fontRef>
        </p:style>
        <p:txBody>
          <a:bodyPr>
            <a:spAutoFit/>
          </a:bodyPr>
          <a:lstStyle/>
          <a:p>
            <a:pPr algn="ctr" eaLnBrk="1" fontAlgn="auto" hangingPunct="1">
              <a:lnSpc>
                <a:spcPct val="120000"/>
              </a:lnSpc>
              <a:spcBef>
                <a:spcPct val="20000"/>
              </a:spcBef>
              <a:spcAft>
                <a:spcPts val="0"/>
              </a:spcAft>
              <a:buClr>
                <a:srgbClr val="00007A"/>
              </a:buClr>
              <a:defRPr/>
            </a:pPr>
            <a:r>
              <a:rPr lang="en-US" altLang="zh-CN" sz="2400" b="1" kern="0" dirty="0">
                <a:ln>
                  <a:solidFill>
                    <a:schemeClr val="tx1"/>
                  </a:solidFill>
                </a:ln>
                <a:solidFill>
                  <a:schemeClr val="tx1"/>
                </a:solidFill>
                <a:latin typeface="宋体" panose="02010600030101010101" pitchFamily="2" charset="-122"/>
              </a:rPr>
              <a:t>if</a:t>
            </a:r>
            <a:endParaRPr lang="zh-CN" altLang="en-US" sz="2400" b="1" kern="0" dirty="0">
              <a:ln>
                <a:solidFill>
                  <a:schemeClr val="tx1"/>
                </a:solidFill>
              </a:ln>
              <a:solidFill>
                <a:schemeClr val="tx1"/>
              </a:solidFill>
              <a:latin typeface="宋体" panose="02010600030101010101" pitchFamily="2" charset="-122"/>
            </a:endParaRPr>
          </a:p>
        </p:txBody>
      </p:sp>
      <p:sp>
        <p:nvSpPr>
          <p:cNvPr id="9" name="文本框 8">
            <a:extLst/>
          </p:cNvPr>
          <p:cNvSpPr txBox="1"/>
          <p:nvPr/>
        </p:nvSpPr>
        <p:spPr>
          <a:xfrm>
            <a:off x="146049" y="3036828"/>
            <a:ext cx="809626" cy="535531"/>
          </a:xfrm>
          <a:prstGeom prst="rect">
            <a:avLst/>
          </a:prstGeom>
          <a:noFill/>
          <a:ln>
            <a:noFill/>
          </a:ln>
        </p:spPr>
        <p:style>
          <a:lnRef idx="1">
            <a:schemeClr val="dk1"/>
          </a:lnRef>
          <a:fillRef idx="2">
            <a:schemeClr val="dk1"/>
          </a:fillRef>
          <a:effectRef idx="1">
            <a:schemeClr val="dk1"/>
          </a:effectRef>
          <a:fontRef idx="minor">
            <a:schemeClr val="dk1"/>
          </a:fontRef>
        </p:style>
        <p:txBody>
          <a:bodyPr>
            <a:spAutoFit/>
          </a:bodyPr>
          <a:lstStyle>
            <a:defPPr>
              <a:defRPr lang="zh-CN"/>
            </a:defPPr>
            <a:lvl1pPr algn="ctr" fontAlgn="auto">
              <a:lnSpc>
                <a:spcPct val="120000"/>
              </a:lnSpc>
              <a:spcBef>
                <a:spcPct val="20000"/>
              </a:spcBef>
              <a:spcAft>
                <a:spcPts val="0"/>
              </a:spcAft>
              <a:buClr>
                <a:srgbClr val="00007A"/>
              </a:buClr>
              <a:defRPr sz="2400" b="1" kern="0">
                <a:ln>
                  <a:solidFill>
                    <a:schemeClr val="tx1"/>
                  </a:solidFill>
                </a:ln>
                <a:solidFill>
                  <a:schemeClr val="tx1"/>
                </a:solidFill>
                <a:latin typeface="宋体" panose="02010600030101010101" pitchFamily="2" charset="-122"/>
              </a:defRPr>
            </a:lvl1pPr>
          </a:lstStyle>
          <a:p>
            <a:pPr eaLnBrk="1" hangingPunct="1">
              <a:defRPr/>
            </a:pPr>
            <a:r>
              <a:rPr lang="en-US" altLang="zh-CN" dirty="0" err="1"/>
              <a:t>goto</a:t>
            </a:r>
            <a:endParaRPr lang="zh-CN" altLang="en-US" dirty="0"/>
          </a:p>
        </p:txBody>
      </p:sp>
      <p:sp>
        <p:nvSpPr>
          <p:cNvPr id="10" name="矩形 4"/>
          <p:cNvSpPr>
            <a:spLocks noChangeArrowheads="1"/>
          </p:cNvSpPr>
          <p:nvPr/>
        </p:nvSpPr>
        <p:spPr bwMode="auto">
          <a:xfrm>
            <a:off x="990600" y="4894263"/>
            <a:ext cx="6096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en-US" altLang="zh-CN" sz="1400"/>
              <a:t> </a:t>
            </a:r>
            <a:endParaRPr lang="zh-CN" altLang="en-US" sz="1400"/>
          </a:p>
        </p:txBody>
      </p:sp>
      <p:sp>
        <p:nvSpPr>
          <p:cNvPr id="11" name="文本框 10">
            <a:extLst/>
          </p:cNvPr>
          <p:cNvSpPr txBox="1"/>
          <p:nvPr/>
        </p:nvSpPr>
        <p:spPr>
          <a:xfrm>
            <a:off x="133349" y="4994156"/>
            <a:ext cx="809626" cy="476669"/>
          </a:xfrm>
          <a:prstGeom prst="rect">
            <a:avLst/>
          </a:prstGeom>
          <a:noFill/>
          <a:ln>
            <a:noFill/>
          </a:ln>
        </p:spPr>
        <p:style>
          <a:lnRef idx="1">
            <a:schemeClr val="dk1"/>
          </a:lnRef>
          <a:fillRef idx="2">
            <a:schemeClr val="dk1"/>
          </a:fillRef>
          <a:effectRef idx="1">
            <a:schemeClr val="dk1"/>
          </a:effectRef>
          <a:fontRef idx="minor">
            <a:schemeClr val="dk1"/>
          </a:fontRef>
        </p:style>
        <p:txBody>
          <a:bodyPr>
            <a:spAutoFit/>
          </a:bodyPr>
          <a:lstStyle>
            <a:defPPr>
              <a:defRPr lang="zh-CN"/>
            </a:defPPr>
            <a:lvl1pPr algn="ctr" fontAlgn="auto">
              <a:lnSpc>
                <a:spcPct val="120000"/>
              </a:lnSpc>
              <a:spcBef>
                <a:spcPct val="20000"/>
              </a:spcBef>
              <a:spcAft>
                <a:spcPts val="0"/>
              </a:spcAft>
              <a:buClr>
                <a:srgbClr val="00007A"/>
              </a:buClr>
              <a:defRPr sz="2400" b="1" kern="0">
                <a:ln>
                  <a:solidFill>
                    <a:schemeClr val="tx1"/>
                  </a:solidFill>
                </a:ln>
                <a:solidFill>
                  <a:schemeClr val="tx1"/>
                </a:solidFill>
                <a:latin typeface="宋体" panose="02010600030101010101" pitchFamily="2" charset="-122"/>
              </a:defRPr>
            </a:lvl1pPr>
          </a:lstStyle>
          <a:p>
            <a:pPr eaLnBrk="1" hangingPunct="1">
              <a:defRPr/>
            </a:pPr>
            <a:r>
              <a:rPr lang="en-US" altLang="zh-CN" dirty="0"/>
              <a:t>for</a:t>
            </a:r>
            <a:endParaRPr lang="zh-CN" altLang="en-US" dirty="0"/>
          </a:p>
        </p:txBody>
      </p:sp>
      <p:sp>
        <p:nvSpPr>
          <p:cNvPr id="12" name="Rectangle 2"/>
          <p:cNvSpPr>
            <a:spLocks noChangeArrowheads="1"/>
          </p:cNvSpPr>
          <p:nvPr/>
        </p:nvSpPr>
        <p:spPr bwMode="auto">
          <a:xfrm>
            <a:off x="1222375" y="1177925"/>
            <a:ext cx="4772025" cy="150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r>
              <a:rPr lang="zh-CN" altLang="zh-CN" sz="1400" b="1" dirty="0">
                <a:solidFill>
                  <a:srgbClr val="006699"/>
                </a:solidFill>
                <a:latin typeface="Consolas" panose="020B0609020204030204" pitchFamily="49" charset="0"/>
              </a:rPr>
              <a:t>if</a:t>
            </a:r>
            <a:r>
              <a:rPr lang="zh-CN" altLang="zh-CN" sz="1400" dirty="0">
                <a:solidFill>
                  <a:srgbClr val="333333"/>
                </a:solidFill>
                <a:latin typeface="Consolas" panose="020B0609020204030204" pitchFamily="49" charset="0"/>
              </a:rPr>
              <a:t> </a:t>
            </a:r>
            <a:r>
              <a:rPr lang="zh-CN" altLang="zh-CN" sz="1400" dirty="0">
                <a:solidFill>
                  <a:srgbClr val="000000"/>
                </a:solidFill>
                <a:latin typeface="Consolas" panose="020B0609020204030204" pitchFamily="49" charset="0"/>
              </a:rPr>
              <a:t>integer == 3 {</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00"/>
                </a:solidFill>
                <a:latin typeface="Consolas" panose="020B0609020204030204" pitchFamily="49" charset="0"/>
              </a:rPr>
              <a:t>fmt.Println(</a:t>
            </a:r>
            <a:r>
              <a:rPr lang="zh-CN" altLang="zh-CN" sz="1400" dirty="0">
                <a:solidFill>
                  <a:srgbClr val="0000FF"/>
                </a:solidFill>
                <a:latin typeface="Consolas" panose="020B0609020204030204" pitchFamily="49" charset="0"/>
              </a:rPr>
              <a:t>"The integer is equal to 3"</a:t>
            </a:r>
            <a:r>
              <a:rPr lang="zh-CN" altLang="zh-CN" sz="1400" dirty="0">
                <a:solidFill>
                  <a:srgbClr val="000000"/>
                </a:solidFill>
                <a:latin typeface="Consolas" panose="020B0609020204030204" pitchFamily="49" charset="0"/>
              </a:rPr>
              <a:t>)</a:t>
            </a:r>
            <a:endParaRPr lang="zh-CN" altLang="zh-CN" sz="1400" dirty="0"/>
          </a:p>
          <a:p>
            <a:pPr>
              <a:spcBef>
                <a:spcPct val="0"/>
              </a:spcBef>
              <a:buFontTx/>
              <a:buNone/>
            </a:pPr>
            <a:r>
              <a:rPr lang="zh-CN" altLang="zh-CN" sz="1400" dirty="0">
                <a:solidFill>
                  <a:srgbClr val="000000"/>
                </a:solidFill>
                <a:latin typeface="Consolas" panose="020B0609020204030204" pitchFamily="49" charset="0"/>
              </a:rPr>
              <a:t>} </a:t>
            </a:r>
            <a:r>
              <a:rPr lang="zh-CN" altLang="zh-CN" sz="1400" b="1" dirty="0">
                <a:solidFill>
                  <a:srgbClr val="006699"/>
                </a:solidFill>
                <a:latin typeface="Consolas" panose="020B0609020204030204" pitchFamily="49" charset="0"/>
              </a:rPr>
              <a:t>else</a:t>
            </a:r>
            <a:r>
              <a:rPr lang="zh-CN" altLang="zh-CN" sz="1400" dirty="0">
                <a:solidFill>
                  <a:srgbClr val="333333"/>
                </a:solidFill>
                <a:latin typeface="Consolas" panose="020B0609020204030204" pitchFamily="49" charset="0"/>
              </a:rPr>
              <a:t> </a:t>
            </a:r>
            <a:r>
              <a:rPr lang="zh-CN" altLang="zh-CN" sz="1400" b="1" dirty="0">
                <a:solidFill>
                  <a:srgbClr val="006699"/>
                </a:solidFill>
                <a:latin typeface="Consolas" panose="020B0609020204030204" pitchFamily="49" charset="0"/>
              </a:rPr>
              <a:t>if</a:t>
            </a:r>
            <a:r>
              <a:rPr lang="zh-CN" altLang="zh-CN" sz="1400" dirty="0">
                <a:solidFill>
                  <a:srgbClr val="333333"/>
                </a:solidFill>
                <a:latin typeface="Consolas" panose="020B0609020204030204" pitchFamily="49" charset="0"/>
              </a:rPr>
              <a:t> </a:t>
            </a:r>
            <a:r>
              <a:rPr lang="zh-CN" altLang="zh-CN" sz="1400" dirty="0">
                <a:solidFill>
                  <a:srgbClr val="000000"/>
                </a:solidFill>
                <a:latin typeface="Consolas" panose="020B0609020204030204" pitchFamily="49" charset="0"/>
              </a:rPr>
              <a:t>integer &lt; 3 {</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00"/>
                </a:solidFill>
                <a:latin typeface="Consolas" panose="020B0609020204030204" pitchFamily="49" charset="0"/>
              </a:rPr>
              <a:t>fmt.Println(</a:t>
            </a:r>
            <a:r>
              <a:rPr lang="zh-CN" altLang="zh-CN" sz="1400" dirty="0">
                <a:solidFill>
                  <a:srgbClr val="0000FF"/>
                </a:solidFill>
                <a:latin typeface="Consolas" panose="020B0609020204030204" pitchFamily="49" charset="0"/>
              </a:rPr>
              <a:t>"The integer is less than 3"</a:t>
            </a:r>
            <a:r>
              <a:rPr lang="zh-CN" altLang="zh-CN" sz="1400" dirty="0">
                <a:solidFill>
                  <a:srgbClr val="000000"/>
                </a:solidFill>
                <a:latin typeface="Consolas" panose="020B0609020204030204" pitchFamily="49" charset="0"/>
              </a:rPr>
              <a:t>)</a:t>
            </a:r>
            <a:endParaRPr lang="zh-CN" altLang="zh-CN" sz="1400" dirty="0"/>
          </a:p>
          <a:p>
            <a:pPr>
              <a:spcBef>
                <a:spcPct val="0"/>
              </a:spcBef>
              <a:buFontTx/>
              <a:buNone/>
            </a:pPr>
            <a:r>
              <a:rPr lang="zh-CN" altLang="zh-CN" sz="1400" dirty="0">
                <a:solidFill>
                  <a:srgbClr val="000000"/>
                </a:solidFill>
                <a:latin typeface="Consolas" panose="020B0609020204030204" pitchFamily="49" charset="0"/>
              </a:rPr>
              <a:t>} </a:t>
            </a:r>
            <a:r>
              <a:rPr lang="zh-CN" altLang="zh-CN" sz="1400" b="1" dirty="0">
                <a:solidFill>
                  <a:srgbClr val="006699"/>
                </a:solidFill>
                <a:latin typeface="Consolas" panose="020B0609020204030204" pitchFamily="49" charset="0"/>
              </a:rPr>
              <a:t>else</a:t>
            </a:r>
            <a:r>
              <a:rPr lang="zh-CN" altLang="zh-CN" sz="1400" dirty="0">
                <a:solidFill>
                  <a:srgbClr val="333333"/>
                </a:solidFill>
                <a:latin typeface="Consolas" panose="020B0609020204030204" pitchFamily="49" charset="0"/>
              </a:rPr>
              <a:t> </a:t>
            </a:r>
            <a:r>
              <a:rPr lang="zh-CN" altLang="zh-CN" sz="1400" dirty="0">
                <a:solidFill>
                  <a:srgbClr val="000000"/>
                </a:solidFill>
                <a:latin typeface="Consolas" panose="020B0609020204030204" pitchFamily="49" charset="0"/>
              </a:rPr>
              <a:t>{</a:t>
            </a:r>
            <a:endParaRPr lang="zh-CN" altLang="zh-CN" sz="1400" dirty="0"/>
          </a:p>
          <a:p>
            <a:pPr>
              <a:spcBef>
                <a:spcPct val="0"/>
              </a:spcBef>
              <a:buFontTx/>
              <a:buNone/>
            </a:pPr>
            <a:r>
              <a:rPr lang="zh-CN" altLang="zh-CN" sz="1400" dirty="0">
                <a:solidFill>
                  <a:srgbClr val="DD1144"/>
                </a:solidFill>
                <a:latin typeface="Consolas" panose="020B0609020204030204" pitchFamily="49" charset="0"/>
              </a:rPr>
              <a:t>    </a:t>
            </a:r>
            <a:r>
              <a:rPr lang="zh-CN" altLang="zh-CN" sz="1400" dirty="0">
                <a:solidFill>
                  <a:srgbClr val="000000"/>
                </a:solidFill>
                <a:latin typeface="Consolas" panose="020B0609020204030204" pitchFamily="49" charset="0"/>
              </a:rPr>
              <a:t>fmt.Println(</a:t>
            </a:r>
            <a:r>
              <a:rPr lang="zh-CN" altLang="zh-CN" sz="1400" dirty="0">
                <a:solidFill>
                  <a:srgbClr val="0000FF"/>
                </a:solidFill>
                <a:latin typeface="Consolas" panose="020B0609020204030204" pitchFamily="49" charset="0"/>
              </a:rPr>
              <a:t>"The integer is greater than 3"</a:t>
            </a:r>
            <a:r>
              <a:rPr lang="zh-CN" altLang="zh-CN" sz="1400" dirty="0">
                <a:solidFill>
                  <a:srgbClr val="000000"/>
                </a:solidFill>
                <a:latin typeface="Consolas" panose="020B0609020204030204" pitchFamily="49" charset="0"/>
              </a:rPr>
              <a:t>)</a:t>
            </a:r>
            <a:endParaRPr lang="zh-CN" altLang="zh-CN" sz="1400" dirty="0"/>
          </a:p>
          <a:p>
            <a:pPr>
              <a:spcBef>
                <a:spcPct val="0"/>
              </a:spcBef>
              <a:buFontTx/>
              <a:buNone/>
            </a:pPr>
            <a:r>
              <a:rPr lang="zh-CN" altLang="zh-CN" sz="1400" dirty="0">
                <a:solidFill>
                  <a:srgbClr val="000000"/>
                </a:solidFill>
                <a:latin typeface="Consolas" panose="020B0609020204030204" pitchFamily="49" charset="0"/>
              </a:rPr>
              <a:t>}</a:t>
            </a:r>
            <a:endParaRPr lang="zh-CN" altLang="zh-CN" sz="1400" dirty="0"/>
          </a:p>
        </p:txBody>
      </p:sp>
      <p:sp>
        <p:nvSpPr>
          <p:cNvPr id="13" name="Rectangle 3"/>
          <p:cNvSpPr>
            <a:spLocks noChangeArrowheads="1"/>
          </p:cNvSpPr>
          <p:nvPr/>
        </p:nvSpPr>
        <p:spPr bwMode="auto">
          <a:xfrm>
            <a:off x="6451600" y="1177925"/>
            <a:ext cx="5145088" cy="193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r>
              <a:rPr lang="zh-CN" altLang="zh-CN" sz="1400">
                <a:solidFill>
                  <a:srgbClr val="008200"/>
                </a:solidFill>
                <a:latin typeface="Consolas" panose="020B0609020204030204" pitchFamily="49" charset="0"/>
              </a:rPr>
              <a:t>// 计算获取值x,然后根据x返回的大小，判断是否大于10</a:t>
            </a:r>
            <a:endParaRPr lang="zh-CN" altLang="zh-CN" sz="1400"/>
          </a:p>
          <a:p>
            <a:pPr>
              <a:spcBef>
                <a:spcPct val="0"/>
              </a:spcBef>
              <a:buFontTx/>
              <a:buNone/>
            </a:pPr>
            <a:r>
              <a:rPr lang="zh-CN" altLang="zh-CN" sz="1400" b="1">
                <a:solidFill>
                  <a:srgbClr val="006699"/>
                </a:solidFill>
                <a:latin typeface="Consolas" panose="020B0609020204030204" pitchFamily="49" charset="0"/>
              </a:rPr>
              <a:t>if</a:t>
            </a:r>
            <a:r>
              <a:rPr lang="zh-CN" altLang="zh-CN" sz="1400">
                <a:solidFill>
                  <a:srgbClr val="333333"/>
                </a:solidFill>
                <a:latin typeface="Consolas" panose="020B0609020204030204" pitchFamily="49" charset="0"/>
              </a:rPr>
              <a:t> </a:t>
            </a:r>
            <a:r>
              <a:rPr lang="zh-CN" altLang="zh-CN" sz="1400">
                <a:solidFill>
                  <a:srgbClr val="000000"/>
                </a:solidFill>
                <a:latin typeface="Consolas" panose="020B0609020204030204" pitchFamily="49" charset="0"/>
              </a:rPr>
              <a:t>x := computedValue(); x &gt; 10 {</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a:solidFill>
                  <a:srgbClr val="000000"/>
                </a:solidFill>
                <a:latin typeface="Consolas" panose="020B0609020204030204" pitchFamily="49" charset="0"/>
              </a:rPr>
              <a:t>fmt.Println(</a:t>
            </a:r>
            <a:r>
              <a:rPr lang="zh-CN" altLang="zh-CN" sz="1400">
                <a:solidFill>
                  <a:srgbClr val="0000FF"/>
                </a:solidFill>
                <a:latin typeface="Consolas" panose="020B0609020204030204" pitchFamily="49" charset="0"/>
              </a:rPr>
              <a:t>"x is greater than 10"</a:t>
            </a:r>
            <a:r>
              <a:rPr lang="zh-CN" altLang="zh-CN" sz="1400">
                <a:solidFill>
                  <a:srgbClr val="000000"/>
                </a:solidFill>
                <a:latin typeface="Consolas" panose="020B0609020204030204" pitchFamily="49" charset="0"/>
              </a:rPr>
              <a:t>)</a:t>
            </a:r>
            <a:endParaRPr lang="zh-CN" altLang="zh-CN" sz="1400"/>
          </a:p>
          <a:p>
            <a:pPr>
              <a:spcBef>
                <a:spcPct val="0"/>
              </a:spcBef>
              <a:buFontTx/>
              <a:buNone/>
            </a:pPr>
            <a:r>
              <a:rPr lang="zh-CN" altLang="zh-CN" sz="1400">
                <a:solidFill>
                  <a:srgbClr val="000000"/>
                </a:solidFill>
                <a:latin typeface="Consolas" panose="020B0609020204030204" pitchFamily="49" charset="0"/>
              </a:rPr>
              <a:t>} </a:t>
            </a:r>
            <a:r>
              <a:rPr lang="zh-CN" altLang="zh-CN" sz="1400" b="1">
                <a:solidFill>
                  <a:srgbClr val="006699"/>
                </a:solidFill>
                <a:latin typeface="Consolas" panose="020B0609020204030204" pitchFamily="49" charset="0"/>
              </a:rPr>
              <a:t>else</a:t>
            </a:r>
            <a:r>
              <a:rPr lang="zh-CN" altLang="zh-CN" sz="1400">
                <a:solidFill>
                  <a:srgbClr val="333333"/>
                </a:solidFill>
                <a:latin typeface="Consolas" panose="020B0609020204030204" pitchFamily="49" charset="0"/>
              </a:rPr>
              <a:t> </a:t>
            </a:r>
            <a:r>
              <a:rPr lang="zh-CN" altLang="zh-CN" sz="1400">
                <a:solidFill>
                  <a:srgbClr val="000000"/>
                </a:solidFill>
                <a:latin typeface="Consolas" panose="020B0609020204030204" pitchFamily="49" charset="0"/>
              </a:rPr>
              <a:t>{</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a:solidFill>
                  <a:srgbClr val="000000"/>
                </a:solidFill>
                <a:latin typeface="Consolas" panose="020B0609020204030204" pitchFamily="49" charset="0"/>
              </a:rPr>
              <a:t>fmt.Println(</a:t>
            </a:r>
            <a:r>
              <a:rPr lang="zh-CN" altLang="zh-CN" sz="1400">
                <a:solidFill>
                  <a:srgbClr val="0000FF"/>
                </a:solidFill>
                <a:latin typeface="Consolas" panose="020B0609020204030204" pitchFamily="49" charset="0"/>
              </a:rPr>
              <a:t>"x is less than 10"</a:t>
            </a:r>
            <a:r>
              <a:rPr lang="zh-CN" altLang="zh-CN" sz="1400">
                <a:solidFill>
                  <a:srgbClr val="000000"/>
                </a:solidFill>
                <a:latin typeface="Consolas" panose="020B0609020204030204" pitchFamily="49" charset="0"/>
              </a:rPr>
              <a:t>)</a:t>
            </a:r>
            <a:endParaRPr lang="zh-CN" altLang="zh-CN" sz="1400"/>
          </a:p>
          <a:p>
            <a:pPr>
              <a:spcBef>
                <a:spcPct val="0"/>
              </a:spcBef>
              <a:buFontTx/>
              <a:buNone/>
            </a:pPr>
            <a:r>
              <a:rPr lang="zh-CN" altLang="zh-CN" sz="1400">
                <a:solidFill>
                  <a:srgbClr val="000000"/>
                </a:solidFill>
                <a:latin typeface="Consolas" panose="020B0609020204030204" pitchFamily="49" charset="0"/>
              </a:rPr>
              <a:t>}</a:t>
            </a:r>
            <a:endParaRPr lang="zh-CN" altLang="zh-CN" sz="1400"/>
          </a:p>
          <a:p>
            <a:pPr>
              <a:spcBef>
                <a:spcPct val="0"/>
              </a:spcBef>
              <a:buFontTx/>
              <a:buNone/>
            </a:pPr>
            <a:r>
              <a:rPr lang="zh-CN" altLang="zh-CN" sz="1400">
                <a:solidFill>
                  <a:srgbClr val="333333"/>
                </a:solidFill>
                <a:latin typeface="Consolas" panose="020B0609020204030204" pitchFamily="49" charset="0"/>
              </a:rPr>
              <a:t> </a:t>
            </a:r>
            <a:endParaRPr lang="zh-CN" altLang="zh-CN" sz="1400"/>
          </a:p>
          <a:p>
            <a:pPr>
              <a:spcBef>
                <a:spcPct val="0"/>
              </a:spcBef>
              <a:buFontTx/>
              <a:buNone/>
            </a:pPr>
            <a:r>
              <a:rPr lang="zh-CN" altLang="zh-CN" sz="1400">
                <a:solidFill>
                  <a:srgbClr val="008200"/>
                </a:solidFill>
                <a:latin typeface="Consolas" panose="020B0609020204030204" pitchFamily="49" charset="0"/>
              </a:rPr>
              <a:t>//这个地方如果这样调用就编译出错了，因为x是条件里面的变量</a:t>
            </a:r>
            <a:endParaRPr lang="zh-CN" altLang="zh-CN" sz="1400"/>
          </a:p>
          <a:p>
            <a:pPr>
              <a:spcBef>
                <a:spcPct val="0"/>
              </a:spcBef>
              <a:buFontTx/>
              <a:buNone/>
            </a:pPr>
            <a:r>
              <a:rPr lang="zh-CN" altLang="zh-CN" sz="1400">
                <a:solidFill>
                  <a:srgbClr val="000000"/>
                </a:solidFill>
                <a:latin typeface="Consolas" panose="020B0609020204030204" pitchFamily="49" charset="0"/>
              </a:rPr>
              <a:t>fmt.Println(x)</a:t>
            </a:r>
            <a:endParaRPr lang="zh-CN" altLang="zh-CN" sz="1400"/>
          </a:p>
        </p:txBody>
      </p:sp>
      <p:sp>
        <p:nvSpPr>
          <p:cNvPr id="14" name="Rectangle 4"/>
          <p:cNvSpPr>
            <a:spLocks noChangeArrowheads="1"/>
          </p:cNvSpPr>
          <p:nvPr/>
        </p:nvSpPr>
        <p:spPr bwMode="auto">
          <a:xfrm>
            <a:off x="1222375" y="3225800"/>
            <a:ext cx="4046538" cy="150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r>
              <a:rPr lang="zh-CN" altLang="zh-CN" sz="1400">
                <a:solidFill>
                  <a:srgbClr val="000000"/>
                </a:solidFill>
                <a:latin typeface="Consolas" panose="020B0609020204030204" pitchFamily="49" charset="0"/>
              </a:rPr>
              <a:t>func myFunc() {</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a:solidFill>
                  <a:srgbClr val="000000"/>
                </a:solidFill>
                <a:latin typeface="Consolas" panose="020B0609020204030204" pitchFamily="49" charset="0"/>
              </a:rPr>
              <a:t>i := 0</a:t>
            </a:r>
            <a:endParaRPr lang="zh-CN" altLang="zh-CN" sz="1400"/>
          </a:p>
          <a:p>
            <a:pPr>
              <a:spcBef>
                <a:spcPct val="0"/>
              </a:spcBef>
              <a:buFontTx/>
              <a:buNone/>
            </a:pPr>
            <a:r>
              <a:rPr lang="zh-CN" altLang="zh-CN" sz="1400">
                <a:solidFill>
                  <a:srgbClr val="000000"/>
                </a:solidFill>
                <a:latin typeface="Consolas" panose="020B0609020204030204" pitchFamily="49" charset="0"/>
              </a:rPr>
              <a:t>Here:   </a:t>
            </a:r>
            <a:r>
              <a:rPr lang="zh-CN" altLang="zh-CN" sz="1400">
                <a:solidFill>
                  <a:srgbClr val="008200"/>
                </a:solidFill>
                <a:latin typeface="Consolas" panose="020B0609020204030204" pitchFamily="49" charset="0"/>
              </a:rPr>
              <a:t>//这行的第一个词，以冒号结束作为标签</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a:solidFill>
                  <a:srgbClr val="000000"/>
                </a:solidFill>
                <a:latin typeface="Consolas" panose="020B0609020204030204" pitchFamily="49" charset="0"/>
              </a:rPr>
              <a:t>println(i)</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a:solidFill>
                  <a:srgbClr val="000000"/>
                </a:solidFill>
                <a:latin typeface="Consolas" panose="020B0609020204030204" pitchFamily="49" charset="0"/>
              </a:rPr>
              <a:t>i++</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b="1">
                <a:solidFill>
                  <a:srgbClr val="006699"/>
                </a:solidFill>
                <a:latin typeface="Consolas" panose="020B0609020204030204" pitchFamily="49" charset="0"/>
              </a:rPr>
              <a:t>goto</a:t>
            </a:r>
            <a:r>
              <a:rPr lang="zh-CN" altLang="zh-CN" sz="1400">
                <a:solidFill>
                  <a:srgbClr val="333333"/>
                </a:solidFill>
                <a:latin typeface="Consolas" panose="020B0609020204030204" pitchFamily="49" charset="0"/>
              </a:rPr>
              <a:t> </a:t>
            </a:r>
            <a:r>
              <a:rPr lang="zh-CN" altLang="zh-CN" sz="1400">
                <a:solidFill>
                  <a:srgbClr val="000000"/>
                </a:solidFill>
                <a:latin typeface="Consolas" panose="020B0609020204030204" pitchFamily="49" charset="0"/>
              </a:rPr>
              <a:t>Here   </a:t>
            </a:r>
            <a:r>
              <a:rPr lang="zh-CN" altLang="zh-CN" sz="1400">
                <a:solidFill>
                  <a:srgbClr val="008200"/>
                </a:solidFill>
                <a:latin typeface="Consolas" panose="020B0609020204030204" pitchFamily="49" charset="0"/>
              </a:rPr>
              <a:t>//跳转到Here去</a:t>
            </a:r>
            <a:endParaRPr lang="zh-CN" altLang="zh-CN" sz="1400"/>
          </a:p>
          <a:p>
            <a:pPr>
              <a:spcBef>
                <a:spcPct val="0"/>
              </a:spcBef>
              <a:buFontTx/>
              <a:buNone/>
            </a:pPr>
            <a:r>
              <a:rPr lang="zh-CN" altLang="zh-CN" sz="1400">
                <a:solidFill>
                  <a:srgbClr val="000000"/>
                </a:solidFill>
                <a:latin typeface="Consolas" panose="020B0609020204030204" pitchFamily="49" charset="0"/>
              </a:rPr>
              <a:t>}</a:t>
            </a:r>
            <a:endParaRPr lang="zh-CN" altLang="zh-CN" sz="1400"/>
          </a:p>
        </p:txBody>
      </p:sp>
      <p:sp>
        <p:nvSpPr>
          <p:cNvPr id="15" name="Rectangle 5"/>
          <p:cNvSpPr>
            <a:spLocks noChangeArrowheads="1"/>
          </p:cNvSpPr>
          <p:nvPr/>
        </p:nvSpPr>
        <p:spPr bwMode="auto">
          <a:xfrm>
            <a:off x="804863" y="5078413"/>
            <a:ext cx="3975100"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lvl="1">
              <a:spcBef>
                <a:spcPct val="0"/>
              </a:spcBef>
              <a:buFontTx/>
              <a:buNone/>
            </a:pPr>
            <a:r>
              <a:rPr lang="zh-CN" altLang="zh-CN" sz="1400">
                <a:solidFill>
                  <a:srgbClr val="000000"/>
                </a:solidFill>
                <a:latin typeface="Consolas" panose="020B0609020204030204" pitchFamily="49" charset="0"/>
              </a:rPr>
              <a:t>sum := 0;</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b="1">
                <a:solidFill>
                  <a:srgbClr val="006699"/>
                </a:solidFill>
                <a:latin typeface="Consolas" panose="020B0609020204030204" pitchFamily="49" charset="0"/>
              </a:rPr>
              <a:t>for</a:t>
            </a:r>
            <a:r>
              <a:rPr lang="zh-CN" altLang="zh-CN" sz="1400">
                <a:solidFill>
                  <a:srgbClr val="333333"/>
                </a:solidFill>
                <a:latin typeface="Consolas" panose="020B0609020204030204" pitchFamily="49" charset="0"/>
              </a:rPr>
              <a:t> </a:t>
            </a:r>
            <a:r>
              <a:rPr lang="zh-CN" altLang="zh-CN" sz="1400">
                <a:solidFill>
                  <a:srgbClr val="000000"/>
                </a:solidFill>
                <a:latin typeface="Consolas" panose="020B0609020204030204" pitchFamily="49" charset="0"/>
              </a:rPr>
              <a:t>index:=0; index &lt; 10 ; index++ {</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a:solidFill>
                  <a:srgbClr val="000000"/>
                </a:solidFill>
                <a:latin typeface="Consolas" panose="020B0609020204030204" pitchFamily="49" charset="0"/>
              </a:rPr>
              <a:t>sum += index</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a:solidFill>
                  <a:srgbClr val="000000"/>
                </a:solidFill>
                <a:latin typeface="Consolas" panose="020B0609020204030204" pitchFamily="49" charset="0"/>
              </a:rPr>
              <a:t>}</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a:solidFill>
                  <a:srgbClr val="000000"/>
                </a:solidFill>
                <a:latin typeface="Consolas" panose="020B0609020204030204" pitchFamily="49" charset="0"/>
              </a:rPr>
              <a:t>fmt.Println(</a:t>
            </a:r>
            <a:r>
              <a:rPr lang="zh-CN" altLang="zh-CN" sz="1400">
                <a:solidFill>
                  <a:srgbClr val="0000FF"/>
                </a:solidFill>
                <a:latin typeface="Consolas" panose="020B0609020204030204" pitchFamily="49" charset="0"/>
              </a:rPr>
              <a:t>"sum is equal to "</a:t>
            </a:r>
            <a:r>
              <a:rPr lang="zh-CN" altLang="zh-CN" sz="1400">
                <a:solidFill>
                  <a:srgbClr val="000000"/>
                </a:solidFill>
                <a:latin typeface="Consolas" panose="020B0609020204030204" pitchFamily="49" charset="0"/>
              </a:rPr>
              <a:t>, sum)</a:t>
            </a:r>
            <a:endParaRPr lang="zh-CN" altLang="zh-CN" sz="1400"/>
          </a:p>
        </p:txBody>
      </p:sp>
      <p:sp>
        <p:nvSpPr>
          <p:cNvPr id="16" name="Rectangle 6"/>
          <p:cNvSpPr>
            <a:spLocks noChangeArrowheads="1"/>
          </p:cNvSpPr>
          <p:nvPr/>
        </p:nvSpPr>
        <p:spPr bwMode="auto">
          <a:xfrm>
            <a:off x="5570538" y="5245100"/>
            <a:ext cx="1392237" cy="86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r>
              <a:rPr lang="zh-CN" altLang="zh-CN" sz="1400">
                <a:solidFill>
                  <a:srgbClr val="000000"/>
                </a:solidFill>
                <a:latin typeface="Consolas" panose="020B0609020204030204" pitchFamily="49" charset="0"/>
              </a:rPr>
              <a:t>sum := 1</a:t>
            </a:r>
            <a:endParaRPr lang="zh-CN" altLang="zh-CN" sz="1400"/>
          </a:p>
          <a:p>
            <a:pPr>
              <a:spcBef>
                <a:spcPct val="0"/>
              </a:spcBef>
              <a:buFontTx/>
              <a:buNone/>
            </a:pPr>
            <a:r>
              <a:rPr lang="zh-CN" altLang="zh-CN" sz="1400" b="1">
                <a:solidFill>
                  <a:srgbClr val="006699"/>
                </a:solidFill>
                <a:latin typeface="Consolas" panose="020B0609020204030204" pitchFamily="49" charset="0"/>
              </a:rPr>
              <a:t>for</a:t>
            </a:r>
            <a:r>
              <a:rPr lang="zh-CN" altLang="zh-CN" sz="1400">
                <a:solidFill>
                  <a:srgbClr val="333333"/>
                </a:solidFill>
                <a:latin typeface="Consolas" panose="020B0609020204030204" pitchFamily="49" charset="0"/>
              </a:rPr>
              <a:t> </a:t>
            </a:r>
            <a:r>
              <a:rPr lang="zh-CN" altLang="zh-CN" sz="1400">
                <a:solidFill>
                  <a:srgbClr val="000000"/>
                </a:solidFill>
                <a:latin typeface="Consolas" panose="020B0609020204030204" pitchFamily="49" charset="0"/>
              </a:rPr>
              <a:t>sum &lt; 10 {</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a:solidFill>
                  <a:srgbClr val="000000"/>
                </a:solidFill>
                <a:latin typeface="Consolas" panose="020B0609020204030204" pitchFamily="49" charset="0"/>
              </a:rPr>
              <a:t>sum += sum</a:t>
            </a:r>
            <a:endParaRPr lang="zh-CN" altLang="zh-CN" sz="1400"/>
          </a:p>
          <a:p>
            <a:pPr>
              <a:spcBef>
                <a:spcPct val="0"/>
              </a:spcBef>
              <a:buFontTx/>
              <a:buNone/>
            </a:pPr>
            <a:r>
              <a:rPr lang="zh-CN" altLang="zh-CN" sz="1400">
                <a:solidFill>
                  <a:srgbClr val="000000"/>
                </a:solidFill>
                <a:latin typeface="Consolas" panose="020B0609020204030204" pitchFamily="49" charset="0"/>
              </a:rPr>
              <a:t>}</a:t>
            </a:r>
            <a:endParaRPr lang="zh-CN" altLang="zh-CN" sz="1400"/>
          </a:p>
        </p:txBody>
      </p:sp>
      <p:sp>
        <p:nvSpPr>
          <p:cNvPr id="17" name="Rectangle 7"/>
          <p:cNvSpPr>
            <a:spLocks noChangeArrowheads="1"/>
          </p:cNvSpPr>
          <p:nvPr/>
        </p:nvSpPr>
        <p:spPr bwMode="auto">
          <a:xfrm>
            <a:off x="7967663" y="5186363"/>
            <a:ext cx="3079750"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r>
              <a:rPr lang="zh-CN" altLang="zh-CN" sz="1400" b="1">
                <a:solidFill>
                  <a:srgbClr val="006699"/>
                </a:solidFill>
                <a:latin typeface="Consolas" panose="020B0609020204030204" pitchFamily="49" charset="0"/>
              </a:rPr>
              <a:t>for</a:t>
            </a:r>
            <a:r>
              <a:rPr lang="zh-CN" altLang="zh-CN" sz="1400">
                <a:solidFill>
                  <a:srgbClr val="333333"/>
                </a:solidFill>
                <a:latin typeface="Consolas" panose="020B0609020204030204" pitchFamily="49" charset="0"/>
              </a:rPr>
              <a:t> </a:t>
            </a:r>
            <a:r>
              <a:rPr lang="zh-CN" altLang="zh-CN" sz="1400">
                <a:solidFill>
                  <a:srgbClr val="000000"/>
                </a:solidFill>
                <a:latin typeface="Consolas" panose="020B0609020204030204" pitchFamily="49" charset="0"/>
              </a:rPr>
              <a:t>k,v:=range map {</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a:solidFill>
                  <a:srgbClr val="000000"/>
                </a:solidFill>
                <a:latin typeface="Consolas" panose="020B0609020204030204" pitchFamily="49" charset="0"/>
              </a:rPr>
              <a:t>fmt.Println(</a:t>
            </a:r>
            <a:r>
              <a:rPr lang="zh-CN" altLang="zh-CN" sz="1400">
                <a:solidFill>
                  <a:srgbClr val="0000FF"/>
                </a:solidFill>
                <a:latin typeface="Consolas" panose="020B0609020204030204" pitchFamily="49" charset="0"/>
              </a:rPr>
              <a:t>"map's key:"</a:t>
            </a:r>
            <a:r>
              <a:rPr lang="zh-CN" altLang="zh-CN" sz="1400">
                <a:solidFill>
                  <a:srgbClr val="000000"/>
                </a:solidFill>
                <a:latin typeface="Consolas" panose="020B0609020204030204" pitchFamily="49" charset="0"/>
              </a:rPr>
              <a:t>,k)</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a:solidFill>
                  <a:srgbClr val="000000"/>
                </a:solidFill>
                <a:latin typeface="Consolas" panose="020B0609020204030204" pitchFamily="49" charset="0"/>
              </a:rPr>
              <a:t>fmt.Println(</a:t>
            </a:r>
            <a:r>
              <a:rPr lang="zh-CN" altLang="zh-CN" sz="1400">
                <a:solidFill>
                  <a:srgbClr val="0000FF"/>
                </a:solidFill>
                <a:latin typeface="Consolas" panose="020B0609020204030204" pitchFamily="49" charset="0"/>
              </a:rPr>
              <a:t>"map's val:"</a:t>
            </a:r>
            <a:r>
              <a:rPr lang="zh-CN" altLang="zh-CN" sz="1400">
                <a:solidFill>
                  <a:srgbClr val="000000"/>
                </a:solidFill>
                <a:latin typeface="Consolas" panose="020B0609020204030204" pitchFamily="49" charset="0"/>
              </a:rPr>
              <a:t>,v)</a:t>
            </a:r>
            <a:endParaRPr lang="zh-CN" altLang="zh-CN" sz="1400"/>
          </a:p>
          <a:p>
            <a:pPr>
              <a:spcBef>
                <a:spcPct val="0"/>
              </a:spcBef>
              <a:buFontTx/>
              <a:buNone/>
            </a:pPr>
            <a:r>
              <a:rPr lang="zh-CN" altLang="zh-CN" sz="1400">
                <a:solidFill>
                  <a:srgbClr val="000000"/>
                </a:solidFill>
                <a:latin typeface="Consolas" panose="020B0609020204030204" pitchFamily="49" charset="0"/>
              </a:rPr>
              <a:t>}</a:t>
            </a:r>
            <a:endParaRPr lang="zh-CN" altLang="zh-CN" sz="1400"/>
          </a:p>
        </p:txBody>
      </p:sp>
    </p:spTree>
    <p:extLst>
      <p:ext uri="{BB962C8B-B14F-4D97-AF65-F5344CB8AC3E}">
        <p14:creationId xmlns:p14="http://schemas.microsoft.com/office/powerpoint/2010/main" val="5802974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
          <p:cNvSpPr>
            <a:spLocks noChangeArrowheads="1"/>
          </p:cNvSpPr>
          <p:nvPr/>
        </p:nvSpPr>
        <p:spPr bwMode="auto">
          <a:xfrm>
            <a:off x="5948363" y="1274763"/>
            <a:ext cx="3875087" cy="430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r>
              <a:rPr lang="zh-CN" altLang="zh-CN" sz="1400">
                <a:solidFill>
                  <a:srgbClr val="000000"/>
                </a:solidFill>
                <a:latin typeface="Consolas" panose="020B0609020204030204" pitchFamily="49" charset="0"/>
              </a:rPr>
              <a:t>integer := 6</a:t>
            </a:r>
            <a:endParaRPr lang="zh-CN" altLang="zh-CN" sz="1400"/>
          </a:p>
          <a:p>
            <a:pPr>
              <a:spcBef>
                <a:spcPct val="0"/>
              </a:spcBef>
              <a:buFontTx/>
              <a:buNone/>
            </a:pPr>
            <a:r>
              <a:rPr lang="zh-CN" altLang="zh-CN" sz="1400" b="1">
                <a:solidFill>
                  <a:srgbClr val="006699"/>
                </a:solidFill>
                <a:latin typeface="Consolas" panose="020B0609020204030204" pitchFamily="49" charset="0"/>
              </a:rPr>
              <a:t>switch</a:t>
            </a:r>
            <a:r>
              <a:rPr lang="zh-CN" altLang="zh-CN" sz="1400">
                <a:solidFill>
                  <a:srgbClr val="333333"/>
                </a:solidFill>
                <a:latin typeface="Consolas" panose="020B0609020204030204" pitchFamily="49" charset="0"/>
              </a:rPr>
              <a:t> </a:t>
            </a:r>
            <a:r>
              <a:rPr lang="zh-CN" altLang="zh-CN" sz="1400">
                <a:solidFill>
                  <a:srgbClr val="000000"/>
                </a:solidFill>
                <a:latin typeface="Consolas" panose="020B0609020204030204" pitchFamily="49" charset="0"/>
              </a:rPr>
              <a:t>integer {</a:t>
            </a:r>
            <a:endParaRPr lang="zh-CN" altLang="zh-CN" sz="1400"/>
          </a:p>
          <a:p>
            <a:pPr>
              <a:spcBef>
                <a:spcPct val="0"/>
              </a:spcBef>
              <a:buFontTx/>
              <a:buNone/>
            </a:pPr>
            <a:r>
              <a:rPr lang="zh-CN" altLang="zh-CN" sz="1400" b="1">
                <a:solidFill>
                  <a:srgbClr val="006699"/>
                </a:solidFill>
                <a:latin typeface="Consolas" panose="020B0609020204030204" pitchFamily="49" charset="0"/>
              </a:rPr>
              <a:t>case</a:t>
            </a:r>
            <a:r>
              <a:rPr lang="zh-CN" altLang="zh-CN" sz="1400">
                <a:solidFill>
                  <a:srgbClr val="333333"/>
                </a:solidFill>
                <a:latin typeface="Consolas" panose="020B0609020204030204" pitchFamily="49" charset="0"/>
              </a:rPr>
              <a:t> </a:t>
            </a:r>
            <a:r>
              <a:rPr lang="zh-CN" altLang="zh-CN" sz="1400">
                <a:solidFill>
                  <a:srgbClr val="000000"/>
                </a:solidFill>
                <a:latin typeface="Consolas" panose="020B0609020204030204" pitchFamily="49" charset="0"/>
              </a:rPr>
              <a:t>4:</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a:solidFill>
                  <a:srgbClr val="000000"/>
                </a:solidFill>
                <a:latin typeface="Consolas" panose="020B0609020204030204" pitchFamily="49" charset="0"/>
              </a:rPr>
              <a:t>fmt.Println(</a:t>
            </a:r>
            <a:r>
              <a:rPr lang="zh-CN" altLang="zh-CN" sz="1400">
                <a:solidFill>
                  <a:srgbClr val="0000FF"/>
                </a:solidFill>
                <a:latin typeface="Consolas" panose="020B0609020204030204" pitchFamily="49" charset="0"/>
              </a:rPr>
              <a:t>"The integer was &lt;= 4"</a:t>
            </a:r>
            <a:r>
              <a:rPr lang="zh-CN" altLang="zh-CN" sz="1400">
                <a:solidFill>
                  <a:srgbClr val="000000"/>
                </a:solidFill>
                <a:latin typeface="Consolas" panose="020B0609020204030204" pitchFamily="49" charset="0"/>
              </a:rPr>
              <a:t>)</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a:solidFill>
                  <a:srgbClr val="000000"/>
                </a:solidFill>
                <a:latin typeface="Consolas" panose="020B0609020204030204" pitchFamily="49" charset="0"/>
              </a:rPr>
              <a:t>fallthrough</a:t>
            </a:r>
            <a:endParaRPr lang="zh-CN" altLang="zh-CN" sz="1400"/>
          </a:p>
          <a:p>
            <a:pPr>
              <a:spcBef>
                <a:spcPct val="0"/>
              </a:spcBef>
              <a:buFontTx/>
              <a:buNone/>
            </a:pPr>
            <a:r>
              <a:rPr lang="zh-CN" altLang="zh-CN" sz="1400" b="1">
                <a:solidFill>
                  <a:srgbClr val="006699"/>
                </a:solidFill>
                <a:latin typeface="Consolas" panose="020B0609020204030204" pitchFamily="49" charset="0"/>
              </a:rPr>
              <a:t>case</a:t>
            </a:r>
            <a:r>
              <a:rPr lang="zh-CN" altLang="zh-CN" sz="1400">
                <a:solidFill>
                  <a:srgbClr val="333333"/>
                </a:solidFill>
                <a:latin typeface="Consolas" panose="020B0609020204030204" pitchFamily="49" charset="0"/>
              </a:rPr>
              <a:t> </a:t>
            </a:r>
            <a:r>
              <a:rPr lang="zh-CN" altLang="zh-CN" sz="1400">
                <a:solidFill>
                  <a:srgbClr val="000000"/>
                </a:solidFill>
                <a:latin typeface="Consolas" panose="020B0609020204030204" pitchFamily="49" charset="0"/>
              </a:rPr>
              <a:t>5:</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a:solidFill>
                  <a:srgbClr val="000000"/>
                </a:solidFill>
                <a:latin typeface="Consolas" panose="020B0609020204030204" pitchFamily="49" charset="0"/>
              </a:rPr>
              <a:t>fmt.Println(</a:t>
            </a:r>
            <a:r>
              <a:rPr lang="zh-CN" altLang="zh-CN" sz="1400">
                <a:solidFill>
                  <a:srgbClr val="0000FF"/>
                </a:solidFill>
                <a:latin typeface="Consolas" panose="020B0609020204030204" pitchFamily="49" charset="0"/>
              </a:rPr>
              <a:t>"The integer was &lt;= 5"</a:t>
            </a:r>
            <a:r>
              <a:rPr lang="zh-CN" altLang="zh-CN" sz="1400">
                <a:solidFill>
                  <a:srgbClr val="000000"/>
                </a:solidFill>
                <a:latin typeface="Consolas" panose="020B0609020204030204" pitchFamily="49" charset="0"/>
              </a:rPr>
              <a:t>)</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a:solidFill>
                  <a:srgbClr val="000000"/>
                </a:solidFill>
                <a:latin typeface="Consolas" panose="020B0609020204030204" pitchFamily="49" charset="0"/>
              </a:rPr>
              <a:t>fallthrough</a:t>
            </a:r>
            <a:endParaRPr lang="zh-CN" altLang="zh-CN" sz="1400"/>
          </a:p>
          <a:p>
            <a:pPr>
              <a:spcBef>
                <a:spcPct val="0"/>
              </a:spcBef>
              <a:buFontTx/>
              <a:buNone/>
            </a:pPr>
            <a:r>
              <a:rPr lang="zh-CN" altLang="zh-CN" sz="1400" b="1">
                <a:solidFill>
                  <a:srgbClr val="006699"/>
                </a:solidFill>
                <a:latin typeface="Consolas" panose="020B0609020204030204" pitchFamily="49" charset="0"/>
              </a:rPr>
              <a:t>case</a:t>
            </a:r>
            <a:r>
              <a:rPr lang="zh-CN" altLang="zh-CN" sz="1400">
                <a:solidFill>
                  <a:srgbClr val="333333"/>
                </a:solidFill>
                <a:latin typeface="Consolas" panose="020B0609020204030204" pitchFamily="49" charset="0"/>
              </a:rPr>
              <a:t> </a:t>
            </a:r>
            <a:r>
              <a:rPr lang="zh-CN" altLang="zh-CN" sz="1400">
                <a:solidFill>
                  <a:srgbClr val="000000"/>
                </a:solidFill>
                <a:latin typeface="Consolas" panose="020B0609020204030204" pitchFamily="49" charset="0"/>
              </a:rPr>
              <a:t>6:</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a:solidFill>
                  <a:srgbClr val="000000"/>
                </a:solidFill>
                <a:latin typeface="Consolas" panose="020B0609020204030204" pitchFamily="49" charset="0"/>
              </a:rPr>
              <a:t>fmt.Println(</a:t>
            </a:r>
            <a:r>
              <a:rPr lang="zh-CN" altLang="zh-CN" sz="1400">
                <a:solidFill>
                  <a:srgbClr val="0000FF"/>
                </a:solidFill>
                <a:latin typeface="Consolas" panose="020B0609020204030204" pitchFamily="49" charset="0"/>
              </a:rPr>
              <a:t>"The integer was &lt;= 6"</a:t>
            </a:r>
            <a:r>
              <a:rPr lang="zh-CN" altLang="zh-CN" sz="1400">
                <a:solidFill>
                  <a:srgbClr val="000000"/>
                </a:solidFill>
                <a:latin typeface="Consolas" panose="020B0609020204030204" pitchFamily="49" charset="0"/>
              </a:rPr>
              <a:t>)</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a:solidFill>
                  <a:srgbClr val="000000"/>
                </a:solidFill>
                <a:latin typeface="Consolas" panose="020B0609020204030204" pitchFamily="49" charset="0"/>
              </a:rPr>
              <a:t>fallthrough</a:t>
            </a:r>
            <a:endParaRPr lang="zh-CN" altLang="zh-CN" sz="1400"/>
          </a:p>
          <a:p>
            <a:pPr>
              <a:spcBef>
                <a:spcPct val="0"/>
              </a:spcBef>
              <a:buFontTx/>
              <a:buNone/>
            </a:pPr>
            <a:r>
              <a:rPr lang="zh-CN" altLang="zh-CN" sz="1400" b="1">
                <a:solidFill>
                  <a:srgbClr val="006699"/>
                </a:solidFill>
                <a:latin typeface="Consolas" panose="020B0609020204030204" pitchFamily="49" charset="0"/>
              </a:rPr>
              <a:t>case</a:t>
            </a:r>
            <a:r>
              <a:rPr lang="zh-CN" altLang="zh-CN" sz="1400">
                <a:solidFill>
                  <a:srgbClr val="333333"/>
                </a:solidFill>
                <a:latin typeface="Consolas" panose="020B0609020204030204" pitchFamily="49" charset="0"/>
              </a:rPr>
              <a:t> </a:t>
            </a:r>
            <a:r>
              <a:rPr lang="zh-CN" altLang="zh-CN" sz="1400">
                <a:solidFill>
                  <a:srgbClr val="000000"/>
                </a:solidFill>
                <a:latin typeface="Consolas" panose="020B0609020204030204" pitchFamily="49" charset="0"/>
              </a:rPr>
              <a:t>7:</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a:solidFill>
                  <a:srgbClr val="000000"/>
                </a:solidFill>
                <a:latin typeface="Consolas" panose="020B0609020204030204" pitchFamily="49" charset="0"/>
              </a:rPr>
              <a:t>fmt.Println(</a:t>
            </a:r>
            <a:r>
              <a:rPr lang="zh-CN" altLang="zh-CN" sz="1400">
                <a:solidFill>
                  <a:srgbClr val="0000FF"/>
                </a:solidFill>
                <a:latin typeface="Consolas" panose="020B0609020204030204" pitchFamily="49" charset="0"/>
              </a:rPr>
              <a:t>"The integer was &lt;= 7"</a:t>
            </a:r>
            <a:r>
              <a:rPr lang="zh-CN" altLang="zh-CN" sz="1400">
                <a:solidFill>
                  <a:srgbClr val="000000"/>
                </a:solidFill>
                <a:latin typeface="Consolas" panose="020B0609020204030204" pitchFamily="49" charset="0"/>
              </a:rPr>
              <a:t>)</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a:solidFill>
                  <a:srgbClr val="000000"/>
                </a:solidFill>
                <a:latin typeface="Consolas" panose="020B0609020204030204" pitchFamily="49" charset="0"/>
              </a:rPr>
              <a:t>fallthrough</a:t>
            </a:r>
            <a:endParaRPr lang="zh-CN" altLang="zh-CN" sz="1400"/>
          </a:p>
          <a:p>
            <a:pPr>
              <a:spcBef>
                <a:spcPct val="0"/>
              </a:spcBef>
              <a:buFontTx/>
              <a:buNone/>
            </a:pPr>
            <a:r>
              <a:rPr lang="zh-CN" altLang="zh-CN" sz="1400" b="1">
                <a:solidFill>
                  <a:srgbClr val="006699"/>
                </a:solidFill>
                <a:latin typeface="Consolas" panose="020B0609020204030204" pitchFamily="49" charset="0"/>
              </a:rPr>
              <a:t>case</a:t>
            </a:r>
            <a:r>
              <a:rPr lang="zh-CN" altLang="zh-CN" sz="1400">
                <a:solidFill>
                  <a:srgbClr val="333333"/>
                </a:solidFill>
                <a:latin typeface="Consolas" panose="020B0609020204030204" pitchFamily="49" charset="0"/>
              </a:rPr>
              <a:t> </a:t>
            </a:r>
            <a:r>
              <a:rPr lang="zh-CN" altLang="zh-CN" sz="1400">
                <a:solidFill>
                  <a:srgbClr val="000000"/>
                </a:solidFill>
                <a:latin typeface="Consolas" panose="020B0609020204030204" pitchFamily="49" charset="0"/>
              </a:rPr>
              <a:t>8:</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a:solidFill>
                  <a:srgbClr val="000000"/>
                </a:solidFill>
                <a:latin typeface="Consolas" panose="020B0609020204030204" pitchFamily="49" charset="0"/>
              </a:rPr>
              <a:t>fmt.Println(</a:t>
            </a:r>
            <a:r>
              <a:rPr lang="zh-CN" altLang="zh-CN" sz="1400">
                <a:solidFill>
                  <a:srgbClr val="0000FF"/>
                </a:solidFill>
                <a:latin typeface="Consolas" panose="020B0609020204030204" pitchFamily="49" charset="0"/>
              </a:rPr>
              <a:t>"The integer was &lt;= 8"</a:t>
            </a:r>
            <a:r>
              <a:rPr lang="zh-CN" altLang="zh-CN" sz="1400">
                <a:solidFill>
                  <a:srgbClr val="000000"/>
                </a:solidFill>
                <a:latin typeface="Consolas" panose="020B0609020204030204" pitchFamily="49" charset="0"/>
              </a:rPr>
              <a:t>)</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a:solidFill>
                  <a:srgbClr val="000000"/>
                </a:solidFill>
                <a:latin typeface="Consolas" panose="020B0609020204030204" pitchFamily="49" charset="0"/>
              </a:rPr>
              <a:t>fallthrough</a:t>
            </a:r>
            <a:endParaRPr lang="zh-CN" altLang="zh-CN" sz="1400"/>
          </a:p>
          <a:p>
            <a:pPr>
              <a:spcBef>
                <a:spcPct val="0"/>
              </a:spcBef>
              <a:buFontTx/>
              <a:buNone/>
            </a:pPr>
            <a:r>
              <a:rPr lang="zh-CN" altLang="zh-CN" sz="1400" b="1">
                <a:solidFill>
                  <a:srgbClr val="006699"/>
                </a:solidFill>
                <a:latin typeface="Consolas" panose="020B0609020204030204" pitchFamily="49" charset="0"/>
              </a:rPr>
              <a:t>default</a:t>
            </a:r>
            <a:r>
              <a:rPr lang="zh-CN" altLang="zh-CN" sz="1400">
                <a:solidFill>
                  <a:srgbClr val="000000"/>
                </a:solidFill>
                <a:latin typeface="Consolas" panose="020B0609020204030204" pitchFamily="49" charset="0"/>
              </a:rPr>
              <a:t>:</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a:solidFill>
                  <a:srgbClr val="000000"/>
                </a:solidFill>
                <a:latin typeface="Consolas" panose="020B0609020204030204" pitchFamily="49" charset="0"/>
              </a:rPr>
              <a:t>fmt.Println(</a:t>
            </a:r>
            <a:r>
              <a:rPr lang="zh-CN" altLang="zh-CN" sz="1400">
                <a:solidFill>
                  <a:srgbClr val="0000FF"/>
                </a:solidFill>
                <a:latin typeface="Consolas" panose="020B0609020204030204" pitchFamily="49" charset="0"/>
              </a:rPr>
              <a:t>"default case"</a:t>
            </a:r>
            <a:r>
              <a:rPr lang="zh-CN" altLang="zh-CN" sz="1400">
                <a:solidFill>
                  <a:srgbClr val="000000"/>
                </a:solidFill>
                <a:latin typeface="Consolas" panose="020B0609020204030204" pitchFamily="49" charset="0"/>
              </a:rPr>
              <a:t>)</a:t>
            </a:r>
            <a:endParaRPr lang="zh-CN" altLang="zh-CN" sz="1400"/>
          </a:p>
          <a:p>
            <a:pPr>
              <a:spcBef>
                <a:spcPct val="0"/>
              </a:spcBef>
              <a:buFontTx/>
              <a:buNone/>
            </a:pPr>
            <a:r>
              <a:rPr lang="zh-CN" altLang="zh-CN" sz="1400">
                <a:solidFill>
                  <a:srgbClr val="000000"/>
                </a:solidFill>
                <a:latin typeface="Consolas" panose="020B0609020204030204" pitchFamily="49" charset="0"/>
              </a:rPr>
              <a:t>}</a:t>
            </a:r>
            <a:endParaRPr lang="zh-CN" altLang="zh-CN" sz="1400"/>
          </a:p>
        </p:txBody>
      </p:sp>
      <p:sp>
        <p:nvSpPr>
          <p:cNvPr id="25" name="标题 8">
            <a:extLst/>
          </p:cNvPr>
          <p:cNvSpPr txBox="1">
            <a:spLocks/>
          </p:cNvSpPr>
          <p:nvPr/>
        </p:nvSpPr>
        <p:spPr bwMode="auto">
          <a:xfrm>
            <a:off x="622300" y="361950"/>
            <a:ext cx="10515600" cy="717550"/>
          </a:xfrm>
          <a:prstGeom prst="rect">
            <a:avLst/>
          </a:prstGeom>
          <a:noFill/>
          <a:ln w="9525">
            <a:noFill/>
            <a:miter lim="800000"/>
          </a:ln>
        </p:spPr>
        <p:txBody>
          <a:bodyPr anchor="ctr">
            <a:normAutofit/>
          </a:bodyPr>
          <a:lstStyle>
            <a:lvl1pPr algn="r" rtl="0" eaLnBrk="1" fontAlgn="base" hangingPunct="1">
              <a:spcBef>
                <a:spcPct val="0"/>
              </a:spcBef>
              <a:spcAft>
                <a:spcPct val="0"/>
              </a:spcAft>
              <a:defRPr sz="2800">
                <a:solidFill>
                  <a:schemeClr val="bg1"/>
                </a:solidFill>
                <a:latin typeface="+mj-lt"/>
                <a:ea typeface="+mj-ea"/>
                <a:cs typeface="+mj-cs"/>
              </a:defRPr>
            </a:lvl1pPr>
            <a:lvl2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2pPr>
            <a:lvl3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3pPr>
            <a:lvl4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4pPr>
            <a:lvl5pPr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5pPr>
            <a:lvl6pPr marL="4572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6pPr>
            <a:lvl7pPr marL="9144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7pPr>
            <a:lvl8pPr marL="13716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8pPr>
            <a:lvl9pPr marL="1828800" algn="r" rtl="0" eaLnBrk="1" fontAlgn="base" hangingPunct="1">
              <a:spcBef>
                <a:spcPct val="0"/>
              </a:spcBef>
              <a:spcAft>
                <a:spcPct val="0"/>
              </a:spcAft>
              <a:defRPr sz="2800">
                <a:solidFill>
                  <a:schemeClr val="bg1"/>
                </a:solidFill>
                <a:latin typeface="Arial" panose="020B0604020202020204" pitchFamily="34" charset="0"/>
                <a:ea typeface="黑体" pitchFamily="2" charset="-122"/>
              </a:defRPr>
            </a:lvl9pPr>
          </a:lstStyle>
          <a:p>
            <a:pPr algn="ctr">
              <a:defRPr/>
            </a:pPr>
            <a:r>
              <a:rPr lang="zh-CN" altLang="en-US" sz="3200" kern="0" dirty="0">
                <a:solidFill>
                  <a:srgbClr val="00B0F0"/>
                </a:solidFill>
                <a:latin typeface="微软雅黑" panose="020B0503020204020204" pitchFamily="34" charset="-122"/>
                <a:ea typeface="微软雅黑" panose="020B0503020204020204" pitchFamily="34" charset="-122"/>
              </a:rPr>
              <a:t>控制结构</a:t>
            </a:r>
          </a:p>
        </p:txBody>
      </p:sp>
      <p:sp>
        <p:nvSpPr>
          <p:cNvPr id="26" name="文本框 25">
            <a:extLst/>
          </p:cNvPr>
          <p:cNvSpPr txBox="1"/>
          <p:nvPr/>
        </p:nvSpPr>
        <p:spPr>
          <a:xfrm>
            <a:off x="146050" y="1177925"/>
            <a:ext cx="1330325" cy="461963"/>
          </a:xfrm>
          <a:prstGeom prst="rect">
            <a:avLst/>
          </a:prstGeom>
          <a:noFill/>
          <a:ln>
            <a:noFill/>
          </a:ln>
        </p:spPr>
        <p:style>
          <a:lnRef idx="1">
            <a:schemeClr val="dk1"/>
          </a:lnRef>
          <a:fillRef idx="2">
            <a:schemeClr val="dk1"/>
          </a:fillRef>
          <a:effectRef idx="1">
            <a:schemeClr val="dk1"/>
          </a:effectRef>
          <a:fontRef idx="minor">
            <a:schemeClr val="dk1"/>
          </a:fontRef>
        </p:style>
        <p:txBody>
          <a:bodyPr>
            <a:spAutoFit/>
          </a:bodyPr>
          <a:lstStyle/>
          <a:p>
            <a:pPr eaLnBrk="1" fontAlgn="auto" hangingPunct="1">
              <a:spcBef>
                <a:spcPts val="0"/>
              </a:spcBef>
              <a:spcAft>
                <a:spcPts val="0"/>
              </a:spcAft>
              <a:defRPr/>
            </a:pPr>
            <a:r>
              <a:rPr lang="en-US" altLang="zh-CN" sz="2400" b="1" dirty="0"/>
              <a:t>switch</a:t>
            </a:r>
          </a:p>
        </p:txBody>
      </p:sp>
      <p:sp>
        <p:nvSpPr>
          <p:cNvPr id="27" name="矩形 4"/>
          <p:cNvSpPr>
            <a:spLocks noChangeArrowheads="1"/>
          </p:cNvSpPr>
          <p:nvPr/>
        </p:nvSpPr>
        <p:spPr bwMode="auto">
          <a:xfrm>
            <a:off x="9991725" y="3795713"/>
            <a:ext cx="220027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en-US" altLang="zh-CN" sz="1400"/>
              <a:t>The integer was &lt;= 6</a:t>
            </a:r>
          </a:p>
          <a:p>
            <a:pPr eaLnBrk="1" hangingPunct="1">
              <a:spcBef>
                <a:spcPct val="0"/>
              </a:spcBef>
              <a:buFontTx/>
              <a:buNone/>
            </a:pPr>
            <a:r>
              <a:rPr lang="en-US" altLang="zh-CN" sz="1400"/>
              <a:t>The integer was &lt;= 7</a:t>
            </a:r>
          </a:p>
          <a:p>
            <a:pPr eaLnBrk="1" hangingPunct="1">
              <a:spcBef>
                <a:spcPct val="0"/>
              </a:spcBef>
              <a:buFontTx/>
              <a:buNone/>
            </a:pPr>
            <a:r>
              <a:rPr lang="en-US" altLang="zh-CN" sz="1400"/>
              <a:t>The integer was &lt;= 8</a:t>
            </a:r>
          </a:p>
          <a:p>
            <a:pPr eaLnBrk="1" hangingPunct="1">
              <a:spcBef>
                <a:spcPct val="0"/>
              </a:spcBef>
              <a:buFontTx/>
              <a:buNone/>
            </a:pPr>
            <a:r>
              <a:rPr lang="en-US" altLang="zh-CN" sz="1400"/>
              <a:t>default case</a:t>
            </a:r>
            <a:endParaRPr lang="zh-CN" altLang="en-US" sz="1400"/>
          </a:p>
        </p:txBody>
      </p:sp>
      <p:sp>
        <p:nvSpPr>
          <p:cNvPr id="28" name="文本框 27">
            <a:extLst/>
          </p:cNvPr>
          <p:cNvSpPr txBox="1"/>
          <p:nvPr/>
        </p:nvSpPr>
        <p:spPr>
          <a:xfrm>
            <a:off x="9991725" y="3316288"/>
            <a:ext cx="1330325" cy="460375"/>
          </a:xfrm>
          <a:prstGeom prst="rect">
            <a:avLst/>
          </a:prstGeom>
          <a:noFill/>
          <a:ln>
            <a:noFill/>
          </a:ln>
        </p:spPr>
        <p:style>
          <a:lnRef idx="1">
            <a:schemeClr val="dk1"/>
          </a:lnRef>
          <a:fillRef idx="2">
            <a:schemeClr val="dk1"/>
          </a:fillRef>
          <a:effectRef idx="1">
            <a:schemeClr val="dk1"/>
          </a:effectRef>
          <a:fontRef idx="minor">
            <a:schemeClr val="dk1"/>
          </a:fontRef>
        </p:style>
        <p:txBody>
          <a:bodyPr>
            <a:spAutoFit/>
          </a:bodyPr>
          <a:lstStyle/>
          <a:p>
            <a:pPr eaLnBrk="1" fontAlgn="auto" hangingPunct="1">
              <a:spcBef>
                <a:spcPts val="0"/>
              </a:spcBef>
              <a:spcAft>
                <a:spcPts val="0"/>
              </a:spcAft>
              <a:defRPr/>
            </a:pPr>
            <a:r>
              <a:rPr lang="zh-CN" altLang="en-US" sz="2400" dirty="0"/>
              <a:t>输出</a:t>
            </a:r>
            <a:endParaRPr lang="en-US" altLang="zh-CN" sz="2400" dirty="0"/>
          </a:p>
        </p:txBody>
      </p:sp>
      <p:sp>
        <p:nvSpPr>
          <p:cNvPr id="29" name="矩形 6"/>
          <p:cNvSpPr>
            <a:spLocks noChangeArrowheads="1"/>
          </p:cNvSpPr>
          <p:nvPr/>
        </p:nvSpPr>
        <p:spPr bwMode="auto">
          <a:xfrm>
            <a:off x="376238" y="4979988"/>
            <a:ext cx="4572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en-US" altLang="zh-CN" sz="1800" dirty="0"/>
              <a:t>switch</a:t>
            </a:r>
            <a:r>
              <a:rPr lang="zh-CN" altLang="en-US" sz="1800" dirty="0"/>
              <a:t>默认相当于</a:t>
            </a:r>
            <a:r>
              <a:rPr lang="zh-CN" altLang="en-US" sz="1800" b="1" dirty="0">
                <a:solidFill>
                  <a:srgbClr val="002060"/>
                </a:solidFill>
              </a:rPr>
              <a:t>每个</a:t>
            </a:r>
            <a:r>
              <a:rPr lang="en-US" altLang="zh-CN" sz="1800" b="1" dirty="0">
                <a:solidFill>
                  <a:srgbClr val="002060"/>
                </a:solidFill>
              </a:rPr>
              <a:t>case</a:t>
            </a:r>
            <a:r>
              <a:rPr lang="zh-CN" altLang="en-US" sz="1800" b="1" dirty="0">
                <a:solidFill>
                  <a:srgbClr val="002060"/>
                </a:solidFill>
              </a:rPr>
              <a:t>最后带有</a:t>
            </a:r>
            <a:r>
              <a:rPr lang="en-US" altLang="zh-CN" sz="1800" b="1" dirty="0">
                <a:solidFill>
                  <a:srgbClr val="002060"/>
                </a:solidFill>
              </a:rPr>
              <a:t>break</a:t>
            </a:r>
            <a:r>
              <a:rPr lang="zh-CN" altLang="en-US" sz="1800" dirty="0"/>
              <a:t>，匹配成功后跳出整个</a:t>
            </a:r>
            <a:r>
              <a:rPr lang="en-US" altLang="zh-CN" sz="1800" dirty="0"/>
              <a:t>switch;</a:t>
            </a:r>
          </a:p>
          <a:p>
            <a:pPr eaLnBrk="1" hangingPunct="1">
              <a:spcBef>
                <a:spcPct val="0"/>
              </a:spcBef>
              <a:buFontTx/>
              <a:buNone/>
            </a:pPr>
            <a:r>
              <a:rPr lang="zh-CN" altLang="en-US" sz="1800" dirty="0"/>
              <a:t>可以使用</a:t>
            </a:r>
            <a:r>
              <a:rPr lang="en-US" altLang="zh-CN" sz="1800" b="1" dirty="0" err="1">
                <a:solidFill>
                  <a:srgbClr val="002060"/>
                </a:solidFill>
              </a:rPr>
              <a:t>fallthrough</a:t>
            </a:r>
            <a:r>
              <a:rPr lang="zh-CN" altLang="en-US" sz="1800" dirty="0"/>
              <a:t>执行后面的</a:t>
            </a:r>
            <a:r>
              <a:rPr lang="en-US" altLang="zh-CN" sz="1800" dirty="0"/>
              <a:t>case</a:t>
            </a:r>
            <a:endParaRPr lang="zh-CN" altLang="en-US" sz="1800" dirty="0"/>
          </a:p>
        </p:txBody>
      </p:sp>
      <p:sp>
        <p:nvSpPr>
          <p:cNvPr id="30" name="Rectangle 3"/>
          <p:cNvSpPr>
            <a:spLocks noChangeArrowheads="1"/>
          </p:cNvSpPr>
          <p:nvPr/>
        </p:nvSpPr>
        <p:spPr bwMode="auto">
          <a:xfrm>
            <a:off x="596900" y="1903413"/>
            <a:ext cx="5267325" cy="2370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r>
              <a:rPr lang="zh-CN" altLang="zh-CN" sz="1400">
                <a:solidFill>
                  <a:srgbClr val="000000"/>
                </a:solidFill>
                <a:latin typeface="Consolas" panose="020B0609020204030204" pitchFamily="49" charset="0"/>
              </a:rPr>
              <a:t>i := 10</a:t>
            </a:r>
            <a:endParaRPr lang="zh-CN" altLang="zh-CN" sz="1400"/>
          </a:p>
          <a:p>
            <a:pPr>
              <a:spcBef>
                <a:spcPct val="0"/>
              </a:spcBef>
              <a:buFontTx/>
              <a:buNone/>
            </a:pPr>
            <a:r>
              <a:rPr lang="zh-CN" altLang="zh-CN" sz="1400" b="1">
                <a:solidFill>
                  <a:srgbClr val="006699"/>
                </a:solidFill>
                <a:latin typeface="Consolas" panose="020B0609020204030204" pitchFamily="49" charset="0"/>
              </a:rPr>
              <a:t>switch</a:t>
            </a:r>
            <a:r>
              <a:rPr lang="zh-CN" altLang="zh-CN" sz="1400">
                <a:solidFill>
                  <a:srgbClr val="333333"/>
                </a:solidFill>
                <a:latin typeface="Consolas" panose="020B0609020204030204" pitchFamily="49" charset="0"/>
              </a:rPr>
              <a:t> </a:t>
            </a:r>
            <a:r>
              <a:rPr lang="zh-CN" altLang="zh-CN" sz="1400">
                <a:solidFill>
                  <a:srgbClr val="000000"/>
                </a:solidFill>
                <a:latin typeface="Consolas" panose="020B0609020204030204" pitchFamily="49" charset="0"/>
              </a:rPr>
              <a:t>i {</a:t>
            </a:r>
            <a:endParaRPr lang="zh-CN" altLang="zh-CN" sz="1400"/>
          </a:p>
          <a:p>
            <a:pPr>
              <a:spcBef>
                <a:spcPct val="0"/>
              </a:spcBef>
              <a:buFontTx/>
              <a:buNone/>
            </a:pPr>
            <a:r>
              <a:rPr lang="zh-CN" altLang="zh-CN" sz="1400" b="1">
                <a:solidFill>
                  <a:srgbClr val="006699"/>
                </a:solidFill>
                <a:latin typeface="Consolas" panose="020B0609020204030204" pitchFamily="49" charset="0"/>
              </a:rPr>
              <a:t>case</a:t>
            </a:r>
            <a:r>
              <a:rPr lang="zh-CN" altLang="zh-CN" sz="1400">
                <a:solidFill>
                  <a:srgbClr val="333333"/>
                </a:solidFill>
                <a:latin typeface="Consolas" panose="020B0609020204030204" pitchFamily="49" charset="0"/>
              </a:rPr>
              <a:t> </a:t>
            </a:r>
            <a:r>
              <a:rPr lang="zh-CN" altLang="zh-CN" sz="1400">
                <a:solidFill>
                  <a:srgbClr val="000000"/>
                </a:solidFill>
                <a:latin typeface="Consolas" panose="020B0609020204030204" pitchFamily="49" charset="0"/>
              </a:rPr>
              <a:t>1:</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a:solidFill>
                  <a:srgbClr val="000000"/>
                </a:solidFill>
                <a:latin typeface="Consolas" panose="020B0609020204030204" pitchFamily="49" charset="0"/>
              </a:rPr>
              <a:t>fmt.Println(</a:t>
            </a:r>
            <a:r>
              <a:rPr lang="zh-CN" altLang="zh-CN" sz="1400">
                <a:solidFill>
                  <a:srgbClr val="0000FF"/>
                </a:solidFill>
                <a:latin typeface="Consolas" panose="020B0609020204030204" pitchFamily="49" charset="0"/>
              </a:rPr>
              <a:t>"i is equal to 1"</a:t>
            </a:r>
            <a:r>
              <a:rPr lang="zh-CN" altLang="zh-CN" sz="1400">
                <a:solidFill>
                  <a:srgbClr val="000000"/>
                </a:solidFill>
                <a:latin typeface="Consolas" panose="020B0609020204030204" pitchFamily="49" charset="0"/>
              </a:rPr>
              <a:t>)</a:t>
            </a:r>
            <a:endParaRPr lang="zh-CN" altLang="zh-CN" sz="1400"/>
          </a:p>
          <a:p>
            <a:pPr>
              <a:spcBef>
                <a:spcPct val="0"/>
              </a:spcBef>
              <a:buFontTx/>
              <a:buNone/>
            </a:pPr>
            <a:r>
              <a:rPr lang="zh-CN" altLang="zh-CN" sz="1400" b="1">
                <a:solidFill>
                  <a:srgbClr val="006699"/>
                </a:solidFill>
                <a:latin typeface="Consolas" panose="020B0609020204030204" pitchFamily="49" charset="0"/>
              </a:rPr>
              <a:t>case</a:t>
            </a:r>
            <a:r>
              <a:rPr lang="zh-CN" altLang="zh-CN" sz="1400">
                <a:solidFill>
                  <a:srgbClr val="333333"/>
                </a:solidFill>
                <a:latin typeface="Consolas" panose="020B0609020204030204" pitchFamily="49" charset="0"/>
              </a:rPr>
              <a:t> </a:t>
            </a:r>
            <a:r>
              <a:rPr lang="zh-CN" altLang="zh-CN" sz="1400">
                <a:solidFill>
                  <a:srgbClr val="000000"/>
                </a:solidFill>
                <a:latin typeface="Consolas" panose="020B0609020204030204" pitchFamily="49" charset="0"/>
              </a:rPr>
              <a:t>2, 3, 4:</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a:solidFill>
                  <a:srgbClr val="000000"/>
                </a:solidFill>
                <a:latin typeface="Consolas" panose="020B0609020204030204" pitchFamily="49" charset="0"/>
              </a:rPr>
              <a:t>fmt.Println(</a:t>
            </a:r>
            <a:r>
              <a:rPr lang="zh-CN" altLang="zh-CN" sz="1400">
                <a:solidFill>
                  <a:srgbClr val="0000FF"/>
                </a:solidFill>
                <a:latin typeface="Consolas" panose="020B0609020204030204" pitchFamily="49" charset="0"/>
              </a:rPr>
              <a:t>"i is equal to 2, 3 or 4"</a:t>
            </a:r>
            <a:r>
              <a:rPr lang="zh-CN" altLang="zh-CN" sz="1400">
                <a:solidFill>
                  <a:srgbClr val="000000"/>
                </a:solidFill>
                <a:latin typeface="Consolas" panose="020B0609020204030204" pitchFamily="49" charset="0"/>
              </a:rPr>
              <a:t>)</a:t>
            </a:r>
            <a:endParaRPr lang="zh-CN" altLang="zh-CN" sz="1400"/>
          </a:p>
          <a:p>
            <a:pPr>
              <a:spcBef>
                <a:spcPct val="0"/>
              </a:spcBef>
              <a:buFontTx/>
              <a:buNone/>
            </a:pPr>
            <a:r>
              <a:rPr lang="zh-CN" altLang="zh-CN" sz="1400" b="1">
                <a:solidFill>
                  <a:srgbClr val="006699"/>
                </a:solidFill>
                <a:latin typeface="Consolas" panose="020B0609020204030204" pitchFamily="49" charset="0"/>
              </a:rPr>
              <a:t>case</a:t>
            </a:r>
            <a:r>
              <a:rPr lang="zh-CN" altLang="zh-CN" sz="1400">
                <a:solidFill>
                  <a:srgbClr val="333333"/>
                </a:solidFill>
                <a:latin typeface="Consolas" panose="020B0609020204030204" pitchFamily="49" charset="0"/>
              </a:rPr>
              <a:t> </a:t>
            </a:r>
            <a:r>
              <a:rPr lang="zh-CN" altLang="zh-CN" sz="1400">
                <a:solidFill>
                  <a:srgbClr val="000000"/>
                </a:solidFill>
                <a:latin typeface="Consolas" panose="020B0609020204030204" pitchFamily="49" charset="0"/>
              </a:rPr>
              <a:t>10:</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a:solidFill>
                  <a:srgbClr val="000000"/>
                </a:solidFill>
                <a:latin typeface="Consolas" panose="020B0609020204030204" pitchFamily="49" charset="0"/>
              </a:rPr>
              <a:t>fmt.Println(</a:t>
            </a:r>
            <a:r>
              <a:rPr lang="zh-CN" altLang="zh-CN" sz="1400">
                <a:solidFill>
                  <a:srgbClr val="0000FF"/>
                </a:solidFill>
                <a:latin typeface="Consolas" panose="020B0609020204030204" pitchFamily="49" charset="0"/>
              </a:rPr>
              <a:t>"i is equal to 10"</a:t>
            </a:r>
            <a:r>
              <a:rPr lang="zh-CN" altLang="zh-CN" sz="1400">
                <a:solidFill>
                  <a:srgbClr val="000000"/>
                </a:solidFill>
                <a:latin typeface="Consolas" panose="020B0609020204030204" pitchFamily="49" charset="0"/>
              </a:rPr>
              <a:t>)</a:t>
            </a:r>
            <a:endParaRPr lang="zh-CN" altLang="zh-CN" sz="1400"/>
          </a:p>
          <a:p>
            <a:pPr>
              <a:spcBef>
                <a:spcPct val="0"/>
              </a:spcBef>
              <a:buFontTx/>
              <a:buNone/>
            </a:pPr>
            <a:r>
              <a:rPr lang="zh-CN" altLang="zh-CN" sz="1400" b="1">
                <a:solidFill>
                  <a:srgbClr val="006699"/>
                </a:solidFill>
                <a:latin typeface="Consolas" panose="020B0609020204030204" pitchFamily="49" charset="0"/>
              </a:rPr>
              <a:t>default</a:t>
            </a:r>
            <a:r>
              <a:rPr lang="zh-CN" altLang="zh-CN" sz="1400">
                <a:solidFill>
                  <a:srgbClr val="000000"/>
                </a:solidFill>
                <a:latin typeface="Consolas" panose="020B0609020204030204" pitchFamily="49" charset="0"/>
              </a:rPr>
              <a:t>:</a:t>
            </a:r>
            <a:endParaRPr lang="zh-CN" altLang="zh-CN" sz="1400"/>
          </a:p>
          <a:p>
            <a:pPr>
              <a:spcBef>
                <a:spcPct val="0"/>
              </a:spcBef>
              <a:buFontTx/>
              <a:buNone/>
            </a:pPr>
            <a:r>
              <a:rPr lang="zh-CN" altLang="zh-CN" sz="1400">
                <a:solidFill>
                  <a:srgbClr val="DD1144"/>
                </a:solidFill>
                <a:latin typeface="Consolas" panose="020B0609020204030204" pitchFamily="49" charset="0"/>
              </a:rPr>
              <a:t>    </a:t>
            </a:r>
            <a:r>
              <a:rPr lang="zh-CN" altLang="zh-CN" sz="1400">
                <a:solidFill>
                  <a:srgbClr val="000000"/>
                </a:solidFill>
                <a:latin typeface="Consolas" panose="020B0609020204030204" pitchFamily="49" charset="0"/>
              </a:rPr>
              <a:t>fmt.Println(</a:t>
            </a:r>
            <a:r>
              <a:rPr lang="zh-CN" altLang="zh-CN" sz="1400">
                <a:solidFill>
                  <a:srgbClr val="0000FF"/>
                </a:solidFill>
                <a:latin typeface="Consolas" panose="020B0609020204030204" pitchFamily="49" charset="0"/>
              </a:rPr>
              <a:t>"All I know is that i is an integer"</a:t>
            </a:r>
            <a:r>
              <a:rPr lang="zh-CN" altLang="zh-CN" sz="1400">
                <a:solidFill>
                  <a:srgbClr val="000000"/>
                </a:solidFill>
                <a:latin typeface="Consolas" panose="020B0609020204030204" pitchFamily="49" charset="0"/>
              </a:rPr>
              <a:t>)</a:t>
            </a:r>
            <a:endParaRPr lang="zh-CN" altLang="zh-CN" sz="1400"/>
          </a:p>
          <a:p>
            <a:pPr>
              <a:spcBef>
                <a:spcPct val="0"/>
              </a:spcBef>
              <a:buFontTx/>
              <a:buNone/>
            </a:pPr>
            <a:r>
              <a:rPr lang="zh-CN" altLang="zh-CN" sz="1400">
                <a:solidFill>
                  <a:srgbClr val="000000"/>
                </a:solidFill>
                <a:latin typeface="Consolas" panose="020B0609020204030204" pitchFamily="49" charset="0"/>
              </a:rPr>
              <a:t>}</a:t>
            </a:r>
            <a:endParaRPr lang="zh-CN" altLang="zh-CN" sz="1400"/>
          </a:p>
        </p:txBody>
      </p:sp>
    </p:spTree>
    <p:extLst>
      <p:ext uri="{BB962C8B-B14F-4D97-AF65-F5344CB8AC3E}">
        <p14:creationId xmlns:p14="http://schemas.microsoft.com/office/powerpoint/2010/main" val="413248297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1514</TotalTime>
  <Words>5326</Words>
  <Application>Microsoft Office PowerPoint</Application>
  <PresentationFormat>宽屏</PresentationFormat>
  <Paragraphs>574</Paragraphs>
  <Slides>23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23</vt:i4>
      </vt:variant>
    </vt:vector>
  </HeadingPairs>
  <TitlesOfParts>
    <vt:vector size="32" baseType="lpstr">
      <vt:lpstr>Arial Unicode MS</vt:lpstr>
      <vt:lpstr>黑体</vt:lpstr>
      <vt:lpstr>宋体</vt:lpstr>
      <vt:lpstr>微软雅黑</vt:lpstr>
      <vt:lpstr>Arial</vt:lpstr>
      <vt:lpstr>Calibri</vt:lpstr>
      <vt:lpstr>Calibri Light</vt:lpstr>
      <vt:lpstr>Consolas</vt:lpstr>
      <vt:lpstr>Office 主题</vt:lpstr>
      <vt:lpstr>Golang基础介绍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go内存管理之内存分配</dc:title>
  <dc:creator>hulip</dc:creator>
  <cp:lastModifiedBy>fengge</cp:lastModifiedBy>
  <cp:revision>258</cp:revision>
  <dcterms:created xsi:type="dcterms:W3CDTF">2015-05-05T08:02:00Z</dcterms:created>
  <dcterms:modified xsi:type="dcterms:W3CDTF">2021-08-04T10:12:53Z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2052-10.1.0.7223</vt:lpwstr>
  </property>
</Properties>
</file>