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313" r:id="rId2"/>
    <p:sldId id="314" r:id="rId3"/>
    <p:sldId id="256" r:id="rId4"/>
    <p:sldId id="272" r:id="rId5"/>
    <p:sldId id="273" r:id="rId6"/>
    <p:sldId id="274" r:id="rId7"/>
    <p:sldId id="271" r:id="rId8"/>
    <p:sldId id="275" r:id="rId9"/>
    <p:sldId id="277" r:id="rId10"/>
    <p:sldId id="278" r:id="rId11"/>
    <p:sldId id="257" r:id="rId12"/>
    <p:sldId id="287" r:id="rId13"/>
    <p:sldId id="288" r:id="rId14"/>
    <p:sldId id="289" r:id="rId15"/>
    <p:sldId id="258" r:id="rId16"/>
    <p:sldId id="290" r:id="rId17"/>
    <p:sldId id="291" r:id="rId18"/>
    <p:sldId id="292" r:id="rId19"/>
    <p:sldId id="293" r:id="rId20"/>
    <p:sldId id="259" r:id="rId21"/>
    <p:sldId id="284" r:id="rId22"/>
    <p:sldId id="285" r:id="rId23"/>
    <p:sldId id="286" r:id="rId24"/>
    <p:sldId id="260" r:id="rId25"/>
    <p:sldId id="281" r:id="rId26"/>
    <p:sldId id="282" r:id="rId27"/>
    <p:sldId id="262" r:id="rId28"/>
    <p:sldId id="279" r:id="rId29"/>
    <p:sldId id="280" r:id="rId30"/>
    <p:sldId id="263" r:id="rId31"/>
    <p:sldId id="294" r:id="rId32"/>
    <p:sldId id="295" r:id="rId33"/>
    <p:sldId id="276" r:id="rId34"/>
    <p:sldId id="264" r:id="rId35"/>
    <p:sldId id="296" r:id="rId36"/>
    <p:sldId id="297" r:id="rId37"/>
    <p:sldId id="298" r:id="rId38"/>
    <p:sldId id="265" r:id="rId39"/>
    <p:sldId id="299" r:id="rId40"/>
    <p:sldId id="300" r:id="rId41"/>
    <p:sldId id="302" r:id="rId42"/>
    <p:sldId id="301" r:id="rId43"/>
    <p:sldId id="266" r:id="rId44"/>
    <p:sldId id="303" r:id="rId45"/>
    <p:sldId id="304" r:id="rId46"/>
    <p:sldId id="267" r:id="rId47"/>
    <p:sldId id="305" r:id="rId48"/>
    <p:sldId id="306" r:id="rId49"/>
    <p:sldId id="268" r:id="rId50"/>
    <p:sldId id="307" r:id="rId51"/>
    <p:sldId id="308" r:id="rId52"/>
    <p:sldId id="269" r:id="rId53"/>
    <p:sldId id="309" r:id="rId54"/>
    <p:sldId id="310" r:id="rId55"/>
    <p:sldId id="270"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66FF1-F01E-471D-AD29-620B0B4E461F}"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269224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66FF1-F01E-471D-AD29-620B0B4E461F}"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151326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66FF1-F01E-471D-AD29-620B0B4E461F}"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404797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66FF1-F01E-471D-AD29-620B0B4E461F}"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9A9BE-F546-49CB-9225-85330D7C8E1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3769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66FF1-F01E-471D-AD29-620B0B4E461F}"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485221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B66FF1-F01E-471D-AD29-620B0B4E461F}"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223606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B66FF1-F01E-471D-AD29-620B0B4E461F}"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3634775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66FF1-F01E-471D-AD29-620B0B4E461F}"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1405904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66FF1-F01E-471D-AD29-620B0B4E461F}"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1286684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66FF1-F01E-471D-AD29-620B0B4E461F}"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78451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66FF1-F01E-471D-AD29-620B0B4E461F}"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422047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66FF1-F01E-471D-AD29-620B0B4E461F}"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218776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66FF1-F01E-471D-AD29-620B0B4E461F}"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368567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66FF1-F01E-471D-AD29-620B0B4E461F}"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366623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66FF1-F01E-471D-AD29-620B0B4E461F}"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284501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2B66FF1-F01E-471D-AD29-620B0B4E461F}" type="datetimeFigureOut">
              <a:rPr lang="en-US" smtClean="0"/>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343142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66FF1-F01E-471D-AD29-620B0B4E461F}"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344127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B66FF1-F01E-471D-AD29-620B0B4E461F}"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19A9BE-F546-49CB-9225-85330D7C8E11}" type="slidenum">
              <a:rPr lang="en-US" smtClean="0"/>
              <a:t>‹#›</a:t>
            </a:fld>
            <a:endParaRPr lang="en-US"/>
          </a:p>
        </p:txBody>
      </p:sp>
    </p:spTree>
    <p:extLst>
      <p:ext uri="{BB962C8B-B14F-4D97-AF65-F5344CB8AC3E}">
        <p14:creationId xmlns:p14="http://schemas.microsoft.com/office/powerpoint/2010/main" val="54765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2B66FF1-F01E-471D-AD29-620B0B4E461F}" type="datetimeFigureOut">
              <a:rPr lang="en-US" smtClean="0"/>
              <a:t>6/2/2025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D19A9BE-F546-49CB-9225-85330D7C8E11}" type="slidenum">
              <a:rPr lang="en-US" smtClean="0"/>
              <a:t>‹#›</a:t>
            </a:fld>
            <a:endParaRPr lang="en-US"/>
          </a:p>
        </p:txBody>
      </p:sp>
    </p:spTree>
    <p:extLst>
      <p:ext uri="{BB962C8B-B14F-4D97-AF65-F5344CB8AC3E}">
        <p14:creationId xmlns:p14="http://schemas.microsoft.com/office/powerpoint/2010/main" val="3405842219"/>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6885B3-410B-CE2F-A419-4A0DEC2F8758}"/>
              </a:ext>
            </a:extLst>
          </p:cNvPr>
          <p:cNvPicPr>
            <a:picLocks noChangeAspect="1"/>
          </p:cNvPicPr>
          <p:nvPr/>
        </p:nvPicPr>
        <p:blipFill>
          <a:blip r:embed="rId2"/>
          <a:stretch>
            <a:fillRect/>
          </a:stretch>
        </p:blipFill>
        <p:spPr>
          <a:xfrm>
            <a:off x="2805952" y="1197908"/>
            <a:ext cx="5821456" cy="4083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183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A80C1F8-0152-04C5-6337-95420F5B3C43}"/>
              </a:ext>
            </a:extLst>
          </p:cNvPr>
          <p:cNvSpPr/>
          <p:nvPr/>
        </p:nvSpPr>
        <p:spPr>
          <a:xfrm>
            <a:off x="968189" y="1905656"/>
            <a:ext cx="8076054" cy="376051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ar-SA" b="1" dirty="0">
                <a:solidFill>
                  <a:srgbClr val="0070C0"/>
                </a:solidFill>
                <a:cs typeface="B Nazanin" panose="00000400000000000000" pitchFamily="2" charset="-78"/>
              </a:rPr>
              <a:t>سخت‌افزار آزمایش:</a:t>
            </a:r>
            <a:endParaRPr lang="en-US" b="1" dirty="0">
              <a:solidFill>
                <a:srgbClr val="0070C0"/>
              </a:solidFill>
              <a:cs typeface="B Nazanin" panose="00000400000000000000" pitchFamily="2" charset="-78"/>
            </a:endParaRPr>
          </a:p>
          <a:p>
            <a:pPr algn="r" rtl="1"/>
            <a:r>
              <a:rPr lang="ar-SA" b="1" dirty="0">
                <a:solidFill>
                  <a:srgbClr val="FFFF00"/>
                </a:solidFill>
                <a:cs typeface="B Nazanin" panose="00000400000000000000" pitchFamily="2" charset="-78"/>
              </a:rPr>
              <a:t>برد</a:t>
            </a:r>
            <a:r>
              <a:rPr lang="fa-IR" b="1" dirty="0">
                <a:cs typeface="B Nazanin" panose="00000400000000000000" pitchFamily="2" charset="-78"/>
              </a:rPr>
              <a:t>:</a:t>
            </a:r>
            <a:r>
              <a:rPr lang="ar-SA" b="1" dirty="0">
                <a:cs typeface="B Nazanin" panose="00000400000000000000" pitchFamily="2" charset="-78"/>
              </a:rPr>
              <a:t> </a:t>
            </a:r>
            <a:r>
              <a:rPr lang="en-US" b="1" dirty="0" err="1">
                <a:cs typeface="B Nazanin" panose="00000400000000000000" pitchFamily="2" charset="-78"/>
              </a:rPr>
              <a:t>NewAE</a:t>
            </a:r>
            <a:r>
              <a:rPr lang="en-US" b="1" dirty="0">
                <a:cs typeface="B Nazanin" panose="00000400000000000000" pitchFamily="2" charset="-78"/>
              </a:rPr>
              <a:t> CW305</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با </a:t>
            </a:r>
            <a:r>
              <a:rPr lang="en-US" b="1" dirty="0">
                <a:cs typeface="B Nazanin" panose="00000400000000000000" pitchFamily="2" charset="-78"/>
              </a:rPr>
              <a:t>FPGA</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مدل </a:t>
            </a:r>
            <a:r>
              <a:rPr lang="en-US" b="1" dirty="0">
                <a:cs typeface="B Nazanin" panose="00000400000000000000" pitchFamily="2" charset="-78"/>
              </a:rPr>
              <a:t>Xilinx Artix-7</a:t>
            </a:r>
            <a:r>
              <a:rPr lang="fa-IR" b="1" dirty="0">
                <a:cs typeface="B Nazanin" panose="00000400000000000000" pitchFamily="2" charset="-78"/>
              </a:rPr>
              <a:t> </a:t>
            </a:r>
          </a:p>
          <a:p>
            <a:pPr algn="r" rtl="1"/>
            <a:r>
              <a:rPr lang="ar-SA" b="1" dirty="0">
                <a:solidFill>
                  <a:srgbClr val="FFFF00"/>
                </a:solidFill>
                <a:cs typeface="B Nazanin" panose="00000400000000000000" pitchFamily="2" charset="-78"/>
              </a:rPr>
              <a:t>پردازنده</a:t>
            </a:r>
            <a:r>
              <a:rPr lang="ar-SA" b="1" dirty="0">
                <a:cs typeface="B Nazanin" panose="00000400000000000000" pitchFamily="2" charset="-78"/>
              </a:rPr>
              <a:t>: </a:t>
            </a:r>
            <a:r>
              <a:rPr lang="en-US" b="1" dirty="0">
                <a:cs typeface="B Nazanin" panose="00000400000000000000" pitchFamily="2" charset="-78"/>
              </a:rPr>
              <a:t>RISC-V</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با تأخیر تصادفی سخت‌افزاری</a:t>
            </a:r>
            <a:endParaRPr lang="fa-IR" b="1" dirty="0">
              <a:cs typeface="B Nazanin" panose="00000400000000000000" pitchFamily="2" charset="-78"/>
            </a:endParaRPr>
          </a:p>
          <a:p>
            <a:pPr algn="r" rtl="1"/>
            <a:r>
              <a:rPr lang="ar-SA" b="1" dirty="0">
                <a:solidFill>
                  <a:srgbClr val="FFFF00"/>
                </a:solidFill>
                <a:cs typeface="B Nazanin" panose="00000400000000000000" pitchFamily="2" charset="-78"/>
              </a:rPr>
              <a:t>ردیابی‌ها</a:t>
            </a:r>
            <a:r>
              <a:rPr lang="ar-SA" b="1" dirty="0">
                <a:cs typeface="B Nazanin" panose="00000400000000000000" pitchFamily="2" charset="-78"/>
              </a:rPr>
              <a:t>: ثبت‌شده با </a:t>
            </a:r>
            <a:r>
              <a:rPr lang="en-US" b="1" dirty="0" err="1">
                <a:cs typeface="B Nazanin" panose="00000400000000000000" pitchFamily="2" charset="-78"/>
              </a:rPr>
              <a:t>Picoscope</a:t>
            </a:r>
            <a:r>
              <a:rPr lang="en-US" b="1" dirty="0">
                <a:cs typeface="B Nazanin" panose="00000400000000000000" pitchFamily="2" charset="-78"/>
              </a:rPr>
              <a:t> 5244D </a:t>
            </a:r>
            <a:r>
              <a:rPr lang="ar-SA" b="1" dirty="0">
                <a:cs typeface="B Nazanin" panose="00000400000000000000" pitchFamily="2" charset="-78"/>
              </a:rPr>
              <a:t>با نرخ 125 </a:t>
            </a:r>
            <a:r>
              <a:rPr lang="en-US" b="1" dirty="0">
                <a:cs typeface="B Nazanin" panose="00000400000000000000" pitchFamily="2" charset="-78"/>
              </a:rPr>
              <a:t>    </a:t>
            </a:r>
            <a:r>
              <a:rPr lang="en-US" b="1" dirty="0" err="1">
                <a:cs typeface="B Nazanin" panose="00000400000000000000" pitchFamily="2" charset="-78"/>
              </a:rPr>
              <a:t>MSa</a:t>
            </a:r>
            <a:r>
              <a:rPr lang="en-US" b="1" dirty="0">
                <a:cs typeface="B Nazanin" panose="00000400000000000000" pitchFamily="2" charset="-78"/>
              </a:rPr>
              <a:t>/s</a:t>
            </a:r>
            <a:endParaRPr lang="fa-IR" b="1" dirty="0">
              <a:cs typeface="B Nazanin" panose="00000400000000000000" pitchFamily="2" charset="-78"/>
            </a:endParaRPr>
          </a:p>
          <a:p>
            <a:pPr algn="r" rtl="1"/>
            <a:endParaRPr lang="fa-IR" b="1" dirty="0">
              <a:solidFill>
                <a:srgbClr val="0070C0"/>
              </a:solidFill>
              <a:cs typeface="B Nazanin" panose="00000400000000000000" pitchFamily="2" charset="-78"/>
            </a:endParaRPr>
          </a:p>
          <a:p>
            <a:pPr algn="r" rtl="1"/>
            <a:r>
              <a:rPr lang="fa-IR" b="1" dirty="0">
                <a:solidFill>
                  <a:srgbClr val="0070C0"/>
                </a:solidFill>
                <a:cs typeface="B Nazanin" panose="00000400000000000000" pitchFamily="2" charset="-78"/>
              </a:rPr>
              <a:t>نتایج</a:t>
            </a:r>
            <a:r>
              <a:rPr lang="fa-IR" b="1" dirty="0">
                <a:cs typeface="B Nazanin" panose="00000400000000000000" pitchFamily="2" charset="-78"/>
              </a:rPr>
              <a:t>:</a:t>
            </a:r>
          </a:p>
          <a:p>
            <a:pPr algn="r" rtl="1"/>
            <a:r>
              <a:rPr lang="fa-IR" b="1" dirty="0">
                <a:cs typeface="B Nazanin" panose="00000400000000000000" pitchFamily="2" charset="-78"/>
              </a:rPr>
              <a:t>دقت شناسایی محل </a:t>
            </a:r>
            <a:r>
              <a:rPr lang="en-US" b="1" dirty="0">
                <a:cs typeface="B Nazanin" panose="00000400000000000000" pitchFamily="2" charset="-78"/>
              </a:rPr>
              <a:t>CO</a:t>
            </a:r>
            <a:r>
              <a:rPr lang="fa-IR" b="1" dirty="0">
                <a:cs typeface="B Nazanin" panose="00000400000000000000" pitchFamily="2" charset="-78"/>
              </a:rPr>
              <a:t>ها در تمام الگوریتم‌ها و سناریوها: 100٪</a:t>
            </a:r>
          </a:p>
          <a:p>
            <a:pPr algn="r" rtl="1"/>
            <a:r>
              <a:rPr lang="fa-IR" b="1" dirty="0">
                <a:cs typeface="B Nazanin" panose="00000400000000000000" pitchFamily="2" charset="-78"/>
              </a:rPr>
              <a:t>حتی در حضور:</a:t>
            </a:r>
          </a:p>
          <a:p>
            <a:pPr algn="r" rtl="1"/>
            <a:r>
              <a:rPr lang="en-US" b="1" dirty="0">
                <a:cs typeface="B Nazanin" panose="00000400000000000000" pitchFamily="2" charset="-78"/>
              </a:rPr>
              <a:t> Random Delay Level 2 (RD-2) </a:t>
            </a:r>
            <a:r>
              <a:rPr lang="fa-IR" b="1" dirty="0">
                <a:cs typeface="B Nazanin" panose="00000400000000000000" pitchFamily="2" charset="-78"/>
              </a:rPr>
              <a:t>و </a:t>
            </a:r>
            <a:r>
              <a:rPr lang="en-US" b="1" dirty="0">
                <a:cs typeface="B Nazanin" panose="00000400000000000000" pitchFamily="2" charset="-78"/>
              </a:rPr>
              <a:t> Level 4 (RD-4)</a:t>
            </a:r>
          </a:p>
          <a:p>
            <a:pPr algn="r" rtl="1"/>
            <a:r>
              <a:rPr lang="fa-IR" b="1" dirty="0">
                <a:cs typeface="B Nazanin" panose="00000400000000000000" pitchFamily="2" charset="-78"/>
              </a:rPr>
              <a:t>اجرای متوالی یا ترکیب </a:t>
            </a:r>
            <a:r>
              <a:rPr lang="en-US" b="1" dirty="0">
                <a:cs typeface="B Nazanin" panose="00000400000000000000" pitchFamily="2" charset="-78"/>
              </a:rPr>
              <a:t>CO</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با برنامه‌های نویزی </a:t>
            </a:r>
            <a:endParaRPr lang="en-US" b="1" dirty="0">
              <a:cs typeface="B Nazanin" panose="00000400000000000000" pitchFamily="2" charset="-78"/>
            </a:endParaRPr>
          </a:p>
          <a:p>
            <a:pPr algn="r" rtl="1"/>
            <a:r>
              <a:rPr lang="fa-IR" b="1" dirty="0">
                <a:cs typeface="B Nazanin" panose="00000400000000000000" pitchFamily="2" charset="-78"/>
              </a:rPr>
              <a:t>مقایسه نشان می‌دهد که روش پیشنهادی تنها روشی است که در شرایط واقعی موفق به حمله می‌شود.</a:t>
            </a:r>
            <a:endParaRPr lang="en-US" b="1"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178517E0-F7DC-77D7-42DC-F18B3CCD5050}"/>
              </a:ext>
            </a:extLst>
          </p:cNvPr>
          <p:cNvSpPr/>
          <p:nvPr/>
        </p:nvSpPr>
        <p:spPr>
          <a:xfrm>
            <a:off x="7112852" y="1049694"/>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نتایج تجربی</a:t>
            </a:r>
            <a:r>
              <a:rPr lang="fa-IR" b="1" dirty="0"/>
              <a:t>:</a:t>
            </a:r>
            <a:endParaRPr lang="en-US" b="1" dirty="0"/>
          </a:p>
        </p:txBody>
      </p:sp>
      <p:pic>
        <p:nvPicPr>
          <p:cNvPr id="6" name="Picture 5">
            <a:extLst>
              <a:ext uri="{FF2B5EF4-FFF2-40B4-BE49-F238E27FC236}">
                <a16:creationId xmlns:a16="http://schemas.microsoft.com/office/drawing/2014/main" id="{E2A96D62-92A0-40B2-D64E-13DB1D2D5B1A}"/>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7" name="Rectangle: Rounded Corners 6">
            <a:extLst>
              <a:ext uri="{FF2B5EF4-FFF2-40B4-BE49-F238E27FC236}">
                <a16:creationId xmlns:a16="http://schemas.microsoft.com/office/drawing/2014/main" id="{6B05101B-44C4-D3A2-309D-6D9F90F21D5E}"/>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8A28571A-6BDA-C3D3-0816-4DDA551D0318}"/>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2</a:t>
            </a:r>
            <a:endParaRPr lang="en-US" sz="1800" b="1" dirty="0">
              <a:solidFill>
                <a:srgbClr val="00B050"/>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05088D02-CA84-83C8-E79A-DA9FAE31BB15}"/>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AC6403B5-130E-726D-53F5-E3015C6B0D32}"/>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C7A9BFFB-1618-DE4D-E1A6-C8EE60CB6334}"/>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C4FEDB8F-D3CE-0B5B-C1C8-5D84CDDDA5B8}"/>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FB7DA54A-2B49-1F77-0FB3-80963B5E69B7}"/>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87433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97AFBA-92E6-AFB9-CF06-C2AD2B1E1C67}"/>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3C59422C-43A8-93D5-83E0-F98A9183EE32}"/>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17A45703-C0BF-1753-8FC4-BE2D2B49901D}"/>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8733C36D-784D-D6B4-37C8-89400960A129}"/>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3</a:t>
            </a:r>
            <a:endParaRPr lang="en-US" sz="1800" b="1" dirty="0">
              <a:solidFill>
                <a:srgbClr val="00B050"/>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9E2BF006-BBA3-48CE-EAA1-612524A6C454}"/>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5BFDE3EA-984D-1F9F-0D3B-CDBB3BB26FBF}"/>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B7240F3A-1D0A-835E-01A6-5FBED783F5A2}"/>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83CBF99F-0070-A4E4-0FA2-89993CFFCD0C}"/>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pic>
        <p:nvPicPr>
          <p:cNvPr id="3" name="Picture 2">
            <a:extLst>
              <a:ext uri="{FF2B5EF4-FFF2-40B4-BE49-F238E27FC236}">
                <a16:creationId xmlns:a16="http://schemas.microsoft.com/office/drawing/2014/main" id="{A4B9AF72-92F0-CA97-538A-857F4FFD584A}"/>
              </a:ext>
            </a:extLst>
          </p:cNvPr>
          <p:cNvPicPr>
            <a:picLocks noChangeAspect="1"/>
          </p:cNvPicPr>
          <p:nvPr/>
        </p:nvPicPr>
        <p:blipFill>
          <a:blip r:embed="rId3"/>
          <a:stretch>
            <a:fillRect/>
          </a:stretch>
        </p:blipFill>
        <p:spPr>
          <a:xfrm>
            <a:off x="751189" y="933628"/>
            <a:ext cx="8431771" cy="4562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9475730F-1C3E-77EC-9777-B2A4368F3390}"/>
              </a:ext>
            </a:extLst>
          </p:cNvPr>
          <p:cNvSpPr/>
          <p:nvPr/>
        </p:nvSpPr>
        <p:spPr>
          <a:xfrm>
            <a:off x="1750188" y="5700492"/>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194E266-7502-1F05-6BC1-33F4014F58BB}"/>
              </a:ext>
            </a:extLst>
          </p:cNvPr>
          <p:cNvSpPr txBox="1"/>
          <p:nvPr/>
        </p:nvSpPr>
        <p:spPr>
          <a:xfrm>
            <a:off x="1273512" y="5650387"/>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2024</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F42E784C-8022-C59E-46DF-7CC39FC7DAC2}"/>
              </a:ext>
            </a:extLst>
          </p:cNvPr>
          <p:cNvSpPr/>
          <p:nvPr/>
        </p:nvSpPr>
        <p:spPr>
          <a:xfrm>
            <a:off x="5671738" y="4962774"/>
            <a:ext cx="3425257" cy="1768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9AAA5514-ECAB-1D71-56A3-3B9D7A9FE093}"/>
              </a:ext>
            </a:extLst>
          </p:cNvPr>
          <p:cNvSpPr txBox="1"/>
          <p:nvPr/>
        </p:nvSpPr>
        <p:spPr>
          <a:xfrm>
            <a:off x="5742858" y="4940938"/>
            <a:ext cx="2791959" cy="1815882"/>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p>
          <a:p>
            <a:pPr marL="342900" indent="-342900" algn="r" rtl="1">
              <a:buFont typeface="Arial" panose="020B0604020202020204" pitchFamily="34" charset="0"/>
              <a:buChar char="•"/>
            </a:pPr>
            <a:r>
              <a:rPr lang="en-US" dirty="0"/>
              <a:t>Andres Meza</a:t>
            </a:r>
            <a:endParaRPr lang="fa-IR" dirty="0"/>
          </a:p>
          <a:p>
            <a:pPr marL="342900" indent="-342900" algn="r" rtl="1">
              <a:buFont typeface="Arial" panose="020B0604020202020204" pitchFamily="34" charset="0"/>
              <a:buChar char="•"/>
            </a:pPr>
            <a:r>
              <a:rPr lang="en-US" sz="1800" b="0" i="0" u="none" strike="noStrike" baseline="0" dirty="0">
                <a:latin typeface="Times-Roman"/>
              </a:rPr>
              <a:t>Francesco </a:t>
            </a:r>
            <a:r>
              <a:rPr lang="en-US" sz="1800" b="0" i="0" u="none" strike="noStrike" baseline="0" dirty="0" err="1">
                <a:latin typeface="Times-Roman"/>
              </a:rPr>
              <a:t>Restuccia</a:t>
            </a:r>
            <a:r>
              <a:rPr lang="fa-IR" sz="1800" b="0" i="0" u="none" strike="noStrike" baseline="0" dirty="0">
                <a:latin typeface="Times-Roman"/>
              </a:rPr>
              <a:t> </a:t>
            </a:r>
            <a:r>
              <a:rPr lang="en-US" sz="1800" b="0" i="0" u="none" strike="noStrike" baseline="0" dirty="0">
                <a:latin typeface="Times-Roman"/>
              </a:rPr>
              <a:t>Jason Oberg</a:t>
            </a:r>
            <a:endParaRPr lang="fa-IR" sz="1800" b="0" i="0" u="none" strike="noStrike" baseline="0" dirty="0">
              <a:latin typeface="Times-Roman"/>
            </a:endParaRPr>
          </a:p>
          <a:p>
            <a:pPr marL="342900" indent="-342900" algn="r" rtl="1">
              <a:buFont typeface="Arial" panose="020B0604020202020204" pitchFamily="34" charset="0"/>
              <a:buChar char="•"/>
            </a:pPr>
            <a:r>
              <a:rPr lang="en-US" i="0" u="none" strike="noStrike" baseline="0" dirty="0">
                <a:latin typeface="Times-Roman"/>
                <a:cs typeface="B Nazanin" panose="00000400000000000000" pitchFamily="2" charset="-78"/>
              </a:rPr>
              <a:t>Dominic Rizzo</a:t>
            </a:r>
            <a:endParaRPr lang="fa-IR" i="0" u="none" strike="noStrike" baseline="0" dirty="0">
              <a:latin typeface="Times-Roman"/>
              <a:cs typeface="B Nazanin" panose="00000400000000000000" pitchFamily="2" charset="-78"/>
            </a:endParaRPr>
          </a:p>
          <a:p>
            <a:pPr marL="342900" indent="-342900" algn="r" rtl="1">
              <a:buFont typeface="Arial" panose="020B0604020202020204" pitchFamily="34" charset="0"/>
              <a:buChar char="•"/>
            </a:pPr>
            <a:r>
              <a:rPr lang="en-US" sz="1800" i="0" u="none" strike="noStrike" baseline="0" dirty="0">
                <a:latin typeface="Times-Bold"/>
              </a:rPr>
              <a:t>Ryan Kastner</a:t>
            </a:r>
            <a:endParaRPr lang="fa-IR" sz="2000" dirty="0">
              <a:cs typeface="B Nazanin" panose="00000400000000000000" pitchFamily="2" charset="-78"/>
            </a:endParaRPr>
          </a:p>
        </p:txBody>
      </p:sp>
      <p:sp>
        <p:nvSpPr>
          <p:cNvPr id="2" name="Rectangle: Rounded Corners 1">
            <a:extLst>
              <a:ext uri="{FF2B5EF4-FFF2-40B4-BE49-F238E27FC236}">
                <a16:creationId xmlns:a16="http://schemas.microsoft.com/office/drawing/2014/main" id="{B4C15904-0370-AEF0-C770-EFF864D60D83}"/>
              </a:ext>
            </a:extLst>
          </p:cNvPr>
          <p:cNvSpPr/>
          <p:nvPr/>
        </p:nvSpPr>
        <p:spPr>
          <a:xfrm>
            <a:off x="7391174" y="214604"/>
            <a:ext cx="1978090"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3</a:t>
            </a:r>
            <a:endParaRPr lang="en-US" sz="2800"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379193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9731C-0047-159B-FA52-716B2083518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D948B0C-F262-F26D-5E56-6FC9C093B423}"/>
              </a:ext>
            </a:extLst>
          </p:cNvPr>
          <p:cNvSpPr/>
          <p:nvPr/>
        </p:nvSpPr>
        <p:spPr>
          <a:xfrm>
            <a:off x="7184572" y="311868"/>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cs typeface="B Nazanin" panose="00000400000000000000" pitchFamily="2" charset="-78"/>
              </a:rPr>
              <a:t>موضوع اصلی:</a:t>
            </a:r>
            <a:endParaRPr lang="en-US" b="1"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A7380F81-B95B-29BE-60F9-F4E33F9B52E5}"/>
              </a:ext>
            </a:extLst>
          </p:cNvPr>
          <p:cNvSpPr/>
          <p:nvPr/>
        </p:nvSpPr>
        <p:spPr>
          <a:xfrm>
            <a:off x="816864" y="1049694"/>
            <a:ext cx="8493189" cy="13464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cs typeface="B Nazanin" panose="00000400000000000000" pitchFamily="2" charset="-78"/>
              </a:rPr>
              <a:t>مقاله یک روش نوین و دقیق برای </a:t>
            </a:r>
            <a:r>
              <a:rPr lang="fa-IR" b="1" dirty="0">
                <a:solidFill>
                  <a:schemeClr val="accent4">
                    <a:lumMod val="75000"/>
                  </a:schemeClr>
                </a:solidFill>
                <a:cs typeface="B Nazanin" panose="00000400000000000000" pitchFamily="2" charset="-78"/>
              </a:rPr>
              <a:t>بررسی امنیت سخت‌افزار </a:t>
            </a:r>
            <a:r>
              <a:rPr lang="en-US" b="1" dirty="0" err="1">
                <a:solidFill>
                  <a:schemeClr val="accent4">
                    <a:lumMod val="75000"/>
                  </a:schemeClr>
                </a:solidFill>
                <a:cs typeface="B Nazanin" panose="00000400000000000000" pitchFamily="2" charset="-78"/>
              </a:rPr>
              <a:t>OpenTitan</a:t>
            </a:r>
            <a:r>
              <a:rPr lang="fa-IR" b="1"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ارائه می‌دهد که در آن از تکنیک </a:t>
            </a:r>
            <a:r>
              <a:rPr lang="fa-IR" b="1" dirty="0">
                <a:solidFill>
                  <a:srgbClr val="FFFF00"/>
                </a:solidFill>
                <a:cs typeface="B Nazanin" panose="00000400000000000000" pitchFamily="2" charset="-78"/>
              </a:rPr>
              <a:t>ردیابی جریان اطلاعات </a:t>
            </a:r>
            <a:r>
              <a:rPr lang="en-US" b="1" dirty="0">
                <a:solidFill>
                  <a:srgbClr val="FFFF00"/>
                </a:solidFill>
                <a:cs typeface="B Nazanin" panose="00000400000000000000" pitchFamily="2" charset="-78"/>
              </a:rPr>
              <a:t> </a:t>
            </a:r>
            <a:r>
              <a:rPr lang="fa-IR" b="1" dirty="0">
                <a:cs typeface="B Nazanin" panose="00000400000000000000" pitchFamily="2" charset="-78"/>
              </a:rPr>
              <a:t>(</a:t>
            </a:r>
            <a:r>
              <a:rPr lang="en-US" b="1" dirty="0">
                <a:cs typeface="B Nazanin" panose="00000400000000000000" pitchFamily="2" charset="-78"/>
              </a:rPr>
              <a:t>Information Flow Tracking</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یا </a:t>
            </a:r>
            <a:r>
              <a:rPr lang="en-US" b="1" dirty="0">
                <a:cs typeface="B Nazanin" panose="00000400000000000000" pitchFamily="2" charset="-78"/>
              </a:rPr>
              <a:t>IFT</a:t>
            </a:r>
            <a:r>
              <a:rPr lang="fa-IR" b="1" dirty="0">
                <a:cs typeface="B Nazanin" panose="00000400000000000000" pitchFamily="2" charset="-78"/>
              </a:rPr>
              <a:t>)</a:t>
            </a:r>
            <a:r>
              <a:rPr lang="en-US" dirty="0">
                <a:cs typeface="B Nazanin" panose="00000400000000000000" pitchFamily="2" charset="-78"/>
              </a:rPr>
              <a:t> </a:t>
            </a:r>
            <a:r>
              <a:rPr lang="fa-IR" dirty="0">
                <a:cs typeface="B Nazanin" panose="00000400000000000000" pitchFamily="2" charset="-78"/>
              </a:rPr>
              <a:t>برای شناسایی و رفع آسیب‌پذیری‌ها استفاده شده است.</a:t>
            </a:r>
            <a:endParaRPr lang="en-US" b="1" dirty="0">
              <a:cs typeface="B Nazanin" panose="00000400000000000000" pitchFamily="2" charset="-78"/>
            </a:endParaRPr>
          </a:p>
        </p:txBody>
      </p:sp>
      <p:sp>
        <p:nvSpPr>
          <p:cNvPr id="2" name="Rectangle: Rounded Corners 1">
            <a:extLst>
              <a:ext uri="{FF2B5EF4-FFF2-40B4-BE49-F238E27FC236}">
                <a16:creationId xmlns:a16="http://schemas.microsoft.com/office/drawing/2014/main" id="{FB9E9025-AEFC-D59F-867A-47E24A498ED5}"/>
              </a:ext>
            </a:extLst>
          </p:cNvPr>
          <p:cNvSpPr/>
          <p:nvPr/>
        </p:nvSpPr>
        <p:spPr>
          <a:xfrm>
            <a:off x="882179" y="3429000"/>
            <a:ext cx="8427874" cy="31596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b="1" dirty="0">
                <a:solidFill>
                  <a:schemeClr val="tx1"/>
                </a:solidFill>
                <a:cs typeface="B Nazanin" panose="00000400000000000000" pitchFamily="2" charset="-78"/>
              </a:rPr>
              <a:t>1-</a:t>
            </a:r>
            <a:r>
              <a:rPr lang="ar-SA" b="1" dirty="0">
                <a:solidFill>
                  <a:schemeClr val="tx1"/>
                </a:solidFill>
                <a:cs typeface="B Nazanin" panose="00000400000000000000" pitchFamily="2" charset="-78"/>
              </a:rPr>
              <a:t>توصیف فرآیند امنیت‌سنجی در سطح سیلیکون برای یک سخت‌افزار منبع‌باز با درجه تجاری </a:t>
            </a:r>
            <a:r>
              <a:rPr lang="en-US" b="1" dirty="0">
                <a:solidFill>
                  <a:schemeClr val="tx1"/>
                </a:solidFill>
                <a:cs typeface="B Nazanin" panose="00000400000000000000" pitchFamily="2" charset="-78"/>
              </a:rPr>
              <a:t>(</a:t>
            </a:r>
            <a:r>
              <a:rPr lang="en-US" b="1" dirty="0" err="1">
                <a:solidFill>
                  <a:schemeClr val="tx1"/>
                </a:solidFill>
                <a:cs typeface="B Nazanin" panose="00000400000000000000" pitchFamily="2" charset="-78"/>
              </a:rPr>
              <a:t>OpenTitan</a:t>
            </a:r>
            <a:r>
              <a:rPr lang="en-US" b="1" dirty="0">
                <a:solidFill>
                  <a:schemeClr val="tx1"/>
                </a:solidFill>
                <a:cs typeface="B Nazanin" panose="00000400000000000000" pitchFamily="2" charset="-78"/>
              </a:rPr>
              <a:t>)</a:t>
            </a:r>
            <a:r>
              <a:rPr lang="fa-IR" b="1" dirty="0">
                <a:solidFill>
                  <a:schemeClr val="tx1"/>
                </a:solidFill>
                <a:cs typeface="B Nazanin" panose="00000400000000000000" pitchFamily="2" charset="-78"/>
              </a:rPr>
              <a:t>.</a:t>
            </a:r>
            <a:endParaRPr lang="en-US" b="1" dirty="0">
              <a:solidFill>
                <a:schemeClr val="tx1"/>
              </a:solidFill>
              <a:cs typeface="B Nazanin" panose="00000400000000000000" pitchFamily="2" charset="-78"/>
            </a:endParaRPr>
          </a:p>
          <a:p>
            <a:pPr algn="r" rtl="1"/>
            <a:endParaRPr lang="en-US" b="1" dirty="0">
              <a:solidFill>
                <a:schemeClr val="tx1"/>
              </a:solidFill>
              <a:cs typeface="B Nazanin" panose="00000400000000000000" pitchFamily="2" charset="-78"/>
            </a:endParaRPr>
          </a:p>
          <a:p>
            <a:pPr algn="r" rtl="1"/>
            <a:r>
              <a:rPr lang="fa-IR" b="1" dirty="0">
                <a:solidFill>
                  <a:schemeClr val="tx1"/>
                </a:solidFill>
                <a:cs typeface="B Nazanin" panose="00000400000000000000" pitchFamily="2" charset="-78"/>
              </a:rPr>
              <a:t>2-</a:t>
            </a:r>
            <a:r>
              <a:rPr lang="ar-SA" b="1" dirty="0">
                <a:solidFill>
                  <a:schemeClr val="tx1"/>
                </a:solidFill>
                <a:cs typeface="B Nazanin" panose="00000400000000000000" pitchFamily="2" charset="-78"/>
              </a:rPr>
              <a:t>استفاده از ابزار </a:t>
            </a:r>
            <a:r>
              <a:rPr lang="en-US" b="1" dirty="0">
                <a:solidFill>
                  <a:schemeClr val="tx1"/>
                </a:solidFill>
                <a:cs typeface="B Nazanin" panose="00000400000000000000" pitchFamily="2" charset="-78"/>
              </a:rPr>
              <a:t>Radix</a:t>
            </a:r>
            <a:r>
              <a:rPr lang="fa-IR" b="1" dirty="0">
                <a:solidFill>
                  <a:schemeClr val="tx1"/>
                </a:solidFill>
                <a:cs typeface="B Nazanin" panose="00000400000000000000" pitchFamily="2" charset="-78"/>
              </a:rPr>
              <a:t> </a:t>
            </a:r>
            <a:r>
              <a:rPr lang="en-US" b="1" dirty="0">
                <a:solidFill>
                  <a:schemeClr val="tx1"/>
                </a:solidFill>
                <a:cs typeface="B Nazanin" panose="00000400000000000000" pitchFamily="2" charset="-78"/>
              </a:rPr>
              <a:t> </a:t>
            </a:r>
            <a:r>
              <a:rPr lang="ar-SA" b="1" dirty="0">
                <a:solidFill>
                  <a:schemeClr val="tx1"/>
                </a:solidFill>
                <a:cs typeface="B Nazanin" panose="00000400000000000000" pitchFamily="2" charset="-78"/>
              </a:rPr>
              <a:t>از شرکت </a:t>
            </a:r>
            <a:r>
              <a:rPr lang="en-US" b="1" dirty="0" err="1">
                <a:solidFill>
                  <a:schemeClr val="tx1"/>
                </a:solidFill>
                <a:cs typeface="B Nazanin" panose="00000400000000000000" pitchFamily="2" charset="-78"/>
              </a:rPr>
              <a:t>Cycuity</a:t>
            </a:r>
            <a:r>
              <a:rPr lang="fa-IR" b="1" dirty="0">
                <a:solidFill>
                  <a:schemeClr val="tx1"/>
                </a:solidFill>
                <a:cs typeface="B Nazanin" panose="00000400000000000000" pitchFamily="2" charset="-78"/>
              </a:rPr>
              <a:t> </a:t>
            </a:r>
            <a:r>
              <a:rPr lang="en-US" b="1" dirty="0">
                <a:solidFill>
                  <a:schemeClr val="tx1"/>
                </a:solidFill>
                <a:cs typeface="B Nazanin" panose="00000400000000000000" pitchFamily="2" charset="-78"/>
              </a:rPr>
              <a:t> </a:t>
            </a:r>
            <a:r>
              <a:rPr lang="ar-SA" b="1" dirty="0">
                <a:solidFill>
                  <a:schemeClr val="tx1"/>
                </a:solidFill>
                <a:cs typeface="B Nazanin" panose="00000400000000000000" pitchFamily="2" charset="-78"/>
              </a:rPr>
              <a:t>برای بررسی جریان اطلاعات حساس درون طراحی سخت‌افزاری.</a:t>
            </a:r>
          </a:p>
          <a:p>
            <a:pPr algn="r" rtl="1"/>
            <a:endParaRPr lang="ar-SA" b="1" dirty="0">
              <a:solidFill>
                <a:schemeClr val="tx1"/>
              </a:solidFill>
              <a:cs typeface="B Nazanin" panose="00000400000000000000" pitchFamily="2" charset="-78"/>
            </a:endParaRPr>
          </a:p>
          <a:p>
            <a:pPr algn="r" rtl="1"/>
            <a:r>
              <a:rPr lang="fa-IR" b="1" dirty="0">
                <a:solidFill>
                  <a:schemeClr val="tx1"/>
                </a:solidFill>
                <a:cs typeface="B Nazanin" panose="00000400000000000000" pitchFamily="2" charset="-78"/>
              </a:rPr>
              <a:t>3-</a:t>
            </a:r>
            <a:r>
              <a:rPr lang="ar-SA" b="1" dirty="0">
                <a:solidFill>
                  <a:schemeClr val="tx1"/>
                </a:solidFill>
                <a:cs typeface="B Nazanin" panose="00000400000000000000" pitchFamily="2" charset="-78"/>
              </a:rPr>
              <a:t>کشف یک ضعف امنیتی در کنترل‌کننده حافظه </a:t>
            </a:r>
            <a:r>
              <a:rPr lang="en-US" b="1" dirty="0">
                <a:solidFill>
                  <a:schemeClr val="tx1"/>
                </a:solidFill>
                <a:cs typeface="B Nazanin" panose="00000400000000000000" pitchFamily="2" charset="-78"/>
              </a:rPr>
              <a:t>OTP</a:t>
            </a:r>
            <a:r>
              <a:rPr lang="fa-IR" b="1" dirty="0">
                <a:solidFill>
                  <a:schemeClr val="tx1"/>
                </a:solidFill>
                <a:cs typeface="B Nazanin" panose="00000400000000000000" pitchFamily="2" charset="-78"/>
              </a:rPr>
              <a:t> </a:t>
            </a:r>
            <a:r>
              <a:rPr lang="en-US" b="1" dirty="0">
                <a:solidFill>
                  <a:schemeClr val="tx1"/>
                </a:solidFill>
                <a:cs typeface="B Nazanin" panose="00000400000000000000" pitchFamily="2" charset="-78"/>
              </a:rPr>
              <a:t> </a:t>
            </a:r>
            <a:r>
              <a:rPr lang="ar-SA" b="1" dirty="0">
                <a:solidFill>
                  <a:schemeClr val="tx1"/>
                </a:solidFill>
                <a:cs typeface="B Nazanin" panose="00000400000000000000" pitchFamily="2" charset="-78"/>
              </a:rPr>
              <a:t>مربوط به </a:t>
            </a:r>
            <a:r>
              <a:rPr lang="en-US" b="1" dirty="0" err="1">
                <a:solidFill>
                  <a:schemeClr val="tx1"/>
                </a:solidFill>
                <a:cs typeface="B Nazanin" panose="00000400000000000000" pitchFamily="2" charset="-78"/>
              </a:rPr>
              <a:t>OpenTitan</a:t>
            </a:r>
            <a:r>
              <a:rPr lang="fa-IR" b="1" dirty="0">
                <a:solidFill>
                  <a:schemeClr val="tx1"/>
                </a:solidFill>
                <a:cs typeface="B Nazanin" panose="00000400000000000000" pitchFamily="2" charset="-78"/>
              </a:rPr>
              <a:t> </a:t>
            </a:r>
            <a:r>
              <a:rPr lang="en-US" b="1" dirty="0">
                <a:solidFill>
                  <a:schemeClr val="tx1"/>
                </a:solidFill>
                <a:cs typeface="B Nazanin" panose="00000400000000000000" pitchFamily="2" charset="-78"/>
              </a:rPr>
              <a:t> </a:t>
            </a:r>
            <a:r>
              <a:rPr lang="ar-SA" b="1" dirty="0">
                <a:solidFill>
                  <a:schemeClr val="tx1"/>
                </a:solidFill>
                <a:cs typeface="B Nazanin" panose="00000400000000000000" pitchFamily="2" charset="-78"/>
              </a:rPr>
              <a:t>و ارائه راهکار اصلاحی.</a:t>
            </a:r>
          </a:p>
          <a:p>
            <a:pPr algn="r" rtl="1"/>
            <a:endParaRPr lang="ar-SA" b="1" dirty="0">
              <a:solidFill>
                <a:schemeClr val="tx1"/>
              </a:solidFill>
              <a:cs typeface="B Nazanin" panose="00000400000000000000" pitchFamily="2" charset="-78"/>
            </a:endParaRPr>
          </a:p>
          <a:p>
            <a:pPr algn="r" rtl="1"/>
            <a:r>
              <a:rPr lang="fa-IR" b="1" dirty="0">
                <a:solidFill>
                  <a:schemeClr val="tx1"/>
                </a:solidFill>
                <a:cs typeface="B Nazanin" panose="00000400000000000000" pitchFamily="2" charset="-78"/>
              </a:rPr>
              <a:t>4-</a:t>
            </a:r>
            <a:r>
              <a:rPr lang="ar-SA" b="1" dirty="0">
                <a:solidFill>
                  <a:schemeClr val="tx1"/>
                </a:solidFill>
                <a:cs typeface="B Nazanin" panose="00000400000000000000" pitchFamily="2" charset="-78"/>
              </a:rPr>
              <a:t>تعریف ویژگی‌های امنیتی به‌صورت صوری </a:t>
            </a:r>
            <a:r>
              <a:rPr lang="en-US" b="1" dirty="0">
                <a:solidFill>
                  <a:schemeClr val="tx1"/>
                </a:solidFill>
                <a:cs typeface="B Nazanin" panose="00000400000000000000" pitchFamily="2" charset="-78"/>
              </a:rPr>
              <a:t>(formal properties)</a:t>
            </a:r>
            <a:r>
              <a:rPr lang="fa-IR" b="1" dirty="0">
                <a:solidFill>
                  <a:schemeClr val="tx1"/>
                </a:solidFill>
                <a:cs typeface="B Nazanin" panose="00000400000000000000" pitchFamily="2" charset="-78"/>
              </a:rPr>
              <a:t> </a:t>
            </a:r>
            <a:r>
              <a:rPr lang="en-US" b="1" dirty="0">
                <a:solidFill>
                  <a:schemeClr val="tx1"/>
                </a:solidFill>
                <a:cs typeface="B Nazanin" panose="00000400000000000000" pitchFamily="2" charset="-78"/>
              </a:rPr>
              <a:t> </a:t>
            </a:r>
            <a:r>
              <a:rPr lang="ar-SA" b="1" dirty="0">
                <a:solidFill>
                  <a:schemeClr val="tx1"/>
                </a:solidFill>
                <a:cs typeface="B Nazanin" panose="00000400000000000000" pitchFamily="2" charset="-78"/>
              </a:rPr>
              <a:t>برای بررسی عدم نشت اطلاعات حساس مانند کلید رمزنگاری ثابت.</a:t>
            </a:r>
            <a:endParaRPr lang="en-US" b="1" dirty="0">
              <a:solidFill>
                <a:schemeClr val="tx1"/>
              </a:solidFill>
              <a:cs typeface="B Nazanin" panose="00000400000000000000" pitchFamily="2" charset="-78"/>
            </a:endParaRPr>
          </a:p>
        </p:txBody>
      </p:sp>
      <p:sp>
        <p:nvSpPr>
          <p:cNvPr id="3" name="Rectangle: Rounded Corners 2">
            <a:extLst>
              <a:ext uri="{FF2B5EF4-FFF2-40B4-BE49-F238E27FC236}">
                <a16:creationId xmlns:a16="http://schemas.microsoft.com/office/drawing/2014/main" id="{8ECE3AA6-914F-5C8F-F6F7-FCF622EF6723}"/>
              </a:ext>
            </a:extLst>
          </p:cNvPr>
          <p:cNvSpPr/>
          <p:nvPr/>
        </p:nvSpPr>
        <p:spPr>
          <a:xfrm>
            <a:off x="7184572" y="2760027"/>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cs typeface="B Nazanin" panose="00000400000000000000" pitchFamily="2" charset="-78"/>
              </a:rPr>
              <a:t>هدف مقاله</a:t>
            </a:r>
            <a:r>
              <a:rPr lang="fa-IR" b="1" dirty="0">
                <a:cs typeface="B Nazanin" panose="00000400000000000000" pitchFamily="2" charset="-78"/>
              </a:rPr>
              <a:t>:</a:t>
            </a:r>
            <a:endParaRPr lang="en-US" b="1" dirty="0">
              <a:cs typeface="B Nazanin" panose="00000400000000000000" pitchFamily="2" charset="-78"/>
            </a:endParaRPr>
          </a:p>
        </p:txBody>
      </p:sp>
      <p:pic>
        <p:nvPicPr>
          <p:cNvPr id="14" name="Picture 13">
            <a:extLst>
              <a:ext uri="{FF2B5EF4-FFF2-40B4-BE49-F238E27FC236}">
                <a16:creationId xmlns:a16="http://schemas.microsoft.com/office/drawing/2014/main" id="{D5C16B9C-664D-B44E-62A5-4A3DAA324210}"/>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15" name="Rectangle: Rounded Corners 14">
            <a:extLst>
              <a:ext uri="{FF2B5EF4-FFF2-40B4-BE49-F238E27FC236}">
                <a16:creationId xmlns:a16="http://schemas.microsoft.com/office/drawing/2014/main" id="{BBB9131A-2145-322B-2A11-6936DACAAF2E}"/>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34F6A0DA-B445-F261-7DE9-2C21755F96FB}"/>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2BA46599-C250-A2E2-D5CA-23E4346B3A02}"/>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3</a:t>
            </a:r>
            <a:endParaRPr lang="en-US" sz="1800" b="1" dirty="0">
              <a:solidFill>
                <a:srgbClr val="00B050"/>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0E25A8C0-8620-BD07-C10C-4D05D8DF70E1}"/>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8841730D-C834-63F4-515A-D0BEF525DB16}"/>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646713B9-9EA4-60AC-8AEC-F6B97C757CCA}"/>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4CB4484A-EB65-ED56-CA26-EADA205875F5}"/>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26031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DB073-E1C6-F9AB-3BC4-F31914F2054C}"/>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C87CB39-E769-B0FD-C18E-3044EA0452E2}"/>
              </a:ext>
            </a:extLst>
          </p:cNvPr>
          <p:cNvSpPr/>
          <p:nvPr/>
        </p:nvSpPr>
        <p:spPr>
          <a:xfrm>
            <a:off x="7175607" y="98612"/>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 نوآوری‌های کلیدی</a:t>
            </a:r>
            <a:r>
              <a:rPr lang="fa-IR" b="1" dirty="0"/>
              <a:t>:</a:t>
            </a:r>
            <a:endParaRPr lang="en-US" b="1" dirty="0"/>
          </a:p>
        </p:txBody>
      </p:sp>
      <p:sp>
        <p:nvSpPr>
          <p:cNvPr id="5" name="Rectangle: Rounded Corners 4">
            <a:extLst>
              <a:ext uri="{FF2B5EF4-FFF2-40B4-BE49-F238E27FC236}">
                <a16:creationId xmlns:a16="http://schemas.microsoft.com/office/drawing/2014/main" id="{8EE8C4A9-D0FB-A9FF-2AFE-DAA2219187F0}"/>
              </a:ext>
            </a:extLst>
          </p:cNvPr>
          <p:cNvSpPr/>
          <p:nvPr/>
        </p:nvSpPr>
        <p:spPr>
          <a:xfrm>
            <a:off x="1120589" y="624960"/>
            <a:ext cx="8156738" cy="61318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b="1" dirty="0">
                <a:cs typeface="B Nazanin" panose="00000400000000000000" pitchFamily="2" charset="-78"/>
              </a:rPr>
              <a:t>1-استفاده از تحلیل جریان اطلاعات </a:t>
            </a:r>
            <a:r>
              <a:rPr lang="en-US" b="1" dirty="0">
                <a:cs typeface="B Nazanin" panose="00000400000000000000" pitchFamily="2" charset="-78"/>
              </a:rPr>
              <a:t>(Hardware IFT)</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در بررسی امنیتی سخت‌افزارهای واقعی.</a:t>
            </a:r>
          </a:p>
          <a:p>
            <a:pPr marL="285750" indent="-285750" algn="r" rtl="1">
              <a:buFont typeface="Arial" panose="020B0604020202020204" pitchFamily="34" charset="0"/>
              <a:buChar char="•"/>
            </a:pPr>
            <a:r>
              <a:rPr lang="fa-IR" b="1" dirty="0">
                <a:cs typeface="B Nazanin" panose="00000400000000000000" pitchFamily="2" charset="-78"/>
              </a:rPr>
              <a:t>این روش به جای صرفاً تست‌های تابعی </a:t>
            </a:r>
            <a:r>
              <a:rPr lang="en-US" b="1" dirty="0">
                <a:cs typeface="B Nazanin" panose="00000400000000000000" pitchFamily="2" charset="-78"/>
              </a:rPr>
              <a:t>(functional testing)</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ردیابی جریان اطلاعات حساس در سطح طراحی </a:t>
            </a:r>
            <a:r>
              <a:rPr lang="en-US" b="1" dirty="0">
                <a:cs typeface="B Nazanin" panose="00000400000000000000" pitchFamily="2" charset="-78"/>
              </a:rPr>
              <a:t>RTL</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را ممکن می‌کند.</a:t>
            </a:r>
          </a:p>
          <a:p>
            <a:pPr marL="285750" indent="-285750" algn="r" rtl="1">
              <a:buFont typeface="Arial" panose="020B0604020202020204" pitchFamily="34" charset="0"/>
              <a:buChar char="•"/>
            </a:pPr>
            <a:endParaRPr lang="fa-IR" b="1" dirty="0">
              <a:cs typeface="B Nazanin" panose="00000400000000000000" pitchFamily="2" charset="-78"/>
            </a:endParaRPr>
          </a:p>
          <a:p>
            <a:pPr algn="r" rtl="1"/>
            <a:r>
              <a:rPr lang="fa-IR" b="1" dirty="0">
                <a:cs typeface="B Nazanin" panose="00000400000000000000" pitchFamily="2" charset="-78"/>
              </a:rPr>
              <a:t>2-تعریف ویژگی‌های امنیتی به‌صورت هایپری </a:t>
            </a:r>
            <a:r>
              <a:rPr lang="en-US" b="1" dirty="0">
                <a:cs typeface="B Nazanin" panose="00000400000000000000" pitchFamily="2" charset="-78"/>
              </a:rPr>
              <a:t>(</a:t>
            </a:r>
            <a:r>
              <a:rPr lang="en-US" b="1" dirty="0" err="1">
                <a:cs typeface="B Nazanin" panose="00000400000000000000" pitchFamily="2" charset="-78"/>
              </a:rPr>
              <a:t>Hyperproperties</a:t>
            </a:r>
            <a:r>
              <a:rPr lang="en-US" b="1" dirty="0">
                <a:cs typeface="B Nazanin" panose="00000400000000000000" pitchFamily="2" charset="-78"/>
              </a:rPr>
              <a:t>)</a:t>
            </a:r>
            <a:r>
              <a:rPr lang="fa-IR" b="1" dirty="0">
                <a:cs typeface="B Nazanin" panose="00000400000000000000" pitchFamily="2" charset="-78"/>
              </a:rPr>
              <a:t>:</a:t>
            </a:r>
          </a:p>
          <a:p>
            <a:pPr marL="285750" indent="-285750" algn="r" rtl="1">
              <a:buFont typeface="Arial" panose="020B0604020202020204" pitchFamily="34" charset="0"/>
              <a:buChar char="•"/>
            </a:pPr>
            <a:r>
              <a:rPr lang="fa-IR" b="1" dirty="0">
                <a:cs typeface="B Nazanin" panose="00000400000000000000" pitchFamily="2" charset="-78"/>
              </a:rPr>
              <a:t>به جای ویژگی‌های </a:t>
            </a:r>
            <a:r>
              <a:rPr lang="en-US" b="1" dirty="0">
                <a:cs typeface="B Nazanin" panose="00000400000000000000" pitchFamily="2" charset="-78"/>
              </a:rPr>
              <a:t>trace</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ساده، از ویژگی‌هایی استفاده شده که نیاز به چندین مسیر اجرا برای </a:t>
            </a:r>
          </a:p>
          <a:p>
            <a:pPr algn="r" rtl="1"/>
            <a:r>
              <a:rPr lang="fa-IR" b="1" dirty="0">
                <a:cs typeface="B Nazanin" panose="00000400000000000000" pitchFamily="2" charset="-78"/>
              </a:rPr>
              <a:t>     تحلیل عدم‌تداخل </a:t>
            </a:r>
            <a:r>
              <a:rPr lang="en-US" b="1" dirty="0">
                <a:cs typeface="B Nazanin" panose="00000400000000000000" pitchFamily="2" charset="-78"/>
              </a:rPr>
              <a:t>(noninterference)</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دارند.</a:t>
            </a:r>
          </a:p>
          <a:p>
            <a:pPr algn="r" rtl="1"/>
            <a:endParaRPr lang="fa-IR" b="1" dirty="0">
              <a:cs typeface="B Nazanin" panose="00000400000000000000" pitchFamily="2" charset="-78"/>
            </a:endParaRPr>
          </a:p>
          <a:p>
            <a:pPr algn="r" rtl="1"/>
            <a:r>
              <a:rPr lang="fa-IR" b="1" dirty="0">
                <a:cs typeface="B Nazanin" panose="00000400000000000000" pitchFamily="2" charset="-78"/>
              </a:rPr>
              <a:t>3-توسعه یک ابزار عملیاتی برای تحلیل امنیتی:</a:t>
            </a:r>
          </a:p>
          <a:p>
            <a:pPr marL="285750" indent="-285750" algn="r" rtl="1">
              <a:buFont typeface="Arial" panose="020B0604020202020204" pitchFamily="34" charset="0"/>
              <a:buChar char="•"/>
            </a:pPr>
            <a:r>
              <a:rPr lang="fa-IR" b="1" dirty="0">
                <a:cs typeface="B Nazanin" panose="00000400000000000000" pitchFamily="2" charset="-78"/>
              </a:rPr>
              <a:t>ابزار </a:t>
            </a:r>
            <a:r>
              <a:rPr lang="en-US" b="1" dirty="0">
                <a:cs typeface="B Nazanin" panose="00000400000000000000" pitchFamily="2" charset="-78"/>
              </a:rPr>
              <a:t>Radix </a:t>
            </a:r>
            <a:r>
              <a:rPr lang="fa-IR" b="1" dirty="0">
                <a:cs typeface="B Nazanin" panose="00000400000000000000" pitchFamily="2" charset="-78"/>
              </a:rPr>
              <a:t> از شرکت </a:t>
            </a:r>
            <a:r>
              <a:rPr lang="en-US" b="1" dirty="0" err="1">
                <a:cs typeface="B Nazanin" panose="00000400000000000000" pitchFamily="2" charset="-78"/>
              </a:rPr>
              <a:t>Cycuity</a:t>
            </a:r>
            <a:r>
              <a:rPr lang="en-US" b="1" dirty="0">
                <a:cs typeface="B Nazanin" panose="00000400000000000000" pitchFamily="2" charset="-78"/>
              </a:rPr>
              <a:t> </a:t>
            </a:r>
            <a:r>
              <a:rPr lang="fa-IR" b="1" dirty="0">
                <a:cs typeface="B Nazanin" panose="00000400000000000000" pitchFamily="2" charset="-78"/>
              </a:rPr>
              <a:t> به‌طور موفق استفاده شده و قابلیت‌های آن برای شناسایی آسیب‌پذیری و اعتبارسنجی وصله امنیتی نشان داده شد.</a:t>
            </a:r>
          </a:p>
          <a:p>
            <a:pPr marL="285750" indent="-285750" algn="r" rtl="1">
              <a:buFont typeface="Arial" panose="020B0604020202020204" pitchFamily="34" charset="0"/>
              <a:buChar char="•"/>
            </a:pPr>
            <a:endParaRPr lang="fa-IR" b="1" dirty="0">
              <a:cs typeface="B Nazanin" panose="00000400000000000000" pitchFamily="2" charset="-78"/>
            </a:endParaRPr>
          </a:p>
          <a:p>
            <a:pPr algn="r" rtl="1"/>
            <a:r>
              <a:rPr lang="fa-IR" b="1" dirty="0">
                <a:cs typeface="B Nazanin" panose="00000400000000000000" pitchFamily="2" charset="-78"/>
              </a:rPr>
              <a:t>4-استفاده از تکنیک‌های </a:t>
            </a:r>
            <a:r>
              <a:rPr lang="en-US" b="1" dirty="0">
                <a:cs typeface="B Nazanin" panose="00000400000000000000" pitchFamily="2" charset="-78"/>
              </a:rPr>
              <a:t>Label Downgrade" </a:t>
            </a:r>
            <a:r>
              <a:rPr lang="fa-IR" b="1" dirty="0">
                <a:cs typeface="B Nazanin" panose="00000400000000000000" pitchFamily="2" charset="-78"/>
              </a:rPr>
              <a:t>"برای تحلیل دقیق‌تر: </a:t>
            </a:r>
          </a:p>
          <a:p>
            <a:pPr marL="285750" indent="-285750" algn="r" rtl="1">
              <a:buFont typeface="Arial" panose="020B0604020202020204" pitchFamily="34" charset="0"/>
              <a:buChar char="•"/>
            </a:pPr>
            <a:r>
              <a:rPr lang="fa-IR" b="1" dirty="0">
                <a:cs typeface="B Nazanin" panose="00000400000000000000" pitchFamily="2" charset="-78"/>
              </a:rPr>
              <a:t>نویسندگان روش‌هایی برای دسته‌بندی جریان اطلاعات امن و غیرامن ارائه دادند، تا داده‌ی رمزنگاری‌شده نهایی به‌درستی از داده‌های رمز نشده میانی تفکیک شود.</a:t>
            </a:r>
          </a:p>
          <a:p>
            <a:pPr marL="285750" indent="-285750" algn="r" rtl="1">
              <a:buFont typeface="Arial" panose="020B0604020202020204" pitchFamily="34" charset="0"/>
              <a:buChar char="•"/>
            </a:pPr>
            <a:endParaRPr lang="fa-IR" b="1" dirty="0">
              <a:cs typeface="B Nazanin" panose="00000400000000000000" pitchFamily="2" charset="-78"/>
            </a:endParaRPr>
          </a:p>
          <a:p>
            <a:pPr algn="r" rtl="1"/>
            <a:r>
              <a:rPr lang="fa-IR" b="1" dirty="0">
                <a:cs typeface="B Nazanin" panose="00000400000000000000" pitchFamily="2" charset="-78"/>
              </a:rPr>
              <a:t>5-یکپارچه‌سازی فرآیند تهدید، تحلیل، ویژگی‌نویسی و وصله:</a:t>
            </a:r>
          </a:p>
          <a:p>
            <a:pPr marL="285750" indent="-285750" algn="r" rtl="1">
              <a:buFont typeface="Arial" panose="020B0604020202020204" pitchFamily="34" charset="0"/>
              <a:buChar char="•"/>
            </a:pPr>
            <a:r>
              <a:rPr lang="fa-IR" b="1" dirty="0">
                <a:cs typeface="B Nazanin" panose="00000400000000000000" pitchFamily="2" charset="-78"/>
              </a:rPr>
              <a:t>مقاله یک الگوی شش‌مرحله‌ای برای اعتبارسنجی امنیتی سخت‌افزار ارائه می‌دهد، از مدل‌سازی تهدید تا وصله نهایی و تحلیل تأثیر آن.</a:t>
            </a:r>
          </a:p>
        </p:txBody>
      </p:sp>
      <p:pic>
        <p:nvPicPr>
          <p:cNvPr id="2" name="Picture 1">
            <a:extLst>
              <a:ext uri="{FF2B5EF4-FFF2-40B4-BE49-F238E27FC236}">
                <a16:creationId xmlns:a16="http://schemas.microsoft.com/office/drawing/2014/main" id="{A1752F5E-DD3F-7FAE-7651-7EB8982B8F57}"/>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E2AC19E0-A4B1-993B-2EEE-223B25D92769}"/>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085E1A09-75CA-7FDA-2124-AB73CF232981}"/>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2579746C-89D0-F3F0-563A-E8DA1BF7A30D}"/>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3</a:t>
            </a:r>
            <a:endParaRPr lang="en-US" sz="1800" b="1" dirty="0">
              <a:solidFill>
                <a:srgbClr val="00B050"/>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D2FBC6A9-1587-545E-DF6A-8C5C8EB6429F}"/>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FE9D3D88-CA7A-760D-487B-733F102E4FEE}"/>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29D73C66-8BDA-166F-CE9A-76250BCBF507}"/>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CE414013-5F36-9A09-4562-43F77543D1B4}"/>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165487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D114A-E48F-953F-AB2A-1462C17FEF7A}"/>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8FE2D29-0C4A-9C35-F106-AA5AB508E180}"/>
              </a:ext>
            </a:extLst>
          </p:cNvPr>
          <p:cNvSpPr/>
          <p:nvPr/>
        </p:nvSpPr>
        <p:spPr>
          <a:xfrm>
            <a:off x="968189" y="1905656"/>
            <a:ext cx="8076054" cy="2540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400" b="1" dirty="0">
                <a:cs typeface="B Nazanin" panose="00000400000000000000" pitchFamily="2" charset="-78"/>
              </a:rPr>
              <a:t>1-شناسایی نشت اطلاعات حساس </a:t>
            </a:r>
            <a:r>
              <a:rPr lang="en-US" sz="2400" b="1" dirty="0">
                <a:cs typeface="B Nazanin" panose="00000400000000000000" pitchFamily="2" charset="-78"/>
              </a:rPr>
              <a:t>(</a:t>
            </a:r>
            <a:r>
              <a:rPr lang="en-US" sz="2400" b="1" dirty="0" err="1">
                <a:cs typeface="B Nazanin" panose="00000400000000000000" pitchFamily="2" charset="-78"/>
              </a:rPr>
              <a:t>RndCnstKey</a:t>
            </a:r>
            <a:r>
              <a:rPr lang="en-US" sz="2400" b="1" dirty="0">
                <a:cs typeface="B Nazanin" panose="00000400000000000000" pitchFamily="2" charset="-78"/>
              </a:rPr>
              <a:t>)</a:t>
            </a:r>
            <a:r>
              <a:rPr lang="fa-IR" sz="2400" b="1" dirty="0">
                <a:cs typeface="B Nazanin" panose="00000400000000000000" pitchFamily="2" charset="-78"/>
              </a:rPr>
              <a:t>:</a:t>
            </a:r>
          </a:p>
          <a:p>
            <a:pPr algn="r" rtl="1"/>
            <a:r>
              <a:rPr lang="fa-IR" sz="2400" b="1" dirty="0">
                <a:cs typeface="B Nazanin" panose="00000400000000000000" pitchFamily="2" charset="-78"/>
              </a:rPr>
              <a:t>2-ردگیری مسیر نشت اطلاعات:</a:t>
            </a:r>
          </a:p>
          <a:p>
            <a:pPr algn="r" rtl="1"/>
            <a:r>
              <a:rPr lang="fa-IR" sz="2400" b="1" dirty="0">
                <a:cs typeface="B Nazanin" panose="00000400000000000000" pitchFamily="2" charset="-78"/>
              </a:rPr>
              <a:t>3-تست و اصلاح ویژگی امنیتی:</a:t>
            </a:r>
          </a:p>
          <a:p>
            <a:pPr algn="r" rtl="1"/>
            <a:r>
              <a:rPr lang="fa-IR" sz="2400" b="1" dirty="0">
                <a:cs typeface="B Nazanin" panose="00000400000000000000" pitchFamily="2" charset="-78"/>
              </a:rPr>
              <a:t>4-اصلاح کد سخت‌افزاری:</a:t>
            </a:r>
          </a:p>
          <a:p>
            <a:pPr algn="r" rtl="1"/>
            <a:r>
              <a:rPr lang="fa-IR" sz="2400" b="1" dirty="0">
                <a:cs typeface="B Nazanin" panose="00000400000000000000" pitchFamily="2" charset="-78"/>
              </a:rPr>
              <a:t>5-پذیرش وصله </a:t>
            </a:r>
            <a:r>
              <a:rPr lang="en-US" sz="2400" b="1" dirty="0">
                <a:cs typeface="B Nazanin" panose="00000400000000000000" pitchFamily="2" charset="-78"/>
              </a:rPr>
              <a:t>(Patch) </a:t>
            </a:r>
            <a:r>
              <a:rPr lang="fa-IR" sz="2400" b="1" dirty="0">
                <a:cs typeface="B Nazanin" panose="00000400000000000000" pitchFamily="2" charset="-78"/>
              </a:rPr>
              <a:t>توسط تیم </a:t>
            </a:r>
            <a:r>
              <a:rPr lang="en-US" sz="2400" b="1" dirty="0" err="1">
                <a:cs typeface="B Nazanin" panose="00000400000000000000" pitchFamily="2" charset="-78"/>
              </a:rPr>
              <a:t>OpenTitan</a:t>
            </a:r>
            <a:r>
              <a:rPr lang="fa-IR" sz="2400" b="1" dirty="0">
                <a:cs typeface="B Nazanin" panose="00000400000000000000" pitchFamily="2" charset="-78"/>
              </a:rPr>
              <a:t>:</a:t>
            </a:r>
          </a:p>
          <a:p>
            <a:pPr algn="r" rtl="1"/>
            <a:r>
              <a:rPr lang="fa-IR" sz="2400" b="1" dirty="0">
                <a:cs typeface="B Nazanin" panose="00000400000000000000" pitchFamily="2" charset="-78"/>
              </a:rPr>
              <a:t>6-ثبت آسیب‌پذیری به‌عنوان یک ضعف امنیتی جدید:</a:t>
            </a:r>
            <a:endParaRPr lang="en-US" sz="2400" b="1"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846CD9CA-3971-362A-C4D5-08DF42DBCE95}"/>
              </a:ext>
            </a:extLst>
          </p:cNvPr>
          <p:cNvSpPr/>
          <p:nvPr/>
        </p:nvSpPr>
        <p:spPr>
          <a:xfrm>
            <a:off x="7112852" y="1049694"/>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sz="2400" b="1" dirty="0">
                <a:cs typeface="B Nazanin" panose="00000400000000000000" pitchFamily="2" charset="-78"/>
              </a:rPr>
              <a:t>نتایج تجربی</a:t>
            </a:r>
            <a:r>
              <a:rPr lang="fa-IR" sz="2400" b="1" dirty="0">
                <a:cs typeface="B Nazanin" panose="00000400000000000000" pitchFamily="2" charset="-78"/>
              </a:rPr>
              <a:t>:</a:t>
            </a:r>
            <a:endParaRPr lang="en-US" sz="2400" b="1" dirty="0">
              <a:cs typeface="B Nazanin" panose="00000400000000000000" pitchFamily="2" charset="-78"/>
            </a:endParaRPr>
          </a:p>
        </p:txBody>
      </p:sp>
      <p:pic>
        <p:nvPicPr>
          <p:cNvPr id="2" name="Picture 1">
            <a:extLst>
              <a:ext uri="{FF2B5EF4-FFF2-40B4-BE49-F238E27FC236}">
                <a16:creationId xmlns:a16="http://schemas.microsoft.com/office/drawing/2014/main" id="{7A0718BF-48F7-43AE-6F98-3B5D436769C4}"/>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8E8433BE-862E-F686-8B62-DA3A61C17B1F}"/>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DC8B0879-BEBA-43E1-59F5-665FAF38CF77}"/>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467C72FE-B95E-022A-8371-9E68C8A85525}"/>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3</a:t>
            </a:r>
            <a:endParaRPr lang="en-US" sz="1800" b="1" dirty="0">
              <a:solidFill>
                <a:srgbClr val="00B050"/>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CE44ABE2-9858-2611-E4B9-4B517ACB438E}"/>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E8B70CF7-B3AF-657D-51DA-03DCBF1F0BFB}"/>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937A4234-CC9E-CF5C-89F5-1D194160EBEE}"/>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B59D11F3-4AB3-3C0A-64B2-BAFB909DF433}"/>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740479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D4219E-9B4E-94AF-84B7-FF910F9423B8}"/>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8CE73FA9-A9A0-DC70-6A80-73E73B95EE82}"/>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ED2E3C99-7338-3F8D-C240-630013B42FEA}"/>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A4576EE8-BB16-F082-37F4-0703956D2E86}"/>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1AB84421-20CC-71BD-C715-EA6BE828D137}"/>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4</a:t>
            </a:r>
            <a:endParaRPr lang="en-US" sz="1800" b="1" dirty="0">
              <a:solidFill>
                <a:srgbClr val="00B050"/>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7A352F0C-A206-EDAD-68AC-1F4CC12E8F90}"/>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D9DAF7D6-9CE8-296E-E5BB-C3D0C0BFC0CD}"/>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5122C94A-42DC-0701-2BB4-6068BC900A28}"/>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pic>
        <p:nvPicPr>
          <p:cNvPr id="3" name="Picture 2">
            <a:extLst>
              <a:ext uri="{FF2B5EF4-FFF2-40B4-BE49-F238E27FC236}">
                <a16:creationId xmlns:a16="http://schemas.microsoft.com/office/drawing/2014/main" id="{5F223699-6647-5A75-1939-5F2D4FE8D47A}"/>
              </a:ext>
            </a:extLst>
          </p:cNvPr>
          <p:cNvPicPr>
            <a:picLocks noChangeAspect="1"/>
          </p:cNvPicPr>
          <p:nvPr/>
        </p:nvPicPr>
        <p:blipFill>
          <a:blip r:embed="rId3"/>
          <a:stretch>
            <a:fillRect/>
          </a:stretch>
        </p:blipFill>
        <p:spPr>
          <a:xfrm>
            <a:off x="503851" y="1495016"/>
            <a:ext cx="9101483" cy="25484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E2E96115-52E9-863D-BBB2-537F3E6BE2FA}"/>
              </a:ext>
            </a:extLst>
          </p:cNvPr>
          <p:cNvSpPr/>
          <p:nvPr/>
        </p:nvSpPr>
        <p:spPr>
          <a:xfrm>
            <a:off x="5832862" y="4717353"/>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920B787-6B95-42C8-EAD8-CDF689490BF5}"/>
              </a:ext>
            </a:extLst>
          </p:cNvPr>
          <p:cNvSpPr txBox="1"/>
          <p:nvPr/>
        </p:nvSpPr>
        <p:spPr>
          <a:xfrm>
            <a:off x="5320309" y="4722881"/>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2022</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596AF652-0FD4-45C4-3BAB-8D66D02A31DD}"/>
              </a:ext>
            </a:extLst>
          </p:cNvPr>
          <p:cNvSpPr/>
          <p:nvPr/>
        </p:nvSpPr>
        <p:spPr>
          <a:xfrm>
            <a:off x="1324025" y="4424165"/>
            <a:ext cx="3425257" cy="21725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64CAAD15-A94F-8F3A-8EA3-FAB08395FEB8}"/>
              </a:ext>
            </a:extLst>
          </p:cNvPr>
          <p:cNvSpPr txBox="1"/>
          <p:nvPr/>
        </p:nvSpPr>
        <p:spPr>
          <a:xfrm>
            <a:off x="1642540" y="4439471"/>
            <a:ext cx="2791959" cy="2062103"/>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p>
          <a:p>
            <a:pPr marL="285750" indent="-285750" algn="r" rtl="1">
              <a:buFont typeface="Arial" panose="020B0604020202020204" pitchFamily="34" charset="0"/>
              <a:buChar char="•"/>
            </a:pPr>
            <a:r>
              <a:rPr lang="en-US" dirty="0"/>
              <a:t>Davide Rossi</a:t>
            </a:r>
            <a:endParaRPr lang="fa-IR" sz="2000" dirty="0">
              <a:cs typeface="B Nazanin" panose="00000400000000000000" pitchFamily="2" charset="-78"/>
            </a:endParaRPr>
          </a:p>
          <a:p>
            <a:pPr marL="285750" indent="-285750" algn="r" rtl="1">
              <a:buFont typeface="Arial" panose="020B0604020202020204" pitchFamily="34" charset="0"/>
              <a:buChar char="•"/>
            </a:pPr>
            <a:r>
              <a:rPr lang="en-US" dirty="0"/>
              <a:t>Luca </a:t>
            </a:r>
            <a:r>
              <a:rPr lang="en-US" dirty="0" err="1"/>
              <a:t>Benini</a:t>
            </a:r>
            <a:endParaRPr lang="fa-IR" sz="2000" dirty="0">
              <a:cs typeface="B Nazanin" panose="00000400000000000000" pitchFamily="2" charset="-78"/>
            </a:endParaRPr>
          </a:p>
          <a:p>
            <a:pPr marL="285750" indent="-285750" algn="r" rtl="1">
              <a:buFont typeface="Arial" panose="020B0604020202020204" pitchFamily="34" charset="0"/>
              <a:buChar char="•"/>
            </a:pPr>
            <a:r>
              <a:rPr lang="en-US" dirty="0"/>
              <a:t>Francesco Conti</a:t>
            </a:r>
            <a:endParaRPr lang="fa-IR" sz="2000" dirty="0">
              <a:cs typeface="B Nazanin" panose="00000400000000000000" pitchFamily="2" charset="-78"/>
            </a:endParaRPr>
          </a:p>
          <a:p>
            <a:pPr marL="285750" indent="-285750" algn="r" rtl="1">
              <a:buFont typeface="Arial" panose="020B0604020202020204" pitchFamily="34" charset="0"/>
              <a:buChar char="•"/>
            </a:pPr>
            <a:r>
              <a:rPr lang="en-US" dirty="0"/>
              <a:t>Giuseppe </a:t>
            </a:r>
            <a:r>
              <a:rPr lang="en-US" dirty="0" err="1"/>
              <a:t>Tagliavini</a:t>
            </a:r>
            <a:endParaRPr lang="fa-IR" dirty="0"/>
          </a:p>
          <a:p>
            <a:pPr marL="285750" indent="-285750" algn="r" rtl="1">
              <a:buFont typeface="Arial" panose="020B0604020202020204" pitchFamily="34" charset="0"/>
              <a:buChar char="•"/>
            </a:pPr>
            <a:r>
              <a:rPr lang="en-US" dirty="0"/>
              <a:t>Germain </a:t>
            </a:r>
            <a:r>
              <a:rPr lang="en-US" dirty="0" err="1"/>
              <a:t>Haugou</a:t>
            </a:r>
            <a:endParaRPr lang="fa-IR" dirty="0"/>
          </a:p>
          <a:p>
            <a:pPr marL="285750" indent="-285750" algn="r" rtl="1">
              <a:buFont typeface="Arial" panose="020B0604020202020204" pitchFamily="34" charset="0"/>
              <a:buChar char="•"/>
            </a:pPr>
            <a:r>
              <a:rPr lang="en-US" dirty="0" err="1"/>
              <a:t>Nazareno</a:t>
            </a:r>
            <a:r>
              <a:rPr lang="en-US" dirty="0"/>
              <a:t> </a:t>
            </a:r>
            <a:r>
              <a:rPr lang="en-US" dirty="0" err="1"/>
              <a:t>Bruschi</a:t>
            </a:r>
            <a:endParaRPr lang="fa-IR" dirty="0"/>
          </a:p>
        </p:txBody>
      </p:sp>
      <p:sp>
        <p:nvSpPr>
          <p:cNvPr id="2" name="Rectangle: Rounded Corners 1">
            <a:extLst>
              <a:ext uri="{FF2B5EF4-FFF2-40B4-BE49-F238E27FC236}">
                <a16:creationId xmlns:a16="http://schemas.microsoft.com/office/drawing/2014/main" id="{90292D04-3076-B252-3423-3B553259F033}"/>
              </a:ext>
            </a:extLst>
          </p:cNvPr>
          <p:cNvSpPr/>
          <p:nvPr/>
        </p:nvSpPr>
        <p:spPr>
          <a:xfrm>
            <a:off x="7391174" y="214604"/>
            <a:ext cx="1978090"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4</a:t>
            </a:r>
            <a:endParaRPr lang="en-US" sz="2800"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2229250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7C525-5C65-DC5C-DE91-97073E81225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1FA238E-3F58-F10E-1E97-65C62E3D69D7}"/>
              </a:ext>
            </a:extLst>
          </p:cNvPr>
          <p:cNvSpPr/>
          <p:nvPr/>
        </p:nvSpPr>
        <p:spPr>
          <a:xfrm>
            <a:off x="7094925" y="1492898"/>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موضوع اصلی:</a:t>
            </a:r>
            <a:endParaRPr lang="en-US" b="1" dirty="0"/>
          </a:p>
        </p:txBody>
      </p:sp>
      <p:sp>
        <p:nvSpPr>
          <p:cNvPr id="5" name="Rectangle: Rounded Corners 4">
            <a:extLst>
              <a:ext uri="{FF2B5EF4-FFF2-40B4-BE49-F238E27FC236}">
                <a16:creationId xmlns:a16="http://schemas.microsoft.com/office/drawing/2014/main" id="{ED36C4CE-95B8-394B-A174-E0D06030571D}"/>
              </a:ext>
            </a:extLst>
          </p:cNvPr>
          <p:cNvSpPr/>
          <p:nvPr/>
        </p:nvSpPr>
        <p:spPr>
          <a:xfrm>
            <a:off x="784139" y="2295887"/>
            <a:ext cx="8493189" cy="23468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ar-SA" sz="2400" b="1" dirty="0">
                <a:solidFill>
                  <a:schemeClr val="accent4">
                    <a:lumMod val="75000"/>
                  </a:schemeClr>
                </a:solidFill>
                <a:cs typeface="B Nazanin" panose="00000400000000000000" pitchFamily="2" charset="-78"/>
              </a:rPr>
              <a:t>طراحی یک شبیه‌ساز کامل </a:t>
            </a:r>
            <a:r>
              <a:rPr lang="en-US" sz="2400" b="1" dirty="0">
                <a:cs typeface="B Nazanin" panose="00000400000000000000" pitchFamily="2" charset="-78"/>
              </a:rPr>
              <a:t>(full-platform)</a:t>
            </a:r>
            <a:r>
              <a:rPr lang="fa-IR" sz="2400" b="1" dirty="0">
                <a:cs typeface="B Nazanin" panose="00000400000000000000" pitchFamily="2" charset="-78"/>
              </a:rPr>
              <a:t> </a:t>
            </a:r>
            <a:r>
              <a:rPr lang="en-US" sz="2400" b="1" dirty="0">
                <a:cs typeface="B Nazanin" panose="00000400000000000000" pitchFamily="2" charset="-78"/>
              </a:rPr>
              <a:t> </a:t>
            </a:r>
            <a:r>
              <a:rPr lang="ar-SA" sz="2400" b="1" dirty="0">
                <a:cs typeface="B Nazanin" panose="00000400000000000000" pitchFamily="2" charset="-78"/>
              </a:rPr>
              <a:t>برای </a:t>
            </a:r>
            <a:r>
              <a:rPr lang="ar-SA" sz="2400" b="1" dirty="0">
                <a:solidFill>
                  <a:srgbClr val="FFFF00"/>
                </a:solidFill>
                <a:cs typeface="B Nazanin" panose="00000400000000000000" pitchFamily="2" charset="-78"/>
              </a:rPr>
              <a:t>سیستم‌های ناهمگن </a:t>
            </a:r>
            <a:r>
              <a:rPr lang="ar-SA" sz="2400" b="1" dirty="0">
                <a:cs typeface="B Nazanin" panose="00000400000000000000" pitchFamily="2" charset="-78"/>
              </a:rPr>
              <a:t>و </a:t>
            </a:r>
            <a:r>
              <a:rPr lang="ar-SA" sz="2400" b="1" dirty="0">
                <a:solidFill>
                  <a:srgbClr val="FFFF00"/>
                </a:solidFill>
                <a:cs typeface="B Nazanin" panose="00000400000000000000" pitchFamily="2" charset="-78"/>
              </a:rPr>
              <a:t>کم‌مصرف</a:t>
            </a:r>
            <a:r>
              <a:rPr lang="ar-SA" sz="2400" b="1" dirty="0">
                <a:cs typeface="B Nazanin" panose="00000400000000000000" pitchFamily="2" charset="-78"/>
              </a:rPr>
              <a:t> مانند معماری </a:t>
            </a:r>
            <a:r>
              <a:rPr lang="en-US" sz="2400" b="1" dirty="0">
                <a:cs typeface="B Nazanin" panose="00000400000000000000" pitchFamily="2" charset="-78"/>
              </a:rPr>
              <a:t>PULP (Parallel Ultra-Low Power)</a:t>
            </a:r>
            <a:r>
              <a:rPr lang="fa-IR" sz="2400" b="1" dirty="0">
                <a:cs typeface="B Nazanin" panose="00000400000000000000" pitchFamily="2" charset="-78"/>
              </a:rPr>
              <a:t> </a:t>
            </a:r>
            <a:r>
              <a:rPr lang="en-US" sz="2400" b="1" dirty="0">
                <a:cs typeface="B Nazanin" panose="00000400000000000000" pitchFamily="2" charset="-78"/>
              </a:rPr>
              <a:t> </a:t>
            </a:r>
            <a:r>
              <a:rPr lang="ar-SA" sz="2400" b="1" dirty="0">
                <a:cs typeface="B Nazanin" panose="00000400000000000000" pitchFamily="2" charset="-78"/>
              </a:rPr>
              <a:t>که به طراحان امکان بررسی سریع فضای طراحی </a:t>
            </a:r>
            <a:r>
              <a:rPr lang="en-US" sz="2400" b="1" dirty="0">
                <a:cs typeface="B Nazanin" panose="00000400000000000000" pitchFamily="2" charset="-78"/>
              </a:rPr>
              <a:t>(Design Space Exploration) </a:t>
            </a:r>
            <a:r>
              <a:rPr lang="ar-SA" sz="2400" b="1" dirty="0">
                <a:cs typeface="B Nazanin" panose="00000400000000000000" pitchFamily="2" charset="-78"/>
              </a:rPr>
              <a:t>را می‌دهد، بدون نیاز به شبیه‌سازی سخت‌افزاری کامل یا استفاده از </a:t>
            </a:r>
            <a:r>
              <a:rPr lang="en-US" sz="2400" b="1" dirty="0">
                <a:cs typeface="B Nazanin" panose="00000400000000000000" pitchFamily="2" charset="-78"/>
              </a:rPr>
              <a:t>FPGA</a:t>
            </a:r>
            <a:r>
              <a:rPr lang="fa-IR" sz="2400" b="1" dirty="0">
                <a:cs typeface="B Nazanin" panose="00000400000000000000" pitchFamily="2" charset="-78"/>
              </a:rPr>
              <a:t>.</a:t>
            </a:r>
            <a:endParaRPr lang="en-US" sz="2400" b="1" dirty="0">
              <a:cs typeface="B Nazanin" panose="00000400000000000000" pitchFamily="2" charset="-78"/>
            </a:endParaRPr>
          </a:p>
        </p:txBody>
      </p:sp>
      <p:pic>
        <p:nvPicPr>
          <p:cNvPr id="2" name="Picture 1">
            <a:extLst>
              <a:ext uri="{FF2B5EF4-FFF2-40B4-BE49-F238E27FC236}">
                <a16:creationId xmlns:a16="http://schemas.microsoft.com/office/drawing/2014/main" id="{D1D8801F-8DE7-5894-3261-6B2A2D592570}"/>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A6BB7830-3304-5577-4DC9-8075ADD2A5CF}"/>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29A40911-F21D-2D82-3F8F-B682BE0EB092}"/>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2C48ECE7-CA5F-7F79-2278-0EF5E6B5C501}"/>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105258B4-FC36-5963-59AA-71019FE971F2}"/>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4</a:t>
            </a:r>
            <a:endParaRPr lang="en-US" sz="1800" b="1" dirty="0">
              <a:solidFill>
                <a:srgbClr val="00B050"/>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D09A9790-EF7C-4F49-3E29-67130F8F39EA}"/>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0A550487-B5AA-92F2-EFC8-6DAA2F0030D7}"/>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332EF590-F907-4DE4-4EFB-0FE0317E07E3}"/>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829855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77891-4DEF-B6DB-F235-0EF997B66348}"/>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10A0F3-D0F9-ACF1-34CF-B1D329E58BAE}"/>
              </a:ext>
            </a:extLst>
          </p:cNvPr>
          <p:cNvSpPr/>
          <p:nvPr/>
        </p:nvSpPr>
        <p:spPr>
          <a:xfrm>
            <a:off x="5567083" y="537242"/>
            <a:ext cx="344130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rtl="1"/>
            <a:r>
              <a:rPr lang="ar-SA" sz="2400" b="1" dirty="0"/>
              <a:t>ساختار و ویژگی‌های </a:t>
            </a:r>
            <a:r>
              <a:rPr lang="en-US" sz="2400" b="1" dirty="0" err="1"/>
              <a:t>GVSoC</a:t>
            </a:r>
            <a:r>
              <a:rPr lang="fa-IR" sz="2400" b="1" dirty="0"/>
              <a:t>:</a:t>
            </a:r>
            <a:endParaRPr lang="en-US" sz="2400" b="1" dirty="0"/>
          </a:p>
        </p:txBody>
      </p:sp>
      <p:sp>
        <p:nvSpPr>
          <p:cNvPr id="5" name="Rectangle: Rounded Corners 4">
            <a:extLst>
              <a:ext uri="{FF2B5EF4-FFF2-40B4-BE49-F238E27FC236}">
                <a16:creationId xmlns:a16="http://schemas.microsoft.com/office/drawing/2014/main" id="{D4EF537B-5BDD-9E60-3AF6-6FC6A61243D5}"/>
              </a:ext>
            </a:extLst>
          </p:cNvPr>
          <p:cNvSpPr/>
          <p:nvPr/>
        </p:nvSpPr>
        <p:spPr>
          <a:xfrm>
            <a:off x="1030941" y="1541126"/>
            <a:ext cx="8156738" cy="167208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en-US" sz="2400" b="1" dirty="0" err="1">
                <a:cs typeface="B Nazanin" panose="00000400000000000000" pitchFamily="2" charset="-78"/>
              </a:rPr>
              <a:t>GVSoC</a:t>
            </a:r>
            <a:r>
              <a:rPr lang="en-US" sz="2400" b="1" dirty="0">
                <a:cs typeface="B Nazanin" panose="00000400000000000000" pitchFamily="2" charset="-78"/>
              </a:rPr>
              <a:t> </a:t>
            </a:r>
            <a:r>
              <a:rPr lang="fa-IR" sz="2400" b="1" dirty="0">
                <a:cs typeface="B Nazanin" panose="00000400000000000000" pitchFamily="2" charset="-78"/>
              </a:rPr>
              <a:t>یک شبیه‌ساز رویداد-محور </a:t>
            </a:r>
            <a:r>
              <a:rPr lang="en-US" sz="2400" b="1" dirty="0">
                <a:cs typeface="B Nazanin" panose="00000400000000000000" pitchFamily="2" charset="-78"/>
              </a:rPr>
              <a:t>event-driven)</a:t>
            </a:r>
            <a:r>
              <a:rPr lang="fa-IR" sz="2400" b="1" dirty="0">
                <a:cs typeface="B Nazanin" panose="00000400000000000000" pitchFamily="2" charset="-78"/>
              </a:rPr>
              <a:t>)</a:t>
            </a:r>
            <a:r>
              <a:rPr lang="en-US" sz="2400" b="1" dirty="0">
                <a:cs typeface="B Nazanin" panose="00000400000000000000" pitchFamily="2" charset="-78"/>
              </a:rPr>
              <a:t> </a:t>
            </a:r>
            <a:r>
              <a:rPr lang="fa-IR" sz="2400" b="1" dirty="0">
                <a:cs typeface="B Nazanin" panose="00000400000000000000" pitchFamily="2" charset="-78"/>
              </a:rPr>
              <a:t>است که ترکیبی از مدل‌های </a:t>
            </a:r>
            <a:r>
              <a:rPr lang="en-US" sz="2400" b="1" dirty="0">
                <a:cs typeface="B Nazanin" panose="00000400000000000000" pitchFamily="2" charset="-78"/>
              </a:rPr>
              <a:t>C++</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برای اجزای سخت‌افزار و پیکربندی‌های </a:t>
            </a:r>
            <a:r>
              <a:rPr lang="en-US" sz="2400" b="1" dirty="0">
                <a:cs typeface="B Nazanin" panose="00000400000000000000" pitchFamily="2" charset="-78"/>
              </a:rPr>
              <a:t>JSON </a:t>
            </a:r>
            <a:r>
              <a:rPr lang="fa-IR" sz="2400" b="1" dirty="0">
                <a:cs typeface="B Nazanin" panose="00000400000000000000" pitchFamily="2" charset="-78"/>
              </a:rPr>
              <a:t> و اسکریپت‌های </a:t>
            </a:r>
            <a:r>
              <a:rPr lang="en-US" sz="2400" b="1" dirty="0">
                <a:cs typeface="B Nazanin" panose="00000400000000000000" pitchFamily="2" charset="-78"/>
              </a:rPr>
              <a:t>Python</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برای ایجاد معماری‌های دلخواه ارائه می‌دهد.</a:t>
            </a:r>
            <a:endParaRPr lang="en-US" sz="2400" b="1" dirty="0">
              <a:cs typeface="B Nazanin" panose="00000400000000000000" pitchFamily="2" charset="-78"/>
            </a:endParaRPr>
          </a:p>
        </p:txBody>
      </p:sp>
      <p:sp>
        <p:nvSpPr>
          <p:cNvPr id="2" name="Rectangle: Rounded Corners 1">
            <a:extLst>
              <a:ext uri="{FF2B5EF4-FFF2-40B4-BE49-F238E27FC236}">
                <a16:creationId xmlns:a16="http://schemas.microsoft.com/office/drawing/2014/main" id="{CF41B5A3-7EB5-BAEF-6CA8-C994477DC422}"/>
              </a:ext>
            </a:extLst>
          </p:cNvPr>
          <p:cNvSpPr/>
          <p:nvPr/>
        </p:nvSpPr>
        <p:spPr>
          <a:xfrm>
            <a:off x="1030941" y="3383270"/>
            <a:ext cx="8156738" cy="283237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400" b="1" dirty="0">
                <a:cs typeface="B Nazanin" panose="00000400000000000000" pitchFamily="2" charset="-78"/>
              </a:rPr>
              <a:t>اجزای اصلی:</a:t>
            </a:r>
            <a:endParaRPr lang="en-US" sz="2400" b="1" dirty="0">
              <a:cs typeface="B Nazanin" panose="00000400000000000000" pitchFamily="2" charset="-78"/>
            </a:endParaRPr>
          </a:p>
          <a:p>
            <a:pPr marL="342900" indent="-342900" algn="r" rtl="1">
              <a:buFont typeface="Arial" panose="020B0604020202020204" pitchFamily="34" charset="0"/>
              <a:buChar char="•"/>
            </a:pPr>
            <a:r>
              <a:rPr lang="fa-IR" sz="2400" b="1" dirty="0">
                <a:cs typeface="B Nazanin" panose="00000400000000000000" pitchFamily="2" charset="-78"/>
              </a:rPr>
              <a:t>پردازنده </a:t>
            </a:r>
            <a:r>
              <a:rPr lang="en-US" sz="2400" b="1" dirty="0">
                <a:cs typeface="B Nazanin" panose="00000400000000000000" pitchFamily="2" charset="-78"/>
              </a:rPr>
              <a:t>RISC-V</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با پشتیبانی از توسعه </a:t>
            </a:r>
            <a:r>
              <a:rPr lang="en-US" sz="2400" b="1" dirty="0">
                <a:cs typeface="B Nazanin" panose="00000400000000000000" pitchFamily="2" charset="-78"/>
              </a:rPr>
              <a:t>ISA</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و مدل‌سازی خط لوله</a:t>
            </a:r>
          </a:p>
          <a:p>
            <a:pPr marL="342900" indent="-342900" algn="r" rtl="1">
              <a:buFont typeface="Arial" panose="020B0604020202020204" pitchFamily="34" charset="0"/>
              <a:buChar char="•"/>
            </a:pPr>
            <a:r>
              <a:rPr lang="fa-IR" sz="2400" b="1" dirty="0">
                <a:cs typeface="B Nazanin" panose="00000400000000000000" pitchFamily="2" charset="-78"/>
              </a:rPr>
              <a:t>حافظه‌ها (</a:t>
            </a:r>
            <a:r>
              <a:rPr lang="en-US" sz="2400" b="1" dirty="0">
                <a:cs typeface="B Nazanin" panose="00000400000000000000" pitchFamily="2" charset="-78"/>
              </a:rPr>
              <a:t>TCDM، L2</a:t>
            </a:r>
            <a:r>
              <a:rPr lang="fa-IR" sz="2400" b="1" dirty="0">
                <a:cs typeface="B Nazanin" panose="00000400000000000000" pitchFamily="2" charset="-78"/>
              </a:rPr>
              <a:t>)</a:t>
            </a:r>
            <a:r>
              <a:rPr lang="en-US" sz="2400" b="1" dirty="0">
                <a:cs typeface="B Nazanin" panose="00000400000000000000" pitchFamily="2" charset="-78"/>
              </a:rPr>
              <a:t> </a:t>
            </a:r>
            <a:r>
              <a:rPr lang="fa-IR" sz="2400" b="1" dirty="0">
                <a:cs typeface="B Nazanin" panose="00000400000000000000" pitchFamily="2" charset="-78"/>
              </a:rPr>
              <a:t>با مدل‌سازی دقیق تأخیر و تداخل</a:t>
            </a:r>
          </a:p>
          <a:p>
            <a:pPr marL="342900" indent="-342900" algn="r" rtl="1">
              <a:buFont typeface="Arial" panose="020B0604020202020204" pitchFamily="34" charset="0"/>
              <a:buChar char="•"/>
            </a:pPr>
            <a:r>
              <a:rPr lang="en-US" sz="2400" b="1" dirty="0">
                <a:cs typeface="B Nazanin" panose="00000400000000000000" pitchFamily="2" charset="-78"/>
              </a:rPr>
              <a:t>DMA</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و </a:t>
            </a:r>
            <a:r>
              <a:rPr lang="en-US" sz="2400" b="1" dirty="0">
                <a:cs typeface="B Nazanin" panose="00000400000000000000" pitchFamily="2" charset="-78"/>
              </a:rPr>
              <a:t>micro-DMA</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برای انتقال داده‌ها</a:t>
            </a:r>
          </a:p>
          <a:p>
            <a:pPr marL="342900" indent="-342900" algn="r" rtl="1">
              <a:buFont typeface="Arial" panose="020B0604020202020204" pitchFamily="34" charset="0"/>
              <a:buChar char="•"/>
            </a:pPr>
            <a:r>
              <a:rPr lang="fa-IR" sz="2400" b="1" dirty="0">
                <a:cs typeface="B Nazanin" panose="00000400000000000000" pitchFamily="2" charset="-78"/>
              </a:rPr>
              <a:t>شتاب‌دهنده‌های سخت‌افزاری </a:t>
            </a:r>
            <a:r>
              <a:rPr lang="en-US" sz="2400" b="1" dirty="0">
                <a:cs typeface="B Nazanin" panose="00000400000000000000" pitchFamily="2" charset="-78"/>
              </a:rPr>
              <a:t>(Accelerators)</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با رابط برنامه‌ریزی</a:t>
            </a:r>
          </a:p>
          <a:p>
            <a:pPr marL="342900" indent="-342900" algn="r" rtl="1">
              <a:buFont typeface="Arial" panose="020B0604020202020204" pitchFamily="34" charset="0"/>
              <a:buChar char="•"/>
            </a:pPr>
            <a:r>
              <a:rPr lang="fa-IR" sz="2400" b="1" dirty="0">
                <a:cs typeface="B Nazanin" panose="00000400000000000000" pitchFamily="2" charset="-78"/>
              </a:rPr>
              <a:t>واسط‌های ورودی/خروجی </a:t>
            </a:r>
            <a:r>
              <a:rPr lang="en-US" sz="2400" b="1" dirty="0">
                <a:cs typeface="B Nazanin" panose="00000400000000000000" pitchFamily="2" charset="-78"/>
              </a:rPr>
              <a:t>(I/O)</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و محیط زمان‌بندی دقیق</a:t>
            </a:r>
            <a:endParaRPr lang="en-US" sz="2400" b="1" dirty="0">
              <a:cs typeface="B Nazanin" panose="00000400000000000000" pitchFamily="2" charset="-78"/>
            </a:endParaRPr>
          </a:p>
        </p:txBody>
      </p:sp>
      <p:pic>
        <p:nvPicPr>
          <p:cNvPr id="3" name="Picture 2">
            <a:extLst>
              <a:ext uri="{FF2B5EF4-FFF2-40B4-BE49-F238E27FC236}">
                <a16:creationId xmlns:a16="http://schemas.microsoft.com/office/drawing/2014/main" id="{69260F3E-4447-7AB7-EA3E-C68768FBCC6D}"/>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14" name="Rectangle: Rounded Corners 13">
            <a:extLst>
              <a:ext uri="{FF2B5EF4-FFF2-40B4-BE49-F238E27FC236}">
                <a16:creationId xmlns:a16="http://schemas.microsoft.com/office/drawing/2014/main" id="{D7576064-FF90-C1B8-076F-F40FBC94879B}"/>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9CC370F8-D271-E497-2A10-1E2AA4729EAC}"/>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4D3DF08B-9800-4E1F-8BBE-429A988D273F}"/>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DCA2256B-5717-5FA2-A42C-1AA5DC4610B4}"/>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4</a:t>
            </a:r>
            <a:endParaRPr lang="en-US" sz="1800" b="1" dirty="0">
              <a:solidFill>
                <a:srgbClr val="00B050"/>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60D17310-AF46-883D-2B04-D577984CD006}"/>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4AC5B07F-1D7D-6F77-218F-9159562D9DFD}"/>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C7F33BB5-5A48-944F-AB53-8D3309854751}"/>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901419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3CE92-C06D-2DDA-D2D1-06ED51387DD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0B48533-1334-1FEE-5029-736C4E756C7B}"/>
              </a:ext>
            </a:extLst>
          </p:cNvPr>
          <p:cNvSpPr/>
          <p:nvPr/>
        </p:nvSpPr>
        <p:spPr>
          <a:xfrm>
            <a:off x="484095" y="1245803"/>
            <a:ext cx="8963561" cy="15620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en-US" sz="2400" b="1" dirty="0" err="1">
                <a:solidFill>
                  <a:schemeClr val="tx1"/>
                </a:solidFill>
                <a:cs typeface="B Nazanin" panose="00000400000000000000" pitchFamily="2" charset="-78"/>
              </a:rPr>
              <a:t>GVSoC</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 </a:t>
            </a:r>
            <a:r>
              <a:rPr lang="fa-IR" sz="2400" b="1" dirty="0">
                <a:solidFill>
                  <a:schemeClr val="tx1"/>
                </a:solidFill>
                <a:cs typeface="B Nazanin" panose="00000400000000000000" pitchFamily="2" charset="-78"/>
              </a:rPr>
              <a:t>تا 2500 برابر سریع‌تر از شبیه‌سازهای دقیق سیکلی </a:t>
            </a:r>
            <a:r>
              <a:rPr lang="en-US" sz="2400" b="1" dirty="0">
                <a:solidFill>
                  <a:schemeClr val="tx1"/>
                </a:solidFill>
                <a:cs typeface="B Nazanin" panose="00000400000000000000" pitchFamily="2" charset="-78"/>
              </a:rPr>
              <a:t>(cycle-accurate)</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 </a:t>
            </a:r>
            <a:r>
              <a:rPr lang="fa-IR" sz="2400" b="1" dirty="0">
                <a:solidFill>
                  <a:schemeClr val="tx1"/>
                </a:solidFill>
                <a:cs typeface="B Nazanin" panose="00000400000000000000" pitchFamily="2" charset="-78"/>
              </a:rPr>
              <a:t>است.دقت زمان‌بندی آن برای تحلیل‌های عملکردی با خطای کمتر از 10٪ نسبت به پیاده‌سازی واقعی روی </a:t>
            </a:r>
            <a:r>
              <a:rPr lang="en-US" sz="2400" b="1" dirty="0">
                <a:solidFill>
                  <a:schemeClr val="tx1"/>
                </a:solidFill>
                <a:cs typeface="B Nazanin" panose="00000400000000000000" pitchFamily="2" charset="-78"/>
              </a:rPr>
              <a:t>FPGA</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 </a:t>
            </a:r>
            <a:r>
              <a:rPr lang="fa-IR" sz="2400" b="1" dirty="0">
                <a:solidFill>
                  <a:schemeClr val="tx1"/>
                </a:solidFill>
                <a:cs typeface="B Nazanin" panose="00000400000000000000" pitchFamily="2" charset="-78"/>
              </a:rPr>
              <a:t>ارزیابی شده است.</a:t>
            </a:r>
            <a:endParaRPr lang="en-US" sz="2400" b="1" dirty="0">
              <a:solidFill>
                <a:schemeClr val="tx1"/>
              </a:solidFill>
              <a:cs typeface="B Nazanin" panose="00000400000000000000" pitchFamily="2" charset="-78"/>
            </a:endParaRPr>
          </a:p>
        </p:txBody>
      </p:sp>
      <p:sp>
        <p:nvSpPr>
          <p:cNvPr id="5" name="Rectangle: Rounded Corners 4">
            <a:extLst>
              <a:ext uri="{FF2B5EF4-FFF2-40B4-BE49-F238E27FC236}">
                <a16:creationId xmlns:a16="http://schemas.microsoft.com/office/drawing/2014/main" id="{D1666D02-F8EB-E3A5-8C4C-CD35970978B0}"/>
              </a:ext>
            </a:extLst>
          </p:cNvPr>
          <p:cNvSpPr/>
          <p:nvPr/>
        </p:nvSpPr>
        <p:spPr>
          <a:xfrm>
            <a:off x="6299054" y="530796"/>
            <a:ext cx="3155279"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sz="2400" b="1" dirty="0"/>
              <a:t>دقت و سرعت شبیه‌سازی:</a:t>
            </a:r>
            <a:endParaRPr lang="en-US" sz="2400" b="1" dirty="0"/>
          </a:p>
        </p:txBody>
      </p:sp>
      <p:sp>
        <p:nvSpPr>
          <p:cNvPr id="2" name="Rectangle: Rounded Corners 1">
            <a:extLst>
              <a:ext uri="{FF2B5EF4-FFF2-40B4-BE49-F238E27FC236}">
                <a16:creationId xmlns:a16="http://schemas.microsoft.com/office/drawing/2014/main" id="{4542D3B6-80C2-ABDC-111C-0B36A5466BB6}"/>
              </a:ext>
            </a:extLst>
          </p:cNvPr>
          <p:cNvSpPr/>
          <p:nvPr/>
        </p:nvSpPr>
        <p:spPr>
          <a:xfrm>
            <a:off x="1246095" y="4050099"/>
            <a:ext cx="8076054" cy="14608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lgn="r" rtl="1">
              <a:buFont typeface="Arial" panose="020B0604020202020204" pitchFamily="34" charset="0"/>
              <a:buChar char="•"/>
            </a:pPr>
            <a:r>
              <a:rPr lang="fa-IR" sz="2400" b="1" dirty="0">
                <a:solidFill>
                  <a:schemeClr val="tx1"/>
                </a:solidFill>
                <a:cs typeface="B Nazanin" panose="00000400000000000000" pitchFamily="2" charset="-78"/>
              </a:rPr>
              <a:t>توسعه شبیه‌سازی واقع‌گرایانه و سریع برای معماری‌های</a:t>
            </a:r>
            <a:r>
              <a:rPr lang="en-US" sz="2400" b="1" dirty="0">
                <a:solidFill>
                  <a:schemeClr val="tx1"/>
                </a:solidFill>
                <a:cs typeface="B Nazanin" panose="00000400000000000000" pitchFamily="2" charset="-78"/>
              </a:rPr>
              <a:t>V</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RISC-</a:t>
            </a:r>
            <a:endParaRPr lang="fa-IR" sz="2400" b="1" dirty="0">
              <a:solidFill>
                <a:schemeClr val="tx1"/>
              </a:solidFill>
              <a:cs typeface="B Nazanin" panose="00000400000000000000" pitchFamily="2" charset="-78"/>
            </a:endParaRPr>
          </a:p>
          <a:p>
            <a:pPr marL="342900" indent="-342900" algn="r" rtl="1">
              <a:buFont typeface="Arial" panose="020B0604020202020204" pitchFamily="34" charset="0"/>
              <a:buChar char="•"/>
            </a:pPr>
            <a:r>
              <a:rPr lang="fa-IR" sz="2400" b="1" dirty="0">
                <a:solidFill>
                  <a:schemeClr val="tx1"/>
                </a:solidFill>
                <a:cs typeface="B Nazanin" panose="00000400000000000000" pitchFamily="2" charset="-78"/>
              </a:rPr>
              <a:t>مناسب برای پژوهش، آموزش و توسعه سیستم‌های </a:t>
            </a:r>
            <a:r>
              <a:rPr lang="en-US" sz="2400" b="1" dirty="0">
                <a:solidFill>
                  <a:schemeClr val="tx1"/>
                </a:solidFill>
                <a:cs typeface="B Nazanin" panose="00000400000000000000" pitchFamily="2" charset="-78"/>
              </a:rPr>
              <a:t>IoT</a:t>
            </a:r>
          </a:p>
        </p:txBody>
      </p:sp>
      <p:sp>
        <p:nvSpPr>
          <p:cNvPr id="3" name="Rectangle: Rounded Corners 2">
            <a:extLst>
              <a:ext uri="{FF2B5EF4-FFF2-40B4-BE49-F238E27FC236}">
                <a16:creationId xmlns:a16="http://schemas.microsoft.com/office/drawing/2014/main" id="{817A1F43-61C7-1606-5146-2C24BED0025C}"/>
              </a:ext>
            </a:extLst>
          </p:cNvPr>
          <p:cNvSpPr/>
          <p:nvPr/>
        </p:nvSpPr>
        <p:spPr>
          <a:xfrm>
            <a:off x="7220429" y="3357558"/>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sz="2400" b="1" dirty="0"/>
              <a:t> دستاوردها:</a:t>
            </a:r>
            <a:endParaRPr lang="en-US" sz="2400" b="1" dirty="0"/>
          </a:p>
        </p:txBody>
      </p:sp>
      <p:pic>
        <p:nvPicPr>
          <p:cNvPr id="14" name="Picture 13">
            <a:extLst>
              <a:ext uri="{FF2B5EF4-FFF2-40B4-BE49-F238E27FC236}">
                <a16:creationId xmlns:a16="http://schemas.microsoft.com/office/drawing/2014/main" id="{9A9FC26D-9FBD-7CA1-F934-D37E3C9AC148}"/>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15" name="Rectangle: Rounded Corners 14">
            <a:extLst>
              <a:ext uri="{FF2B5EF4-FFF2-40B4-BE49-F238E27FC236}">
                <a16:creationId xmlns:a16="http://schemas.microsoft.com/office/drawing/2014/main" id="{975657A3-5CD3-FBA4-49BF-EE6B5B0470F3}"/>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E99D0E45-F182-258A-A6EF-0225BFDD9A0B}"/>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DDE5A223-9DFC-7CE2-407D-2CAFD252C0F7}"/>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D4C640E4-6FD8-60C1-EFB8-32732782228D}"/>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4</a:t>
            </a:r>
            <a:endParaRPr lang="en-US" sz="1800" b="1" dirty="0">
              <a:solidFill>
                <a:srgbClr val="00B050"/>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113EC309-8850-1DDE-CB12-F4C1EC6E0F2E}"/>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759CC2EA-9835-450D-BC60-EFF99BCB4DC9}"/>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CBD93A68-A4A6-D639-51EE-007BA0EB379E}"/>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634402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F5D5DF-332B-87DB-1435-55ACCD74BBF4}"/>
              </a:ext>
            </a:extLst>
          </p:cNvPr>
          <p:cNvSpPr/>
          <p:nvPr/>
        </p:nvSpPr>
        <p:spPr>
          <a:xfrm>
            <a:off x="484095" y="1245802"/>
            <a:ext cx="8963561" cy="269220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400" b="1" dirty="0">
                <a:solidFill>
                  <a:schemeClr val="tx1"/>
                </a:solidFill>
                <a:cs typeface="B Nazanin" panose="00000400000000000000" pitchFamily="2" charset="-78"/>
              </a:rPr>
              <a:t>مقاله نشان می‌دهد که شبیه‌ساز </a:t>
            </a:r>
            <a:r>
              <a:rPr lang="en-US" sz="2400" b="1" dirty="0" err="1">
                <a:solidFill>
                  <a:schemeClr val="tx1"/>
                </a:solidFill>
                <a:cs typeface="B Nazanin" panose="00000400000000000000" pitchFamily="2" charset="-78"/>
              </a:rPr>
              <a:t>GVSoC</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 </a:t>
            </a:r>
            <a:r>
              <a:rPr lang="fa-IR" sz="2400" b="1" dirty="0">
                <a:solidFill>
                  <a:schemeClr val="tx1"/>
                </a:solidFill>
                <a:cs typeface="B Nazanin" panose="00000400000000000000" pitchFamily="2" charset="-78"/>
              </a:rPr>
              <a:t>می‌تواند کل سیستم‌های </a:t>
            </a:r>
            <a:r>
              <a:rPr lang="en-US" sz="2400" b="1" dirty="0">
                <a:solidFill>
                  <a:schemeClr val="tx1"/>
                </a:solidFill>
                <a:cs typeface="B Nazanin" panose="00000400000000000000" pitchFamily="2" charset="-78"/>
              </a:rPr>
              <a:t>RISC-V</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 </a:t>
            </a:r>
            <a:r>
              <a:rPr lang="fa-IR" sz="2400" b="1" dirty="0">
                <a:solidFill>
                  <a:schemeClr val="tx1"/>
                </a:solidFill>
                <a:cs typeface="B Nazanin" panose="00000400000000000000" pitchFamily="2" charset="-78"/>
              </a:rPr>
              <a:t>برای </a:t>
            </a:r>
            <a:r>
              <a:rPr lang="en-US" sz="2400" b="1" dirty="0">
                <a:solidFill>
                  <a:schemeClr val="tx1"/>
                </a:solidFill>
                <a:cs typeface="B Nazanin" panose="00000400000000000000" pitchFamily="2" charset="-78"/>
              </a:rPr>
              <a:t>IoT</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 </a:t>
            </a:r>
            <a:r>
              <a:rPr lang="fa-IR" sz="2400" b="1" dirty="0">
                <a:solidFill>
                  <a:schemeClr val="tx1"/>
                </a:solidFill>
                <a:cs typeface="B Nazanin" panose="00000400000000000000" pitchFamily="2" charset="-78"/>
              </a:rPr>
              <a:t>را با دقت بالا (~90٪) و سرعت بسیار بیشتر (تا 2500× نسبت به شبیه‌سازهای دقیق سیکلی) شبیه‌سازی کند. با استفاده از سه مطالعه موردی (شبکه عصبی </a:t>
            </a:r>
            <a:r>
              <a:rPr lang="en-US" sz="2400" b="1" dirty="0">
                <a:solidFill>
                  <a:schemeClr val="tx1"/>
                </a:solidFill>
                <a:cs typeface="B Nazanin" panose="00000400000000000000" pitchFamily="2" charset="-78"/>
              </a:rPr>
              <a:t>MobileNetV1</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 </a:t>
            </a:r>
            <a:r>
              <a:rPr lang="fa-IR" sz="2400" b="1" dirty="0">
                <a:solidFill>
                  <a:schemeClr val="tx1"/>
                </a:solidFill>
                <a:cs typeface="B Nazanin" panose="00000400000000000000" pitchFamily="2" charset="-78"/>
              </a:rPr>
              <a:t>الگوریتم‌های </a:t>
            </a:r>
            <a:r>
              <a:rPr lang="en-US" sz="2400" b="1" dirty="0">
                <a:solidFill>
                  <a:schemeClr val="tx1"/>
                </a:solidFill>
                <a:cs typeface="B Nazanin" panose="00000400000000000000" pitchFamily="2" charset="-78"/>
              </a:rPr>
              <a:t>DSP</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 </a:t>
            </a:r>
            <a:r>
              <a:rPr lang="fa-IR" sz="2400" b="1" dirty="0">
                <a:solidFill>
                  <a:schemeClr val="tx1"/>
                </a:solidFill>
                <a:cs typeface="B Nazanin" panose="00000400000000000000" pitchFamily="2" charset="-78"/>
              </a:rPr>
              <a:t>و شتاب‌دهنده کانولوشن)، اثبات شد که </a:t>
            </a:r>
            <a:r>
              <a:rPr lang="en-US" sz="2400" b="1" dirty="0" err="1">
                <a:solidFill>
                  <a:schemeClr val="tx1"/>
                </a:solidFill>
                <a:cs typeface="B Nazanin" panose="00000400000000000000" pitchFamily="2" charset="-78"/>
              </a:rPr>
              <a:t>GVSoC</a:t>
            </a:r>
            <a:r>
              <a:rPr lang="fa-IR" sz="2400" b="1" dirty="0">
                <a:solidFill>
                  <a:schemeClr val="tx1"/>
                </a:solidFill>
                <a:cs typeface="B Nazanin" panose="00000400000000000000" pitchFamily="2" charset="-78"/>
              </a:rPr>
              <a:t> </a:t>
            </a:r>
            <a:r>
              <a:rPr lang="en-US" sz="2400" b="1" dirty="0">
                <a:solidFill>
                  <a:schemeClr val="tx1"/>
                </a:solidFill>
                <a:cs typeface="B Nazanin" panose="00000400000000000000" pitchFamily="2" charset="-78"/>
              </a:rPr>
              <a:t> </a:t>
            </a:r>
            <a:r>
              <a:rPr lang="fa-IR" sz="2400" b="1" dirty="0">
                <a:solidFill>
                  <a:schemeClr val="tx1"/>
                </a:solidFill>
                <a:cs typeface="B Nazanin" panose="00000400000000000000" pitchFamily="2" charset="-78"/>
              </a:rPr>
              <a:t>ابزار مناسبی برای تحلیل عملکرد، طراحی معماری، و بهینه‌سازی سیستم‌های تعبیه‌شده ناهمگون است.</a:t>
            </a:r>
            <a:endParaRPr lang="en-US" sz="2400" b="1" dirty="0">
              <a:solidFill>
                <a:schemeClr val="tx1"/>
              </a:solidFill>
              <a:cs typeface="B Nazanin" panose="00000400000000000000" pitchFamily="2" charset="-78"/>
            </a:endParaRPr>
          </a:p>
        </p:txBody>
      </p:sp>
      <p:sp>
        <p:nvSpPr>
          <p:cNvPr id="5" name="Rectangle: Rounded Corners 4">
            <a:extLst>
              <a:ext uri="{FF2B5EF4-FFF2-40B4-BE49-F238E27FC236}">
                <a16:creationId xmlns:a16="http://schemas.microsoft.com/office/drawing/2014/main" id="{7DFC5F32-6DFB-4FDC-B316-DF2409E87DD2}"/>
              </a:ext>
            </a:extLst>
          </p:cNvPr>
          <p:cNvSpPr/>
          <p:nvPr/>
        </p:nvSpPr>
        <p:spPr>
          <a:xfrm>
            <a:off x="6299054" y="530796"/>
            <a:ext cx="3155279"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sz="2400" b="1" dirty="0"/>
              <a:t>نتایج</a:t>
            </a:r>
            <a:endParaRPr lang="en-US" sz="2400" b="1" dirty="0"/>
          </a:p>
        </p:txBody>
      </p:sp>
      <p:pic>
        <p:nvPicPr>
          <p:cNvPr id="2" name="Picture 1">
            <a:extLst>
              <a:ext uri="{FF2B5EF4-FFF2-40B4-BE49-F238E27FC236}">
                <a16:creationId xmlns:a16="http://schemas.microsoft.com/office/drawing/2014/main" id="{0D76BDC3-21CF-AD41-B36C-CB4BE392AB2E}"/>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BC7DF89C-105C-2B69-6D64-98E63D3A5B28}"/>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2A2BBE4B-9793-2275-BE43-6478245018F5}"/>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37FDCDDF-9804-49EB-F383-D10801223CAA}"/>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49D4274D-CFF7-897A-0ACA-AFFDA258370E}"/>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4</a:t>
            </a:r>
            <a:endParaRPr lang="en-US" sz="1800" b="1" dirty="0">
              <a:solidFill>
                <a:srgbClr val="00B050"/>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F2B5E5F5-2A18-52D9-4F3E-C26DE079F12D}"/>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A9529D42-ED26-7F5F-D451-8B96E6C3D9C5}"/>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8505C027-070A-F263-9C4B-E744C94E8D8B}"/>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401695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4B80728-4FF6-8399-34A5-DB83DC07F565}"/>
              </a:ext>
            </a:extLst>
          </p:cNvPr>
          <p:cNvGraphicFramePr>
            <a:graphicFrameLocks noGrp="1"/>
          </p:cNvGraphicFramePr>
          <p:nvPr>
            <p:extLst>
              <p:ext uri="{D42A27DB-BD31-4B8C-83A1-F6EECF244321}">
                <p14:modId xmlns:p14="http://schemas.microsoft.com/office/powerpoint/2010/main" val="1787430576"/>
              </p:ext>
            </p:extLst>
          </p:nvPr>
        </p:nvGraphicFramePr>
        <p:xfrm>
          <a:off x="2185925" y="2998236"/>
          <a:ext cx="7044611" cy="2804160"/>
        </p:xfrm>
        <a:graphic>
          <a:graphicData uri="http://schemas.openxmlformats.org/drawingml/2006/table">
            <a:tbl>
              <a:tblPr firstRow="1" bandRow="1">
                <a:tableStyleId>{F5AB1C69-6EDB-4FF4-983F-18BD219EF322}</a:tableStyleId>
              </a:tblPr>
              <a:tblGrid>
                <a:gridCol w="7044611">
                  <a:extLst>
                    <a:ext uri="{9D8B030D-6E8A-4147-A177-3AD203B41FA5}">
                      <a16:colId xmlns:a16="http://schemas.microsoft.com/office/drawing/2014/main" val="2040927632"/>
                    </a:ext>
                  </a:extLst>
                </a:gridCol>
              </a:tblGrid>
              <a:tr h="243509">
                <a:tc>
                  <a:txBody>
                    <a:bodyPr/>
                    <a:lstStyle/>
                    <a:p>
                      <a:pPr algn="ctr" rtl="1"/>
                      <a:r>
                        <a:rPr lang="fa-IR" sz="3200" b="1" dirty="0">
                          <a:solidFill>
                            <a:schemeClr val="tx1"/>
                          </a:solidFill>
                          <a:cs typeface="B Nazanin" panose="00000400000000000000" pitchFamily="2" charset="-78"/>
                        </a:rPr>
                        <a:t>عنوان فعالیت:خلاصه 15 مقاله مرتبط با سمینار درس </a:t>
                      </a:r>
                      <a:r>
                        <a:rPr lang="en-US" sz="3200" b="1" dirty="0">
                          <a:solidFill>
                            <a:schemeClr val="tx1"/>
                          </a:solidFill>
                          <a:cs typeface="B Nazanin" panose="00000400000000000000" pitchFamily="2" charset="-78"/>
                        </a:rPr>
                        <a:t>DSP</a:t>
                      </a:r>
                    </a:p>
                  </a:txBody>
                  <a:tcPr>
                    <a:solidFill>
                      <a:schemeClr val="tx2">
                        <a:lumMod val="20000"/>
                        <a:lumOff val="80000"/>
                      </a:schemeClr>
                    </a:solidFill>
                  </a:tcPr>
                </a:tc>
                <a:extLst>
                  <a:ext uri="{0D108BD9-81ED-4DB2-BD59-A6C34878D82A}">
                    <a16:rowId xmlns:a16="http://schemas.microsoft.com/office/drawing/2014/main" val="4271238916"/>
                  </a:ext>
                </a:extLst>
              </a:tr>
              <a:tr h="370840">
                <a:tc>
                  <a:txBody>
                    <a:bodyPr/>
                    <a:lstStyle/>
                    <a:p>
                      <a:pPr algn="ctr" rtl="1"/>
                      <a:r>
                        <a:rPr lang="fa-IR" sz="3200" b="1" dirty="0">
                          <a:cs typeface="B Nazanin" panose="00000400000000000000" pitchFamily="2" charset="-78"/>
                        </a:rPr>
                        <a:t>نام استاد:جناب آقای دکتر مهدی اسلامی</a:t>
                      </a:r>
                      <a:endParaRPr lang="en-US" sz="3200" b="1" dirty="0">
                        <a:cs typeface="B Nazanin" panose="00000400000000000000" pitchFamily="2" charset="-78"/>
                      </a:endParaRPr>
                    </a:p>
                  </a:txBody>
                  <a:tcPr/>
                </a:tc>
                <a:extLst>
                  <a:ext uri="{0D108BD9-81ED-4DB2-BD59-A6C34878D82A}">
                    <a16:rowId xmlns:a16="http://schemas.microsoft.com/office/drawing/2014/main" val="2548760903"/>
                  </a:ext>
                </a:extLst>
              </a:tr>
              <a:tr h="370840">
                <a:tc>
                  <a:txBody>
                    <a:bodyPr/>
                    <a:lstStyle/>
                    <a:p>
                      <a:pPr algn="ctr" rtl="1"/>
                      <a:r>
                        <a:rPr lang="fa-IR" sz="3200" b="1" dirty="0">
                          <a:cs typeface="B Nazanin" panose="00000400000000000000" pitchFamily="2" charset="-78"/>
                        </a:rPr>
                        <a:t>نام دانشجو:مریم میرزایی فرد</a:t>
                      </a:r>
                      <a:endParaRPr lang="en-US" sz="3200" b="1" dirty="0">
                        <a:cs typeface="B Nazanin" panose="00000400000000000000" pitchFamily="2" charset="-78"/>
                      </a:endParaRPr>
                    </a:p>
                  </a:txBody>
                  <a:tcPr>
                    <a:solidFill>
                      <a:schemeClr val="tx2">
                        <a:lumMod val="20000"/>
                        <a:lumOff val="80000"/>
                      </a:schemeClr>
                    </a:solidFill>
                  </a:tcPr>
                </a:tc>
                <a:extLst>
                  <a:ext uri="{0D108BD9-81ED-4DB2-BD59-A6C34878D82A}">
                    <a16:rowId xmlns:a16="http://schemas.microsoft.com/office/drawing/2014/main" val="1004693226"/>
                  </a:ext>
                </a:extLst>
              </a:tr>
              <a:tr h="370840">
                <a:tc>
                  <a:txBody>
                    <a:bodyPr/>
                    <a:lstStyle/>
                    <a:p>
                      <a:pPr algn="ctr" rtl="1"/>
                      <a:r>
                        <a:rPr lang="fa-IR" sz="3200" b="1" dirty="0">
                          <a:cs typeface="B Nazanin" panose="00000400000000000000" pitchFamily="2" charset="-78"/>
                        </a:rPr>
                        <a:t>بهار 1404</a:t>
                      </a:r>
                      <a:endParaRPr lang="en-US" sz="3200" b="1" dirty="0">
                        <a:cs typeface="B Nazanin" panose="00000400000000000000" pitchFamily="2" charset="-78"/>
                      </a:endParaRPr>
                    </a:p>
                  </a:txBody>
                  <a:tcPr/>
                </a:tc>
                <a:extLst>
                  <a:ext uri="{0D108BD9-81ED-4DB2-BD59-A6C34878D82A}">
                    <a16:rowId xmlns:a16="http://schemas.microsoft.com/office/drawing/2014/main" val="2098859862"/>
                  </a:ext>
                </a:extLst>
              </a:tr>
            </a:tbl>
          </a:graphicData>
        </a:graphic>
      </p:graphicFrame>
      <p:pic>
        <p:nvPicPr>
          <p:cNvPr id="5" name="Picture 4">
            <a:extLst>
              <a:ext uri="{FF2B5EF4-FFF2-40B4-BE49-F238E27FC236}">
                <a16:creationId xmlns:a16="http://schemas.microsoft.com/office/drawing/2014/main" id="{94783795-6D34-8F67-010B-88386958A683}"/>
              </a:ext>
            </a:extLst>
          </p:cNvPr>
          <p:cNvPicPr>
            <a:picLocks noChangeAspect="1"/>
          </p:cNvPicPr>
          <p:nvPr/>
        </p:nvPicPr>
        <p:blipFill>
          <a:blip r:embed="rId2"/>
          <a:stretch>
            <a:fillRect/>
          </a:stretch>
        </p:blipFill>
        <p:spPr>
          <a:xfrm>
            <a:off x="4485612" y="179294"/>
            <a:ext cx="2678317" cy="26755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944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858843-0C4D-8C0D-77AD-F9ABDD9C4E95}"/>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2DDD2B8E-9857-18E1-410B-137788CA072B}"/>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7926B635-80F9-48D1-4EE8-B4C2F7E90B20}"/>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AD6B4890-02F7-20C8-1F5A-9EB888272B0A}"/>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97E27DD1-C028-7955-8368-68C5F768ADDB}"/>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957EFE6F-C1A0-BBEE-A4D9-361D2061F670}"/>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5</a:t>
            </a:r>
            <a:endParaRPr lang="en-US" sz="1800" b="1" dirty="0">
              <a:solidFill>
                <a:srgbClr val="00B050"/>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3B5AD46F-C5EB-A8F1-49C4-1FC9508A81F7}"/>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61B83F5A-9BE7-FCB0-B9FD-83E58B665FE9}"/>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pic>
        <p:nvPicPr>
          <p:cNvPr id="3" name="Picture 2">
            <a:extLst>
              <a:ext uri="{FF2B5EF4-FFF2-40B4-BE49-F238E27FC236}">
                <a16:creationId xmlns:a16="http://schemas.microsoft.com/office/drawing/2014/main" id="{B0AF9826-A61D-BA6E-4C3C-661616AF67A7}"/>
              </a:ext>
            </a:extLst>
          </p:cNvPr>
          <p:cNvPicPr>
            <a:picLocks noChangeAspect="1"/>
          </p:cNvPicPr>
          <p:nvPr/>
        </p:nvPicPr>
        <p:blipFill>
          <a:blip r:embed="rId3"/>
          <a:stretch>
            <a:fillRect/>
          </a:stretch>
        </p:blipFill>
        <p:spPr>
          <a:xfrm>
            <a:off x="251036" y="1849995"/>
            <a:ext cx="9312842" cy="2372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268686A6-DFA9-51D6-15A4-3EF42E7DD7EE}"/>
              </a:ext>
            </a:extLst>
          </p:cNvPr>
          <p:cNvSpPr/>
          <p:nvPr/>
        </p:nvSpPr>
        <p:spPr>
          <a:xfrm>
            <a:off x="5842192"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F6263EB-D1F9-BF40-AE5D-56CA1AC768A3}"/>
              </a:ext>
            </a:extLst>
          </p:cNvPr>
          <p:cNvSpPr txBox="1"/>
          <p:nvPr/>
        </p:nvSpPr>
        <p:spPr>
          <a:xfrm>
            <a:off x="5329639"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2024</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59743EE0-EF41-B238-C417-791A6343F0FC}"/>
              </a:ext>
            </a:extLst>
          </p:cNvPr>
          <p:cNvSpPr/>
          <p:nvPr/>
        </p:nvSpPr>
        <p:spPr>
          <a:xfrm>
            <a:off x="1333355" y="4790930"/>
            <a:ext cx="3425257" cy="13981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56F23152-96F9-013B-32FF-D2695AC78D9B}"/>
              </a:ext>
            </a:extLst>
          </p:cNvPr>
          <p:cNvSpPr txBox="1"/>
          <p:nvPr/>
        </p:nvSpPr>
        <p:spPr>
          <a:xfrm>
            <a:off x="1651870" y="4806236"/>
            <a:ext cx="2791959" cy="1231106"/>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p>
          <a:p>
            <a:pPr marL="285750" indent="-285750" algn="r" rtl="1">
              <a:buFont typeface="Arial" panose="020B0604020202020204" pitchFamily="34" charset="0"/>
              <a:buChar char="•"/>
            </a:pPr>
            <a:r>
              <a:rPr lang="en-US" dirty="0"/>
              <a:t>Gabriele </a:t>
            </a:r>
            <a:r>
              <a:rPr lang="en-US" dirty="0" err="1"/>
              <a:t>Montanaro</a:t>
            </a:r>
            <a:endParaRPr lang="en-US" dirty="0"/>
          </a:p>
          <a:p>
            <a:pPr marL="285750" indent="-285750" algn="r" rtl="1">
              <a:buFont typeface="Arial" panose="020B0604020202020204" pitchFamily="34" charset="0"/>
              <a:buChar char="•"/>
            </a:pPr>
            <a:r>
              <a:rPr lang="en-US" dirty="0"/>
              <a:t>Andrea </a:t>
            </a:r>
            <a:r>
              <a:rPr lang="en-US" dirty="0" err="1"/>
              <a:t>Galimberti</a:t>
            </a:r>
            <a:endParaRPr lang="en-US" dirty="0"/>
          </a:p>
          <a:p>
            <a:pPr marL="285750" indent="-285750" algn="r" rtl="1">
              <a:buFont typeface="Arial" panose="020B0604020202020204" pitchFamily="34" charset="0"/>
              <a:buChar char="•"/>
            </a:pPr>
            <a:r>
              <a:rPr lang="en-US" dirty="0"/>
              <a:t>Davide </a:t>
            </a:r>
            <a:r>
              <a:rPr lang="en-US" dirty="0" err="1"/>
              <a:t>Zoni</a:t>
            </a:r>
            <a:endParaRPr lang="en-US" dirty="0"/>
          </a:p>
        </p:txBody>
      </p:sp>
      <p:sp>
        <p:nvSpPr>
          <p:cNvPr id="17" name="Rectangle 1">
            <a:extLst>
              <a:ext uri="{FF2B5EF4-FFF2-40B4-BE49-F238E27FC236}">
                <a16:creationId xmlns:a16="http://schemas.microsoft.com/office/drawing/2014/main" id="{898DDB2E-9371-FDFE-A6A0-05A26BE128C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Andrea Galimberti</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Rounded Corners 1">
            <a:extLst>
              <a:ext uri="{FF2B5EF4-FFF2-40B4-BE49-F238E27FC236}">
                <a16:creationId xmlns:a16="http://schemas.microsoft.com/office/drawing/2014/main" id="{AA32AE7B-D774-F933-7B4E-C306AEE5B3B3}"/>
              </a:ext>
            </a:extLst>
          </p:cNvPr>
          <p:cNvSpPr/>
          <p:nvPr/>
        </p:nvSpPr>
        <p:spPr>
          <a:xfrm>
            <a:off x="7391174" y="214604"/>
            <a:ext cx="1978090"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5</a:t>
            </a:r>
            <a:endParaRPr lang="en-US" sz="2800"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180536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DEDE9-6828-9592-3DB0-7F45497CCF3A}"/>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318C41E-7D47-9A61-CAC7-054EC51EE941}"/>
              </a:ext>
            </a:extLst>
          </p:cNvPr>
          <p:cNvSpPr/>
          <p:nvPr/>
        </p:nvSpPr>
        <p:spPr>
          <a:xfrm>
            <a:off x="7094925" y="1492898"/>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موضوع اصلی:</a:t>
            </a:r>
            <a:endParaRPr lang="en-US" b="1" dirty="0"/>
          </a:p>
        </p:txBody>
      </p:sp>
      <p:sp>
        <p:nvSpPr>
          <p:cNvPr id="5" name="Rectangle: Rounded Corners 4">
            <a:extLst>
              <a:ext uri="{FF2B5EF4-FFF2-40B4-BE49-F238E27FC236}">
                <a16:creationId xmlns:a16="http://schemas.microsoft.com/office/drawing/2014/main" id="{787A4C6F-D146-0F53-E9CD-917001FED444}"/>
              </a:ext>
            </a:extLst>
          </p:cNvPr>
          <p:cNvSpPr/>
          <p:nvPr/>
        </p:nvSpPr>
        <p:spPr>
          <a:xfrm>
            <a:off x="784139" y="2295887"/>
            <a:ext cx="8493189" cy="32842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ar-SA" sz="2400" b="1" dirty="0">
                <a:cs typeface="B Nazanin" panose="00000400000000000000" pitchFamily="2" charset="-78"/>
              </a:rPr>
              <a:t>معرفی </a:t>
            </a:r>
            <a:r>
              <a:rPr lang="ar-SA" sz="2400" b="1" dirty="0">
                <a:solidFill>
                  <a:schemeClr val="accent4">
                    <a:lumMod val="75000"/>
                  </a:schemeClr>
                </a:solidFill>
                <a:cs typeface="B Nazanin" panose="00000400000000000000" pitchFamily="2" charset="-78"/>
              </a:rPr>
              <a:t>چارچوبی متن‌باز به نام </a:t>
            </a:r>
            <a:r>
              <a:rPr lang="en-US" sz="2400" b="1" dirty="0">
                <a:solidFill>
                  <a:schemeClr val="accent4">
                    <a:lumMod val="75000"/>
                  </a:schemeClr>
                </a:solidFill>
                <a:cs typeface="B Nazanin" panose="00000400000000000000" pitchFamily="2" charset="-78"/>
              </a:rPr>
              <a:t>Vespa</a:t>
            </a:r>
            <a:r>
              <a:rPr lang="fa-IR" sz="2400" b="1" dirty="0">
                <a:solidFill>
                  <a:schemeClr val="accent4">
                    <a:lumMod val="75000"/>
                  </a:schemeClr>
                </a:solidFill>
                <a:cs typeface="B Nazanin" panose="00000400000000000000" pitchFamily="2" charset="-78"/>
              </a:rPr>
              <a:t> </a:t>
            </a:r>
            <a:r>
              <a:rPr lang="en-US" sz="2400" b="1" dirty="0">
                <a:solidFill>
                  <a:schemeClr val="accent4">
                    <a:lumMod val="75000"/>
                  </a:schemeClr>
                </a:solidFill>
                <a:cs typeface="B Nazanin" panose="00000400000000000000" pitchFamily="2" charset="-78"/>
              </a:rPr>
              <a:t> </a:t>
            </a:r>
            <a:r>
              <a:rPr lang="ar-SA" sz="2400" b="1" dirty="0">
                <a:cs typeface="B Nazanin" panose="00000400000000000000" pitchFamily="2" charset="-78"/>
              </a:rPr>
              <a:t>برای طراحی سریع و انعطاف‌پذیر سیستم-روی-چیپ‌های </a:t>
            </a:r>
            <a:r>
              <a:rPr lang="en-US" sz="2400" b="1" dirty="0">
                <a:cs typeface="B Nazanin" panose="00000400000000000000" pitchFamily="2" charset="-78"/>
              </a:rPr>
              <a:t>(SoC) </a:t>
            </a:r>
            <a:r>
              <a:rPr lang="ar-SA" sz="2400" b="1" dirty="0">
                <a:cs typeface="B Nazanin" panose="00000400000000000000" pitchFamily="2" charset="-78"/>
              </a:rPr>
              <a:t>ناهمگون، چندهسته‌ای و مبتنی بر </a:t>
            </a:r>
            <a:r>
              <a:rPr lang="en-US" sz="2400" b="1" dirty="0">
                <a:cs typeface="B Nazanin" panose="00000400000000000000" pitchFamily="2" charset="-78"/>
              </a:rPr>
              <a:t>FPGA</a:t>
            </a:r>
            <a:r>
              <a:rPr lang="fa-IR" sz="2400" b="1" dirty="0">
                <a:cs typeface="B Nazanin" panose="00000400000000000000" pitchFamily="2" charset="-78"/>
              </a:rPr>
              <a:t> </a:t>
            </a:r>
            <a:r>
              <a:rPr lang="en-US" sz="2400" b="1" dirty="0">
                <a:cs typeface="B Nazanin" panose="00000400000000000000" pitchFamily="2" charset="-78"/>
              </a:rPr>
              <a:t> </a:t>
            </a:r>
            <a:r>
              <a:rPr lang="ar-SA" sz="2400" b="1" dirty="0">
                <a:cs typeface="B Nazanin" panose="00000400000000000000" pitchFamily="2" charset="-78"/>
              </a:rPr>
              <a:t>با پشتیبانی از:</a:t>
            </a:r>
            <a:endParaRPr lang="fa-IR" sz="2400" b="1" dirty="0">
              <a:cs typeface="B Nazanin" panose="00000400000000000000" pitchFamily="2" charset="-78"/>
            </a:endParaRPr>
          </a:p>
          <a:p>
            <a:pPr marL="285750" indent="-285750" algn="r" rtl="1">
              <a:buFont typeface="Arial" panose="020B0604020202020204" pitchFamily="34" charset="0"/>
              <a:buChar char="•"/>
            </a:pPr>
            <a:r>
              <a:rPr lang="ar-SA" sz="2400" b="1" dirty="0">
                <a:cs typeface="B Nazanin" panose="00000400000000000000" pitchFamily="2" charset="-78"/>
              </a:rPr>
              <a:t>تکرار سخت‌افزاری شتاب‌دهنده‌ها در یک کاشی </a:t>
            </a:r>
            <a:r>
              <a:rPr lang="en-US" sz="2400" b="1" dirty="0">
                <a:cs typeface="B Nazanin" panose="00000400000000000000" pitchFamily="2" charset="-78"/>
              </a:rPr>
              <a:t>(multi-replica)</a:t>
            </a:r>
            <a:r>
              <a:rPr lang="fa-IR" sz="2400" b="1" dirty="0">
                <a:cs typeface="B Nazanin" panose="00000400000000000000" pitchFamily="2" charset="-78"/>
              </a:rPr>
              <a:t>،</a:t>
            </a:r>
          </a:p>
          <a:p>
            <a:pPr marL="285750" indent="-285750" algn="r" rtl="1">
              <a:buFont typeface="Arial" panose="020B0604020202020204" pitchFamily="34" charset="0"/>
              <a:buChar char="•"/>
            </a:pPr>
            <a:r>
              <a:rPr lang="ar-SA" sz="2400" b="1" dirty="0">
                <a:cs typeface="B Nazanin" panose="00000400000000000000" pitchFamily="2" charset="-78"/>
              </a:rPr>
              <a:t>تقسیم‌بندی به جزایر فرکانسی با قابلیت تنظیم فرکانس پویا </a:t>
            </a:r>
            <a:r>
              <a:rPr lang="en-US" sz="2400" b="1" dirty="0">
                <a:cs typeface="B Nazanin" panose="00000400000000000000" pitchFamily="2" charset="-78"/>
              </a:rPr>
              <a:t>(DFS)</a:t>
            </a:r>
            <a:r>
              <a:rPr lang="fa-IR" sz="2400" b="1" dirty="0">
                <a:cs typeface="B Nazanin" panose="00000400000000000000" pitchFamily="2" charset="-78"/>
              </a:rPr>
              <a:t> </a:t>
            </a:r>
            <a:r>
              <a:rPr lang="en-US" sz="2400" b="1" dirty="0">
                <a:cs typeface="B Nazanin" panose="00000400000000000000" pitchFamily="2" charset="-78"/>
              </a:rPr>
              <a:t> </a:t>
            </a:r>
            <a:r>
              <a:rPr lang="ar-SA" sz="2400" b="1" dirty="0">
                <a:cs typeface="B Nazanin" panose="00000400000000000000" pitchFamily="2" charset="-78"/>
              </a:rPr>
              <a:t>مستقل،</a:t>
            </a:r>
            <a:endParaRPr lang="fa-IR" sz="2400" b="1" dirty="0">
              <a:cs typeface="B Nazanin" panose="00000400000000000000" pitchFamily="2" charset="-78"/>
            </a:endParaRPr>
          </a:p>
          <a:p>
            <a:pPr marL="285750" indent="-285750" algn="r" rtl="1">
              <a:buFont typeface="Arial" panose="020B0604020202020204" pitchFamily="34" charset="0"/>
              <a:buChar char="•"/>
            </a:pPr>
            <a:r>
              <a:rPr lang="ar-SA" sz="2400" b="1" dirty="0">
                <a:cs typeface="B Nazanin" panose="00000400000000000000" pitchFamily="2" charset="-78"/>
              </a:rPr>
              <a:t>زیرساخت نظارت در زمان اجرا </a:t>
            </a:r>
            <a:r>
              <a:rPr lang="en-US" sz="2400" b="1" dirty="0">
                <a:cs typeface="B Nazanin" panose="00000400000000000000" pitchFamily="2" charset="-78"/>
              </a:rPr>
              <a:t>(run-time monitoring)</a:t>
            </a:r>
            <a:r>
              <a:rPr lang="fa-IR" sz="2400" b="1" dirty="0">
                <a:cs typeface="B Nazanin" panose="00000400000000000000" pitchFamily="2" charset="-78"/>
              </a:rPr>
              <a:t>.</a:t>
            </a:r>
            <a:endParaRPr lang="en-US" sz="2400" b="1" dirty="0">
              <a:cs typeface="B Nazanin" panose="00000400000000000000" pitchFamily="2" charset="-78"/>
            </a:endParaRPr>
          </a:p>
        </p:txBody>
      </p:sp>
      <p:pic>
        <p:nvPicPr>
          <p:cNvPr id="2" name="Picture 1">
            <a:extLst>
              <a:ext uri="{FF2B5EF4-FFF2-40B4-BE49-F238E27FC236}">
                <a16:creationId xmlns:a16="http://schemas.microsoft.com/office/drawing/2014/main" id="{44860104-8B2D-3462-EBD5-02EC57515EB7}"/>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A6E73F45-6E6F-1C0F-E2AE-1E8F7D106323}"/>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3E8FFCAC-AC85-2343-4E84-FFED602DBF74}"/>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19AB6EC0-22D7-8B9B-066C-B7BA9766E619}"/>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86F1B46E-CBAF-25ED-FE2E-0B732D79D2DD}"/>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28F9C2F8-ADE3-B56B-81EF-2ADA93BDED14}"/>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5</a:t>
            </a:r>
            <a:endParaRPr lang="en-US" sz="1800" b="1" dirty="0">
              <a:solidFill>
                <a:srgbClr val="00B050"/>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496C7D23-B99F-3BAA-BA66-2DFD75B3A3FF}"/>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3A1A8CB5-FDA6-19E4-AA5B-6E8E3FB8A468}"/>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77385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D91DA-0C22-AADC-5883-43F3C4B12ED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3295E5C-BFE7-7189-2027-B6BCCBEF076F}"/>
              </a:ext>
            </a:extLst>
          </p:cNvPr>
          <p:cNvSpPr/>
          <p:nvPr/>
        </p:nvSpPr>
        <p:spPr>
          <a:xfrm>
            <a:off x="6391835" y="1281952"/>
            <a:ext cx="2661375"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sz="2400" b="1" dirty="0"/>
              <a:t> نوآوری‌های کلیدی</a:t>
            </a:r>
            <a:r>
              <a:rPr lang="fa-IR" sz="2400" b="1" dirty="0"/>
              <a:t>:</a:t>
            </a:r>
            <a:endParaRPr lang="en-US" sz="2400" b="1" dirty="0"/>
          </a:p>
        </p:txBody>
      </p:sp>
      <p:sp>
        <p:nvSpPr>
          <p:cNvPr id="5" name="Rectangle: Rounded Corners 4">
            <a:extLst>
              <a:ext uri="{FF2B5EF4-FFF2-40B4-BE49-F238E27FC236}">
                <a16:creationId xmlns:a16="http://schemas.microsoft.com/office/drawing/2014/main" id="{2D9761FA-4965-7163-87F6-9511D26D6771}"/>
              </a:ext>
            </a:extLst>
          </p:cNvPr>
          <p:cNvSpPr/>
          <p:nvPr/>
        </p:nvSpPr>
        <p:spPr>
          <a:xfrm>
            <a:off x="788894" y="2362029"/>
            <a:ext cx="8156738" cy="36783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400" b="1" dirty="0">
                <a:cs typeface="B Nazanin" panose="00000400000000000000" pitchFamily="2" charset="-78"/>
              </a:rPr>
              <a:t>کاشی‌های چند شتاب‌دهنده‌ای </a:t>
            </a:r>
            <a:r>
              <a:rPr lang="en-US" sz="2400" b="1" dirty="0">
                <a:cs typeface="B Nazanin" panose="00000400000000000000" pitchFamily="2" charset="-78"/>
              </a:rPr>
              <a:t>(MRA)</a:t>
            </a:r>
            <a:r>
              <a:rPr lang="fa-IR" sz="2400" b="1" dirty="0">
                <a:cs typeface="B Nazanin" panose="00000400000000000000" pitchFamily="2" charset="-78"/>
              </a:rPr>
              <a:t>:</a:t>
            </a:r>
          </a:p>
          <a:p>
            <a:pPr algn="r" rtl="1"/>
            <a:r>
              <a:rPr lang="fa-IR" sz="2400" b="1" dirty="0">
                <a:cs typeface="B Nazanin" panose="00000400000000000000" pitchFamily="2" charset="-78"/>
              </a:rPr>
              <a:t>امکان افزایش توان عملیاتی یک شتاب‌دهنده با تکرار آن در یک کاشی واحد بدون تغییر طراحی یا توپولوژی شبکه داخلی </a:t>
            </a:r>
            <a:r>
              <a:rPr lang="en-US" sz="2400" b="1" dirty="0">
                <a:cs typeface="B Nazanin" panose="00000400000000000000" pitchFamily="2" charset="-78"/>
              </a:rPr>
              <a:t>(NoC)</a:t>
            </a:r>
            <a:r>
              <a:rPr lang="fa-IR" sz="2400" b="1" dirty="0">
                <a:cs typeface="B Nazanin" panose="00000400000000000000" pitchFamily="2" charset="-78"/>
              </a:rPr>
              <a:t>.</a:t>
            </a:r>
          </a:p>
          <a:p>
            <a:pPr algn="r" rtl="1"/>
            <a:r>
              <a:rPr lang="fa-IR" sz="2400" b="1" dirty="0">
                <a:cs typeface="B Nazanin" panose="00000400000000000000" pitchFamily="2" charset="-78"/>
              </a:rPr>
              <a:t>2-جزایر فرکانسی با </a:t>
            </a:r>
            <a:r>
              <a:rPr lang="en-US" sz="2400" b="1" dirty="0">
                <a:cs typeface="B Nazanin" panose="00000400000000000000" pitchFamily="2" charset="-78"/>
              </a:rPr>
              <a:t>DFS</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قابل پیکربندی:</a:t>
            </a:r>
          </a:p>
          <a:p>
            <a:pPr algn="r" rtl="1"/>
            <a:r>
              <a:rPr lang="fa-IR" sz="2400" b="1" dirty="0">
                <a:cs typeface="B Nazanin" panose="00000400000000000000" pitchFamily="2" charset="-78"/>
              </a:rPr>
              <a:t>تقسیم </a:t>
            </a:r>
            <a:r>
              <a:rPr lang="en-US" sz="2400" b="1" dirty="0">
                <a:cs typeface="B Nazanin" panose="00000400000000000000" pitchFamily="2" charset="-78"/>
              </a:rPr>
              <a:t>SoC</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به نواحی با کلاک مستقل برای تنظیم بهینه مصرف انرژی و عملکرد.</a:t>
            </a:r>
          </a:p>
          <a:p>
            <a:pPr algn="r" rtl="1"/>
            <a:r>
              <a:rPr lang="fa-IR" sz="2400" b="1" dirty="0">
                <a:cs typeface="B Nazanin" panose="00000400000000000000" pitchFamily="2" charset="-78"/>
              </a:rPr>
              <a:t>3-زیرساخت نظارتی در زمان اجرا:</a:t>
            </a:r>
          </a:p>
          <a:p>
            <a:pPr algn="r" rtl="1"/>
            <a:r>
              <a:rPr lang="fa-IR" sz="2400" b="1" dirty="0">
                <a:cs typeface="B Nazanin" panose="00000400000000000000" pitchFamily="2" charset="-78"/>
              </a:rPr>
              <a:t>ثبت آمارهای اجرایی مانند زمان اجرا، ترافیک داده‌ها، و زمان رفت‌وبرگشت داده‌ها برای تحلیل و بهینه‌سازی در زمان اجرا.</a:t>
            </a:r>
            <a:endParaRPr lang="en-US" sz="2400" b="1" dirty="0">
              <a:cs typeface="B Nazanin" panose="00000400000000000000" pitchFamily="2" charset="-78"/>
            </a:endParaRPr>
          </a:p>
        </p:txBody>
      </p:sp>
      <p:pic>
        <p:nvPicPr>
          <p:cNvPr id="2" name="Picture 1">
            <a:extLst>
              <a:ext uri="{FF2B5EF4-FFF2-40B4-BE49-F238E27FC236}">
                <a16:creationId xmlns:a16="http://schemas.microsoft.com/office/drawing/2014/main" id="{DB5455C5-4234-A6B6-9556-21A05570F6F5}"/>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BF7A1ADA-931F-286B-94EB-23B8DB908198}"/>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0DBFCB56-D0E4-B375-0707-8476B1E75250}"/>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EE298C6A-4B22-9713-761F-5D011C70451B}"/>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A9701F05-0AA6-D72D-2B7B-A1AECE001534}"/>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432A048D-038A-0F0E-7D6F-9EC34E92D185}"/>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5</a:t>
            </a:r>
            <a:endParaRPr lang="en-US" sz="1800" b="1" dirty="0">
              <a:solidFill>
                <a:srgbClr val="00B050"/>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74DDE4E2-6214-7063-1D8D-BB818360AEAC}"/>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2D5AAC54-8AFA-5B38-5297-EC9F44EE1365}"/>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653435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095D8-D046-3D7B-9955-8F9F03B7BAC2}"/>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3A8E910-D831-B0D2-A3A8-F85E9806E6C9}"/>
              </a:ext>
            </a:extLst>
          </p:cNvPr>
          <p:cNvSpPr/>
          <p:nvPr/>
        </p:nvSpPr>
        <p:spPr>
          <a:xfrm>
            <a:off x="941295" y="1905656"/>
            <a:ext cx="8076054" cy="259462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r" rtl="1">
              <a:buFont typeface="Arial" panose="020B0604020202020204" pitchFamily="34" charset="0"/>
              <a:buChar char="•"/>
            </a:pPr>
            <a:r>
              <a:rPr lang="ar-SA" sz="2400" b="1" dirty="0">
                <a:solidFill>
                  <a:schemeClr val="tx1"/>
                </a:solidFill>
                <a:cs typeface="B Nazanin" panose="00000400000000000000" pitchFamily="2" charset="-78"/>
              </a:rPr>
              <a:t>افزایش توان عملیاتی با تکرار شتاب‌دهنده‌ها تا 3.6 برابر، در حالی که مصرف منابع منطقی به‌صورت خطی افزایش نیافته است.</a:t>
            </a:r>
            <a:endParaRPr lang="fa-IR" sz="2400" b="1" dirty="0">
              <a:solidFill>
                <a:schemeClr val="tx1"/>
              </a:solidFill>
              <a:cs typeface="B Nazanin" panose="00000400000000000000" pitchFamily="2" charset="-78"/>
            </a:endParaRPr>
          </a:p>
          <a:p>
            <a:pPr marL="285750" indent="-285750" algn="r" rtl="1">
              <a:buFont typeface="Arial" panose="020B0604020202020204" pitchFamily="34" charset="0"/>
              <a:buChar char="•"/>
            </a:pPr>
            <a:r>
              <a:rPr lang="ar-SA" sz="2400" b="1" dirty="0">
                <a:solidFill>
                  <a:schemeClr val="tx1"/>
                </a:solidFill>
                <a:cs typeface="B Nazanin" panose="00000400000000000000" pitchFamily="2" charset="-78"/>
              </a:rPr>
              <a:t>تحلیل دقیق عملکرد در سناریوهای حافظه‌بندی‌شده و محاسبه‌بندی‌شده.</a:t>
            </a:r>
            <a:endParaRPr lang="fa-IR" sz="2400" b="1" dirty="0">
              <a:solidFill>
                <a:schemeClr val="tx1"/>
              </a:solidFill>
              <a:cs typeface="B Nazanin" panose="00000400000000000000" pitchFamily="2" charset="-78"/>
            </a:endParaRPr>
          </a:p>
          <a:p>
            <a:pPr marL="285750" indent="-285750" algn="r" rtl="1">
              <a:buFont typeface="Arial" panose="020B0604020202020204" pitchFamily="34" charset="0"/>
              <a:buChar char="•"/>
            </a:pPr>
            <a:r>
              <a:rPr lang="ar-SA" sz="2400" b="1" dirty="0">
                <a:solidFill>
                  <a:schemeClr val="tx1"/>
                </a:solidFill>
                <a:cs typeface="B Nazanin" panose="00000400000000000000" pitchFamily="2" charset="-78"/>
              </a:rPr>
              <a:t>بررسی اثر تنظیم فرکانس پویا بر ترافیک حافظه.</a:t>
            </a:r>
            <a:endParaRPr lang="en-US" sz="2400" b="1" dirty="0">
              <a:solidFill>
                <a:schemeClr val="tx1"/>
              </a:solidFill>
              <a:cs typeface="B Nazanin" panose="00000400000000000000" pitchFamily="2" charset="-78"/>
            </a:endParaRPr>
          </a:p>
        </p:txBody>
      </p:sp>
      <p:sp>
        <p:nvSpPr>
          <p:cNvPr id="5" name="Rectangle: Rounded Corners 4">
            <a:extLst>
              <a:ext uri="{FF2B5EF4-FFF2-40B4-BE49-F238E27FC236}">
                <a16:creationId xmlns:a16="http://schemas.microsoft.com/office/drawing/2014/main" id="{777B1D33-C8AE-C4E4-A752-7850FEB8193E}"/>
              </a:ext>
            </a:extLst>
          </p:cNvPr>
          <p:cNvSpPr/>
          <p:nvPr/>
        </p:nvSpPr>
        <p:spPr>
          <a:xfrm>
            <a:off x="7112852" y="1049694"/>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sz="2400" b="1" dirty="0"/>
              <a:t>نتایج تجربی</a:t>
            </a:r>
            <a:r>
              <a:rPr lang="fa-IR" sz="2400" b="1" dirty="0"/>
              <a:t>:</a:t>
            </a:r>
            <a:endParaRPr lang="en-US" sz="2400" b="1" dirty="0"/>
          </a:p>
        </p:txBody>
      </p:sp>
      <p:pic>
        <p:nvPicPr>
          <p:cNvPr id="2" name="Picture 1">
            <a:extLst>
              <a:ext uri="{FF2B5EF4-FFF2-40B4-BE49-F238E27FC236}">
                <a16:creationId xmlns:a16="http://schemas.microsoft.com/office/drawing/2014/main" id="{55BB71F3-AAEC-878C-CFAD-0C8C45B618C6}"/>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F1BEFE24-7D0A-13FF-8976-356B9368E406}"/>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AEBE0020-1C1D-3313-FA5F-EB09ADD80068}"/>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95C00E38-BAB6-4912-3BEB-083D3D210797}"/>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D3A30BB9-2BDA-2F5A-097E-0EB832579F81}"/>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1EB37BAC-2383-4E3D-8675-8DCFE2DEB5E9}"/>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5</a:t>
            </a:r>
            <a:endParaRPr lang="en-US" sz="1800" b="1" dirty="0">
              <a:solidFill>
                <a:srgbClr val="00B050"/>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F9C80DB8-E4D8-E6F9-4D8B-5AA22051DE84}"/>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AAA2C9CE-1392-142C-32ED-9986D03B3BB5}"/>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44126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D9A8A-3118-2838-BE83-A8D0B9389AB6}"/>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F36FBE48-749F-AA73-1114-D72903EB8854}"/>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22749C9D-7E05-2DE5-F260-665CFC60142A}"/>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57F596BA-575F-8993-965B-A25DDB0B55B5}"/>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F148B474-ACEC-D806-A8CA-71E16EEF95F1}"/>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61A695D3-8C11-366F-627D-38DB3506E8A4}"/>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2CE2DEB1-673B-8059-9CB6-89AAB7E46D84}"/>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6</a:t>
            </a:r>
            <a:endParaRPr lang="en-US" sz="1800" b="1" dirty="0">
              <a:solidFill>
                <a:srgbClr val="00B050"/>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60C74C4E-C51B-4256-10A0-D35CA6A9A804}"/>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pic>
        <p:nvPicPr>
          <p:cNvPr id="14" name="Picture 13">
            <a:extLst>
              <a:ext uri="{FF2B5EF4-FFF2-40B4-BE49-F238E27FC236}">
                <a16:creationId xmlns:a16="http://schemas.microsoft.com/office/drawing/2014/main" id="{40D68659-4B6B-4D64-BE80-44F34957D1EE}"/>
              </a:ext>
            </a:extLst>
          </p:cNvPr>
          <p:cNvPicPr>
            <a:picLocks noChangeAspect="1"/>
          </p:cNvPicPr>
          <p:nvPr/>
        </p:nvPicPr>
        <p:blipFill>
          <a:blip r:embed="rId3"/>
          <a:stretch>
            <a:fillRect/>
          </a:stretch>
        </p:blipFill>
        <p:spPr>
          <a:xfrm>
            <a:off x="798432" y="1441453"/>
            <a:ext cx="8570832" cy="3183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angle: Rounded Corners 14">
            <a:extLst>
              <a:ext uri="{FF2B5EF4-FFF2-40B4-BE49-F238E27FC236}">
                <a16:creationId xmlns:a16="http://schemas.microsoft.com/office/drawing/2014/main" id="{C68289A2-C561-2A72-F148-30E19B743A1D}"/>
              </a:ext>
            </a:extLst>
          </p:cNvPr>
          <p:cNvSpPr/>
          <p:nvPr/>
        </p:nvSpPr>
        <p:spPr>
          <a:xfrm>
            <a:off x="5987480"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9F5ED57D-06B0-CAE1-0421-E0B621508616}"/>
              </a:ext>
            </a:extLst>
          </p:cNvPr>
          <p:cNvSpPr txBox="1"/>
          <p:nvPr/>
        </p:nvSpPr>
        <p:spPr>
          <a:xfrm>
            <a:off x="5474927"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2024</a:t>
            </a:r>
            <a:endParaRPr lang="fa-IR" sz="2000" b="1" dirty="0">
              <a:cs typeface="B Nazanin" panose="00000400000000000000" pitchFamily="2" charset="-78"/>
            </a:endParaRPr>
          </a:p>
        </p:txBody>
      </p:sp>
      <p:sp>
        <p:nvSpPr>
          <p:cNvPr id="17" name="Rectangle: Rounded Corners 16">
            <a:extLst>
              <a:ext uri="{FF2B5EF4-FFF2-40B4-BE49-F238E27FC236}">
                <a16:creationId xmlns:a16="http://schemas.microsoft.com/office/drawing/2014/main" id="{3D706540-424B-9F92-DB1E-0902C11B24A3}"/>
              </a:ext>
            </a:extLst>
          </p:cNvPr>
          <p:cNvSpPr/>
          <p:nvPr/>
        </p:nvSpPr>
        <p:spPr>
          <a:xfrm>
            <a:off x="1333355" y="4790930"/>
            <a:ext cx="3425257" cy="13981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C07F53F1-DD66-4AE7-69F7-B932C8E3E7D0}"/>
              </a:ext>
            </a:extLst>
          </p:cNvPr>
          <p:cNvSpPr txBox="1"/>
          <p:nvPr/>
        </p:nvSpPr>
        <p:spPr>
          <a:xfrm>
            <a:off x="1651870" y="4806236"/>
            <a:ext cx="2791959" cy="1231106"/>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p>
          <a:p>
            <a:pPr marL="285750" indent="-285750" algn="r" rtl="1">
              <a:buFont typeface="Arial" panose="020B0604020202020204" pitchFamily="34" charset="0"/>
              <a:buChar char="•"/>
            </a:pPr>
            <a:r>
              <a:rPr lang="en-US" dirty="0"/>
              <a:t>Davide Galli</a:t>
            </a:r>
            <a:endParaRPr lang="fa-IR" dirty="0"/>
          </a:p>
          <a:p>
            <a:pPr marL="285750" indent="-285750" algn="r" rtl="1">
              <a:buFont typeface="Arial" panose="020B0604020202020204" pitchFamily="34" charset="0"/>
              <a:buChar char="•"/>
            </a:pPr>
            <a:r>
              <a:rPr lang="en-US" dirty="0"/>
              <a:t>Giuseppe Chiari</a:t>
            </a:r>
            <a:endParaRPr lang="fa-IR" dirty="0"/>
          </a:p>
          <a:p>
            <a:pPr marL="285750" indent="-285750" algn="r" rtl="1">
              <a:buFont typeface="Arial" panose="020B0604020202020204" pitchFamily="34" charset="0"/>
              <a:buChar char="•"/>
            </a:pPr>
            <a:r>
              <a:rPr lang="en-US" dirty="0"/>
              <a:t>Davide </a:t>
            </a:r>
            <a:r>
              <a:rPr lang="en-US" dirty="0" err="1"/>
              <a:t>Zoni</a:t>
            </a:r>
            <a:endParaRPr lang="en-US" dirty="0"/>
          </a:p>
        </p:txBody>
      </p:sp>
      <p:sp>
        <p:nvSpPr>
          <p:cNvPr id="2" name="Rectangle: Rounded Corners 1">
            <a:extLst>
              <a:ext uri="{FF2B5EF4-FFF2-40B4-BE49-F238E27FC236}">
                <a16:creationId xmlns:a16="http://schemas.microsoft.com/office/drawing/2014/main" id="{5E569C95-E425-D2BD-4F9E-45A5C7D4E4C2}"/>
              </a:ext>
            </a:extLst>
          </p:cNvPr>
          <p:cNvSpPr/>
          <p:nvPr/>
        </p:nvSpPr>
        <p:spPr>
          <a:xfrm>
            <a:off x="7391174" y="214604"/>
            <a:ext cx="1978090"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6</a:t>
            </a:r>
            <a:endParaRPr lang="en-US" sz="2800"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81319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CC7B88F-9C9E-3618-498E-0DD832BE52D6}"/>
              </a:ext>
            </a:extLst>
          </p:cNvPr>
          <p:cNvSpPr/>
          <p:nvPr/>
        </p:nvSpPr>
        <p:spPr>
          <a:xfrm>
            <a:off x="7184572" y="798253"/>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موضوع اصلی:</a:t>
            </a:r>
            <a:endParaRPr lang="en-US" b="1" dirty="0"/>
          </a:p>
        </p:txBody>
      </p:sp>
      <p:sp>
        <p:nvSpPr>
          <p:cNvPr id="5" name="Rectangle: Rounded Corners 4">
            <a:extLst>
              <a:ext uri="{FF2B5EF4-FFF2-40B4-BE49-F238E27FC236}">
                <a16:creationId xmlns:a16="http://schemas.microsoft.com/office/drawing/2014/main" id="{72170251-95F7-66E8-DF69-44036E0F87B5}"/>
              </a:ext>
            </a:extLst>
          </p:cNvPr>
          <p:cNvSpPr/>
          <p:nvPr/>
        </p:nvSpPr>
        <p:spPr>
          <a:xfrm>
            <a:off x="793103" y="1477419"/>
            <a:ext cx="8493189" cy="175588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400" b="1" dirty="0">
                <a:solidFill>
                  <a:schemeClr val="accent4">
                    <a:lumMod val="75000"/>
                  </a:schemeClr>
                </a:solidFill>
                <a:cs typeface="B Nazanin" panose="00000400000000000000" pitchFamily="2" charset="-78"/>
              </a:rPr>
              <a:t>معرفی چارچوبی به نام </a:t>
            </a:r>
            <a:r>
              <a:rPr lang="en-US" sz="2400" b="1" dirty="0">
                <a:solidFill>
                  <a:schemeClr val="accent4">
                    <a:lumMod val="75000"/>
                  </a:schemeClr>
                </a:solidFill>
                <a:cs typeface="B Nazanin" panose="00000400000000000000" pitchFamily="2" charset="-78"/>
              </a:rPr>
              <a:t>Hound</a:t>
            </a:r>
            <a:r>
              <a:rPr lang="fa-IR" sz="2400" b="1" dirty="0">
                <a:solidFill>
                  <a:schemeClr val="accent4">
                    <a:lumMod val="75000"/>
                  </a:schemeClr>
                </a:solidFill>
                <a:cs typeface="B Nazanin" panose="00000400000000000000" pitchFamily="2" charset="-78"/>
              </a:rPr>
              <a:t> </a:t>
            </a:r>
            <a:r>
              <a:rPr lang="en-US" sz="2400" b="1" dirty="0">
                <a:solidFill>
                  <a:schemeClr val="accent4">
                    <a:lumMod val="75000"/>
                  </a:schemeClr>
                </a:solidFill>
                <a:cs typeface="B Nazanin" panose="00000400000000000000" pitchFamily="2" charset="-78"/>
              </a:rPr>
              <a:t> </a:t>
            </a:r>
            <a:r>
              <a:rPr lang="fa-IR" sz="2400" b="1" dirty="0">
                <a:cs typeface="B Nazanin" panose="00000400000000000000" pitchFamily="2" charset="-78"/>
              </a:rPr>
              <a:t>مبتنی بر </a:t>
            </a:r>
            <a:r>
              <a:rPr lang="fa-IR" sz="2400" b="1" dirty="0">
                <a:solidFill>
                  <a:srgbClr val="FFFF00"/>
                </a:solidFill>
                <a:cs typeface="B Nazanin" panose="00000400000000000000" pitchFamily="2" charset="-78"/>
              </a:rPr>
              <a:t>یادگیری عمیق</a:t>
            </a:r>
            <a:r>
              <a:rPr lang="fa-IR" sz="2400" b="1" dirty="0">
                <a:cs typeface="B Nazanin" panose="00000400000000000000" pitchFamily="2" charset="-78"/>
              </a:rPr>
              <a:t>، برای شناسایی عملیات رمزنگاری </a:t>
            </a:r>
            <a:r>
              <a:rPr lang="en-US" sz="2400" b="1" dirty="0">
                <a:cs typeface="B Nazanin" panose="00000400000000000000" pitchFamily="2" charset="-78"/>
              </a:rPr>
              <a:t>(cryptographic primitives)</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در ردیابی‌های کانال جانبی که به‌دلیل استفاده از تکنیک </a:t>
            </a:r>
            <a:r>
              <a:rPr lang="en-US" sz="2400" b="1" dirty="0">
                <a:cs typeface="B Nazanin" panose="00000400000000000000" pitchFamily="2" charset="-78"/>
              </a:rPr>
              <a:t>DFS</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(تنظیم دینامیکی فرکانس) دچار آشفتگی زمانی شده‌اند.</a:t>
            </a:r>
            <a:endParaRPr lang="en-US" sz="2400" b="1"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D9860886-7E6F-29DB-353E-30004D6A93E4}"/>
              </a:ext>
            </a:extLst>
          </p:cNvPr>
          <p:cNvSpPr/>
          <p:nvPr/>
        </p:nvSpPr>
        <p:spPr>
          <a:xfrm>
            <a:off x="403411" y="4221605"/>
            <a:ext cx="8811163" cy="21612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400" dirty="0"/>
              <a:t>در حملات کانال جانبی، برای استخراج اطلاعات محرمانه، باید مکان و زمان اجرای عملیات رمزنگاری در ردیابی توان یا نویز مشخص شود. </a:t>
            </a:r>
          </a:p>
          <a:p>
            <a:pPr algn="r" rtl="1"/>
            <a:r>
              <a:rPr lang="en-US" sz="2400" dirty="0"/>
              <a:t>Hound </a:t>
            </a:r>
            <a:r>
              <a:rPr lang="fa-IR" sz="2400" dirty="0"/>
              <a:t> این مکان‌یابی را بدون نیاز به پین سخت‌افزاری یا سیگنال راه‌انداز </a:t>
            </a:r>
            <a:r>
              <a:rPr lang="en-US" sz="2400" dirty="0"/>
              <a:t>(trigger)</a:t>
            </a:r>
            <a:r>
              <a:rPr lang="fa-IR" sz="2400" dirty="0"/>
              <a:t> </a:t>
            </a:r>
            <a:r>
              <a:rPr lang="en-US" sz="2400" dirty="0"/>
              <a:t> </a:t>
            </a:r>
            <a:r>
              <a:rPr lang="fa-IR" sz="2400" dirty="0"/>
              <a:t>و حتی با وجود اختلال ناشی از </a:t>
            </a:r>
            <a:r>
              <a:rPr lang="en-US" sz="2400" dirty="0"/>
              <a:t>DFS </a:t>
            </a:r>
            <a:r>
              <a:rPr lang="fa-IR" sz="2400" dirty="0"/>
              <a:t> انجام می‌دهد.</a:t>
            </a:r>
            <a:endParaRPr lang="en-US" sz="2400" b="1" dirty="0"/>
          </a:p>
        </p:txBody>
      </p:sp>
      <p:sp>
        <p:nvSpPr>
          <p:cNvPr id="7" name="Rectangle: Rounded Corners 6">
            <a:extLst>
              <a:ext uri="{FF2B5EF4-FFF2-40B4-BE49-F238E27FC236}">
                <a16:creationId xmlns:a16="http://schemas.microsoft.com/office/drawing/2014/main" id="{4F3D0315-19F6-055E-E04C-C7802772A0C7}"/>
              </a:ext>
            </a:extLst>
          </p:cNvPr>
          <p:cNvSpPr/>
          <p:nvPr/>
        </p:nvSpPr>
        <p:spPr>
          <a:xfrm>
            <a:off x="7184572" y="3480192"/>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هدف مقاله</a:t>
            </a:r>
            <a:r>
              <a:rPr lang="fa-IR" b="1" dirty="0"/>
              <a:t>:</a:t>
            </a:r>
            <a:endParaRPr lang="en-US" b="1" dirty="0"/>
          </a:p>
        </p:txBody>
      </p:sp>
      <p:pic>
        <p:nvPicPr>
          <p:cNvPr id="24" name="Picture 23">
            <a:extLst>
              <a:ext uri="{FF2B5EF4-FFF2-40B4-BE49-F238E27FC236}">
                <a16:creationId xmlns:a16="http://schemas.microsoft.com/office/drawing/2014/main" id="{07E16462-96CE-48BE-1CDE-3C5F7913DF3C}"/>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25" name="Rectangle: Rounded Corners 24">
            <a:extLst>
              <a:ext uri="{FF2B5EF4-FFF2-40B4-BE49-F238E27FC236}">
                <a16:creationId xmlns:a16="http://schemas.microsoft.com/office/drawing/2014/main" id="{350993BC-A978-47CD-5A59-0B9CAE9FA5C3}"/>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26" name="Rectangle: Rounded Corners 25">
            <a:extLst>
              <a:ext uri="{FF2B5EF4-FFF2-40B4-BE49-F238E27FC236}">
                <a16:creationId xmlns:a16="http://schemas.microsoft.com/office/drawing/2014/main" id="{EA4F2C6C-715F-DDB5-5132-4890839FC14D}"/>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27" name="Rectangle: Rounded Corners 26">
            <a:extLst>
              <a:ext uri="{FF2B5EF4-FFF2-40B4-BE49-F238E27FC236}">
                <a16:creationId xmlns:a16="http://schemas.microsoft.com/office/drawing/2014/main" id="{C22C7CEB-08E8-D526-C397-66C0F3933CD1}"/>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28" name="Rectangle: Rounded Corners 27">
            <a:extLst>
              <a:ext uri="{FF2B5EF4-FFF2-40B4-BE49-F238E27FC236}">
                <a16:creationId xmlns:a16="http://schemas.microsoft.com/office/drawing/2014/main" id="{39EA2D70-AF8B-C9FF-7DDB-FD4024726157}"/>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29" name="Rectangle: Rounded Corners 28">
            <a:extLst>
              <a:ext uri="{FF2B5EF4-FFF2-40B4-BE49-F238E27FC236}">
                <a16:creationId xmlns:a16="http://schemas.microsoft.com/office/drawing/2014/main" id="{78FB5F8D-4DD0-97E7-9B31-DB924A296EBF}"/>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30" name="Rectangle: Rounded Corners 29">
            <a:extLst>
              <a:ext uri="{FF2B5EF4-FFF2-40B4-BE49-F238E27FC236}">
                <a16:creationId xmlns:a16="http://schemas.microsoft.com/office/drawing/2014/main" id="{F9DD8FCF-A8D5-5DE0-2130-6E819FD39C8A}"/>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6</a:t>
            </a:r>
            <a:endParaRPr lang="en-US" sz="1800" b="1" dirty="0">
              <a:solidFill>
                <a:srgbClr val="00B050"/>
              </a:solidFill>
              <a:cs typeface="B Nazanin" panose="00000400000000000000" pitchFamily="2" charset="-78"/>
            </a:endParaRPr>
          </a:p>
        </p:txBody>
      </p:sp>
      <p:sp>
        <p:nvSpPr>
          <p:cNvPr id="31" name="Rectangle: Rounded Corners 30">
            <a:extLst>
              <a:ext uri="{FF2B5EF4-FFF2-40B4-BE49-F238E27FC236}">
                <a16:creationId xmlns:a16="http://schemas.microsoft.com/office/drawing/2014/main" id="{4A9EF8C2-A33A-7A6D-5E16-46E2958D50CB}"/>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97774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31322FF-6FF5-83C6-1A2F-74E8166F1B29}"/>
              </a:ext>
            </a:extLst>
          </p:cNvPr>
          <p:cNvSpPr/>
          <p:nvPr/>
        </p:nvSpPr>
        <p:spPr>
          <a:xfrm>
            <a:off x="7292147" y="193732"/>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 نوآوری‌های کلیدی</a:t>
            </a:r>
            <a:r>
              <a:rPr lang="fa-IR" b="1" dirty="0"/>
              <a:t>:</a:t>
            </a:r>
            <a:endParaRPr lang="en-US" b="1" dirty="0"/>
          </a:p>
        </p:txBody>
      </p:sp>
      <p:sp>
        <p:nvSpPr>
          <p:cNvPr id="5" name="Rectangle: Rounded Corners 4">
            <a:extLst>
              <a:ext uri="{FF2B5EF4-FFF2-40B4-BE49-F238E27FC236}">
                <a16:creationId xmlns:a16="http://schemas.microsoft.com/office/drawing/2014/main" id="{CCF27ED4-5BD2-6A63-626E-7EEEA8EE75F8}"/>
              </a:ext>
            </a:extLst>
          </p:cNvPr>
          <p:cNvSpPr/>
          <p:nvPr/>
        </p:nvSpPr>
        <p:spPr>
          <a:xfrm>
            <a:off x="1837765" y="876281"/>
            <a:ext cx="7000291" cy="17929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400" b="1" dirty="0">
                <a:cs typeface="B Nazanin" panose="00000400000000000000" pitchFamily="2" charset="-78"/>
              </a:rPr>
              <a:t>1-استفاده از یادگیری عمیق </a:t>
            </a:r>
            <a:r>
              <a:rPr lang="en-US" sz="2400" b="1" dirty="0">
                <a:cs typeface="B Nazanin" panose="00000400000000000000" pitchFamily="2" charset="-78"/>
              </a:rPr>
              <a:t>(CNN)</a:t>
            </a:r>
            <a:r>
              <a:rPr lang="fa-IR" sz="2400" b="1" dirty="0">
                <a:cs typeface="B Nazanin" panose="00000400000000000000" pitchFamily="2" charset="-78"/>
              </a:rPr>
              <a:t>:</a:t>
            </a:r>
          </a:p>
          <a:p>
            <a:pPr algn="r" rtl="1"/>
            <a:r>
              <a:rPr lang="fa-IR" sz="2800" b="1" dirty="0">
                <a:cs typeface="B Nazanin" panose="00000400000000000000" pitchFamily="2" charset="-78"/>
              </a:rPr>
              <a:t>2-</a:t>
            </a:r>
            <a:r>
              <a:rPr lang="en-US" sz="2800" b="1" dirty="0">
                <a:cs typeface="B Nazanin" panose="00000400000000000000" pitchFamily="2" charset="-78"/>
              </a:rPr>
              <a:t>Pipeline</a:t>
            </a:r>
            <a:r>
              <a:rPr lang="fa-IR" sz="2800" b="1" dirty="0">
                <a:cs typeface="B Nazanin" panose="00000400000000000000" pitchFamily="2" charset="-78"/>
              </a:rPr>
              <a:t> </a:t>
            </a:r>
            <a:r>
              <a:rPr lang="en-US" sz="2800" b="1" dirty="0">
                <a:cs typeface="B Nazanin" panose="00000400000000000000" pitchFamily="2" charset="-78"/>
              </a:rPr>
              <a:t> </a:t>
            </a:r>
            <a:r>
              <a:rPr lang="fa-IR" sz="2800" b="1" dirty="0">
                <a:cs typeface="B Nazanin" panose="00000400000000000000" pitchFamily="2" charset="-78"/>
              </a:rPr>
              <a:t>دو مرحله‌ای (آموزش و استنتاج):</a:t>
            </a:r>
          </a:p>
          <a:p>
            <a:pPr algn="r" rtl="1"/>
            <a:r>
              <a:rPr lang="fa-IR" sz="2400" b="1" dirty="0">
                <a:cs typeface="B Nazanin" panose="00000400000000000000" pitchFamily="2" charset="-78"/>
              </a:rPr>
              <a:t>3-پشتیبانی از </a:t>
            </a:r>
            <a:r>
              <a:rPr lang="en-US" sz="2400" b="1" dirty="0">
                <a:cs typeface="B Nazanin" panose="00000400000000000000" pitchFamily="2" charset="-78"/>
              </a:rPr>
              <a:t>DFS</a:t>
            </a:r>
            <a:r>
              <a:rPr lang="fa-IR" sz="2400" b="1" dirty="0">
                <a:cs typeface="B Nazanin" panose="00000400000000000000" pitchFamily="2" charset="-78"/>
              </a:rPr>
              <a:t>:</a:t>
            </a:r>
          </a:p>
        </p:txBody>
      </p:sp>
      <p:sp>
        <p:nvSpPr>
          <p:cNvPr id="6" name="Rectangle: Rounded Corners 5">
            <a:extLst>
              <a:ext uri="{FF2B5EF4-FFF2-40B4-BE49-F238E27FC236}">
                <a16:creationId xmlns:a16="http://schemas.microsoft.com/office/drawing/2014/main" id="{27A16FA4-24A9-874C-52A7-65541400F62F}"/>
              </a:ext>
            </a:extLst>
          </p:cNvPr>
          <p:cNvSpPr/>
          <p:nvPr/>
        </p:nvSpPr>
        <p:spPr>
          <a:xfrm>
            <a:off x="1138520" y="3667416"/>
            <a:ext cx="8076054" cy="29968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r" rtl="1">
              <a:buFont typeface="Arial" panose="020B0604020202020204" pitchFamily="34" charset="0"/>
              <a:buChar char="•"/>
            </a:pPr>
            <a:r>
              <a:rPr lang="fa-IR" sz="2400" b="1" dirty="0">
                <a:cs typeface="B Nazanin" panose="00000400000000000000" pitchFamily="2" charset="-78"/>
              </a:rPr>
              <a:t>پیاده‌سازی روی </a:t>
            </a:r>
            <a:r>
              <a:rPr lang="en-US" sz="2400" b="1" dirty="0">
                <a:cs typeface="B Nazanin" panose="00000400000000000000" pitchFamily="2" charset="-78"/>
              </a:rPr>
              <a:t>FPGA (Artix-7)</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و استفاده از الگوریتم‌های </a:t>
            </a:r>
            <a:r>
              <a:rPr lang="en-US" sz="2400" b="1" dirty="0">
                <a:cs typeface="B Nazanin" panose="00000400000000000000" pitchFamily="2" charset="-78"/>
              </a:rPr>
              <a:t>AES، </a:t>
            </a:r>
            <a:r>
              <a:rPr lang="en-US" sz="2400" b="1" dirty="0" err="1">
                <a:cs typeface="B Nazanin" panose="00000400000000000000" pitchFamily="2" charset="-78"/>
              </a:rPr>
              <a:t>Clefia</a:t>
            </a:r>
            <a:r>
              <a:rPr lang="en-US" sz="2400" b="1" dirty="0">
                <a:cs typeface="B Nazanin" panose="00000400000000000000" pitchFamily="2" charset="-78"/>
              </a:rPr>
              <a:t> </a:t>
            </a:r>
            <a:r>
              <a:rPr lang="fa-IR" sz="2400" b="1" dirty="0">
                <a:cs typeface="B Nazanin" panose="00000400000000000000" pitchFamily="2" charset="-78"/>
              </a:rPr>
              <a:t>و </a:t>
            </a:r>
            <a:r>
              <a:rPr lang="en-US" sz="2400" b="1" dirty="0">
                <a:cs typeface="B Nazanin" panose="00000400000000000000" pitchFamily="2" charset="-78"/>
              </a:rPr>
              <a:t>Camellia</a:t>
            </a:r>
            <a:r>
              <a:rPr lang="fa-IR" sz="2400" b="1" dirty="0">
                <a:cs typeface="B Nazanin" panose="00000400000000000000" pitchFamily="2" charset="-78"/>
              </a:rPr>
              <a:t>.</a:t>
            </a:r>
          </a:p>
          <a:p>
            <a:pPr marL="285750" indent="-285750" algn="r" rtl="1">
              <a:buFont typeface="Arial" panose="020B0604020202020204" pitchFamily="34" charset="0"/>
              <a:buChar char="•"/>
            </a:pPr>
            <a:r>
              <a:rPr lang="fa-IR" sz="2400" b="1" dirty="0">
                <a:cs typeface="B Nazanin" panose="00000400000000000000" pitchFamily="2" charset="-78"/>
              </a:rPr>
              <a:t>دقت شناسایی 100٪ در تمام سناریوها حتی در حضور نویز و </a:t>
            </a:r>
            <a:r>
              <a:rPr lang="en-US" sz="2400" b="1" dirty="0">
                <a:cs typeface="B Nazanin" panose="00000400000000000000" pitchFamily="2" charset="-78"/>
              </a:rPr>
              <a:t>DFS</a:t>
            </a:r>
            <a:r>
              <a:rPr lang="fa-IR" sz="2400" b="1" dirty="0">
                <a:cs typeface="B Nazanin" panose="00000400000000000000" pitchFamily="2" charset="-78"/>
              </a:rPr>
              <a:t>.</a:t>
            </a:r>
          </a:p>
          <a:p>
            <a:pPr marL="285750" indent="-285750" algn="r" rtl="1">
              <a:buFont typeface="Arial" panose="020B0604020202020204" pitchFamily="34" charset="0"/>
              <a:buChar char="•"/>
            </a:pPr>
            <a:r>
              <a:rPr lang="fa-IR" sz="2400" b="1" dirty="0">
                <a:cs typeface="B Nazanin" panose="00000400000000000000" pitchFamily="2" charset="-78"/>
              </a:rPr>
              <a:t>نرخ </a:t>
            </a:r>
            <a:r>
              <a:rPr lang="en-US" sz="2400" b="1" dirty="0" err="1">
                <a:cs typeface="B Nazanin" panose="00000400000000000000" pitchFamily="2" charset="-78"/>
              </a:rPr>
              <a:t>IoU</a:t>
            </a:r>
            <a:r>
              <a:rPr lang="en-US" sz="2400" b="1" dirty="0">
                <a:cs typeface="B Nazanin" panose="00000400000000000000" pitchFamily="2" charset="-78"/>
              </a:rPr>
              <a:t> </a:t>
            </a:r>
            <a:r>
              <a:rPr lang="fa-IR" sz="2400" b="1" dirty="0">
                <a:cs typeface="B Nazanin" panose="00000400000000000000" pitchFamily="2" charset="-78"/>
              </a:rPr>
              <a:t>بین 91.9٪ تا 98.4٪ برای تطابق بخش شناسایی‌شده با عملیات واقعی.</a:t>
            </a:r>
          </a:p>
          <a:p>
            <a:pPr marL="285750" indent="-285750" algn="r" rtl="1">
              <a:buFont typeface="Arial" panose="020B0604020202020204" pitchFamily="34" charset="0"/>
              <a:buChar char="•"/>
            </a:pPr>
            <a:r>
              <a:rPr lang="fa-IR" sz="2400" b="1" dirty="0">
                <a:cs typeface="B Nazanin" panose="00000400000000000000" pitchFamily="2" charset="-78"/>
              </a:rPr>
              <a:t>مقایسه با روش‌های مرسوم نشان می‌دهد روش </a:t>
            </a:r>
            <a:r>
              <a:rPr lang="en-US" sz="2400" b="1" dirty="0">
                <a:cs typeface="B Nazanin" panose="00000400000000000000" pitchFamily="2" charset="-78"/>
              </a:rPr>
              <a:t>Hound </a:t>
            </a:r>
            <a:r>
              <a:rPr lang="fa-IR" sz="2400" b="1" dirty="0">
                <a:cs typeface="B Nazanin" panose="00000400000000000000" pitchFamily="2" charset="-78"/>
              </a:rPr>
              <a:t>در سناریوهای پیچیده موفق است، در حالی که سایر روش‌ها شکست می‌خورند.</a:t>
            </a:r>
            <a:endParaRPr lang="en-US" sz="2400" b="1" dirty="0">
              <a:cs typeface="B Nazanin" panose="00000400000000000000" pitchFamily="2" charset="-78"/>
            </a:endParaRPr>
          </a:p>
        </p:txBody>
      </p:sp>
      <p:sp>
        <p:nvSpPr>
          <p:cNvPr id="7" name="Rectangle: Rounded Corners 6">
            <a:extLst>
              <a:ext uri="{FF2B5EF4-FFF2-40B4-BE49-F238E27FC236}">
                <a16:creationId xmlns:a16="http://schemas.microsoft.com/office/drawing/2014/main" id="{268C6F5D-D5C2-3E49-474D-204A5DECF1AD}"/>
              </a:ext>
            </a:extLst>
          </p:cNvPr>
          <p:cNvSpPr/>
          <p:nvPr/>
        </p:nvSpPr>
        <p:spPr>
          <a:xfrm>
            <a:off x="7390759" y="3063889"/>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نتایج تجربی</a:t>
            </a:r>
            <a:r>
              <a:rPr lang="fa-IR" b="1" dirty="0"/>
              <a:t>:</a:t>
            </a:r>
            <a:endParaRPr lang="en-US" b="1" dirty="0"/>
          </a:p>
        </p:txBody>
      </p:sp>
      <p:pic>
        <p:nvPicPr>
          <p:cNvPr id="8" name="Picture 7">
            <a:extLst>
              <a:ext uri="{FF2B5EF4-FFF2-40B4-BE49-F238E27FC236}">
                <a16:creationId xmlns:a16="http://schemas.microsoft.com/office/drawing/2014/main" id="{269FDC48-7368-D28A-099F-6984CA7AA6CC}"/>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EF7EFDD5-B40A-64E8-6663-929B8CE8EFCB}"/>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BD5A9602-B65C-435B-336A-712DDAE6F02C}"/>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C05F3E12-0A9A-2015-406A-5AE27FC3E576}"/>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ACE5ABBF-A404-8388-99D6-FAE0EA2540AC}"/>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843A6737-8C3B-B7E4-E072-5C7E504ED28E}"/>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F063EDA1-3FC2-D34A-A8C3-D4CE2CA6DF04}"/>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6</a:t>
            </a:r>
            <a:endParaRPr lang="en-US" sz="1800" b="1" dirty="0">
              <a:solidFill>
                <a:srgbClr val="00B050"/>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7573D807-9B95-2725-9C0F-A7B1F3E92DE7}"/>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292176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3DC4BA-453E-7873-8B3D-AA8AD891B281}"/>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340B618A-18F4-471F-3C42-15F26B587D3A}"/>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9CEE2BBB-CA57-88E3-B1F9-F87E2D39D54F}"/>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1D77AA7C-90EC-68E3-D1B0-BEF27068884A}"/>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A1A74EFB-96DA-E275-61C5-8CEA5ECD45D8}"/>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75BF9DB9-3F33-A0C4-98E1-6716B63C4139}"/>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D4309A5C-59DD-1755-E7B3-D7F6B783F2EA}"/>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8DE35C23-8F71-FF11-8821-D9DFDA70CFA7}"/>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7</a:t>
            </a:r>
            <a:endParaRPr lang="en-US" sz="2000" b="1" dirty="0">
              <a:solidFill>
                <a:srgbClr val="00B050"/>
              </a:solidFill>
              <a:cs typeface="B Nazanin" panose="00000400000000000000" pitchFamily="2" charset="-78"/>
            </a:endParaRPr>
          </a:p>
        </p:txBody>
      </p:sp>
      <p:pic>
        <p:nvPicPr>
          <p:cNvPr id="14" name="Picture 13">
            <a:extLst>
              <a:ext uri="{FF2B5EF4-FFF2-40B4-BE49-F238E27FC236}">
                <a16:creationId xmlns:a16="http://schemas.microsoft.com/office/drawing/2014/main" id="{D64ECF8B-0A91-59F3-D80E-1035009FF9D6}"/>
              </a:ext>
            </a:extLst>
          </p:cNvPr>
          <p:cNvPicPr>
            <a:picLocks noChangeAspect="1"/>
          </p:cNvPicPr>
          <p:nvPr/>
        </p:nvPicPr>
        <p:blipFill>
          <a:blip r:embed="rId3"/>
          <a:stretch>
            <a:fillRect/>
          </a:stretch>
        </p:blipFill>
        <p:spPr>
          <a:xfrm>
            <a:off x="389720" y="1342219"/>
            <a:ext cx="8831089" cy="26575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angle: Rounded Corners 14">
            <a:extLst>
              <a:ext uri="{FF2B5EF4-FFF2-40B4-BE49-F238E27FC236}">
                <a16:creationId xmlns:a16="http://schemas.microsoft.com/office/drawing/2014/main" id="{A47AC839-3DC5-155D-584B-8802F5BAA70D}"/>
              </a:ext>
            </a:extLst>
          </p:cNvPr>
          <p:cNvSpPr/>
          <p:nvPr/>
        </p:nvSpPr>
        <p:spPr>
          <a:xfrm>
            <a:off x="5916837" y="4776069"/>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7AA25993-0DBD-C643-7FB6-8CA65E474485}"/>
              </a:ext>
            </a:extLst>
          </p:cNvPr>
          <p:cNvSpPr txBox="1"/>
          <p:nvPr/>
        </p:nvSpPr>
        <p:spPr>
          <a:xfrm>
            <a:off x="5413615" y="480623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2024</a:t>
            </a:r>
            <a:endParaRPr lang="fa-IR" sz="2000" b="1" dirty="0">
              <a:cs typeface="B Nazanin" panose="00000400000000000000" pitchFamily="2" charset="-78"/>
            </a:endParaRPr>
          </a:p>
        </p:txBody>
      </p:sp>
      <p:sp>
        <p:nvSpPr>
          <p:cNvPr id="17" name="Rectangle: Rounded Corners 16">
            <a:extLst>
              <a:ext uri="{FF2B5EF4-FFF2-40B4-BE49-F238E27FC236}">
                <a16:creationId xmlns:a16="http://schemas.microsoft.com/office/drawing/2014/main" id="{18027C14-88CD-7776-C779-3B613C20945F}"/>
              </a:ext>
            </a:extLst>
          </p:cNvPr>
          <p:cNvSpPr/>
          <p:nvPr/>
        </p:nvSpPr>
        <p:spPr>
          <a:xfrm>
            <a:off x="1380008" y="4335451"/>
            <a:ext cx="3425257" cy="19658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941D6626-6ABD-3CD7-59AA-3BD0F81BFC74}"/>
              </a:ext>
            </a:extLst>
          </p:cNvPr>
          <p:cNvSpPr txBox="1"/>
          <p:nvPr/>
        </p:nvSpPr>
        <p:spPr>
          <a:xfrm>
            <a:off x="1698523" y="4350757"/>
            <a:ext cx="2791959" cy="1785104"/>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p>
          <a:p>
            <a:pPr marL="285750" indent="-285750" algn="r" rtl="1">
              <a:buFont typeface="Arial" panose="020B0604020202020204" pitchFamily="34" charset="0"/>
              <a:buChar char="•"/>
            </a:pPr>
            <a:r>
              <a:rPr lang="en-US" dirty="0"/>
              <a:t>Davide Galli</a:t>
            </a:r>
            <a:endParaRPr lang="fa-IR" dirty="0"/>
          </a:p>
          <a:p>
            <a:pPr marL="285750" indent="-285750" algn="r" rtl="1">
              <a:buFont typeface="Arial" panose="020B0604020202020204" pitchFamily="34" charset="0"/>
              <a:buChar char="•"/>
            </a:pPr>
            <a:r>
              <a:rPr lang="en-US" dirty="0"/>
              <a:t>Adriano </a:t>
            </a:r>
            <a:r>
              <a:rPr lang="en-US" dirty="0" err="1"/>
              <a:t>Guarisco</a:t>
            </a:r>
            <a:endParaRPr lang="fa-IR" dirty="0"/>
          </a:p>
          <a:p>
            <a:pPr marL="285750" indent="-285750" algn="r" rtl="1">
              <a:buFont typeface="Arial" panose="020B0604020202020204" pitchFamily="34" charset="0"/>
              <a:buChar char="•"/>
            </a:pPr>
            <a:r>
              <a:rPr lang="en-US" dirty="0"/>
              <a:t>William </a:t>
            </a:r>
            <a:r>
              <a:rPr lang="en-US" dirty="0" err="1"/>
              <a:t>Fornaciari</a:t>
            </a:r>
            <a:endParaRPr lang="fa-IR" dirty="0"/>
          </a:p>
          <a:p>
            <a:pPr marL="285750" indent="-285750" algn="r" rtl="1">
              <a:buFont typeface="Arial" panose="020B0604020202020204" pitchFamily="34" charset="0"/>
              <a:buChar char="•"/>
            </a:pPr>
            <a:r>
              <a:rPr lang="en-US" dirty="0"/>
              <a:t>Matteo </a:t>
            </a:r>
            <a:r>
              <a:rPr lang="en-US" dirty="0" err="1"/>
              <a:t>Matteucci</a:t>
            </a:r>
            <a:endParaRPr lang="fa-IR" dirty="0"/>
          </a:p>
          <a:p>
            <a:pPr marL="285750" indent="-285750" algn="r" rtl="1">
              <a:buFont typeface="Arial" panose="020B0604020202020204" pitchFamily="34" charset="0"/>
              <a:buChar char="•"/>
            </a:pPr>
            <a:r>
              <a:rPr lang="en-US" dirty="0"/>
              <a:t>Davide </a:t>
            </a:r>
            <a:r>
              <a:rPr lang="en-US" dirty="0" err="1"/>
              <a:t>Zoni</a:t>
            </a:r>
            <a:endParaRPr lang="en-US" dirty="0"/>
          </a:p>
        </p:txBody>
      </p:sp>
      <p:sp>
        <p:nvSpPr>
          <p:cNvPr id="2" name="Rectangle: Rounded Corners 1">
            <a:extLst>
              <a:ext uri="{FF2B5EF4-FFF2-40B4-BE49-F238E27FC236}">
                <a16:creationId xmlns:a16="http://schemas.microsoft.com/office/drawing/2014/main" id="{C59A4B84-E5CE-74E6-C723-911B5C3ECE5E}"/>
              </a:ext>
            </a:extLst>
          </p:cNvPr>
          <p:cNvSpPr/>
          <p:nvPr/>
        </p:nvSpPr>
        <p:spPr>
          <a:xfrm>
            <a:off x="7391174" y="214604"/>
            <a:ext cx="1978090"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7</a:t>
            </a:r>
            <a:endParaRPr lang="en-US" sz="2800"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2472801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5142E3-EB68-7CD8-E0D1-46D638F58E4A}"/>
              </a:ext>
            </a:extLst>
          </p:cNvPr>
          <p:cNvSpPr/>
          <p:nvPr/>
        </p:nvSpPr>
        <p:spPr>
          <a:xfrm>
            <a:off x="7184572" y="798253"/>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موضوع اصلی:</a:t>
            </a:r>
            <a:endParaRPr lang="en-US" b="1" dirty="0"/>
          </a:p>
        </p:txBody>
      </p:sp>
      <p:sp>
        <p:nvSpPr>
          <p:cNvPr id="5" name="Rectangle: Rounded Corners 4">
            <a:extLst>
              <a:ext uri="{FF2B5EF4-FFF2-40B4-BE49-F238E27FC236}">
                <a16:creationId xmlns:a16="http://schemas.microsoft.com/office/drawing/2014/main" id="{CEAE4A32-9649-ABA5-9C33-F29C269B96E0}"/>
              </a:ext>
            </a:extLst>
          </p:cNvPr>
          <p:cNvSpPr/>
          <p:nvPr/>
        </p:nvSpPr>
        <p:spPr>
          <a:xfrm>
            <a:off x="793103" y="1477419"/>
            <a:ext cx="8493189" cy="10511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000" b="1" dirty="0">
                <a:cs typeface="B Nazanin" panose="00000400000000000000" pitchFamily="2" charset="-78"/>
              </a:rPr>
              <a:t>بررسی </a:t>
            </a:r>
            <a:r>
              <a:rPr lang="fa-IR" sz="2000" b="1" dirty="0">
                <a:solidFill>
                  <a:schemeClr val="accent4">
                    <a:lumMod val="75000"/>
                  </a:schemeClr>
                </a:solidFill>
                <a:cs typeface="B Nazanin" panose="00000400000000000000" pitchFamily="2" charset="-78"/>
              </a:rPr>
              <a:t>تأثیر تغییرات تصادفی </a:t>
            </a:r>
            <a:r>
              <a:rPr lang="fa-IR" sz="2000" b="1" dirty="0">
                <a:cs typeface="B Nazanin" panose="00000400000000000000" pitchFamily="2" charset="-78"/>
              </a:rPr>
              <a:t>در زمان اجرا </a:t>
            </a:r>
            <a:r>
              <a:rPr lang="en-US" sz="2000" b="1" dirty="0">
                <a:cs typeface="B Nazanin" panose="00000400000000000000" pitchFamily="2" charset="-78"/>
              </a:rPr>
              <a:t>(Run-Time Variability)</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بر امنیت پیاده‌سازی‌های رمزنگاری‌شده در </a:t>
            </a:r>
            <a:r>
              <a:rPr lang="en-US" sz="2000" b="1" dirty="0">
                <a:cs typeface="B Nazanin" panose="00000400000000000000" pitchFamily="2" charset="-78"/>
              </a:rPr>
              <a:t>FPGA</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در برابر حملات کانال جانبی </a:t>
            </a:r>
            <a:r>
              <a:rPr lang="en-US" sz="2000" b="1" dirty="0">
                <a:cs typeface="B Nazanin" panose="00000400000000000000" pitchFamily="2" charset="-78"/>
              </a:rPr>
              <a:t>(Side-Channel Attacks)</a:t>
            </a:r>
            <a:r>
              <a:rPr lang="fa-IR" sz="2000" b="1" dirty="0">
                <a:cs typeface="B Nazanin" panose="00000400000000000000" pitchFamily="2" charset="-78"/>
              </a:rPr>
              <a:t>.</a:t>
            </a:r>
            <a:endParaRPr lang="en-US" sz="2000" b="1"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81C74B44-BD61-0635-CE69-9B44816905BC}"/>
              </a:ext>
            </a:extLst>
          </p:cNvPr>
          <p:cNvSpPr/>
          <p:nvPr/>
        </p:nvSpPr>
        <p:spPr>
          <a:xfrm>
            <a:off x="475129" y="3850712"/>
            <a:ext cx="8811163" cy="13809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t>بررسی تأثیر تغییرات تصادفی در زمان اجرا (مانند تغییر ولتاژ، فرکانس، و فاز ساعت) بر مقاومت سخت‌افزارهای </a:t>
            </a:r>
            <a:r>
              <a:rPr lang="en-US" b="1" dirty="0"/>
              <a:t>FPGA</a:t>
            </a:r>
            <a:r>
              <a:rPr lang="fa-IR" b="1" dirty="0"/>
              <a:t> </a:t>
            </a:r>
            <a:r>
              <a:rPr lang="en-US" dirty="0"/>
              <a:t> </a:t>
            </a:r>
            <a:r>
              <a:rPr lang="fa-IR" dirty="0"/>
              <a:t>در برابر </a:t>
            </a:r>
            <a:r>
              <a:rPr lang="fa-IR" b="1" dirty="0"/>
              <a:t>حملات کانال جانبی</a:t>
            </a:r>
            <a:r>
              <a:rPr lang="en-US" b="1" dirty="0"/>
              <a:t>(SCA)</a:t>
            </a:r>
            <a:r>
              <a:rPr lang="fa-IR" b="1" dirty="0"/>
              <a:t> </a:t>
            </a:r>
            <a:r>
              <a:rPr lang="en-US" dirty="0"/>
              <a:t> </a:t>
            </a:r>
            <a:r>
              <a:rPr lang="fa-IR" dirty="0"/>
              <a:t>با تمرکز بر </a:t>
            </a:r>
            <a:r>
              <a:rPr lang="fa-IR" b="1" dirty="0"/>
              <a:t>تکنیک‌های </a:t>
            </a:r>
            <a:r>
              <a:rPr lang="en-US" b="1" dirty="0"/>
              <a:t>desynchronization</a:t>
            </a:r>
            <a:r>
              <a:rPr lang="en-US" dirty="0"/>
              <a:t> </a:t>
            </a:r>
            <a:r>
              <a:rPr lang="fa-IR" dirty="0"/>
              <a:t> برای جلوگیری از هم‌ترازسازی ردیابی‌ها توسط مهاجم.</a:t>
            </a:r>
            <a:endParaRPr lang="en-US" b="1" dirty="0"/>
          </a:p>
        </p:txBody>
      </p:sp>
      <p:sp>
        <p:nvSpPr>
          <p:cNvPr id="7" name="Rectangle: Rounded Corners 6">
            <a:extLst>
              <a:ext uri="{FF2B5EF4-FFF2-40B4-BE49-F238E27FC236}">
                <a16:creationId xmlns:a16="http://schemas.microsoft.com/office/drawing/2014/main" id="{343D65D0-CDD6-E67E-F2F9-EADCF264A9AC}"/>
              </a:ext>
            </a:extLst>
          </p:cNvPr>
          <p:cNvSpPr/>
          <p:nvPr/>
        </p:nvSpPr>
        <p:spPr>
          <a:xfrm>
            <a:off x="7184572" y="3172894"/>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هدف مقاله</a:t>
            </a:r>
            <a:r>
              <a:rPr lang="fa-IR" b="1" dirty="0"/>
              <a:t>:</a:t>
            </a:r>
            <a:endParaRPr lang="en-US" b="1" dirty="0"/>
          </a:p>
        </p:txBody>
      </p:sp>
      <p:pic>
        <p:nvPicPr>
          <p:cNvPr id="8" name="Picture 7">
            <a:extLst>
              <a:ext uri="{FF2B5EF4-FFF2-40B4-BE49-F238E27FC236}">
                <a16:creationId xmlns:a16="http://schemas.microsoft.com/office/drawing/2014/main" id="{379F6630-7944-A9C2-4C3A-6F3E27C13920}"/>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0ECF319E-16EE-A91C-7E98-65408D4DD599}"/>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2111E122-8055-6FAE-F173-61FA30991632}"/>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A7BB73D7-21DC-1D8D-4AB4-C15E04924361}"/>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E2DEB610-EBEB-109F-430C-63EDC27CB0A0}"/>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A5362FB2-CC21-D03E-2E2C-11DFAAF49D27}"/>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0C74ECF4-18F4-4F4F-871A-1B628029D69B}"/>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07781EFD-C80E-CF17-CCC4-8BB6A863DCD3}"/>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7</a:t>
            </a:r>
            <a:endParaRPr lang="en-US" sz="2000" b="1" dirty="0">
              <a:solidFill>
                <a:srgbClr val="00B050"/>
              </a:solidFill>
              <a:cs typeface="B Nazanin" panose="00000400000000000000" pitchFamily="2" charset="-78"/>
            </a:endParaRPr>
          </a:p>
        </p:txBody>
      </p:sp>
    </p:spTree>
    <p:extLst>
      <p:ext uri="{BB962C8B-B14F-4D97-AF65-F5344CB8AC3E}">
        <p14:creationId xmlns:p14="http://schemas.microsoft.com/office/powerpoint/2010/main" val="2293290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D8ECE-D6A9-D396-ECD3-AE6B2AD9A208}"/>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412520A9-21E3-A16D-797A-1511E3A3EFE3}"/>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61F00245-8B18-EFD3-BE9F-A9A96903D583}"/>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33A58670-E591-7BD3-8F3A-923158A6C84E}"/>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972B1E23-3E24-8EB6-4EBE-39C858417785}"/>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6DBB5EE1-7714-2539-EDAE-DC908E512999}"/>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88509E6E-C915-3C7A-09FB-13895FD4FA5B}"/>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9E1DA5F8-5EF3-A4AC-A20D-A786E9D289FC}"/>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51C1BFFA-C12A-3FDD-0AD3-F1274328CEB2}"/>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7</a:t>
            </a:r>
            <a:endParaRPr lang="en-US" sz="2000" b="1" dirty="0">
              <a:solidFill>
                <a:srgbClr val="00B050"/>
              </a:solidFill>
              <a:cs typeface="B Nazanin" panose="00000400000000000000" pitchFamily="2" charset="-78"/>
            </a:endParaRPr>
          </a:p>
        </p:txBody>
      </p:sp>
      <p:sp>
        <p:nvSpPr>
          <p:cNvPr id="2" name="Rectangle: Rounded Corners 1">
            <a:extLst>
              <a:ext uri="{FF2B5EF4-FFF2-40B4-BE49-F238E27FC236}">
                <a16:creationId xmlns:a16="http://schemas.microsoft.com/office/drawing/2014/main" id="{06B2595E-74F3-4088-8AB7-12D663966DD2}"/>
              </a:ext>
            </a:extLst>
          </p:cNvPr>
          <p:cNvSpPr/>
          <p:nvPr/>
        </p:nvSpPr>
        <p:spPr>
          <a:xfrm>
            <a:off x="7166644" y="642356"/>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 نوآوری‌های کلیدی</a:t>
            </a:r>
            <a:r>
              <a:rPr lang="fa-IR" b="1" dirty="0"/>
              <a:t>:</a:t>
            </a:r>
            <a:endParaRPr lang="en-US" b="1" dirty="0"/>
          </a:p>
        </p:txBody>
      </p:sp>
      <p:sp>
        <p:nvSpPr>
          <p:cNvPr id="3" name="Rectangle: Rounded Corners 2">
            <a:extLst>
              <a:ext uri="{FF2B5EF4-FFF2-40B4-BE49-F238E27FC236}">
                <a16:creationId xmlns:a16="http://schemas.microsoft.com/office/drawing/2014/main" id="{A55BC510-DC00-77D6-FC03-69BB160FF9BB}"/>
              </a:ext>
            </a:extLst>
          </p:cNvPr>
          <p:cNvSpPr/>
          <p:nvPr/>
        </p:nvSpPr>
        <p:spPr>
          <a:xfrm>
            <a:off x="2841812" y="1366588"/>
            <a:ext cx="5933491" cy="17929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b="1" dirty="0">
                <a:cs typeface="B Nazanin" panose="00000400000000000000" pitchFamily="2" charset="-78"/>
              </a:rPr>
              <a:t>1- طراحی ماژول سخت‌افزاری جدید به نام </a:t>
            </a:r>
            <a:r>
              <a:rPr lang="en-US" b="1" dirty="0" err="1">
                <a:cs typeface="B Nazanin" panose="00000400000000000000" pitchFamily="2" charset="-78"/>
              </a:rPr>
              <a:t>rDVFS</a:t>
            </a:r>
            <a:endParaRPr lang="fa-IR" b="1" dirty="0">
              <a:cs typeface="B Nazanin" panose="00000400000000000000" pitchFamily="2" charset="-78"/>
            </a:endParaRPr>
          </a:p>
          <a:p>
            <a:pPr algn="r" rtl="1"/>
            <a:r>
              <a:rPr lang="fa-IR" b="1" dirty="0">
                <a:cs typeface="B Nazanin" panose="00000400000000000000" pitchFamily="2" charset="-78"/>
              </a:rPr>
              <a:t>2-</a:t>
            </a:r>
            <a:r>
              <a:rPr lang="ar-SA" b="1" dirty="0">
                <a:cs typeface="B Nazanin" panose="00000400000000000000" pitchFamily="2" charset="-78"/>
              </a:rPr>
              <a:t>ارزیابی تجربی دقیق روی سخت‌افزار واقعی</a:t>
            </a:r>
            <a:endParaRPr lang="fa-IR" b="1" dirty="0">
              <a:cs typeface="B Nazanin" panose="00000400000000000000" pitchFamily="2" charset="-78"/>
            </a:endParaRPr>
          </a:p>
          <a:p>
            <a:pPr algn="r" rtl="1"/>
            <a:r>
              <a:rPr lang="fa-IR" b="1" dirty="0">
                <a:cs typeface="B Nazanin" panose="00000400000000000000" pitchFamily="2" charset="-78"/>
              </a:rPr>
              <a:t>3- کشف ضعف‌ها و محدودیت‌های روش‌های </a:t>
            </a:r>
            <a:r>
              <a:rPr lang="en-US" b="1" dirty="0">
                <a:cs typeface="B Nazanin" panose="00000400000000000000" pitchFamily="2" charset="-78"/>
              </a:rPr>
              <a:t>desynchronization</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رایج</a:t>
            </a:r>
          </a:p>
          <a:p>
            <a:pPr algn="r" rtl="1"/>
            <a:r>
              <a:rPr lang="fa-IR" b="1" dirty="0">
                <a:cs typeface="B Nazanin" panose="00000400000000000000" pitchFamily="2" charset="-78"/>
              </a:rPr>
              <a:t>4-</a:t>
            </a:r>
            <a:r>
              <a:rPr lang="ar-SA" b="1" dirty="0">
                <a:cs typeface="B Nazanin" panose="00000400000000000000" pitchFamily="2" charset="-78"/>
              </a:rPr>
              <a:t> شناسایی </a:t>
            </a:r>
            <a:r>
              <a:rPr lang="en-US" b="1" dirty="0">
                <a:cs typeface="B Nazanin" panose="00000400000000000000" pitchFamily="2" charset="-78"/>
              </a:rPr>
              <a:t>DFS</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به‌عنوان قوی‌ترین روش دفاعی</a:t>
            </a:r>
            <a:endParaRPr lang="fa-IR" b="1" dirty="0">
              <a:cs typeface="B Nazanin" panose="00000400000000000000" pitchFamily="2" charset="-78"/>
            </a:endParaRPr>
          </a:p>
          <a:p>
            <a:pPr algn="r" rtl="1"/>
            <a:r>
              <a:rPr lang="fa-IR" b="1" dirty="0">
                <a:cs typeface="B Nazanin" panose="00000400000000000000" pitchFamily="2" charset="-78"/>
              </a:rPr>
              <a:t>5-ایجاد تعادل میان امنیت و کارایی</a:t>
            </a:r>
            <a:endParaRPr lang="en-US" b="1" dirty="0">
              <a:cs typeface="B Nazanin" panose="00000400000000000000" pitchFamily="2" charset="-78"/>
            </a:endParaRPr>
          </a:p>
        </p:txBody>
      </p:sp>
      <p:sp>
        <p:nvSpPr>
          <p:cNvPr id="16" name="Rectangle: Rounded Corners 15">
            <a:extLst>
              <a:ext uri="{FF2B5EF4-FFF2-40B4-BE49-F238E27FC236}">
                <a16:creationId xmlns:a16="http://schemas.microsoft.com/office/drawing/2014/main" id="{FC46CF06-125C-E699-DF7E-2C81D56738E5}"/>
              </a:ext>
            </a:extLst>
          </p:cNvPr>
          <p:cNvSpPr/>
          <p:nvPr/>
        </p:nvSpPr>
        <p:spPr>
          <a:xfrm>
            <a:off x="1120590" y="4288784"/>
            <a:ext cx="8076054" cy="19268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b="1" dirty="0">
                <a:cs typeface="B Nazanin" panose="00000400000000000000" pitchFamily="2" charset="-78"/>
              </a:rPr>
              <a:t>در نتایج تجربی این مقاله، پیاده‌سازی ماژول </a:t>
            </a:r>
            <a:r>
              <a:rPr lang="en-US" b="1" dirty="0" err="1">
                <a:cs typeface="B Nazanin" panose="00000400000000000000" pitchFamily="2" charset="-78"/>
              </a:rPr>
              <a:t>rDVFS</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روی </a:t>
            </a:r>
            <a:r>
              <a:rPr lang="en-US" b="1" dirty="0">
                <a:cs typeface="B Nazanin" panose="00000400000000000000" pitchFamily="2" charset="-78"/>
              </a:rPr>
              <a:t>FPGA</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نشان داد که تغییر تصادفی فرکانس </a:t>
            </a:r>
            <a:r>
              <a:rPr lang="en-US" b="1" dirty="0">
                <a:cs typeface="B Nazanin" panose="00000400000000000000" pitchFamily="2" charset="-78"/>
              </a:rPr>
              <a:t>(DFS)</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مؤثرترین روش برای جلوگیری از حملات کانال جانبی است؛ به‌ویژه زمانی که دامنه فرکانس به‌طور گسترده تغییر می‌کند (مثلاً بین 25 تا 75 مگاهرتز).</a:t>
            </a:r>
          </a:p>
          <a:p>
            <a:pPr algn="r" rtl="1"/>
            <a:r>
              <a:rPr lang="fa-IR" b="1" dirty="0">
                <a:cs typeface="B Nazanin" panose="00000400000000000000" pitchFamily="2" charset="-78"/>
              </a:rPr>
              <a:t> در مقابل، تغییر ولتاژ </a:t>
            </a:r>
            <a:r>
              <a:rPr lang="en-US" b="1" dirty="0">
                <a:cs typeface="B Nazanin" panose="00000400000000000000" pitchFamily="2" charset="-78"/>
              </a:rPr>
              <a:t>(DVS)</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تنها در صورتی مؤثر است که بدون فیلتر بالاگذر استفاده شود، و تغییر فاز </a:t>
            </a:r>
            <a:r>
              <a:rPr lang="en-US" b="1" dirty="0">
                <a:cs typeface="B Nazanin" panose="00000400000000000000" pitchFamily="2" charset="-78"/>
              </a:rPr>
              <a:t>(DPS)</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یا تفاوت بین تراشه‌ها به‌تنهایی مقاومت کافی ایجاد نمی‌کنند. به طور کلی، هرچه فاصله بین فرکانس‌های استفاده‌شده بیشتر باشد، مقاومت در برابر حمله افزایش می‌یابد.</a:t>
            </a:r>
            <a:endParaRPr lang="en-US" b="1" dirty="0">
              <a:cs typeface="B Nazanin" panose="00000400000000000000" pitchFamily="2" charset="-78"/>
            </a:endParaRPr>
          </a:p>
        </p:txBody>
      </p:sp>
      <p:sp>
        <p:nvSpPr>
          <p:cNvPr id="17" name="Rectangle: Rounded Corners 16">
            <a:extLst>
              <a:ext uri="{FF2B5EF4-FFF2-40B4-BE49-F238E27FC236}">
                <a16:creationId xmlns:a16="http://schemas.microsoft.com/office/drawing/2014/main" id="{AC93202A-6CB8-47BF-DFFC-0925A519B7DA}"/>
              </a:ext>
            </a:extLst>
          </p:cNvPr>
          <p:cNvSpPr/>
          <p:nvPr/>
        </p:nvSpPr>
        <p:spPr>
          <a:xfrm>
            <a:off x="7292147" y="3646595"/>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نتایج تجربی</a:t>
            </a:r>
            <a:r>
              <a:rPr lang="fa-IR" b="1" dirty="0"/>
              <a:t>:</a:t>
            </a:r>
            <a:endParaRPr lang="en-US" b="1" dirty="0"/>
          </a:p>
        </p:txBody>
      </p:sp>
    </p:spTree>
    <p:extLst>
      <p:ext uri="{BB962C8B-B14F-4D97-AF65-F5344CB8AC3E}">
        <p14:creationId xmlns:p14="http://schemas.microsoft.com/office/powerpoint/2010/main" val="50914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BC237-A03F-AEFF-A76D-D6012DB8417C}"/>
              </a:ext>
            </a:extLst>
          </p:cNvPr>
          <p:cNvPicPr>
            <a:picLocks noChangeAspect="1"/>
          </p:cNvPicPr>
          <p:nvPr/>
        </p:nvPicPr>
        <p:blipFill rotWithShape="1">
          <a:blip r:embed="rId2"/>
          <a:srcRect b="52025"/>
          <a:stretch/>
        </p:blipFill>
        <p:spPr>
          <a:xfrm>
            <a:off x="453698" y="1733047"/>
            <a:ext cx="8986709" cy="22049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Rounded Corners 5">
            <a:extLst>
              <a:ext uri="{FF2B5EF4-FFF2-40B4-BE49-F238E27FC236}">
                <a16:creationId xmlns:a16="http://schemas.microsoft.com/office/drawing/2014/main" id="{F27F2C03-D9D0-6556-12CA-65A7F0836B65}"/>
              </a:ext>
            </a:extLst>
          </p:cNvPr>
          <p:cNvSpPr/>
          <p:nvPr/>
        </p:nvSpPr>
        <p:spPr>
          <a:xfrm>
            <a:off x="7391174" y="214604"/>
            <a:ext cx="1978090"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1</a:t>
            </a:r>
            <a:endParaRPr lang="en-US" sz="2800" b="1" dirty="0">
              <a:solidFill>
                <a:srgbClr val="FFFF00"/>
              </a:solidFill>
              <a:cs typeface="B Nazanin" panose="00000400000000000000" pitchFamily="2" charset="-78"/>
            </a:endParaRPr>
          </a:p>
        </p:txBody>
      </p:sp>
      <p:pic>
        <p:nvPicPr>
          <p:cNvPr id="7" name="Picture 6">
            <a:extLst>
              <a:ext uri="{FF2B5EF4-FFF2-40B4-BE49-F238E27FC236}">
                <a16:creationId xmlns:a16="http://schemas.microsoft.com/office/drawing/2014/main" id="{8485AB06-7BBC-261F-050E-D8A68B230413}"/>
              </a:ext>
            </a:extLst>
          </p:cNvPr>
          <p:cNvPicPr>
            <a:picLocks noChangeAspect="1"/>
          </p:cNvPicPr>
          <p:nvPr/>
        </p:nvPicPr>
        <p:blipFill>
          <a:blip r:embed="rId3"/>
          <a:stretch>
            <a:fillRect/>
          </a:stretch>
        </p:blipFill>
        <p:spPr>
          <a:xfrm>
            <a:off x="10086391" y="193732"/>
            <a:ext cx="1713722" cy="1711924"/>
          </a:xfrm>
          <a:prstGeom prst="rect">
            <a:avLst/>
          </a:prstGeom>
        </p:spPr>
      </p:pic>
      <p:sp>
        <p:nvSpPr>
          <p:cNvPr id="8" name="Rectangle: Rounded Corners 7">
            <a:extLst>
              <a:ext uri="{FF2B5EF4-FFF2-40B4-BE49-F238E27FC236}">
                <a16:creationId xmlns:a16="http://schemas.microsoft.com/office/drawing/2014/main" id="{5B894560-B26D-062A-A70C-8CC9E3E39FB1}"/>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1</a:t>
            </a:r>
            <a:endParaRPr lang="en-US" sz="2000" b="1" dirty="0">
              <a:solidFill>
                <a:srgbClr val="00B050"/>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F753F240-311B-AE72-9790-260B690BE88B}"/>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F920E738-B502-FBC9-B093-43C6A94254BB}"/>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4E086743-BE3C-A259-6AC6-C37A239E009F}"/>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E0014CEC-5743-36F1-BFEC-FC75EA3742B4}"/>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1F7911B5-D916-E619-1808-B1512E5C3ADA}"/>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C2AFC97D-F49A-D4B2-771F-1B2EAE6C0E39}"/>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1EF4B458-130D-9650-DAEB-2C1F5379B3CD}"/>
              </a:ext>
            </a:extLst>
          </p:cNvPr>
          <p:cNvSpPr/>
          <p:nvPr/>
        </p:nvSpPr>
        <p:spPr>
          <a:xfrm>
            <a:off x="5832862" y="4717353"/>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089CF4F5-4080-2DF2-58BE-D86916065E8B}"/>
              </a:ext>
            </a:extLst>
          </p:cNvPr>
          <p:cNvSpPr txBox="1"/>
          <p:nvPr/>
        </p:nvSpPr>
        <p:spPr>
          <a:xfrm>
            <a:off x="5320309" y="5032450"/>
            <a:ext cx="2791959" cy="400110"/>
          </a:xfrm>
          <a:prstGeom prst="rect">
            <a:avLst/>
          </a:prstGeom>
          <a:noFill/>
        </p:spPr>
        <p:txBody>
          <a:bodyPr wrap="square">
            <a:spAutoFit/>
          </a:bodyPr>
          <a:lstStyle/>
          <a:p>
            <a:pPr algn="r" rtl="1"/>
            <a:r>
              <a:rPr lang="fa-IR" sz="2000" b="1" dirty="0">
                <a:cs typeface="B Nazanin" panose="00000400000000000000" pitchFamily="2" charset="-78"/>
              </a:rPr>
              <a:t>سال انتشار:</a:t>
            </a:r>
            <a:r>
              <a:rPr lang="en-US" sz="2000" dirty="0"/>
              <a:t>2024</a:t>
            </a:r>
            <a:endParaRPr lang="fa-IR" sz="2000" b="1" dirty="0">
              <a:cs typeface="B Nazanin" panose="00000400000000000000" pitchFamily="2" charset="-78"/>
            </a:endParaRPr>
          </a:p>
        </p:txBody>
      </p:sp>
      <p:sp>
        <p:nvSpPr>
          <p:cNvPr id="20" name="Rectangle: Rounded Corners 19">
            <a:extLst>
              <a:ext uri="{FF2B5EF4-FFF2-40B4-BE49-F238E27FC236}">
                <a16:creationId xmlns:a16="http://schemas.microsoft.com/office/drawing/2014/main" id="{841EA949-75BA-9B64-0C45-6AD7E9C4CC3B}"/>
              </a:ext>
            </a:extLst>
          </p:cNvPr>
          <p:cNvSpPr/>
          <p:nvPr/>
        </p:nvSpPr>
        <p:spPr>
          <a:xfrm>
            <a:off x="1324025" y="4424166"/>
            <a:ext cx="3623028" cy="1768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CFCE1D5E-5052-87F0-D511-E69E08B75BF7}"/>
              </a:ext>
            </a:extLst>
          </p:cNvPr>
          <p:cNvSpPr txBox="1"/>
          <p:nvPr/>
        </p:nvSpPr>
        <p:spPr>
          <a:xfrm>
            <a:off x="1642541" y="4513233"/>
            <a:ext cx="2791959" cy="1538883"/>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p>
          <a:p>
            <a:pPr marL="342900" indent="-342900" algn="r" rtl="1">
              <a:buFont typeface="Arial" panose="020B0604020202020204" pitchFamily="34" charset="0"/>
              <a:buChar char="•"/>
            </a:pPr>
            <a:r>
              <a:rPr lang="en-US" sz="1800" b="0" i="0" u="none" strike="noStrike" baseline="0" dirty="0">
                <a:latin typeface="Times-Roman"/>
              </a:rPr>
              <a:t>Davide Galli</a:t>
            </a:r>
            <a:endParaRPr lang="en-US" sz="2000" b="1" i="0" u="none" strike="noStrike" baseline="0" dirty="0">
              <a:latin typeface="Times-Roman"/>
              <a:cs typeface="B Nazanin" panose="00000400000000000000" pitchFamily="2" charset="-78"/>
            </a:endParaRPr>
          </a:p>
          <a:p>
            <a:pPr marL="342900" indent="-342900" algn="r" rtl="1">
              <a:buFont typeface="Arial" panose="020B0604020202020204" pitchFamily="34" charset="0"/>
              <a:buChar char="•"/>
            </a:pPr>
            <a:r>
              <a:rPr lang="en-US" sz="1800" b="0" i="0" u="none" strike="noStrike" baseline="0" dirty="0">
                <a:latin typeface="Times-Roman"/>
              </a:rPr>
              <a:t>Matteo </a:t>
            </a:r>
            <a:r>
              <a:rPr lang="en-US" sz="1800" b="0" i="0" u="none" strike="noStrike" baseline="0" dirty="0" err="1">
                <a:latin typeface="Times-Roman"/>
              </a:rPr>
              <a:t>Matteucci</a:t>
            </a:r>
            <a:endParaRPr lang="en-US" sz="2000" b="1" dirty="0">
              <a:latin typeface="Times-Roman"/>
              <a:cs typeface="B Nazanin" panose="00000400000000000000" pitchFamily="2" charset="-78"/>
            </a:endParaRPr>
          </a:p>
          <a:p>
            <a:pPr marL="342900" indent="-342900" algn="r" rtl="1">
              <a:buFont typeface="Arial" panose="020B0604020202020204" pitchFamily="34" charset="0"/>
              <a:buChar char="•"/>
            </a:pPr>
            <a:r>
              <a:rPr lang="en-US" sz="1800" b="0" i="0" u="none" strike="noStrike" baseline="0" dirty="0">
                <a:latin typeface="Times-Roman"/>
              </a:rPr>
              <a:t>Davide </a:t>
            </a:r>
            <a:r>
              <a:rPr lang="en-US" sz="1800" b="0" i="0" u="none" strike="noStrike" baseline="0" dirty="0" err="1">
                <a:latin typeface="Times-Roman"/>
              </a:rPr>
              <a:t>Zoni</a:t>
            </a:r>
            <a:endParaRPr lang="en-US" sz="2000" b="1" i="0" u="none" strike="noStrike" baseline="0" dirty="0">
              <a:latin typeface="Times-Roman"/>
              <a:cs typeface="B Nazanin" panose="00000400000000000000" pitchFamily="2" charset="-78"/>
            </a:endParaRPr>
          </a:p>
          <a:p>
            <a:pPr marL="342900" indent="-342900" algn="r" rtl="1">
              <a:buFont typeface="Arial" panose="020B0604020202020204" pitchFamily="34" charset="0"/>
              <a:buChar char="•"/>
            </a:pPr>
            <a:r>
              <a:rPr lang="en-US" sz="1800" i="0" u="none" strike="noStrike" baseline="0" dirty="0">
                <a:latin typeface="Times-Bold"/>
              </a:rPr>
              <a:t>Francesco </a:t>
            </a:r>
            <a:r>
              <a:rPr lang="en-US" sz="1800" i="0" u="none" strike="noStrike" baseline="0" dirty="0" err="1">
                <a:latin typeface="Times-Bold"/>
              </a:rPr>
              <a:t>Lattari</a:t>
            </a:r>
            <a:endParaRPr lang="fa-IR" sz="2000" dirty="0">
              <a:cs typeface="B Nazanin" panose="00000400000000000000" pitchFamily="2" charset="-78"/>
            </a:endParaRPr>
          </a:p>
        </p:txBody>
      </p:sp>
    </p:spTree>
    <p:extLst>
      <p:ext uri="{BB962C8B-B14F-4D97-AF65-F5344CB8AC3E}">
        <p14:creationId xmlns:p14="http://schemas.microsoft.com/office/powerpoint/2010/main" val="3171837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42768D-1D80-A1B6-FCEA-4F811FF5DE33}"/>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07C34522-5F64-0AD2-45E6-58E42EED14A1}"/>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rgbClr val="00B050"/>
                </a:solidFill>
                <a:cs typeface="B Nazanin" panose="00000400000000000000" pitchFamily="2" charset="-78"/>
              </a:rPr>
              <a:t>بررسی مقاله شماره 8</a:t>
            </a:r>
            <a:endParaRPr lang="en-US" sz="2000" b="1" dirty="0">
              <a:solidFill>
                <a:srgbClr val="00B050"/>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780BE873-D902-E89B-0F1D-F08697B2353D}"/>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221C5270-8470-647A-901C-84406CFDAFD0}"/>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6CF2079D-F78B-FF46-3BFD-6F029E3BABC7}"/>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32615043-A16F-F886-7879-887A1D7FCEC6}"/>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CC663871-06B1-D08F-363B-B66542768662}"/>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8EA31C2D-1A82-8BCA-AE7E-3D02C1689061}"/>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pic>
        <p:nvPicPr>
          <p:cNvPr id="3" name="Picture 2">
            <a:extLst>
              <a:ext uri="{FF2B5EF4-FFF2-40B4-BE49-F238E27FC236}">
                <a16:creationId xmlns:a16="http://schemas.microsoft.com/office/drawing/2014/main" id="{D57B7118-3C74-632F-EDB0-9376B58055E6}"/>
              </a:ext>
            </a:extLst>
          </p:cNvPr>
          <p:cNvPicPr>
            <a:picLocks noChangeAspect="1"/>
          </p:cNvPicPr>
          <p:nvPr/>
        </p:nvPicPr>
        <p:blipFill>
          <a:blip r:embed="rId3"/>
          <a:stretch>
            <a:fillRect/>
          </a:stretch>
        </p:blipFill>
        <p:spPr>
          <a:xfrm>
            <a:off x="391887" y="1808574"/>
            <a:ext cx="9216054" cy="1588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216CBB68-B425-5696-6254-AC8A86E64B3E}"/>
              </a:ext>
            </a:extLst>
          </p:cNvPr>
          <p:cNvSpPr/>
          <p:nvPr/>
        </p:nvSpPr>
        <p:spPr>
          <a:xfrm>
            <a:off x="5987480"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C001763-187F-A058-1A44-65713BADE54E}"/>
              </a:ext>
            </a:extLst>
          </p:cNvPr>
          <p:cNvSpPr txBox="1"/>
          <p:nvPr/>
        </p:nvSpPr>
        <p:spPr>
          <a:xfrm>
            <a:off x="5474927"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2022</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D48E475B-A3B4-4355-259B-B9B2B4A1CA9E}"/>
              </a:ext>
            </a:extLst>
          </p:cNvPr>
          <p:cNvSpPr/>
          <p:nvPr/>
        </p:nvSpPr>
        <p:spPr>
          <a:xfrm>
            <a:off x="1333355" y="4790930"/>
            <a:ext cx="3425257" cy="13981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C2705001-BAE0-D284-19A5-A017E3803E67}"/>
              </a:ext>
            </a:extLst>
          </p:cNvPr>
          <p:cNvSpPr txBox="1"/>
          <p:nvPr/>
        </p:nvSpPr>
        <p:spPr>
          <a:xfrm>
            <a:off x="1651870" y="4806236"/>
            <a:ext cx="2791959" cy="954107"/>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p>
          <a:p>
            <a:pPr marL="285750" indent="-285750" algn="r" rtl="1">
              <a:buFont typeface="Arial" panose="020B0604020202020204" pitchFamily="34" charset="0"/>
              <a:buChar char="•"/>
            </a:pPr>
            <a:r>
              <a:rPr lang="en-US" dirty="0"/>
              <a:t>Andrea </a:t>
            </a:r>
            <a:r>
              <a:rPr lang="en-US" dirty="0" err="1"/>
              <a:t>Galimberti</a:t>
            </a:r>
            <a:endParaRPr lang="fa-IR" dirty="0"/>
          </a:p>
          <a:p>
            <a:pPr marL="285750" indent="-285750" algn="r" rtl="1">
              <a:buFont typeface="Arial" panose="020B0604020202020204" pitchFamily="34" charset="0"/>
              <a:buChar char="•"/>
            </a:pPr>
            <a:r>
              <a:rPr lang="en-US" dirty="0"/>
              <a:t>Davide </a:t>
            </a:r>
            <a:r>
              <a:rPr lang="en-US" dirty="0" err="1"/>
              <a:t>Zoni</a:t>
            </a:r>
            <a:endParaRPr lang="en-US" dirty="0"/>
          </a:p>
        </p:txBody>
      </p:sp>
      <p:sp>
        <p:nvSpPr>
          <p:cNvPr id="17" name="Rectangle: Rounded Corners 16">
            <a:extLst>
              <a:ext uri="{FF2B5EF4-FFF2-40B4-BE49-F238E27FC236}">
                <a16:creationId xmlns:a16="http://schemas.microsoft.com/office/drawing/2014/main" id="{F334E750-D93C-DDB0-7BA7-4DEF8EFC5D79}"/>
              </a:ext>
            </a:extLst>
          </p:cNvPr>
          <p:cNvSpPr/>
          <p:nvPr/>
        </p:nvSpPr>
        <p:spPr>
          <a:xfrm>
            <a:off x="7391174" y="214604"/>
            <a:ext cx="1978090"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8</a:t>
            </a:r>
            <a:endParaRPr lang="en-US" sz="2800"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4148962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5142E3-EB68-7CD8-E0D1-46D638F58E4A}"/>
              </a:ext>
            </a:extLst>
          </p:cNvPr>
          <p:cNvSpPr/>
          <p:nvPr/>
        </p:nvSpPr>
        <p:spPr>
          <a:xfrm>
            <a:off x="7184572" y="798253"/>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موضوع </a:t>
            </a:r>
            <a:r>
              <a:rPr lang="fa-IR" b="1" dirty="0"/>
              <a:t>مقاله</a:t>
            </a:r>
            <a:r>
              <a:rPr lang="ar-SA" b="1" dirty="0"/>
              <a:t>:</a:t>
            </a:r>
            <a:endParaRPr lang="en-US" b="1" dirty="0"/>
          </a:p>
        </p:txBody>
      </p:sp>
      <p:sp>
        <p:nvSpPr>
          <p:cNvPr id="5" name="Rectangle: Rounded Corners 4">
            <a:extLst>
              <a:ext uri="{FF2B5EF4-FFF2-40B4-BE49-F238E27FC236}">
                <a16:creationId xmlns:a16="http://schemas.microsoft.com/office/drawing/2014/main" id="{CEAE4A32-9649-ABA5-9C33-F29C269B96E0}"/>
              </a:ext>
            </a:extLst>
          </p:cNvPr>
          <p:cNvSpPr/>
          <p:nvPr/>
        </p:nvSpPr>
        <p:spPr>
          <a:xfrm>
            <a:off x="793103" y="1477419"/>
            <a:ext cx="8493189" cy="10511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ar-SA" sz="2000" b="1" dirty="0">
                <a:cs typeface="B Nazanin" panose="00000400000000000000" pitchFamily="2" charset="-78"/>
              </a:rPr>
              <a:t>به بررسی طراحی و پیاده‌سازی یک معماری سخت‌افزاری جدید برای پشتیبانی بهینه از محاسبات با دقت ثابت </a:t>
            </a:r>
            <a:r>
              <a:rPr lang="en-US" sz="2000" b="1" dirty="0">
                <a:cs typeface="B Nazanin" panose="00000400000000000000" pitchFamily="2" charset="-78"/>
              </a:rPr>
              <a:t>(Fixed-point) </a:t>
            </a:r>
            <a:r>
              <a:rPr lang="fa-IR" sz="2000" b="1" dirty="0">
                <a:cs typeface="B Nazanin" panose="00000400000000000000" pitchFamily="2" charset="-78"/>
              </a:rPr>
              <a:t> </a:t>
            </a:r>
            <a:r>
              <a:rPr lang="ar-SA" sz="2000" b="1" dirty="0">
                <a:cs typeface="B Nazanin" panose="00000400000000000000" pitchFamily="2" charset="-78"/>
              </a:rPr>
              <a:t>در سیستم‌های نهفته مبتنی بر </a:t>
            </a:r>
            <a:r>
              <a:rPr lang="en-US" sz="2000" b="1" dirty="0">
                <a:cs typeface="B Nazanin" panose="00000400000000000000" pitchFamily="2" charset="-78"/>
              </a:rPr>
              <a:t>RISC-V</a:t>
            </a:r>
            <a:r>
              <a:rPr lang="fa-IR" sz="2000" b="1" dirty="0">
                <a:cs typeface="B Nazanin" panose="00000400000000000000" pitchFamily="2" charset="-78"/>
              </a:rPr>
              <a:t> </a:t>
            </a:r>
            <a:r>
              <a:rPr lang="en-US" sz="2000" b="1" dirty="0">
                <a:cs typeface="B Nazanin" panose="00000400000000000000" pitchFamily="2" charset="-78"/>
              </a:rPr>
              <a:t> </a:t>
            </a:r>
            <a:r>
              <a:rPr lang="ar-SA" sz="2000" b="1" dirty="0">
                <a:cs typeface="B Nazanin" panose="00000400000000000000" pitchFamily="2" charset="-78"/>
              </a:rPr>
              <a:t>می‌پردازد.</a:t>
            </a:r>
            <a:endParaRPr lang="en-US" sz="2000" b="1"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81C74B44-BD61-0635-CE69-9B44816905BC}"/>
              </a:ext>
            </a:extLst>
          </p:cNvPr>
          <p:cNvSpPr/>
          <p:nvPr/>
        </p:nvSpPr>
        <p:spPr>
          <a:xfrm>
            <a:off x="475129" y="3850712"/>
            <a:ext cx="8811163" cy="13809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t>افزایش بهره‌وری انرژی در سیستم‌های نهفته </a:t>
            </a:r>
            <a:r>
              <a:rPr lang="en-US" dirty="0"/>
              <a:t>(embedded systems)</a:t>
            </a:r>
            <a:r>
              <a:rPr lang="fa-IR" dirty="0"/>
              <a:t> </a:t>
            </a:r>
            <a:r>
              <a:rPr lang="en-US" dirty="0"/>
              <a:t> </a:t>
            </a:r>
            <a:r>
              <a:rPr lang="fa-IR" dirty="0"/>
              <a:t>از طریق جایگزینی یا تکمیل واحد محاسبه‌گر ممیز شناور </a:t>
            </a:r>
            <a:r>
              <a:rPr lang="en-US" dirty="0"/>
              <a:t>(FPU) </a:t>
            </a:r>
            <a:r>
              <a:rPr lang="fa-IR" dirty="0"/>
              <a:t> با پشتیبانی سخت‌افزاری بهینه‌شده برای محاسبات </a:t>
            </a:r>
            <a:r>
              <a:rPr lang="en-US" dirty="0"/>
              <a:t>fixed-point</a:t>
            </a:r>
            <a:r>
              <a:rPr lang="fa-IR" dirty="0"/>
              <a:t>.</a:t>
            </a:r>
            <a:endParaRPr lang="en-US" b="1" dirty="0"/>
          </a:p>
        </p:txBody>
      </p:sp>
      <p:sp>
        <p:nvSpPr>
          <p:cNvPr id="7" name="Rectangle: Rounded Corners 6">
            <a:extLst>
              <a:ext uri="{FF2B5EF4-FFF2-40B4-BE49-F238E27FC236}">
                <a16:creationId xmlns:a16="http://schemas.microsoft.com/office/drawing/2014/main" id="{343D65D0-CDD6-E67E-F2F9-EADCF264A9AC}"/>
              </a:ext>
            </a:extLst>
          </p:cNvPr>
          <p:cNvSpPr/>
          <p:nvPr/>
        </p:nvSpPr>
        <p:spPr>
          <a:xfrm>
            <a:off x="7184572" y="3172894"/>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هدف مقاله</a:t>
            </a:r>
            <a:r>
              <a:rPr lang="fa-IR" b="1" dirty="0"/>
              <a:t>:</a:t>
            </a:r>
            <a:endParaRPr lang="en-US" b="1" dirty="0"/>
          </a:p>
        </p:txBody>
      </p:sp>
      <p:pic>
        <p:nvPicPr>
          <p:cNvPr id="2" name="Picture 1">
            <a:extLst>
              <a:ext uri="{FF2B5EF4-FFF2-40B4-BE49-F238E27FC236}">
                <a16:creationId xmlns:a16="http://schemas.microsoft.com/office/drawing/2014/main" id="{CE6A4D49-6B72-5C48-ED41-FCE15F5E05AC}"/>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3F5A3E58-F9D9-7BE2-EA8F-05988E5E12E4}"/>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rgbClr val="00B050"/>
                </a:solidFill>
                <a:cs typeface="B Nazanin" panose="00000400000000000000" pitchFamily="2" charset="-78"/>
              </a:rPr>
              <a:t>بررسی مقاله شماره 8</a:t>
            </a:r>
            <a:endParaRPr lang="en-US" sz="2000" b="1" dirty="0">
              <a:solidFill>
                <a:srgbClr val="00B050"/>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F339CA47-642C-DC24-39D5-96025E7E56E3}"/>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3C1C4178-FBD2-EB91-C47F-A542A8CC1277}"/>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E222A7D3-6ED6-3D63-7BCC-DB1C347C3BCD}"/>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376E9F6C-1B61-77BB-1D32-4B065718C169}"/>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EA241F57-45BF-E22E-0B08-B7BBCB22F45D}"/>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C8ABBD5D-977E-688A-8435-5867FE28CEB9}"/>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225856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D8ECE-D6A9-D396-ECD3-AE6B2AD9A20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6B2595E-74F3-4088-8AB7-12D663966DD2}"/>
              </a:ext>
            </a:extLst>
          </p:cNvPr>
          <p:cNvSpPr/>
          <p:nvPr/>
        </p:nvSpPr>
        <p:spPr>
          <a:xfrm>
            <a:off x="7166644" y="216328"/>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ar-SA" b="1" dirty="0"/>
              <a:t>مشکلات موجود:</a:t>
            </a:r>
          </a:p>
        </p:txBody>
      </p:sp>
      <p:sp>
        <p:nvSpPr>
          <p:cNvPr id="3" name="Rectangle: Rounded Corners 2">
            <a:extLst>
              <a:ext uri="{FF2B5EF4-FFF2-40B4-BE49-F238E27FC236}">
                <a16:creationId xmlns:a16="http://schemas.microsoft.com/office/drawing/2014/main" id="{A55BC510-DC00-77D6-FC03-69BB160FF9BB}"/>
              </a:ext>
            </a:extLst>
          </p:cNvPr>
          <p:cNvSpPr/>
          <p:nvPr/>
        </p:nvSpPr>
        <p:spPr>
          <a:xfrm>
            <a:off x="1192310" y="810422"/>
            <a:ext cx="8076054" cy="14782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r" rtl="1">
              <a:buFont typeface="Arial" panose="020B0604020202020204" pitchFamily="34" charset="0"/>
              <a:buChar char="•"/>
            </a:pPr>
            <a:r>
              <a:rPr lang="ar-SA" b="1" dirty="0">
                <a:cs typeface="B Nazanin" panose="00000400000000000000" pitchFamily="2" charset="-78"/>
              </a:rPr>
              <a:t>محاسبات ممیز شناور </a:t>
            </a:r>
            <a:r>
              <a:rPr lang="en-US" b="1" dirty="0">
                <a:cs typeface="B Nazanin" panose="00000400000000000000" pitchFamily="2" charset="-78"/>
              </a:rPr>
              <a:t>(Floating-point)</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انرژی‌بر و پرهزینه هستند.</a:t>
            </a:r>
            <a:endParaRPr lang="fa-IR" b="1" dirty="0">
              <a:cs typeface="B Nazanin" panose="00000400000000000000" pitchFamily="2" charset="-78"/>
            </a:endParaRPr>
          </a:p>
          <a:p>
            <a:pPr marL="285750" indent="-285750" algn="r" rtl="1">
              <a:buFont typeface="Arial" panose="020B0604020202020204" pitchFamily="34" charset="0"/>
              <a:buChar char="•"/>
            </a:pPr>
            <a:r>
              <a:rPr lang="ar-SA" b="1" dirty="0">
                <a:cs typeface="B Nazanin" panose="00000400000000000000" pitchFamily="2" charset="-78"/>
              </a:rPr>
              <a:t>جایگزینی آن‌ها با محاسبات </a:t>
            </a:r>
            <a:r>
              <a:rPr lang="en-US" b="1" dirty="0">
                <a:cs typeface="B Nazanin" panose="00000400000000000000" pitchFamily="2" charset="-78"/>
              </a:rPr>
              <a:t>fixed-point</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از طریق واحدهای محاسبات عدد صحیح </a:t>
            </a:r>
            <a:r>
              <a:rPr lang="en-US" b="1" dirty="0">
                <a:cs typeface="B Nazanin" panose="00000400000000000000" pitchFamily="2" charset="-78"/>
              </a:rPr>
              <a:t>(integer ALUs)</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باعث کاهش دقت و افزایش زمان اجرا می‌شود.</a:t>
            </a:r>
            <a:endParaRPr lang="fa-IR" b="1" dirty="0">
              <a:cs typeface="B Nazanin" panose="00000400000000000000" pitchFamily="2" charset="-78"/>
            </a:endParaRPr>
          </a:p>
          <a:p>
            <a:pPr marL="285750" indent="-285750" algn="r" rtl="1">
              <a:buFont typeface="Arial" panose="020B0604020202020204" pitchFamily="34" charset="0"/>
              <a:buChar char="•"/>
            </a:pPr>
            <a:r>
              <a:rPr lang="ar-SA" b="1" dirty="0">
                <a:cs typeface="B Nazanin" panose="00000400000000000000" pitchFamily="2" charset="-78"/>
              </a:rPr>
              <a:t>نیاز به راهکاری است که هم دقت مناسب را حفظ کند و هم مصرف انرژی را کاهش دهد.</a:t>
            </a:r>
            <a:endParaRPr lang="en-US" b="1" dirty="0">
              <a:cs typeface="B Nazanin" panose="00000400000000000000" pitchFamily="2" charset="-78"/>
            </a:endParaRPr>
          </a:p>
        </p:txBody>
      </p:sp>
      <p:sp>
        <p:nvSpPr>
          <p:cNvPr id="16" name="Rectangle: Rounded Corners 15">
            <a:extLst>
              <a:ext uri="{FF2B5EF4-FFF2-40B4-BE49-F238E27FC236}">
                <a16:creationId xmlns:a16="http://schemas.microsoft.com/office/drawing/2014/main" id="{FC46CF06-125C-E699-DF7E-2C81D56738E5}"/>
              </a:ext>
            </a:extLst>
          </p:cNvPr>
          <p:cNvSpPr/>
          <p:nvPr/>
        </p:nvSpPr>
        <p:spPr>
          <a:xfrm>
            <a:off x="1192310" y="3141124"/>
            <a:ext cx="8076054" cy="36156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b="1" dirty="0">
                <a:cs typeface="B Nazanin" panose="00000400000000000000" pitchFamily="2" charset="-78"/>
              </a:rPr>
              <a:t>1-معماری جدید </a:t>
            </a:r>
            <a:r>
              <a:rPr lang="en-US" b="1" dirty="0">
                <a:cs typeface="B Nazanin" panose="00000400000000000000" pitchFamily="2" charset="-78"/>
              </a:rPr>
              <a:t>(</a:t>
            </a:r>
            <a:r>
              <a:rPr lang="en-US" b="1" dirty="0" err="1">
                <a:cs typeface="B Nazanin" panose="00000400000000000000" pitchFamily="2" charset="-78"/>
              </a:rPr>
              <a:t>Zm</a:t>
            </a:r>
            <a:r>
              <a:rPr lang="en-US" b="1" dirty="0">
                <a:cs typeface="B Nazanin" panose="00000400000000000000" pitchFamily="2" charset="-78"/>
              </a:rPr>
              <a:t> extension)</a:t>
            </a:r>
            <a:r>
              <a:rPr lang="fa-IR" b="1" dirty="0">
                <a:cs typeface="B Nazanin" panose="00000400000000000000" pitchFamily="2" charset="-78"/>
              </a:rPr>
              <a:t>:</a:t>
            </a:r>
          </a:p>
          <a:p>
            <a:pPr marL="285750" indent="-285750" algn="r" rtl="1">
              <a:buFont typeface="Arial" panose="020B0604020202020204" pitchFamily="34" charset="0"/>
              <a:buChar char="•"/>
            </a:pPr>
            <a:r>
              <a:rPr lang="fa-IR" b="1" dirty="0">
                <a:cs typeface="B Nazanin" panose="00000400000000000000" pitchFamily="2" charset="-78"/>
              </a:rPr>
              <a:t>افزودن ۸ دستور جدید ضرب و تقسیم </a:t>
            </a:r>
            <a:r>
              <a:rPr lang="en-US" b="1" dirty="0">
                <a:cs typeface="B Nazanin" panose="00000400000000000000" pitchFamily="2" charset="-78"/>
              </a:rPr>
              <a:t>fixed-point</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به </a:t>
            </a:r>
            <a:r>
              <a:rPr lang="en-US" b="1" dirty="0">
                <a:cs typeface="B Nazanin" panose="00000400000000000000" pitchFamily="2" charset="-78"/>
              </a:rPr>
              <a:t>ISA</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استاندارد </a:t>
            </a:r>
            <a:r>
              <a:rPr lang="en-US" b="1" dirty="0">
                <a:cs typeface="B Nazanin" panose="00000400000000000000" pitchFamily="2" charset="-78"/>
              </a:rPr>
              <a:t>RISC-V</a:t>
            </a:r>
            <a:r>
              <a:rPr lang="fa-IR" b="1" dirty="0">
                <a:cs typeface="B Nazanin" panose="00000400000000000000" pitchFamily="2" charset="-78"/>
              </a:rPr>
              <a:t>.</a:t>
            </a:r>
          </a:p>
          <a:p>
            <a:pPr marL="285750" indent="-285750" algn="r" rtl="1">
              <a:buFont typeface="Arial" panose="020B0604020202020204" pitchFamily="34" charset="0"/>
              <a:buChar char="•"/>
            </a:pPr>
            <a:r>
              <a:rPr lang="fa-IR" b="1" dirty="0">
                <a:cs typeface="B Nazanin" panose="00000400000000000000" pitchFamily="2" charset="-78"/>
              </a:rPr>
              <a:t>این معماری با تنها ۴٪ افزایش در منابع سخت‌افزاری، محاسبات </a:t>
            </a:r>
            <a:r>
              <a:rPr lang="en-US" b="1" dirty="0">
                <a:cs typeface="B Nazanin" panose="00000400000000000000" pitchFamily="2" charset="-78"/>
              </a:rPr>
              <a:t>fixed-point</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را به‌صورت مستقیم و کارآمد انجام می‌دهد.</a:t>
            </a:r>
          </a:p>
          <a:p>
            <a:pPr algn="r" rtl="1"/>
            <a:r>
              <a:rPr lang="fa-IR" b="1" dirty="0">
                <a:cs typeface="B Nazanin" panose="00000400000000000000" pitchFamily="2" charset="-78"/>
              </a:rPr>
              <a:t>2-ارزیابی تجربی:</a:t>
            </a:r>
          </a:p>
          <a:p>
            <a:pPr marL="285750" indent="-285750" algn="r" rtl="1">
              <a:buFont typeface="Arial" panose="020B0604020202020204" pitchFamily="34" charset="0"/>
              <a:buChar char="•"/>
            </a:pPr>
            <a:r>
              <a:rPr lang="fa-IR" b="1" dirty="0">
                <a:cs typeface="B Nazanin" panose="00000400000000000000" pitchFamily="2" charset="-78"/>
              </a:rPr>
              <a:t>شبیه‌سازی‌ها روی مجموعه‌ای از برنامه‌های محاسباتی سنگین (از مجموعه </a:t>
            </a:r>
            <a:r>
              <a:rPr lang="en-US" b="1" dirty="0" err="1">
                <a:cs typeface="B Nazanin" panose="00000400000000000000" pitchFamily="2" charset="-78"/>
              </a:rPr>
              <a:t>PolyBench</a:t>
            </a:r>
            <a:r>
              <a:rPr lang="en-US" b="1" dirty="0">
                <a:cs typeface="B Nazanin" panose="00000400000000000000" pitchFamily="2" charset="-78"/>
              </a:rPr>
              <a:t>/C</a:t>
            </a:r>
            <a:r>
              <a:rPr lang="fa-IR" b="1" dirty="0">
                <a:cs typeface="B Nazanin" panose="00000400000000000000" pitchFamily="2" charset="-78"/>
              </a:rPr>
              <a:t>).</a:t>
            </a:r>
          </a:p>
          <a:p>
            <a:pPr marL="285750" indent="-285750" algn="r" rtl="1">
              <a:buFont typeface="Arial" panose="020B0604020202020204" pitchFamily="34" charset="0"/>
              <a:buChar char="•"/>
            </a:pPr>
            <a:r>
              <a:rPr lang="fa-IR" b="1" dirty="0">
                <a:cs typeface="B Nazanin" panose="00000400000000000000" pitchFamily="2" charset="-78"/>
              </a:rPr>
              <a:t> مقایسه با نسخه‌هایی از سیستم که فقط از </a:t>
            </a:r>
            <a:r>
              <a:rPr lang="en-US" b="1" dirty="0">
                <a:cs typeface="B Nazanin" panose="00000400000000000000" pitchFamily="2" charset="-78"/>
              </a:rPr>
              <a:t>FPU</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یا واحدهای </a:t>
            </a:r>
            <a:r>
              <a:rPr lang="en-US" b="1" dirty="0">
                <a:cs typeface="B Nazanin" panose="00000400000000000000" pitchFamily="2" charset="-78"/>
              </a:rPr>
              <a:t>integer</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استفاده می‌کنند.</a:t>
            </a:r>
          </a:p>
          <a:p>
            <a:pPr algn="r" rtl="1"/>
            <a:r>
              <a:rPr lang="fa-IR" b="1" dirty="0">
                <a:cs typeface="B Nazanin" panose="00000400000000000000" pitchFamily="2" charset="-78"/>
              </a:rPr>
              <a:t>نتایج نشان می‌دهد که راهکار جدید:</a:t>
            </a:r>
          </a:p>
          <a:p>
            <a:pPr marL="285750" indent="-285750" algn="r" rtl="1">
              <a:buFont typeface="Arial" panose="020B0604020202020204" pitchFamily="34" charset="0"/>
              <a:buChar char="•"/>
            </a:pPr>
            <a:r>
              <a:rPr lang="fa-IR" b="1" dirty="0">
                <a:cs typeface="B Nazanin" panose="00000400000000000000" pitchFamily="2" charset="-78"/>
              </a:rPr>
              <a:t>تا 35% کاهش </a:t>
            </a:r>
            <a:r>
              <a:rPr lang="en-US" b="1" dirty="0">
                <a:cs typeface="B Nazanin" panose="00000400000000000000" pitchFamily="2" charset="-78"/>
              </a:rPr>
              <a:t>EDP (energy-delay product)</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نسبت به استفاده از </a:t>
            </a:r>
            <a:r>
              <a:rPr lang="en-US" b="1" dirty="0">
                <a:cs typeface="B Nazanin" panose="00000400000000000000" pitchFamily="2" charset="-78"/>
              </a:rPr>
              <a:t>FPU</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با دقت </a:t>
            </a:r>
            <a:r>
              <a:rPr lang="en-US" b="1" dirty="0">
                <a:cs typeface="B Nazanin" panose="00000400000000000000" pitchFamily="2" charset="-78"/>
              </a:rPr>
              <a:t>binary32</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دارد.</a:t>
            </a:r>
          </a:p>
          <a:p>
            <a:pPr marL="285750" indent="-285750" algn="r" rtl="1">
              <a:buFont typeface="Arial" panose="020B0604020202020204" pitchFamily="34" charset="0"/>
              <a:buChar char="•"/>
            </a:pPr>
            <a:r>
              <a:rPr lang="fa-IR" b="1" dirty="0">
                <a:cs typeface="B Nazanin" panose="00000400000000000000" pitchFamily="2" charset="-78"/>
              </a:rPr>
              <a:t>دقت خروجی تقریباً حفظ شده است (میانگین خطای نسبی: 0.0003٪).</a:t>
            </a:r>
          </a:p>
          <a:p>
            <a:pPr marL="285750" indent="-285750" algn="r" rtl="1">
              <a:buFont typeface="Arial" panose="020B0604020202020204" pitchFamily="34" charset="0"/>
              <a:buChar char="•"/>
            </a:pPr>
            <a:r>
              <a:rPr lang="fa-IR" b="1" dirty="0">
                <a:cs typeface="B Nazanin" panose="00000400000000000000" pitchFamily="2" charset="-78"/>
              </a:rPr>
              <a:t>در مقابل، استفاده از واحد </a:t>
            </a:r>
            <a:r>
              <a:rPr lang="en-US" b="1" dirty="0">
                <a:cs typeface="B Nazanin" panose="00000400000000000000" pitchFamily="2" charset="-78"/>
              </a:rPr>
              <a:t>integer </a:t>
            </a:r>
            <a:r>
              <a:rPr lang="fa-IR" b="1" dirty="0">
                <a:cs typeface="B Nazanin" panose="00000400000000000000" pitchFamily="2" charset="-78"/>
              </a:rPr>
              <a:t> بدون </a:t>
            </a:r>
            <a:r>
              <a:rPr lang="en-US" b="1" dirty="0" err="1">
                <a:cs typeface="B Nazanin" panose="00000400000000000000" pitchFamily="2" charset="-78"/>
              </a:rPr>
              <a:t>Zm</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باعث افزایش </a:t>
            </a:r>
            <a:r>
              <a:rPr lang="en-US" b="1" dirty="0">
                <a:cs typeface="B Nazanin" panose="00000400000000000000" pitchFamily="2" charset="-78"/>
              </a:rPr>
              <a:t>EDP</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تا 1.796 برابر می‌شود.</a:t>
            </a:r>
            <a:endParaRPr lang="en-US" b="1" dirty="0">
              <a:cs typeface="B Nazanin" panose="00000400000000000000" pitchFamily="2" charset="-78"/>
            </a:endParaRPr>
          </a:p>
        </p:txBody>
      </p:sp>
      <p:sp>
        <p:nvSpPr>
          <p:cNvPr id="17" name="Rectangle: Rounded Corners 16">
            <a:extLst>
              <a:ext uri="{FF2B5EF4-FFF2-40B4-BE49-F238E27FC236}">
                <a16:creationId xmlns:a16="http://schemas.microsoft.com/office/drawing/2014/main" id="{AC93202A-6CB8-47BF-DFFC-0925A519B7DA}"/>
              </a:ext>
            </a:extLst>
          </p:cNvPr>
          <p:cNvSpPr/>
          <p:nvPr/>
        </p:nvSpPr>
        <p:spPr>
          <a:xfrm>
            <a:off x="7166644" y="2528596"/>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b="1" dirty="0"/>
              <a:t>مشارکت‌های اصلی مقاله:</a:t>
            </a:r>
            <a:endParaRPr lang="en-US" b="1" dirty="0"/>
          </a:p>
        </p:txBody>
      </p:sp>
      <p:pic>
        <p:nvPicPr>
          <p:cNvPr id="4" name="Picture 3">
            <a:extLst>
              <a:ext uri="{FF2B5EF4-FFF2-40B4-BE49-F238E27FC236}">
                <a16:creationId xmlns:a16="http://schemas.microsoft.com/office/drawing/2014/main" id="{D1EEF727-95C6-11C8-E020-FC05ED1DB681}"/>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5" name="Rectangle: Rounded Corners 4">
            <a:extLst>
              <a:ext uri="{FF2B5EF4-FFF2-40B4-BE49-F238E27FC236}">
                <a16:creationId xmlns:a16="http://schemas.microsoft.com/office/drawing/2014/main" id="{FC4F6D06-56CE-C1DC-C3A3-334F249B7284}"/>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rgbClr val="00B050"/>
                </a:solidFill>
                <a:cs typeface="B Nazanin" panose="00000400000000000000" pitchFamily="2" charset="-78"/>
              </a:rPr>
              <a:t>بررسی مقاله شماره 8</a:t>
            </a:r>
            <a:endParaRPr lang="en-US" sz="2000" b="1" dirty="0">
              <a:solidFill>
                <a:srgbClr val="00B050"/>
              </a:solidFill>
              <a:cs typeface="B Nazanin" panose="00000400000000000000" pitchFamily="2" charset="-78"/>
            </a:endParaRPr>
          </a:p>
        </p:txBody>
      </p:sp>
      <p:sp>
        <p:nvSpPr>
          <p:cNvPr id="6" name="Rectangle: Rounded Corners 5">
            <a:extLst>
              <a:ext uri="{FF2B5EF4-FFF2-40B4-BE49-F238E27FC236}">
                <a16:creationId xmlns:a16="http://schemas.microsoft.com/office/drawing/2014/main" id="{35F64FFB-59CC-9415-BE9C-D7682452B91A}"/>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F4C7F470-774B-335D-C8BA-03038A814872}"/>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174DFB1A-0D9A-0C63-E040-8F02EB9F6460}"/>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ACE8D363-BFFB-CA06-2157-98801F1CB8BE}"/>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8BC09F25-E62B-7807-4DF1-C9E0A3962028}"/>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9E672022-3815-0801-3A19-01ED8806E5E0}"/>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854464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4A17E-5CAD-0DB8-57AA-C5F4E9C0AB62}"/>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5" name="Rectangle: Rounded Corners 4">
            <a:extLst>
              <a:ext uri="{FF2B5EF4-FFF2-40B4-BE49-F238E27FC236}">
                <a16:creationId xmlns:a16="http://schemas.microsoft.com/office/drawing/2014/main" id="{583EA827-5B29-99A4-94A2-FDAF572B2567}"/>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rgbClr val="00B050"/>
                </a:solidFill>
                <a:cs typeface="B Nazanin" panose="00000400000000000000" pitchFamily="2" charset="-78"/>
              </a:rPr>
              <a:t>بررسی مقاله شماره 8</a:t>
            </a:r>
            <a:endParaRPr lang="en-US" sz="2000" b="1" dirty="0">
              <a:solidFill>
                <a:srgbClr val="00B050"/>
              </a:solidFill>
              <a:cs typeface="B Nazanin" panose="00000400000000000000" pitchFamily="2" charset="-78"/>
            </a:endParaRPr>
          </a:p>
        </p:txBody>
      </p:sp>
      <p:sp>
        <p:nvSpPr>
          <p:cNvPr id="6" name="Rectangle: Rounded Corners 5">
            <a:extLst>
              <a:ext uri="{FF2B5EF4-FFF2-40B4-BE49-F238E27FC236}">
                <a16:creationId xmlns:a16="http://schemas.microsoft.com/office/drawing/2014/main" id="{DC7FF0AA-F0FE-3BB6-A89C-028110DD9F60}"/>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A306AA77-95BE-F199-C336-23A23F9C8AAC}"/>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1A939BAF-6651-4D61-3FD6-0D860EE2EAA2}"/>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E068216B-18BE-203A-31A6-8BAAA1F6DFA0}"/>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4CC2295E-13E5-681E-2E54-931D65268DB9}"/>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8D135368-69E9-6303-D26B-CFDA4123C858}"/>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
        <p:nvSpPr>
          <p:cNvPr id="2" name="Rectangle: Rounded Corners 1">
            <a:extLst>
              <a:ext uri="{FF2B5EF4-FFF2-40B4-BE49-F238E27FC236}">
                <a16:creationId xmlns:a16="http://schemas.microsoft.com/office/drawing/2014/main" id="{ED2F7F58-F44D-9EAC-A4BC-254FF5668B4C}"/>
              </a:ext>
            </a:extLst>
          </p:cNvPr>
          <p:cNvSpPr/>
          <p:nvPr/>
        </p:nvSpPr>
        <p:spPr>
          <a:xfrm>
            <a:off x="1272990" y="2433398"/>
            <a:ext cx="8076054" cy="19268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ar-SA" b="1" dirty="0">
                <a:cs typeface="B Nazanin" panose="00000400000000000000" pitchFamily="2" charset="-78"/>
              </a:rPr>
              <a:t>معماری پیشنهادی با افزودن مجموعه دستورهای </a:t>
            </a:r>
            <a:r>
              <a:rPr lang="en-US" b="1" dirty="0" err="1">
                <a:cs typeface="B Nazanin" panose="00000400000000000000" pitchFamily="2" charset="-78"/>
              </a:rPr>
              <a:t>Zm</a:t>
            </a:r>
            <a:r>
              <a:rPr lang="en-US" b="1" dirty="0">
                <a:cs typeface="B Nazanin" panose="00000400000000000000" pitchFamily="2" charset="-78"/>
              </a:rPr>
              <a:t> </a:t>
            </a:r>
            <a:r>
              <a:rPr lang="ar-SA" b="1" dirty="0">
                <a:cs typeface="B Nazanin" panose="00000400000000000000" pitchFamily="2" charset="-78"/>
              </a:rPr>
              <a:t>به </a:t>
            </a:r>
            <a:r>
              <a:rPr lang="en-US" b="1" dirty="0">
                <a:cs typeface="B Nazanin" panose="00000400000000000000" pitchFamily="2" charset="-78"/>
              </a:rPr>
              <a:t>RISC-V، </a:t>
            </a:r>
            <a:r>
              <a:rPr lang="ar-SA" b="1" dirty="0">
                <a:cs typeface="B Nazanin" panose="00000400000000000000" pitchFamily="2" charset="-78"/>
              </a:rPr>
              <a:t>امکان اجرای مؤثر محاسبات </a:t>
            </a:r>
            <a:r>
              <a:rPr lang="en-US" b="1" dirty="0">
                <a:cs typeface="B Nazanin" panose="00000400000000000000" pitchFamily="2" charset="-78"/>
              </a:rPr>
              <a:t>fixed-point</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را در سیستم‌های نهفته فراهم می‌سازد، به‌گونه‌ای که جایگزینی یا تکمیل </a:t>
            </a:r>
            <a:r>
              <a:rPr lang="en-US" b="1" dirty="0">
                <a:cs typeface="B Nazanin" panose="00000400000000000000" pitchFamily="2" charset="-78"/>
              </a:rPr>
              <a:t>FPU</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را با هزینه کم و دقت بالا ممکن می‌سازد. این امر می‌تواند باعث صرفه‌جویی در منابع، کاهش مصرف انرژی و افزایش انعطاف‌پذیری طراحی سیستم‌های هوشمند در لبه شبکه </a:t>
            </a:r>
            <a:r>
              <a:rPr lang="en-US" b="1" dirty="0">
                <a:cs typeface="B Nazanin" panose="00000400000000000000" pitchFamily="2" charset="-78"/>
              </a:rPr>
              <a:t>(edge computing)</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شود.</a:t>
            </a:r>
            <a:endParaRPr lang="en-US" b="1" dirty="0">
              <a:cs typeface="B Nazanin" panose="00000400000000000000" pitchFamily="2" charset="-78"/>
            </a:endParaRPr>
          </a:p>
        </p:txBody>
      </p:sp>
      <p:sp>
        <p:nvSpPr>
          <p:cNvPr id="3" name="Rectangle: Rounded Corners 2">
            <a:extLst>
              <a:ext uri="{FF2B5EF4-FFF2-40B4-BE49-F238E27FC236}">
                <a16:creationId xmlns:a16="http://schemas.microsoft.com/office/drawing/2014/main" id="{DDEB722C-58B2-BAEB-646C-6360514111EE}"/>
              </a:ext>
            </a:extLst>
          </p:cNvPr>
          <p:cNvSpPr/>
          <p:nvPr/>
        </p:nvSpPr>
        <p:spPr>
          <a:xfrm>
            <a:off x="7094924" y="1492898"/>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b="1" dirty="0"/>
              <a:t>نتیجه کیری:</a:t>
            </a:r>
            <a:endParaRPr lang="en-US" b="1" dirty="0"/>
          </a:p>
        </p:txBody>
      </p:sp>
    </p:spTree>
    <p:extLst>
      <p:ext uri="{BB962C8B-B14F-4D97-AF65-F5344CB8AC3E}">
        <p14:creationId xmlns:p14="http://schemas.microsoft.com/office/powerpoint/2010/main" val="872623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233CFB-60F2-ECD8-EF2E-CBA8B8E2EFC4}"/>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AA616C0D-C2C4-DC39-5F58-7D37C14FAE97}"/>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13ADC874-18CB-A47A-96A7-8390B8D6157F}"/>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9</a:t>
            </a:r>
            <a:endParaRPr lang="en-US" sz="1800" b="1" dirty="0">
              <a:solidFill>
                <a:srgbClr val="00B050"/>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5C27B363-2A06-DC4D-C9F3-89101EF13AD0}"/>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5B8A2DEC-19C8-2D77-FB56-5F7FE971C328}"/>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A7F14C4B-0735-F4A6-4282-4FBD65665B48}"/>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0ACA1383-0BCA-01D6-3866-4FD05C579ACF}"/>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23455744-CC4A-65F4-6568-D3EAFB377B7A}"/>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pic>
        <p:nvPicPr>
          <p:cNvPr id="3" name="Picture 2">
            <a:extLst>
              <a:ext uri="{FF2B5EF4-FFF2-40B4-BE49-F238E27FC236}">
                <a16:creationId xmlns:a16="http://schemas.microsoft.com/office/drawing/2014/main" id="{94A37990-C2F7-EFDB-61D1-64634F876086}"/>
              </a:ext>
            </a:extLst>
          </p:cNvPr>
          <p:cNvPicPr>
            <a:picLocks noChangeAspect="1"/>
          </p:cNvPicPr>
          <p:nvPr/>
        </p:nvPicPr>
        <p:blipFill>
          <a:blip r:embed="rId3"/>
          <a:stretch>
            <a:fillRect/>
          </a:stretch>
        </p:blipFill>
        <p:spPr>
          <a:xfrm>
            <a:off x="655538" y="992702"/>
            <a:ext cx="9126224" cy="34771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EE47A0C6-3E1A-D9B5-119E-E7D3E9DB5DAC}"/>
              </a:ext>
            </a:extLst>
          </p:cNvPr>
          <p:cNvSpPr/>
          <p:nvPr/>
        </p:nvSpPr>
        <p:spPr>
          <a:xfrm>
            <a:off x="5987480"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E7CEED5D-A8C7-6A3F-C016-A5C72147D608}"/>
              </a:ext>
            </a:extLst>
          </p:cNvPr>
          <p:cNvSpPr txBox="1"/>
          <p:nvPr/>
        </p:nvSpPr>
        <p:spPr>
          <a:xfrm>
            <a:off x="5474927"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2022</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54300F5F-4125-1936-6239-5480AA466BD8}"/>
              </a:ext>
            </a:extLst>
          </p:cNvPr>
          <p:cNvSpPr/>
          <p:nvPr/>
        </p:nvSpPr>
        <p:spPr>
          <a:xfrm>
            <a:off x="460039" y="4545711"/>
            <a:ext cx="4758612" cy="2067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18D91368-894D-67E1-A18C-13FCA0912C72}"/>
              </a:ext>
            </a:extLst>
          </p:cNvPr>
          <p:cNvSpPr txBox="1"/>
          <p:nvPr/>
        </p:nvSpPr>
        <p:spPr>
          <a:xfrm>
            <a:off x="295581" y="4609750"/>
            <a:ext cx="4923069" cy="1938992"/>
          </a:xfrm>
          <a:prstGeom prst="rect">
            <a:avLst/>
          </a:prstGeom>
          <a:noFill/>
        </p:spPr>
        <p:txBody>
          <a:bodyPr wrap="square">
            <a:spAutoFit/>
          </a:bodyPr>
          <a:lstStyle/>
          <a:p>
            <a:pPr algn="r" rtl="1"/>
            <a:r>
              <a:rPr lang="fa-IR" sz="2000" dirty="0">
                <a:cs typeface="B Nazanin" panose="00000400000000000000" pitchFamily="2" charset="-78"/>
              </a:rPr>
              <a:t>نویسندگان</a:t>
            </a:r>
            <a:r>
              <a:rPr lang="en-US" sz="2000" dirty="0">
                <a:cs typeface="B Nazanin" panose="00000400000000000000" pitchFamily="2" charset="-78"/>
              </a:rPr>
              <a:t>:</a:t>
            </a:r>
          </a:p>
          <a:p>
            <a:pPr algn="r" rtl="1"/>
            <a:r>
              <a:rPr lang="en-US" sz="2000" dirty="0" err="1">
                <a:cs typeface="B Nazanin" panose="00000400000000000000" pitchFamily="2" charset="-78"/>
              </a:rPr>
              <a:t>Gorjan</a:t>
            </a:r>
            <a:r>
              <a:rPr lang="en-US" sz="2000" dirty="0">
                <a:cs typeface="B Nazanin" panose="00000400000000000000" pitchFamily="2" charset="-78"/>
              </a:rPr>
              <a:t> Alagic، Daniel </a:t>
            </a:r>
            <a:r>
              <a:rPr lang="en-US" sz="2000" dirty="0" err="1">
                <a:cs typeface="B Nazanin" panose="00000400000000000000" pitchFamily="2" charset="-78"/>
              </a:rPr>
              <a:t>Apon</a:t>
            </a:r>
            <a:r>
              <a:rPr lang="en-US" sz="2000" dirty="0">
                <a:cs typeface="B Nazanin" panose="00000400000000000000" pitchFamily="2" charset="-78"/>
              </a:rPr>
              <a:t>، David Cooper، Quynh Dang، Thinh Dang، John Kelsey، Jacob </a:t>
            </a:r>
            <a:r>
              <a:rPr lang="en-US" sz="2000" dirty="0" err="1">
                <a:cs typeface="B Nazanin" panose="00000400000000000000" pitchFamily="2" charset="-78"/>
              </a:rPr>
              <a:t>Lichtinger</a:t>
            </a:r>
            <a:r>
              <a:rPr lang="en-US" sz="2000" dirty="0">
                <a:cs typeface="B Nazanin" panose="00000400000000000000" pitchFamily="2" charset="-78"/>
              </a:rPr>
              <a:t>، Yi-Kai Liu، Carl Miller، Dustin Moody، Rene Peralta، Ray </a:t>
            </a:r>
            <a:r>
              <a:rPr lang="en-US" sz="2000" dirty="0" err="1">
                <a:cs typeface="B Nazanin" panose="00000400000000000000" pitchFamily="2" charset="-78"/>
              </a:rPr>
              <a:t>Perlner</a:t>
            </a:r>
            <a:r>
              <a:rPr lang="en-US" sz="2000" dirty="0">
                <a:cs typeface="B Nazanin" panose="00000400000000000000" pitchFamily="2" charset="-78"/>
              </a:rPr>
              <a:t>، Angela Robinson، Daniel Smith-Tone</a:t>
            </a:r>
          </a:p>
        </p:txBody>
      </p:sp>
      <p:sp>
        <p:nvSpPr>
          <p:cNvPr id="17" name="Rectangle: Rounded Corners 16">
            <a:extLst>
              <a:ext uri="{FF2B5EF4-FFF2-40B4-BE49-F238E27FC236}">
                <a16:creationId xmlns:a16="http://schemas.microsoft.com/office/drawing/2014/main" id="{D9DF1BF3-BF5A-3C73-95FB-50F0B3459E5C}"/>
              </a:ext>
            </a:extLst>
          </p:cNvPr>
          <p:cNvSpPr/>
          <p:nvPr/>
        </p:nvSpPr>
        <p:spPr>
          <a:xfrm>
            <a:off x="7391174" y="214604"/>
            <a:ext cx="1978090"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9</a:t>
            </a:r>
            <a:endParaRPr lang="en-US" sz="2800"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1243785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5142E3-EB68-7CD8-E0D1-46D638F58E4A}"/>
              </a:ext>
            </a:extLst>
          </p:cNvPr>
          <p:cNvSpPr/>
          <p:nvPr/>
        </p:nvSpPr>
        <p:spPr>
          <a:xfrm>
            <a:off x="5423049" y="3052543"/>
            <a:ext cx="3881172"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rtl="1"/>
            <a:r>
              <a:rPr lang="ar-SA" b="1" dirty="0"/>
              <a:t>خلاصه تصمیمات </a:t>
            </a:r>
            <a:r>
              <a:rPr lang="en-US" b="1" dirty="0"/>
              <a:t>NIST</a:t>
            </a:r>
            <a:r>
              <a:rPr lang="fa-IR" b="1" dirty="0"/>
              <a:t> </a:t>
            </a:r>
            <a:r>
              <a:rPr lang="en-US" b="1" dirty="0"/>
              <a:t>  </a:t>
            </a:r>
            <a:r>
              <a:rPr lang="ar-SA" b="1" dirty="0"/>
              <a:t>در پایان دور سوم:</a:t>
            </a:r>
          </a:p>
        </p:txBody>
      </p:sp>
      <p:sp>
        <p:nvSpPr>
          <p:cNvPr id="5" name="Rectangle: Rounded Corners 4">
            <a:extLst>
              <a:ext uri="{FF2B5EF4-FFF2-40B4-BE49-F238E27FC236}">
                <a16:creationId xmlns:a16="http://schemas.microsoft.com/office/drawing/2014/main" id="{CEAE4A32-9649-ABA5-9C33-F29C269B96E0}"/>
              </a:ext>
            </a:extLst>
          </p:cNvPr>
          <p:cNvSpPr/>
          <p:nvPr/>
        </p:nvSpPr>
        <p:spPr>
          <a:xfrm>
            <a:off x="811032" y="3731709"/>
            <a:ext cx="8493189" cy="20929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endParaRPr lang="fa-IR" sz="2000" b="1" dirty="0">
              <a:cs typeface="B Nazanin" panose="00000400000000000000" pitchFamily="2" charset="-78"/>
            </a:endParaRPr>
          </a:p>
          <a:p>
            <a:pPr algn="r" rtl="1"/>
            <a:r>
              <a:rPr lang="en-US" sz="2000" b="1" dirty="0">
                <a:cs typeface="B Nazanin" panose="00000400000000000000" pitchFamily="2" charset="-78"/>
              </a:rPr>
              <a:t> </a:t>
            </a:r>
            <a:r>
              <a:rPr lang="ar-SA" sz="2000" b="1" dirty="0">
                <a:cs typeface="B Nazanin" panose="00000400000000000000" pitchFamily="2" charset="-78"/>
              </a:rPr>
              <a:t>الگوریتم‌هایی که برای استانداردسازی انتخاب شدند:</a:t>
            </a:r>
            <a:endParaRPr lang="fa-IR" sz="2000" b="1" dirty="0">
              <a:cs typeface="B Nazanin" panose="00000400000000000000" pitchFamily="2" charset="-78"/>
            </a:endParaRPr>
          </a:p>
          <a:p>
            <a:pPr algn="r" rtl="1"/>
            <a:r>
              <a:rPr lang="ar-SA" sz="2000" b="1" dirty="0">
                <a:cs typeface="B Nazanin" panose="00000400000000000000" pitchFamily="2" charset="-78"/>
              </a:rPr>
              <a:t>برای رمزنگاری کلید عمومی </a:t>
            </a:r>
            <a:r>
              <a:rPr lang="en-US" sz="2000" b="1" dirty="0">
                <a:cs typeface="B Nazanin" panose="00000400000000000000" pitchFamily="2" charset="-78"/>
              </a:rPr>
              <a:t>(KEM)</a:t>
            </a:r>
            <a:r>
              <a:rPr lang="fa-IR" sz="2000" b="1" dirty="0">
                <a:cs typeface="B Nazanin" panose="00000400000000000000" pitchFamily="2" charset="-78"/>
              </a:rPr>
              <a:t> :</a:t>
            </a:r>
            <a:r>
              <a:rPr lang="en-US" sz="2000" b="1" dirty="0">
                <a:cs typeface="B Nazanin" panose="00000400000000000000" pitchFamily="2" charset="-78"/>
              </a:rPr>
              <a:t>  </a:t>
            </a:r>
            <a:endParaRPr lang="fa-IR" sz="2000" b="1" dirty="0">
              <a:cs typeface="B Nazanin" panose="00000400000000000000" pitchFamily="2" charset="-78"/>
            </a:endParaRPr>
          </a:p>
          <a:p>
            <a:pPr marL="342900" indent="-342900" algn="r" rtl="1">
              <a:buFont typeface="Arial" panose="020B0604020202020204" pitchFamily="34" charset="0"/>
              <a:buChar char="•"/>
            </a:pPr>
            <a:r>
              <a:rPr lang="en-US" sz="2000" b="1" dirty="0">
                <a:cs typeface="B Nazanin" panose="00000400000000000000" pitchFamily="2" charset="-78"/>
              </a:rPr>
              <a:t> </a:t>
            </a:r>
            <a:r>
              <a:rPr lang="fa-IR" sz="2000" b="1" dirty="0">
                <a:cs typeface="B Nazanin" panose="00000400000000000000" pitchFamily="2" charset="-78"/>
              </a:rPr>
              <a:t> </a:t>
            </a:r>
            <a:r>
              <a:rPr lang="en-US" sz="2000" b="1" dirty="0">
                <a:cs typeface="B Nazanin" panose="00000400000000000000" pitchFamily="2" charset="-78"/>
              </a:rPr>
              <a:t>CRYSTALS–KYBER</a:t>
            </a:r>
          </a:p>
          <a:p>
            <a:pPr algn="r" rtl="1"/>
            <a:r>
              <a:rPr lang="ar-SA" sz="2000" b="1" dirty="0">
                <a:cs typeface="B Nazanin" panose="00000400000000000000" pitchFamily="2" charset="-78"/>
              </a:rPr>
              <a:t>برای امضاهای دیجیتال</a:t>
            </a:r>
            <a:r>
              <a:rPr lang="fa-IR" sz="2000" b="1" dirty="0">
                <a:cs typeface="B Nazanin" panose="00000400000000000000" pitchFamily="2" charset="-78"/>
                <a:sym typeface="Wingdings" panose="05000000000000000000" pitchFamily="2" charset="2"/>
              </a:rPr>
              <a:t>:</a:t>
            </a:r>
            <a:endParaRPr lang="en-US" sz="2000" b="1" dirty="0">
              <a:cs typeface="B Nazanin" panose="00000400000000000000" pitchFamily="2" charset="-78"/>
              <a:sym typeface="Wingdings" panose="05000000000000000000" pitchFamily="2" charset="2"/>
            </a:endParaRPr>
          </a:p>
          <a:p>
            <a:pPr marL="342900" indent="-342900" algn="r" rtl="1">
              <a:buFont typeface="Arial" panose="020B0604020202020204" pitchFamily="34" charset="0"/>
              <a:buChar char="•"/>
            </a:pPr>
            <a:r>
              <a:rPr lang="en-US" sz="2000" b="1" dirty="0">
                <a:cs typeface="B Nazanin" panose="00000400000000000000" pitchFamily="2" charset="-78"/>
                <a:sym typeface="Wingdings" panose="05000000000000000000" pitchFamily="2" charset="2"/>
              </a:rPr>
              <a:t> </a:t>
            </a:r>
            <a:r>
              <a:rPr lang="en-US" sz="2000" b="1" dirty="0">
                <a:cs typeface="B Nazanin" panose="00000400000000000000" pitchFamily="2" charset="-78"/>
              </a:rPr>
              <a:t>CRYSTALS–</a:t>
            </a:r>
            <a:r>
              <a:rPr lang="en-US" sz="2000" b="1" dirty="0" err="1">
                <a:cs typeface="B Nazanin" panose="00000400000000000000" pitchFamily="2" charset="-78"/>
              </a:rPr>
              <a:t>Dilithium</a:t>
            </a:r>
            <a:r>
              <a:rPr lang="fa-IR" sz="2000" b="1" dirty="0">
                <a:cs typeface="B Nazanin" panose="00000400000000000000" pitchFamily="2" charset="-78"/>
              </a:rPr>
              <a:t>(</a:t>
            </a:r>
            <a:r>
              <a:rPr lang="en-US" sz="2000" b="1" dirty="0">
                <a:cs typeface="B Nazanin" panose="00000400000000000000" pitchFamily="2" charset="-78"/>
              </a:rPr>
              <a:t> </a:t>
            </a:r>
            <a:r>
              <a:rPr lang="ar-SA" sz="2000" b="1" dirty="0">
                <a:cs typeface="B Nazanin" panose="00000400000000000000" pitchFamily="2" charset="-78"/>
              </a:rPr>
              <a:t>الگوریتم اصلی توصیه‌شده)</a:t>
            </a:r>
            <a:endParaRPr lang="fa-IR" sz="2000" b="1" dirty="0">
              <a:cs typeface="B Nazanin" panose="00000400000000000000" pitchFamily="2" charset="-78"/>
            </a:endParaRPr>
          </a:p>
          <a:p>
            <a:pPr marL="342900" indent="-342900" algn="r" rtl="1">
              <a:buFont typeface="Arial" panose="020B0604020202020204" pitchFamily="34" charset="0"/>
              <a:buChar char="•"/>
            </a:pPr>
            <a:r>
              <a:rPr lang="en-US" sz="2000" b="1" dirty="0">
                <a:cs typeface="B Nazanin" panose="00000400000000000000" pitchFamily="2" charset="-78"/>
              </a:rPr>
              <a:t>FALCONSPHINCS+</a:t>
            </a:r>
          </a:p>
        </p:txBody>
      </p:sp>
      <p:sp>
        <p:nvSpPr>
          <p:cNvPr id="6" name="Rectangle: Rounded Corners 5">
            <a:extLst>
              <a:ext uri="{FF2B5EF4-FFF2-40B4-BE49-F238E27FC236}">
                <a16:creationId xmlns:a16="http://schemas.microsoft.com/office/drawing/2014/main" id="{81C74B44-BD61-0635-CE69-9B44816905BC}"/>
              </a:ext>
            </a:extLst>
          </p:cNvPr>
          <p:cNvSpPr/>
          <p:nvPr/>
        </p:nvSpPr>
        <p:spPr>
          <a:xfrm>
            <a:off x="493058" y="1329837"/>
            <a:ext cx="8811163" cy="13809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t>این گزارش نتیجه بررسی و ارزیابی الگوریتم‌های رمزنگاری مقاوم در برابر حملات کوانتومی در دور سوم فرآیند استانداردسازی </a:t>
            </a:r>
            <a:r>
              <a:rPr lang="en-US" dirty="0"/>
              <a:t>NIST </a:t>
            </a:r>
            <a:r>
              <a:rPr lang="fa-IR" dirty="0"/>
              <a:t>است. هدف اصلی این فرآیند، انتخاب الگوریتم‌هایی برای رمزنگاری کلید عمومی است که حتی در برابر رایانه‌های کوانتومی نیز ایمن باشند.</a:t>
            </a:r>
            <a:endParaRPr lang="en-US" b="1" dirty="0"/>
          </a:p>
        </p:txBody>
      </p:sp>
      <p:sp>
        <p:nvSpPr>
          <p:cNvPr id="7" name="Rectangle: Rounded Corners 6">
            <a:extLst>
              <a:ext uri="{FF2B5EF4-FFF2-40B4-BE49-F238E27FC236}">
                <a16:creationId xmlns:a16="http://schemas.microsoft.com/office/drawing/2014/main" id="{343D65D0-CDD6-E67E-F2F9-EADCF264A9AC}"/>
              </a:ext>
            </a:extLst>
          </p:cNvPr>
          <p:cNvSpPr/>
          <p:nvPr/>
        </p:nvSpPr>
        <p:spPr>
          <a:xfrm>
            <a:off x="7202501" y="652019"/>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هدف مقاله</a:t>
            </a:r>
            <a:r>
              <a:rPr lang="fa-IR" b="1" dirty="0"/>
              <a:t>:</a:t>
            </a:r>
            <a:endParaRPr lang="en-US" b="1" dirty="0"/>
          </a:p>
        </p:txBody>
      </p:sp>
      <p:pic>
        <p:nvPicPr>
          <p:cNvPr id="8" name="Picture 7">
            <a:extLst>
              <a:ext uri="{FF2B5EF4-FFF2-40B4-BE49-F238E27FC236}">
                <a16:creationId xmlns:a16="http://schemas.microsoft.com/office/drawing/2014/main" id="{C75F3539-95ED-42DC-6481-743A269D639C}"/>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6DAA5380-12C3-7750-149A-3020B8313BC0}"/>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0F5E8769-7978-A5B3-8C0A-0E7A08ECD9E8}"/>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9</a:t>
            </a:r>
            <a:endParaRPr lang="en-US" sz="1800" b="1" dirty="0">
              <a:solidFill>
                <a:srgbClr val="00B050"/>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D1C2194F-4B01-1486-229B-C28267E04103}"/>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3DE9D3EB-9B15-C790-F0D4-6AA6E61C3F20}"/>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BD9477A8-9B5C-71EA-7018-F3515CED66CA}"/>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B9B5FEC9-9D71-D44F-5E5C-63507149089A}"/>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42750199-BA86-DB83-91CC-7B774C9CE2DA}"/>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427095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D8ECE-D6A9-D396-ECD3-AE6B2AD9A20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6B2595E-74F3-4088-8AB7-12D663966DD2}"/>
              </a:ext>
            </a:extLst>
          </p:cNvPr>
          <p:cNvSpPr/>
          <p:nvPr/>
        </p:nvSpPr>
        <p:spPr>
          <a:xfrm>
            <a:off x="3820160" y="216328"/>
            <a:ext cx="544820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ar-SA" b="1" dirty="0"/>
              <a:t>الگوریتم‌هایی که به دور چهارم منتقل شدند (برای بررسی بیشتر):</a:t>
            </a:r>
          </a:p>
        </p:txBody>
      </p:sp>
      <p:sp>
        <p:nvSpPr>
          <p:cNvPr id="3" name="Rectangle: Rounded Corners 2">
            <a:extLst>
              <a:ext uri="{FF2B5EF4-FFF2-40B4-BE49-F238E27FC236}">
                <a16:creationId xmlns:a16="http://schemas.microsoft.com/office/drawing/2014/main" id="{A55BC510-DC00-77D6-FC03-69BB160FF9BB}"/>
              </a:ext>
            </a:extLst>
          </p:cNvPr>
          <p:cNvSpPr/>
          <p:nvPr/>
        </p:nvSpPr>
        <p:spPr>
          <a:xfrm>
            <a:off x="4267200" y="985124"/>
            <a:ext cx="5001164" cy="16001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buFont typeface="Arial" panose="020B0604020202020204" pitchFamily="34" charset="0"/>
              <a:buChar char="•"/>
            </a:pPr>
            <a:r>
              <a:rPr lang="en-US" sz="2400" b="1" dirty="0"/>
              <a:t>BIKE</a:t>
            </a:r>
          </a:p>
          <a:p>
            <a:pPr algn="r" rtl="1">
              <a:buFont typeface="Arial" panose="020B0604020202020204" pitchFamily="34" charset="0"/>
              <a:buChar char="•"/>
            </a:pPr>
            <a:r>
              <a:rPr lang="en-US" sz="2400" b="1" dirty="0"/>
              <a:t>Classic </a:t>
            </a:r>
            <a:r>
              <a:rPr lang="en-US" sz="2400" b="1" dirty="0" err="1"/>
              <a:t>McEliece</a:t>
            </a:r>
            <a:endParaRPr lang="en-US" sz="2400" b="1" dirty="0"/>
          </a:p>
          <a:p>
            <a:pPr algn="r" rtl="1">
              <a:buFont typeface="Arial" panose="020B0604020202020204" pitchFamily="34" charset="0"/>
              <a:buChar char="•"/>
            </a:pPr>
            <a:r>
              <a:rPr lang="en-US" sz="2400" b="1" dirty="0"/>
              <a:t>HQC</a:t>
            </a:r>
          </a:p>
          <a:p>
            <a:pPr algn="r" rtl="1">
              <a:buFont typeface="Arial" panose="020B0604020202020204" pitchFamily="34" charset="0"/>
              <a:buChar char="•"/>
            </a:pPr>
            <a:r>
              <a:rPr lang="en-US" sz="2400" b="1" dirty="0"/>
              <a:t>SIKE</a:t>
            </a:r>
          </a:p>
        </p:txBody>
      </p:sp>
      <p:sp>
        <p:nvSpPr>
          <p:cNvPr id="16" name="Rectangle: Rounded Corners 15">
            <a:extLst>
              <a:ext uri="{FF2B5EF4-FFF2-40B4-BE49-F238E27FC236}">
                <a16:creationId xmlns:a16="http://schemas.microsoft.com/office/drawing/2014/main" id="{FC46CF06-125C-E699-DF7E-2C81D56738E5}"/>
              </a:ext>
            </a:extLst>
          </p:cNvPr>
          <p:cNvSpPr/>
          <p:nvPr/>
        </p:nvSpPr>
        <p:spPr>
          <a:xfrm>
            <a:off x="1192310" y="3802586"/>
            <a:ext cx="8076054" cy="25484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b="1" dirty="0">
                <a:cs typeface="B Nazanin" panose="00000400000000000000" pitchFamily="2" charset="-78"/>
              </a:rPr>
              <a:t>1-</a:t>
            </a:r>
            <a:r>
              <a:rPr lang="ar-SA" b="1" dirty="0">
                <a:cs typeface="B Nazanin" panose="00000400000000000000" pitchFamily="2" charset="-78"/>
              </a:rPr>
              <a:t>امنیت:</a:t>
            </a:r>
            <a:endParaRPr lang="fa-IR" b="1" dirty="0">
              <a:cs typeface="B Nazanin" panose="00000400000000000000" pitchFamily="2" charset="-78"/>
            </a:endParaRPr>
          </a:p>
          <a:p>
            <a:pPr algn="r" rtl="1"/>
            <a:r>
              <a:rPr lang="ar-SA" b="1" dirty="0">
                <a:cs typeface="B Nazanin" panose="00000400000000000000" pitchFamily="2" charset="-78"/>
              </a:rPr>
              <a:t> مهم‌ترین معیار؛ شامل تحلیل مقاومت در برابر حملات کلاسیک و کوانتومی.</a:t>
            </a:r>
            <a:endParaRPr lang="fa-IR" b="1" dirty="0">
              <a:cs typeface="B Nazanin" panose="00000400000000000000" pitchFamily="2" charset="-78"/>
            </a:endParaRPr>
          </a:p>
          <a:p>
            <a:pPr algn="r" rtl="1"/>
            <a:r>
              <a:rPr lang="fa-IR" b="1" dirty="0">
                <a:cs typeface="B Nazanin" panose="00000400000000000000" pitchFamily="2" charset="-78"/>
              </a:rPr>
              <a:t>2-</a:t>
            </a:r>
            <a:r>
              <a:rPr lang="ar-SA" b="1" dirty="0">
                <a:cs typeface="B Nazanin" panose="00000400000000000000" pitchFamily="2" charset="-78"/>
              </a:rPr>
              <a:t>هزینه و عملکرد:</a:t>
            </a:r>
            <a:endParaRPr lang="fa-IR" b="1" dirty="0">
              <a:cs typeface="B Nazanin" panose="00000400000000000000" pitchFamily="2" charset="-78"/>
            </a:endParaRPr>
          </a:p>
          <a:p>
            <a:pPr algn="r" rtl="1"/>
            <a:r>
              <a:rPr lang="ar-SA" b="1" dirty="0">
                <a:cs typeface="B Nazanin" panose="00000400000000000000" pitchFamily="2" charset="-78"/>
              </a:rPr>
              <a:t> شامل کارایی الگوریتم‌ها در پلتفرم‌های مختلف </a:t>
            </a:r>
            <a:r>
              <a:rPr lang="en-US" b="1" dirty="0">
                <a:cs typeface="B Nazanin" panose="00000400000000000000" pitchFamily="2" charset="-78"/>
              </a:rPr>
              <a:t>)</a:t>
            </a:r>
            <a:r>
              <a:rPr lang="ar-SA" b="1" dirty="0">
                <a:cs typeface="B Nazanin" panose="00000400000000000000" pitchFamily="2" charset="-78"/>
              </a:rPr>
              <a:t>پردازنده‌های </a:t>
            </a:r>
            <a:r>
              <a:rPr lang="en-US" b="1" dirty="0">
                <a:cs typeface="B Nazanin" panose="00000400000000000000" pitchFamily="2" charset="-78"/>
              </a:rPr>
              <a:t>x86</a:t>
            </a:r>
            <a:r>
              <a:rPr lang="fa-IR" b="1" dirty="0">
                <a:cs typeface="B Nazanin" panose="00000400000000000000" pitchFamily="2" charset="-78"/>
              </a:rPr>
              <a:t> </a:t>
            </a:r>
            <a:r>
              <a:rPr lang="en-US" b="1" dirty="0">
                <a:cs typeface="B Nazanin" panose="00000400000000000000" pitchFamily="2" charset="-78"/>
              </a:rPr>
              <a:t>، ARM</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و </a:t>
            </a:r>
            <a:r>
              <a:rPr lang="en-US" b="1" dirty="0">
                <a:cs typeface="B Nazanin" panose="00000400000000000000" pitchFamily="2" charset="-78"/>
              </a:rPr>
              <a:t>FPGA</a:t>
            </a:r>
            <a:r>
              <a:rPr lang="fa-IR" b="1" dirty="0">
                <a:cs typeface="B Nazanin" panose="00000400000000000000" pitchFamily="2" charset="-78"/>
              </a:rPr>
              <a:t>).</a:t>
            </a:r>
          </a:p>
          <a:p>
            <a:pPr algn="r" rtl="1"/>
            <a:r>
              <a:rPr lang="fa-IR" b="1" dirty="0">
                <a:cs typeface="B Nazanin" panose="00000400000000000000" pitchFamily="2" charset="-78"/>
              </a:rPr>
              <a:t>3-</a:t>
            </a:r>
            <a:r>
              <a:rPr lang="ar-SA" b="1" dirty="0">
                <a:cs typeface="B Nazanin" panose="00000400000000000000" pitchFamily="2" charset="-78"/>
              </a:rPr>
              <a:t>ویژگی‌های پیاده‌سازی: </a:t>
            </a:r>
            <a:endParaRPr lang="fa-IR" b="1" dirty="0">
              <a:cs typeface="B Nazanin" panose="00000400000000000000" pitchFamily="2" charset="-78"/>
            </a:endParaRPr>
          </a:p>
          <a:p>
            <a:pPr algn="r" rtl="1"/>
            <a:r>
              <a:rPr lang="ar-SA" b="1" dirty="0">
                <a:cs typeface="B Nazanin" panose="00000400000000000000" pitchFamily="2" charset="-78"/>
              </a:rPr>
              <a:t>از جمله سادگی، مقاومت در برابر حملات </a:t>
            </a:r>
            <a:r>
              <a:rPr lang="en-US" b="1" dirty="0">
                <a:cs typeface="B Nazanin" panose="00000400000000000000" pitchFamily="2" charset="-78"/>
              </a:rPr>
              <a:t>side-channel، </a:t>
            </a:r>
            <a:r>
              <a:rPr lang="ar-SA" b="1" dirty="0">
                <a:cs typeface="B Nazanin" panose="00000400000000000000" pitchFamily="2" charset="-78"/>
              </a:rPr>
              <a:t>میزان حافظه مصرفی و مسائل مرتبط با حق ثبت اختراع</a:t>
            </a:r>
            <a:r>
              <a:rPr lang="en-US" b="1" dirty="0">
                <a:cs typeface="B Nazanin" panose="00000400000000000000" pitchFamily="2" charset="-78"/>
              </a:rPr>
              <a:t>(patents)</a:t>
            </a:r>
            <a:r>
              <a:rPr lang="fa-IR" b="1" dirty="0">
                <a:cs typeface="B Nazanin" panose="00000400000000000000" pitchFamily="2" charset="-78"/>
              </a:rPr>
              <a:t>.</a:t>
            </a:r>
            <a:endParaRPr lang="en-US" b="1" dirty="0">
              <a:cs typeface="B Nazanin" panose="00000400000000000000" pitchFamily="2" charset="-78"/>
            </a:endParaRPr>
          </a:p>
        </p:txBody>
      </p:sp>
      <p:sp>
        <p:nvSpPr>
          <p:cNvPr id="17" name="Rectangle: Rounded Corners 16">
            <a:extLst>
              <a:ext uri="{FF2B5EF4-FFF2-40B4-BE49-F238E27FC236}">
                <a16:creationId xmlns:a16="http://schemas.microsoft.com/office/drawing/2014/main" id="{AC93202A-6CB8-47BF-DFFC-0925A519B7DA}"/>
              </a:ext>
            </a:extLst>
          </p:cNvPr>
          <p:cNvSpPr/>
          <p:nvPr/>
        </p:nvSpPr>
        <p:spPr>
          <a:xfrm>
            <a:off x="7166644" y="3055414"/>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b="1" dirty="0"/>
              <a:t>معیارهای ارزیابی:</a:t>
            </a:r>
            <a:endParaRPr lang="en-US" b="1" dirty="0"/>
          </a:p>
        </p:txBody>
      </p:sp>
      <p:pic>
        <p:nvPicPr>
          <p:cNvPr id="8" name="Picture 7">
            <a:extLst>
              <a:ext uri="{FF2B5EF4-FFF2-40B4-BE49-F238E27FC236}">
                <a16:creationId xmlns:a16="http://schemas.microsoft.com/office/drawing/2014/main" id="{F89B3D84-B61D-269D-E1BA-97738DD501D6}"/>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B484AE12-0A7F-08EC-3876-84B8E93A48D3}"/>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A81CE17A-54A2-65ED-D03E-3DC5C0D14CED}"/>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9</a:t>
            </a:r>
            <a:endParaRPr lang="en-US" sz="1800" b="1" dirty="0">
              <a:solidFill>
                <a:srgbClr val="00B050"/>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A53FEB24-8A12-5A91-F724-EC0731FA3B66}"/>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C7F03F2F-67AD-93BB-6132-A8F548E7A479}"/>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62A4741F-0AAF-2EE9-4656-F5AE7B9DE1AA}"/>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CC1F64B5-6F64-DD75-BB83-9C290594EA8E}"/>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C126F3A9-36A0-F7B7-3AB4-0F3024E86437}"/>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1357010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D2F7F58-F44D-9EAC-A4BC-254FF5668B4C}"/>
              </a:ext>
            </a:extLst>
          </p:cNvPr>
          <p:cNvSpPr/>
          <p:nvPr/>
        </p:nvSpPr>
        <p:spPr>
          <a:xfrm>
            <a:off x="498438" y="2259102"/>
            <a:ext cx="8922324" cy="33578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r" rtl="1">
              <a:buFont typeface="Arial" panose="020B0604020202020204" pitchFamily="34" charset="0"/>
              <a:buChar char="•"/>
            </a:pPr>
            <a:r>
              <a:rPr lang="en-US" sz="2400" b="1" dirty="0">
                <a:cs typeface="B Nazanin" panose="00000400000000000000" pitchFamily="2" charset="-78"/>
              </a:rPr>
              <a:t>KYBER</a:t>
            </a:r>
            <a:r>
              <a:rPr lang="fa-IR" sz="2400" b="1" dirty="0">
                <a:cs typeface="B Nazanin" panose="00000400000000000000" pitchFamily="2" charset="-78"/>
              </a:rPr>
              <a:t> </a:t>
            </a:r>
            <a:r>
              <a:rPr lang="en-US" sz="2400" b="1" dirty="0">
                <a:cs typeface="B Nazanin" panose="00000400000000000000" pitchFamily="2" charset="-78"/>
              </a:rPr>
              <a:t> </a:t>
            </a:r>
            <a:r>
              <a:rPr lang="ar-SA" sz="2400" b="1" dirty="0">
                <a:cs typeface="B Nazanin" panose="00000400000000000000" pitchFamily="2" charset="-78"/>
              </a:rPr>
              <a:t>به‌عنوان الگوریتم اصلی برای رمزنگاری انتخاب شد به دلیل تعادل خوب بین امنیت، کارایی و سادگی پیاده‌سازی</a:t>
            </a:r>
            <a:r>
              <a:rPr lang="fa-IR" sz="2400" b="1" dirty="0">
                <a:cs typeface="B Nazanin" panose="00000400000000000000" pitchFamily="2" charset="-78"/>
              </a:rPr>
              <a:t>.</a:t>
            </a:r>
          </a:p>
          <a:p>
            <a:pPr marL="285750" indent="-285750" algn="r" rtl="1">
              <a:buFont typeface="Arial" panose="020B0604020202020204" pitchFamily="34" charset="0"/>
              <a:buChar char="•"/>
            </a:pPr>
            <a:r>
              <a:rPr lang="en-US" sz="2400" b="1" dirty="0">
                <a:cs typeface="B Nazanin" panose="00000400000000000000" pitchFamily="2" charset="-78"/>
              </a:rPr>
              <a:t> SPHINCS+ </a:t>
            </a:r>
            <a:r>
              <a:rPr lang="ar-SA" sz="2400" b="1" dirty="0">
                <a:cs typeface="B Nazanin" panose="00000400000000000000" pitchFamily="2" charset="-78"/>
              </a:rPr>
              <a:t>با وجود عملکرد پایین‌تر، به‌عنوان گزینه‌ای غیر مبتنی بر شبکه‌های مشبک </a:t>
            </a:r>
            <a:r>
              <a:rPr lang="en-US" sz="2400" b="1" dirty="0">
                <a:cs typeface="B Nazanin" panose="00000400000000000000" pitchFamily="2" charset="-78"/>
              </a:rPr>
              <a:t>(non-lattice)</a:t>
            </a:r>
            <a:r>
              <a:rPr lang="fa-IR" sz="2400" b="1" dirty="0">
                <a:cs typeface="B Nazanin" panose="00000400000000000000" pitchFamily="2" charset="-78"/>
              </a:rPr>
              <a:t> </a:t>
            </a:r>
            <a:r>
              <a:rPr lang="en-US" sz="2400" b="1" dirty="0">
                <a:cs typeface="B Nazanin" panose="00000400000000000000" pitchFamily="2" charset="-78"/>
              </a:rPr>
              <a:t> </a:t>
            </a:r>
            <a:r>
              <a:rPr lang="ar-SA" sz="2400" b="1" dirty="0">
                <a:cs typeface="B Nazanin" panose="00000400000000000000" pitchFamily="2" charset="-78"/>
              </a:rPr>
              <a:t>برای افزایش تنوع امنیتی پذیرفته شد</a:t>
            </a:r>
            <a:endParaRPr lang="fa-IR" sz="2400" b="1" dirty="0">
              <a:cs typeface="B Nazanin" panose="00000400000000000000" pitchFamily="2" charset="-78"/>
            </a:endParaRPr>
          </a:p>
          <a:p>
            <a:pPr marL="285750" indent="-285750" algn="r" rtl="1">
              <a:buFont typeface="Arial" panose="020B0604020202020204" pitchFamily="34" charset="0"/>
              <a:buChar char="•"/>
            </a:pPr>
            <a:r>
              <a:rPr lang="en-US" sz="2400" b="1" dirty="0">
                <a:cs typeface="B Nazanin" panose="00000400000000000000" pitchFamily="2" charset="-78"/>
              </a:rPr>
              <a:t> Rainbow </a:t>
            </a:r>
            <a:r>
              <a:rPr lang="ar-SA" sz="2400" b="1" dirty="0">
                <a:cs typeface="B Nazanin" panose="00000400000000000000" pitchFamily="2" charset="-78"/>
              </a:rPr>
              <a:t>و </a:t>
            </a:r>
            <a:r>
              <a:rPr lang="en-US" sz="2400" b="1" dirty="0" err="1">
                <a:cs typeface="B Nazanin" panose="00000400000000000000" pitchFamily="2" charset="-78"/>
              </a:rPr>
              <a:t>GeMSS</a:t>
            </a:r>
            <a:r>
              <a:rPr lang="fa-IR" sz="2400" b="1" dirty="0">
                <a:cs typeface="B Nazanin" panose="00000400000000000000" pitchFamily="2" charset="-78"/>
              </a:rPr>
              <a:t> </a:t>
            </a:r>
            <a:r>
              <a:rPr lang="en-US" sz="2400" b="1" dirty="0">
                <a:cs typeface="B Nazanin" panose="00000400000000000000" pitchFamily="2" charset="-78"/>
              </a:rPr>
              <a:t> </a:t>
            </a:r>
            <a:r>
              <a:rPr lang="ar-SA" sz="2400" b="1" dirty="0">
                <a:cs typeface="B Nazanin" panose="00000400000000000000" pitchFamily="2" charset="-78"/>
              </a:rPr>
              <a:t>به‌دلیل تحلیل‌های رمزگشایانه ضعیف از فرایند حذف شدند.</a:t>
            </a:r>
            <a:endParaRPr lang="fa-IR" sz="2400" b="1" dirty="0">
              <a:cs typeface="B Nazanin" panose="00000400000000000000" pitchFamily="2" charset="-78"/>
            </a:endParaRPr>
          </a:p>
          <a:p>
            <a:pPr marL="285750" indent="-285750" algn="r" rtl="1">
              <a:buFont typeface="Arial" panose="020B0604020202020204" pitchFamily="34" charset="0"/>
              <a:buChar char="•"/>
            </a:pPr>
            <a:r>
              <a:rPr lang="ar-SA" sz="2400" b="1" dirty="0">
                <a:cs typeface="B Nazanin" panose="00000400000000000000" pitchFamily="2" charset="-78"/>
              </a:rPr>
              <a:t>الگوریتم‌هایی مثل </a:t>
            </a:r>
            <a:r>
              <a:rPr lang="en-US" sz="2400" b="1" dirty="0">
                <a:cs typeface="B Nazanin" panose="00000400000000000000" pitchFamily="2" charset="-78"/>
              </a:rPr>
              <a:t>NTRU Prime</a:t>
            </a:r>
            <a:r>
              <a:rPr lang="fa-IR" sz="2400" b="1" dirty="0">
                <a:cs typeface="B Nazanin" panose="00000400000000000000" pitchFamily="2" charset="-78"/>
              </a:rPr>
              <a:t> </a:t>
            </a:r>
            <a:r>
              <a:rPr lang="en-US" sz="2400" b="1" dirty="0">
                <a:cs typeface="B Nazanin" panose="00000400000000000000" pitchFamily="2" charset="-78"/>
              </a:rPr>
              <a:t>، Picnic</a:t>
            </a:r>
            <a:r>
              <a:rPr lang="fa-IR" sz="2400" b="1" dirty="0">
                <a:cs typeface="B Nazanin" panose="00000400000000000000" pitchFamily="2" charset="-78"/>
              </a:rPr>
              <a:t> </a:t>
            </a:r>
            <a:r>
              <a:rPr lang="en-US" sz="2400" b="1" dirty="0">
                <a:cs typeface="B Nazanin" panose="00000400000000000000" pitchFamily="2" charset="-78"/>
              </a:rPr>
              <a:t> </a:t>
            </a:r>
            <a:r>
              <a:rPr lang="ar-SA" sz="2400" b="1" dirty="0">
                <a:cs typeface="B Nazanin" panose="00000400000000000000" pitchFamily="2" charset="-78"/>
              </a:rPr>
              <a:t>و </a:t>
            </a:r>
            <a:r>
              <a:rPr lang="en-US" sz="2400" b="1" dirty="0" err="1">
                <a:cs typeface="B Nazanin" panose="00000400000000000000" pitchFamily="2" charset="-78"/>
              </a:rPr>
              <a:t>FrodoKEM</a:t>
            </a:r>
            <a:r>
              <a:rPr lang="fa-IR" sz="2400" b="1" dirty="0">
                <a:cs typeface="B Nazanin" panose="00000400000000000000" pitchFamily="2" charset="-78"/>
              </a:rPr>
              <a:t> </a:t>
            </a:r>
            <a:r>
              <a:rPr lang="en-US" sz="2400" b="1" dirty="0">
                <a:cs typeface="B Nazanin" panose="00000400000000000000" pitchFamily="2" charset="-78"/>
              </a:rPr>
              <a:t> </a:t>
            </a:r>
            <a:r>
              <a:rPr lang="ar-SA" sz="2400" b="1" dirty="0">
                <a:cs typeface="B Nazanin" panose="00000400000000000000" pitchFamily="2" charset="-78"/>
              </a:rPr>
              <a:t>به دلیل عملکرد پایین‌تر یا تداخل با الگوریتم‌های انتخاب‌شده، کنار گذاشته شدند.</a:t>
            </a:r>
            <a:endParaRPr lang="en-US" sz="2400" b="1" dirty="0">
              <a:cs typeface="B Nazanin" panose="00000400000000000000" pitchFamily="2" charset="-78"/>
            </a:endParaRPr>
          </a:p>
        </p:txBody>
      </p:sp>
      <p:sp>
        <p:nvSpPr>
          <p:cNvPr id="3" name="Rectangle: Rounded Corners 2">
            <a:extLst>
              <a:ext uri="{FF2B5EF4-FFF2-40B4-BE49-F238E27FC236}">
                <a16:creationId xmlns:a16="http://schemas.microsoft.com/office/drawing/2014/main" id="{DDEB722C-58B2-BAEB-646C-6360514111EE}"/>
              </a:ext>
            </a:extLst>
          </p:cNvPr>
          <p:cNvSpPr/>
          <p:nvPr/>
        </p:nvSpPr>
        <p:spPr>
          <a:xfrm>
            <a:off x="7094924" y="1492898"/>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sz="2400" b="1" dirty="0"/>
              <a:t>یافته‌های کلیدی:</a:t>
            </a:r>
            <a:endParaRPr lang="en-US" sz="2400" b="1" dirty="0"/>
          </a:p>
        </p:txBody>
      </p:sp>
      <p:pic>
        <p:nvPicPr>
          <p:cNvPr id="12" name="Picture 11">
            <a:extLst>
              <a:ext uri="{FF2B5EF4-FFF2-40B4-BE49-F238E27FC236}">
                <a16:creationId xmlns:a16="http://schemas.microsoft.com/office/drawing/2014/main" id="{BFE10827-AAD9-7153-6CAD-73C557B51F58}"/>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13" name="Rectangle: Rounded Corners 12">
            <a:extLst>
              <a:ext uri="{FF2B5EF4-FFF2-40B4-BE49-F238E27FC236}">
                <a16:creationId xmlns:a16="http://schemas.microsoft.com/office/drawing/2014/main" id="{BC2810AC-D2F5-1DE4-A199-54C6658B15EB}"/>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C0C91120-01F8-C769-AEDE-60926E86E5A1}"/>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9</a:t>
            </a:r>
            <a:endParaRPr lang="en-US" sz="1800" b="1" dirty="0">
              <a:solidFill>
                <a:srgbClr val="00B050"/>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E6F18A8E-43D0-7F6F-6FBE-30AE7A16D615}"/>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09367319-D17E-2314-EF6F-C48C05AD3B31}"/>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ACDC840A-FBBA-BA97-8540-2F6874EBF12F}"/>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B32CF315-263C-86C2-E43B-7AFE901F1F4A}"/>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BB30BADB-DC1B-A328-C9E1-5BD5AEF56560}"/>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1722938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BAC48A-CCDA-158C-9092-3F7602C70132}"/>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9D798CB6-629C-681A-91EA-763B250C719D}"/>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8311FE7A-B543-8ECA-2A42-468CFEBD50C5}"/>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E5F6B9D0-7D53-D50F-35AE-9454E707C397}"/>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10</a:t>
            </a:r>
            <a:endParaRPr lang="en-US" sz="1800" b="1" dirty="0">
              <a:solidFill>
                <a:srgbClr val="00B050"/>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6CD9ECD8-19DD-DD28-A43B-857D9F50B381}"/>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F4C24E32-9D5C-3F10-B180-8A117CBA0AB3}"/>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5911405B-F6B8-7374-C1D8-D19CDFFA7F0A}"/>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DC8D3099-61AB-D82F-6243-5E21DCB48BC5}"/>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pic>
        <p:nvPicPr>
          <p:cNvPr id="3" name="Picture 2">
            <a:extLst>
              <a:ext uri="{FF2B5EF4-FFF2-40B4-BE49-F238E27FC236}">
                <a16:creationId xmlns:a16="http://schemas.microsoft.com/office/drawing/2014/main" id="{9F10830D-6BD7-0DFA-9A78-E50131066485}"/>
              </a:ext>
            </a:extLst>
          </p:cNvPr>
          <p:cNvPicPr>
            <a:picLocks noChangeAspect="1"/>
          </p:cNvPicPr>
          <p:nvPr/>
        </p:nvPicPr>
        <p:blipFill>
          <a:blip r:embed="rId3"/>
          <a:srcRect l="33603" t="22026" r="14044" b="50000"/>
          <a:stretch/>
        </p:blipFill>
        <p:spPr>
          <a:xfrm>
            <a:off x="690853" y="1396545"/>
            <a:ext cx="8455849" cy="254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AF21584E-A969-BA02-0995-E31DF69496EE}"/>
              </a:ext>
            </a:extLst>
          </p:cNvPr>
          <p:cNvSpPr/>
          <p:nvPr/>
        </p:nvSpPr>
        <p:spPr>
          <a:xfrm>
            <a:off x="5987480"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7A86AF3-93B4-B816-8CE9-3506500C933E}"/>
              </a:ext>
            </a:extLst>
          </p:cNvPr>
          <p:cNvSpPr txBox="1"/>
          <p:nvPr/>
        </p:nvSpPr>
        <p:spPr>
          <a:xfrm>
            <a:off x="5474927"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2022</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A009C20F-DAA4-6345-51AE-DE1890D4CBAB}"/>
              </a:ext>
            </a:extLst>
          </p:cNvPr>
          <p:cNvSpPr/>
          <p:nvPr/>
        </p:nvSpPr>
        <p:spPr>
          <a:xfrm>
            <a:off x="71338" y="4093491"/>
            <a:ext cx="4758612" cy="26633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F56C095E-E09D-BDCA-6A62-90B2B365956E}"/>
              </a:ext>
            </a:extLst>
          </p:cNvPr>
          <p:cNvSpPr txBox="1"/>
          <p:nvPr/>
        </p:nvSpPr>
        <p:spPr>
          <a:xfrm>
            <a:off x="-93119" y="4243639"/>
            <a:ext cx="4923069" cy="707886"/>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endParaRPr lang="fa-IR" sz="2000" b="1" dirty="0">
              <a:cs typeface="B Nazanin" panose="00000400000000000000" pitchFamily="2" charset="-78"/>
            </a:endParaRPr>
          </a:p>
          <a:p>
            <a:pPr algn="r" rtl="1"/>
            <a:endParaRPr lang="en-US" sz="2000" b="1" dirty="0">
              <a:cs typeface="B Nazanin" panose="00000400000000000000" pitchFamily="2" charset="-78"/>
            </a:endParaRPr>
          </a:p>
        </p:txBody>
      </p:sp>
      <p:sp>
        <p:nvSpPr>
          <p:cNvPr id="17" name="Rectangle: Rounded Corners 16">
            <a:extLst>
              <a:ext uri="{FF2B5EF4-FFF2-40B4-BE49-F238E27FC236}">
                <a16:creationId xmlns:a16="http://schemas.microsoft.com/office/drawing/2014/main" id="{8D1601AD-A42A-C985-4634-6E84F1AD2B63}"/>
              </a:ext>
            </a:extLst>
          </p:cNvPr>
          <p:cNvSpPr/>
          <p:nvPr/>
        </p:nvSpPr>
        <p:spPr>
          <a:xfrm>
            <a:off x="7282188" y="345117"/>
            <a:ext cx="2166031"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10</a:t>
            </a:r>
            <a:endParaRPr lang="en-US" sz="2800" b="1" dirty="0">
              <a:solidFill>
                <a:srgbClr val="FFFF00"/>
              </a:solidFill>
              <a:cs typeface="B Nazanin" panose="00000400000000000000" pitchFamily="2" charset="-78"/>
            </a:endParaRPr>
          </a:p>
        </p:txBody>
      </p:sp>
      <p:sp>
        <p:nvSpPr>
          <p:cNvPr id="19" name="Rectangle 2">
            <a:extLst>
              <a:ext uri="{FF2B5EF4-FFF2-40B4-BE49-F238E27FC236}">
                <a16:creationId xmlns:a16="http://schemas.microsoft.com/office/drawing/2014/main" id="{96EB50CE-8CA1-5C31-9B88-30C343DEE539}"/>
              </a:ext>
            </a:extLst>
          </p:cNvPr>
          <p:cNvSpPr>
            <a:spLocks noChangeArrowheads="1"/>
          </p:cNvSpPr>
          <p:nvPr/>
        </p:nvSpPr>
        <p:spPr bwMode="auto">
          <a:xfrm>
            <a:off x="184731" y="4583607"/>
            <a:ext cx="438998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Nils-Johan Wessman</a:t>
            </a:r>
            <a:r>
              <a:rPr kumimoji="0" lang="fa-IR"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a:ln>
                  <a:noFill/>
                </a:ln>
                <a:solidFill>
                  <a:schemeClr val="tx1"/>
                </a:solidFill>
                <a:effectLst/>
                <a:latin typeface="Arial" panose="020B0604020202020204" pitchFamily="34" charset="0"/>
              </a:rPr>
              <a:t>Fabio Malatesta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Jan Andersson</a:t>
            </a:r>
            <a:r>
              <a:rPr lang="fa-IR" altLang="en-US" b="1" dirty="0">
                <a:latin typeface="Arial" panose="020B0604020202020204" pitchFamily="34" charset="0"/>
              </a:rPr>
              <a:t>-</a:t>
            </a:r>
            <a:r>
              <a:rPr lang="en-US" altLang="en-US" b="1" dirty="0">
                <a:latin typeface="Arial" panose="020B0604020202020204" pitchFamily="34" charset="0"/>
              </a:rPr>
              <a:t>Vicente Nicolau</a:t>
            </a:r>
          </a:p>
          <a:p>
            <a:pPr defTabSz="914400" eaLnBrk="0" fontAlgn="base" hangingPunct="0">
              <a:spcBef>
                <a:spcPct val="0"/>
              </a:spcBef>
              <a:spcAft>
                <a:spcPct val="0"/>
              </a:spcAft>
              <a:buFontTx/>
              <a:buChar char="•"/>
            </a:pPr>
            <a:r>
              <a:rPr lang="en-US" altLang="en-US" b="1" dirty="0">
                <a:latin typeface="Arial" panose="020B0604020202020204" pitchFamily="34" charset="0"/>
              </a:rPr>
              <a:t>Miguel </a:t>
            </a:r>
            <a:r>
              <a:rPr lang="en-US" altLang="en-US" b="1" dirty="0" err="1">
                <a:latin typeface="Arial" panose="020B0604020202020204" pitchFamily="34" charset="0"/>
              </a:rPr>
              <a:t>Masmano</a:t>
            </a:r>
            <a:r>
              <a:rPr lang="fa-IR" altLang="en-US" b="1" dirty="0">
                <a:latin typeface="Arial" panose="020B0604020202020204" pitchFamily="34" charset="0"/>
              </a:rPr>
              <a:t>-</a:t>
            </a:r>
            <a:r>
              <a:rPr lang="en-US" altLang="en-US" b="1" dirty="0">
                <a:latin typeface="Arial" panose="020B0604020202020204" pitchFamily="34" charset="0"/>
              </a:rPr>
              <a:t>Paco Gomez</a:t>
            </a:r>
            <a:endParaRPr lang="fa-IR" altLang="en-US" b="1" dirty="0">
              <a:latin typeface="Arial" panose="020B0604020202020204" pitchFamily="34" charset="0"/>
            </a:endParaRPr>
          </a:p>
          <a:p>
            <a:pPr defTabSz="914400" eaLnBrk="0" fontAlgn="base" hangingPunct="0">
              <a:spcBef>
                <a:spcPct val="0"/>
              </a:spcBef>
              <a:spcAft>
                <a:spcPct val="0"/>
              </a:spcAft>
              <a:buFontTx/>
              <a:buChar char="•"/>
            </a:pPr>
            <a:r>
              <a:rPr lang="en-US" altLang="en-US" b="1" dirty="0">
                <a:latin typeface="Arial" panose="020B0604020202020204" pitchFamily="34" charset="0"/>
              </a:rPr>
              <a:t>Jimmy Le Rhun</a:t>
            </a:r>
            <a:r>
              <a:rPr lang="fa-IR" altLang="en-US" b="1" dirty="0">
                <a:latin typeface="Arial" panose="020B0604020202020204" pitchFamily="34" charset="0"/>
              </a:rPr>
              <a:t>-</a:t>
            </a:r>
            <a:r>
              <a:rPr lang="en-US" altLang="en-US" b="1" dirty="0">
                <a:latin typeface="Arial" panose="020B0604020202020204" pitchFamily="34" charset="0"/>
              </a:rPr>
              <a:t>Jaume Abella</a:t>
            </a:r>
          </a:p>
          <a:p>
            <a:pPr defTabSz="914400" eaLnBrk="0" fontAlgn="base" hangingPunct="0">
              <a:spcBef>
                <a:spcPct val="0"/>
              </a:spcBef>
              <a:spcAft>
                <a:spcPct val="0"/>
              </a:spcAft>
              <a:buFontTx/>
              <a:buChar char="•"/>
            </a:pPr>
            <a:r>
              <a:rPr lang="en-US" altLang="en-US" b="1" dirty="0">
                <a:latin typeface="Arial" panose="020B0604020202020204" pitchFamily="34" charset="0"/>
              </a:rPr>
              <a:t>David Trilla</a:t>
            </a:r>
            <a:r>
              <a:rPr lang="fa-IR" altLang="en-US" b="1" dirty="0">
                <a:latin typeface="Arial" panose="020B0604020202020204" pitchFamily="34" charset="0"/>
              </a:rPr>
              <a:t>-</a:t>
            </a:r>
            <a:r>
              <a:rPr lang="en-US" altLang="en-US" b="1" dirty="0">
                <a:latin typeface="Arial" panose="020B0604020202020204" pitchFamily="34" charset="0"/>
              </a:rPr>
              <a:t>Oriol Sala</a:t>
            </a:r>
          </a:p>
          <a:p>
            <a:pPr defTabSz="914400" eaLnBrk="0" fontAlgn="base" hangingPunct="0">
              <a:spcBef>
                <a:spcPct val="0"/>
              </a:spcBef>
              <a:spcAft>
                <a:spcPct val="0"/>
              </a:spcAft>
              <a:buFontTx/>
              <a:buChar char="•"/>
            </a:pPr>
            <a:r>
              <a:rPr lang="en-US" altLang="en-US" b="1" dirty="0">
                <a:latin typeface="Arial" panose="020B0604020202020204" pitchFamily="34" charset="0"/>
              </a:rPr>
              <a:t>Ruben Lorenzo</a:t>
            </a:r>
            <a:r>
              <a:rPr lang="fa-IR" altLang="en-US" b="1" dirty="0">
                <a:latin typeface="Arial" panose="020B0604020202020204" pitchFamily="34" charset="0"/>
              </a:rPr>
              <a:t>-</a:t>
            </a:r>
            <a:r>
              <a:rPr lang="en-US" altLang="en-US" b="1" dirty="0">
                <a:latin typeface="Arial" panose="020B0604020202020204" pitchFamily="34" charset="0"/>
              </a:rPr>
              <a:t>Francisco Bas</a:t>
            </a:r>
            <a:endParaRPr lang="fa-IR" altLang="en-US" b="1" dirty="0">
              <a:latin typeface="Arial" panose="020B0604020202020204" pitchFamily="34" charset="0"/>
            </a:endParaRPr>
          </a:p>
          <a:p>
            <a:pPr defTabSz="914400" eaLnBrk="0" fontAlgn="base" hangingPunct="0">
              <a:spcBef>
                <a:spcPct val="0"/>
              </a:spcBef>
              <a:spcAft>
                <a:spcPct val="0"/>
              </a:spcAft>
              <a:buFontTx/>
              <a:buChar char="•"/>
            </a:pPr>
            <a:r>
              <a:rPr lang="en-US" altLang="en-US" b="1" dirty="0">
                <a:latin typeface="Arial" panose="020B0604020202020204" pitchFamily="34" charset="0"/>
              </a:rPr>
              <a:t>Guillem Cabo</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5452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B7E2B-2635-B3C1-E54F-0628D39A9DAC}"/>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A0BD1F-FB15-47C3-FCDE-53DC9835CF17}"/>
              </a:ext>
            </a:extLst>
          </p:cNvPr>
          <p:cNvSpPr/>
          <p:nvPr/>
        </p:nvSpPr>
        <p:spPr>
          <a:xfrm>
            <a:off x="7637930" y="2902306"/>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ar-SA" b="1" dirty="0"/>
              <a:t>خلاصه مقاله</a:t>
            </a:r>
            <a:r>
              <a:rPr lang="fa-IR" b="1" dirty="0"/>
              <a:t>:</a:t>
            </a:r>
            <a:endParaRPr lang="ar-SA" b="1" dirty="0"/>
          </a:p>
        </p:txBody>
      </p:sp>
      <p:sp>
        <p:nvSpPr>
          <p:cNvPr id="5" name="Rectangle: Rounded Corners 4">
            <a:extLst>
              <a:ext uri="{FF2B5EF4-FFF2-40B4-BE49-F238E27FC236}">
                <a16:creationId xmlns:a16="http://schemas.microsoft.com/office/drawing/2014/main" id="{ADF1005F-B3D3-6615-1B33-B8CB44032A35}"/>
              </a:ext>
            </a:extLst>
          </p:cNvPr>
          <p:cNvSpPr/>
          <p:nvPr/>
        </p:nvSpPr>
        <p:spPr>
          <a:xfrm>
            <a:off x="891715" y="3617987"/>
            <a:ext cx="8493189" cy="25973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000" b="1" dirty="0">
                <a:cs typeface="B Nazanin" panose="00000400000000000000" pitchFamily="2" charset="-78"/>
              </a:rPr>
              <a:t>پلتفرم </a:t>
            </a:r>
            <a:r>
              <a:rPr lang="en-US" sz="2000" b="1" dirty="0">
                <a:cs typeface="B Nazanin" panose="00000400000000000000" pitchFamily="2" charset="-78"/>
              </a:rPr>
              <a:t>De-RISC</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با هدف پاسخ به نیازهای رو‌به‌افزایش سامانه‌های فضایی خودمختار، طراحی شده است. این پلتفرم شامل:</a:t>
            </a:r>
          </a:p>
          <a:p>
            <a:pPr marL="342900" indent="-342900" algn="r" rtl="1">
              <a:buFont typeface="Arial" panose="020B0604020202020204" pitchFamily="34" charset="0"/>
              <a:buChar char="•"/>
            </a:pPr>
            <a:r>
              <a:rPr lang="fa-IR" sz="2000" b="1" dirty="0">
                <a:cs typeface="B Nazanin" panose="00000400000000000000" pitchFamily="2" charset="-78"/>
              </a:rPr>
              <a:t>یک پردازنده چند‌هسته‌ای مبتنی بر </a:t>
            </a:r>
            <a:r>
              <a:rPr lang="en-US" sz="2000" b="1" dirty="0">
                <a:cs typeface="B Nazanin" panose="00000400000000000000" pitchFamily="2" charset="-78"/>
              </a:rPr>
              <a:t>NOEL-V</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از </a:t>
            </a:r>
            <a:r>
              <a:rPr lang="en-US" sz="2000" b="1" dirty="0">
                <a:cs typeface="B Nazanin" panose="00000400000000000000" pitchFamily="2" charset="-78"/>
              </a:rPr>
              <a:t>Cobham </a:t>
            </a:r>
            <a:r>
              <a:rPr lang="en-US" sz="2000" b="1" dirty="0" err="1">
                <a:cs typeface="B Nazanin" panose="00000400000000000000" pitchFamily="2" charset="-78"/>
              </a:rPr>
              <a:t>Gaisler</a:t>
            </a:r>
            <a:r>
              <a:rPr lang="fa-IR" sz="2000" b="1" dirty="0">
                <a:cs typeface="B Nazanin" panose="00000400000000000000" pitchFamily="2" charset="-78"/>
              </a:rPr>
              <a:t> با </a:t>
            </a:r>
            <a:r>
              <a:rPr lang="en-US" sz="2000" b="1" dirty="0">
                <a:cs typeface="B Nazanin" panose="00000400000000000000" pitchFamily="2" charset="-78"/>
              </a:rPr>
              <a:t>ISA</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استاندارد </a:t>
            </a:r>
            <a:r>
              <a:rPr lang="en-US" sz="2000" b="1" dirty="0">
                <a:cs typeface="B Nazanin" panose="00000400000000000000" pitchFamily="2" charset="-78"/>
              </a:rPr>
              <a:t>RISC-V</a:t>
            </a:r>
            <a:r>
              <a:rPr lang="fa-IR" sz="2000" b="1" dirty="0">
                <a:cs typeface="B Nazanin" panose="00000400000000000000" pitchFamily="2" charset="-78"/>
              </a:rPr>
              <a:t> </a:t>
            </a:r>
          </a:p>
          <a:p>
            <a:pPr marL="342900" indent="-342900" algn="r" rtl="1">
              <a:buFont typeface="Arial" panose="020B0604020202020204" pitchFamily="34" charset="0"/>
              <a:buChar char="•"/>
            </a:pPr>
            <a:r>
              <a:rPr lang="fa-IR" sz="2000" b="1" dirty="0">
                <a:cs typeface="B Nazanin" panose="00000400000000000000" pitchFamily="2" charset="-78"/>
              </a:rPr>
              <a:t>هایپروایزر </a:t>
            </a:r>
            <a:r>
              <a:rPr lang="en-US" sz="2000" b="1" dirty="0" err="1">
                <a:cs typeface="B Nazanin" panose="00000400000000000000" pitchFamily="2" charset="-78"/>
              </a:rPr>
              <a:t>XtratuM</a:t>
            </a:r>
            <a:r>
              <a:rPr lang="en-US" sz="2000" b="1" dirty="0">
                <a:cs typeface="B Nazanin" panose="00000400000000000000" pitchFamily="2" charset="-78"/>
              </a:rPr>
              <a:t> Next Generation</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و سیستم عامل </a:t>
            </a:r>
            <a:r>
              <a:rPr lang="en-US" sz="2000" b="1" dirty="0" err="1">
                <a:cs typeface="B Nazanin" panose="00000400000000000000" pitchFamily="2" charset="-78"/>
              </a:rPr>
              <a:t>LithOS</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از </a:t>
            </a:r>
            <a:r>
              <a:rPr lang="en-US" sz="2000" b="1" dirty="0" err="1">
                <a:cs typeface="B Nazanin" panose="00000400000000000000" pitchFamily="2" charset="-78"/>
              </a:rPr>
              <a:t>fentISS</a:t>
            </a:r>
            <a:r>
              <a:rPr lang="fa-IR" sz="2000" b="1" dirty="0">
                <a:cs typeface="B Nazanin" panose="00000400000000000000" pitchFamily="2" charset="-78"/>
              </a:rPr>
              <a:t> </a:t>
            </a:r>
          </a:p>
          <a:p>
            <a:pPr marL="342900" indent="-342900" algn="r" rtl="1">
              <a:buFont typeface="Arial" panose="020B0604020202020204" pitchFamily="34" charset="0"/>
              <a:buChar char="•"/>
            </a:pPr>
            <a:r>
              <a:rPr lang="fa-IR" sz="2000" b="1" dirty="0">
                <a:cs typeface="B Nazanin" panose="00000400000000000000" pitchFamily="2" charset="-78"/>
              </a:rPr>
              <a:t>واحد سخت‌افزاری </a:t>
            </a:r>
            <a:r>
              <a:rPr lang="en-US" sz="2000" b="1" dirty="0" err="1">
                <a:cs typeface="B Nazanin" panose="00000400000000000000" pitchFamily="2" charset="-78"/>
              </a:rPr>
              <a:t>SafeSU</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برای مدیریت تداخل چند‌هسته‌ای</a:t>
            </a:r>
          </a:p>
          <a:p>
            <a:pPr marL="342900" indent="-342900" algn="r" rtl="1">
              <a:buFont typeface="Arial" panose="020B0604020202020204" pitchFamily="34" charset="0"/>
              <a:buChar char="•"/>
            </a:pPr>
            <a:r>
              <a:rPr lang="fa-IR" sz="2000" b="1" dirty="0">
                <a:cs typeface="B Nazanin" panose="00000400000000000000" pitchFamily="2" charset="-78"/>
              </a:rPr>
              <a:t>پشتیبانی از استانداردهای فضایی برای رابط‌های ارتباطی، حافظه‌ها، و نظارت ایمنی</a:t>
            </a:r>
            <a:endParaRPr lang="en-US" sz="2000" b="1"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C7065760-2CFB-846A-D856-82E454BDFFAD}"/>
              </a:ext>
            </a:extLst>
          </p:cNvPr>
          <p:cNvSpPr/>
          <p:nvPr/>
        </p:nvSpPr>
        <p:spPr>
          <a:xfrm>
            <a:off x="573741" y="1503774"/>
            <a:ext cx="8811163" cy="8037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t>به معرفی یک پلتفرم سخت‌افزاری و نرم‌افزاری برای سامانه‌های بحرانی فضایی بر پایه معماری باز </a:t>
            </a:r>
            <a:r>
              <a:rPr lang="en-US" dirty="0"/>
              <a:t>RISC-V </a:t>
            </a:r>
            <a:r>
              <a:rPr lang="fa-IR" dirty="0"/>
              <a:t>می‌پردازد.</a:t>
            </a:r>
            <a:endParaRPr lang="en-US" b="1" dirty="0"/>
          </a:p>
        </p:txBody>
      </p:sp>
      <p:sp>
        <p:nvSpPr>
          <p:cNvPr id="7" name="Rectangle: Rounded Corners 6">
            <a:extLst>
              <a:ext uri="{FF2B5EF4-FFF2-40B4-BE49-F238E27FC236}">
                <a16:creationId xmlns:a16="http://schemas.microsoft.com/office/drawing/2014/main" id="{68BA3E9A-8883-0F6C-B1B5-2D07C1A75F42}"/>
              </a:ext>
            </a:extLst>
          </p:cNvPr>
          <p:cNvSpPr/>
          <p:nvPr/>
        </p:nvSpPr>
        <p:spPr>
          <a:xfrm>
            <a:off x="7637930" y="788093"/>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موضوع</a:t>
            </a:r>
            <a:r>
              <a:rPr lang="ar-SA" b="1" dirty="0"/>
              <a:t> مقاله</a:t>
            </a:r>
            <a:r>
              <a:rPr lang="fa-IR" b="1" dirty="0"/>
              <a:t>:</a:t>
            </a:r>
            <a:endParaRPr lang="en-US" b="1" dirty="0"/>
          </a:p>
        </p:txBody>
      </p:sp>
      <p:pic>
        <p:nvPicPr>
          <p:cNvPr id="2" name="Picture 1">
            <a:extLst>
              <a:ext uri="{FF2B5EF4-FFF2-40B4-BE49-F238E27FC236}">
                <a16:creationId xmlns:a16="http://schemas.microsoft.com/office/drawing/2014/main" id="{E21E9EB5-FF32-238D-C546-83D36C9D800A}"/>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3DCFB213-F6AF-AE50-6C71-3DA042D0B5AE}"/>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08DB4F66-6ADB-DBFD-29D5-C9EDC578475D}"/>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9EA1465F-3238-7C71-E1B9-32F87DA01C5C}"/>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10</a:t>
            </a:r>
            <a:endParaRPr lang="en-US" sz="1800" b="1" dirty="0">
              <a:solidFill>
                <a:srgbClr val="00B050"/>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188A4059-9CBD-1AA9-9DD7-A321DA50378D}"/>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FF350970-5792-6248-00E2-F7CAD0A3A7B9}"/>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420863A7-3FA3-19AF-91C0-DC1DA6239FE4}"/>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1D9503EF-3A1C-AE18-8A2E-1DCA0ABB1964}"/>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188777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F1242-93C9-FDD8-D475-7C1ECC89C5CD}"/>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5" name="Rectangle: Rounded Corners 4">
            <a:extLst>
              <a:ext uri="{FF2B5EF4-FFF2-40B4-BE49-F238E27FC236}">
                <a16:creationId xmlns:a16="http://schemas.microsoft.com/office/drawing/2014/main" id="{C58E2027-1EFC-72C7-1D4D-67C4D3237CF3}"/>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1</a:t>
            </a:r>
            <a:endParaRPr lang="en-US" sz="2000" b="1" dirty="0">
              <a:solidFill>
                <a:srgbClr val="00B050"/>
              </a:solidFill>
              <a:cs typeface="B Nazanin" panose="00000400000000000000" pitchFamily="2" charset="-78"/>
            </a:endParaRPr>
          </a:p>
        </p:txBody>
      </p:sp>
      <p:sp>
        <p:nvSpPr>
          <p:cNvPr id="6" name="Rectangle: Rounded Corners 5">
            <a:extLst>
              <a:ext uri="{FF2B5EF4-FFF2-40B4-BE49-F238E27FC236}">
                <a16:creationId xmlns:a16="http://schemas.microsoft.com/office/drawing/2014/main" id="{9ED31B10-0297-7F84-1A2A-1B7743696AD1}"/>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07035BAB-4292-80F5-1179-147BA856BD4D}"/>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BB192BE9-15BC-D862-4C42-73523F12800D}"/>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A4DEE63D-AB3D-0705-392F-0EC7CAFDD6CA}"/>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6E82C431-E728-D89D-7540-35C8F332D78A}"/>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18802698-2209-B999-5463-48E875C8BE89}"/>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9EB05D42-A798-79B3-6DF7-D87D7714910D}"/>
              </a:ext>
            </a:extLst>
          </p:cNvPr>
          <p:cNvSpPr/>
          <p:nvPr/>
        </p:nvSpPr>
        <p:spPr>
          <a:xfrm>
            <a:off x="7184572" y="798253"/>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موضوع اصلی:</a:t>
            </a:r>
            <a:endParaRPr lang="en-US" b="1" dirty="0"/>
          </a:p>
        </p:txBody>
      </p:sp>
      <p:sp>
        <p:nvSpPr>
          <p:cNvPr id="15" name="Rectangle: Rounded Corners 14">
            <a:extLst>
              <a:ext uri="{FF2B5EF4-FFF2-40B4-BE49-F238E27FC236}">
                <a16:creationId xmlns:a16="http://schemas.microsoft.com/office/drawing/2014/main" id="{8A5D3224-498B-7D53-FFBC-7EE73560C334}"/>
              </a:ext>
            </a:extLst>
          </p:cNvPr>
          <p:cNvSpPr/>
          <p:nvPr/>
        </p:nvSpPr>
        <p:spPr>
          <a:xfrm>
            <a:off x="793103" y="1477419"/>
            <a:ext cx="8493189" cy="10356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SA" b="1" dirty="0"/>
              <a:t>مقاله یک روش نوین برای حمله به سیستم‌های رمزنگاری شده با استفاده از یادگیری عمیق ارائه می‌دهد، که به‌طور خاص، دفاع‌های مبتنی بر تغییرات پویای فرکانس (</a:t>
            </a:r>
            <a:r>
              <a:rPr lang="en-US" b="1" dirty="0"/>
              <a:t>DFS</a:t>
            </a:r>
            <a:r>
              <a:rPr lang="fa-IR" b="1" dirty="0"/>
              <a:t>)</a:t>
            </a:r>
            <a:r>
              <a:rPr lang="en-US" b="1" dirty="0"/>
              <a:t> </a:t>
            </a:r>
            <a:r>
              <a:rPr lang="ar-SA" b="1" dirty="0"/>
              <a:t>را هدف قرار می‌دهد.</a:t>
            </a:r>
            <a:endParaRPr lang="en-US" b="1" dirty="0"/>
          </a:p>
        </p:txBody>
      </p:sp>
      <p:sp>
        <p:nvSpPr>
          <p:cNvPr id="16" name="Rectangle: Rounded Corners 15">
            <a:extLst>
              <a:ext uri="{FF2B5EF4-FFF2-40B4-BE49-F238E27FC236}">
                <a16:creationId xmlns:a16="http://schemas.microsoft.com/office/drawing/2014/main" id="{1B8394FE-4C0A-8C14-DA9F-ECABD47EBE15}"/>
              </a:ext>
            </a:extLst>
          </p:cNvPr>
          <p:cNvSpPr/>
          <p:nvPr/>
        </p:nvSpPr>
        <p:spPr>
          <a:xfrm>
            <a:off x="858418" y="3850712"/>
            <a:ext cx="8427874" cy="13809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SA" b="1" dirty="0"/>
              <a:t>تغییرات پویای فرکانس </a:t>
            </a:r>
            <a:r>
              <a:rPr lang="en-US" b="1" dirty="0"/>
              <a:t>(DFS)</a:t>
            </a:r>
            <a:r>
              <a:rPr lang="fa-IR" b="1" dirty="0"/>
              <a:t> </a:t>
            </a:r>
            <a:r>
              <a:rPr lang="en-US" b="1" dirty="0"/>
              <a:t> </a:t>
            </a:r>
            <a:r>
              <a:rPr lang="ar-SA" b="1" dirty="0"/>
              <a:t>به‌عنوان یک روش مقابله با حملات کانال جانبی استفاده می‌شود که با غیرهمزمان‌سازی</a:t>
            </a:r>
            <a:r>
              <a:rPr lang="en-US" b="1" dirty="0"/>
              <a:t> </a:t>
            </a:r>
            <a:r>
              <a:rPr lang="ar-SA" b="1" dirty="0"/>
              <a:t>بین آثار جانبی مانند مصرف توان، حمله را سخت‌تر می‌کند. روش‌های حمله کلاسیک در برابر این دفاع‌ها موفقیت کمی دارند.</a:t>
            </a:r>
            <a:endParaRPr lang="en-US" b="1" dirty="0"/>
          </a:p>
        </p:txBody>
      </p:sp>
      <p:sp>
        <p:nvSpPr>
          <p:cNvPr id="17" name="Rectangle: Rounded Corners 16">
            <a:extLst>
              <a:ext uri="{FF2B5EF4-FFF2-40B4-BE49-F238E27FC236}">
                <a16:creationId xmlns:a16="http://schemas.microsoft.com/office/drawing/2014/main" id="{6D3FA5BA-B02F-D9B2-89B6-BC9B69C7D191}"/>
              </a:ext>
            </a:extLst>
          </p:cNvPr>
          <p:cNvSpPr/>
          <p:nvPr/>
        </p:nvSpPr>
        <p:spPr>
          <a:xfrm>
            <a:off x="7184572" y="3149567"/>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مشکل مورد بررسی:</a:t>
            </a:r>
            <a:endParaRPr lang="en-US" b="1" dirty="0"/>
          </a:p>
        </p:txBody>
      </p:sp>
    </p:spTree>
    <p:extLst>
      <p:ext uri="{BB962C8B-B14F-4D97-AF65-F5344CB8AC3E}">
        <p14:creationId xmlns:p14="http://schemas.microsoft.com/office/powerpoint/2010/main" val="268181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8DD28-6DAD-1040-BBC3-8A2B63145A8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90E3280-B2C0-2A26-520B-E86669436977}"/>
              </a:ext>
            </a:extLst>
          </p:cNvPr>
          <p:cNvSpPr/>
          <p:nvPr/>
        </p:nvSpPr>
        <p:spPr>
          <a:xfrm>
            <a:off x="5728447" y="1228988"/>
            <a:ext cx="347716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buNone/>
            </a:pPr>
            <a:r>
              <a:rPr lang="fa-IR" b="1" dirty="0"/>
              <a:t>نوآوری‌ها و ویژگی‌های مهم </a:t>
            </a:r>
            <a:r>
              <a:rPr lang="en-US" b="1" dirty="0"/>
              <a:t>De-RISC</a:t>
            </a:r>
            <a:r>
              <a:rPr lang="fa-IR" b="1" dirty="0"/>
              <a:t>:</a:t>
            </a:r>
            <a:endParaRPr lang="en-US" b="1" dirty="0"/>
          </a:p>
        </p:txBody>
      </p:sp>
      <p:sp>
        <p:nvSpPr>
          <p:cNvPr id="3" name="Rectangle: Rounded Corners 2">
            <a:extLst>
              <a:ext uri="{FF2B5EF4-FFF2-40B4-BE49-F238E27FC236}">
                <a16:creationId xmlns:a16="http://schemas.microsoft.com/office/drawing/2014/main" id="{ACFBBA49-57CA-AB1F-663B-5E048F4D5F67}"/>
              </a:ext>
            </a:extLst>
          </p:cNvPr>
          <p:cNvSpPr/>
          <p:nvPr/>
        </p:nvSpPr>
        <p:spPr>
          <a:xfrm>
            <a:off x="842682" y="1987420"/>
            <a:ext cx="8362929" cy="25648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buFont typeface="Arial" panose="020B0604020202020204" pitchFamily="34" charset="0"/>
              <a:buChar char="•"/>
            </a:pPr>
            <a:r>
              <a:rPr lang="fa-IR" dirty="0"/>
              <a:t>اولین پلتفرم </a:t>
            </a:r>
            <a:r>
              <a:rPr lang="fa-IR" b="1" dirty="0"/>
              <a:t>کاملاً </a:t>
            </a:r>
            <a:r>
              <a:rPr lang="en-US" b="1" dirty="0"/>
              <a:t>RISC-V</a:t>
            </a:r>
            <a:r>
              <a:rPr lang="fa-IR" b="1" dirty="0"/>
              <a:t> </a:t>
            </a:r>
            <a:r>
              <a:rPr lang="en-US" b="1" dirty="0"/>
              <a:t> </a:t>
            </a:r>
            <a:r>
              <a:rPr lang="fa-IR" b="1" dirty="0"/>
              <a:t>برای کاربردهای فضایی بحرانی</a:t>
            </a:r>
            <a:endParaRPr lang="fa-IR" dirty="0"/>
          </a:p>
          <a:p>
            <a:pPr algn="r" rtl="1">
              <a:buFont typeface="Arial" panose="020B0604020202020204" pitchFamily="34" charset="0"/>
              <a:buChar char="•"/>
            </a:pPr>
            <a:r>
              <a:rPr lang="fa-IR" dirty="0"/>
              <a:t>استفاده از واحد نوآورانه </a:t>
            </a:r>
            <a:r>
              <a:rPr lang="en-US" b="1" dirty="0" err="1"/>
              <a:t>SafeSU</a:t>
            </a:r>
            <a:r>
              <a:rPr lang="fa-IR" b="1" dirty="0"/>
              <a:t> </a:t>
            </a:r>
            <a:r>
              <a:rPr lang="en-US" dirty="0"/>
              <a:t> </a:t>
            </a:r>
            <a:r>
              <a:rPr lang="fa-IR" dirty="0"/>
              <a:t>شامل:</a:t>
            </a:r>
          </a:p>
          <a:p>
            <a:pPr marL="742950" lvl="1" indent="-285750" algn="r" rtl="1">
              <a:buFont typeface="Arial" panose="020B0604020202020204" pitchFamily="34" charset="0"/>
              <a:buChar char="•"/>
            </a:pPr>
            <a:r>
              <a:rPr lang="en-US" dirty="0"/>
              <a:t>RDC </a:t>
            </a:r>
            <a:r>
              <a:rPr lang="fa-IR" dirty="0"/>
              <a:t>(شمارنده تأخیر دسترسی)</a:t>
            </a:r>
          </a:p>
          <a:p>
            <a:pPr marL="742950" lvl="1" indent="-285750" algn="r" rtl="1">
              <a:buFont typeface="Arial" panose="020B0604020202020204" pitchFamily="34" charset="0"/>
              <a:buChar char="•"/>
            </a:pPr>
            <a:r>
              <a:rPr lang="en-US" dirty="0"/>
              <a:t>CCS </a:t>
            </a:r>
            <a:r>
              <a:rPr lang="fa-IR" dirty="0"/>
              <a:t>(شمارنده تداخل بین‌هسته‌ای)</a:t>
            </a:r>
          </a:p>
          <a:p>
            <a:pPr marL="742950" lvl="1" indent="-285750" algn="r" rtl="1">
              <a:buFont typeface="Arial" panose="020B0604020202020204" pitchFamily="34" charset="0"/>
              <a:buChar char="•"/>
            </a:pPr>
            <a:r>
              <a:rPr lang="en-US" dirty="0"/>
              <a:t>MCCU</a:t>
            </a:r>
            <a:r>
              <a:rPr lang="fa-IR" dirty="0"/>
              <a:t>(واحد کنترل حداکثر تداخل)</a:t>
            </a:r>
          </a:p>
          <a:p>
            <a:pPr algn="r" rtl="1">
              <a:buFont typeface="Arial" panose="020B0604020202020204" pitchFamily="34" charset="0"/>
              <a:buChar char="•"/>
            </a:pPr>
            <a:r>
              <a:rPr lang="fa-IR" dirty="0"/>
              <a:t>پشتیبانی از </a:t>
            </a:r>
            <a:r>
              <a:rPr lang="fa-IR" b="1" dirty="0"/>
              <a:t>ایزوله‌سازی مکانی و زمانی</a:t>
            </a:r>
            <a:r>
              <a:rPr lang="fa-IR" dirty="0"/>
              <a:t> در سطح هایپروایزر </a:t>
            </a:r>
            <a:r>
              <a:rPr lang="en-US" dirty="0"/>
              <a:t>(</a:t>
            </a:r>
            <a:r>
              <a:rPr lang="en-US" dirty="0" err="1"/>
              <a:t>XtratuM</a:t>
            </a:r>
            <a:r>
              <a:rPr lang="en-US" dirty="0"/>
              <a:t>)</a:t>
            </a:r>
          </a:p>
          <a:p>
            <a:pPr algn="r" rtl="1">
              <a:buFont typeface="Arial" panose="020B0604020202020204" pitchFamily="34" charset="0"/>
              <a:buChar char="•"/>
            </a:pPr>
            <a:r>
              <a:rPr lang="fa-IR" dirty="0"/>
              <a:t>سیستم </a:t>
            </a:r>
            <a:r>
              <a:rPr lang="en-US" b="1" dirty="0"/>
              <a:t>Health Monitor (HM)</a:t>
            </a:r>
            <a:r>
              <a:rPr lang="fa-IR" b="1" dirty="0"/>
              <a:t> </a:t>
            </a:r>
            <a:r>
              <a:rPr lang="en-US" dirty="0"/>
              <a:t> </a:t>
            </a:r>
            <a:r>
              <a:rPr lang="fa-IR" dirty="0"/>
              <a:t>برای مدیریت خطاهای سخت‌افزاری/نرم‌افزاری</a:t>
            </a:r>
          </a:p>
          <a:p>
            <a:pPr algn="r" rtl="1">
              <a:buFont typeface="Arial" panose="020B0604020202020204" pitchFamily="34" charset="0"/>
              <a:buChar char="•"/>
            </a:pPr>
            <a:r>
              <a:rPr lang="fa-IR" dirty="0"/>
              <a:t>طراحی مطابق با استانداردهای فضایی و آماده برای گواهی‌ </a:t>
            </a:r>
            <a:r>
              <a:rPr lang="en-US" dirty="0"/>
              <a:t>ECSS</a:t>
            </a:r>
            <a:r>
              <a:rPr lang="fa-IR" dirty="0"/>
              <a:t> </a:t>
            </a:r>
            <a:r>
              <a:rPr lang="en-US" dirty="0"/>
              <a:t> </a:t>
            </a:r>
            <a:r>
              <a:rPr lang="fa-IR" dirty="0"/>
              <a:t>سطح </a:t>
            </a:r>
            <a:r>
              <a:rPr lang="en-US" dirty="0"/>
              <a:t>B</a:t>
            </a:r>
          </a:p>
        </p:txBody>
      </p:sp>
      <p:pic>
        <p:nvPicPr>
          <p:cNvPr id="4" name="Picture 3">
            <a:extLst>
              <a:ext uri="{FF2B5EF4-FFF2-40B4-BE49-F238E27FC236}">
                <a16:creationId xmlns:a16="http://schemas.microsoft.com/office/drawing/2014/main" id="{CD137FE7-2CD5-417E-479E-B155C45FBBBD}"/>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5" name="Rectangle: Rounded Corners 4">
            <a:extLst>
              <a:ext uri="{FF2B5EF4-FFF2-40B4-BE49-F238E27FC236}">
                <a16:creationId xmlns:a16="http://schemas.microsoft.com/office/drawing/2014/main" id="{40722BE1-5093-E6EF-65E4-E6D0A70B1C7C}"/>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6" name="Rectangle: Rounded Corners 5">
            <a:extLst>
              <a:ext uri="{FF2B5EF4-FFF2-40B4-BE49-F238E27FC236}">
                <a16:creationId xmlns:a16="http://schemas.microsoft.com/office/drawing/2014/main" id="{92B45371-1704-9D3C-A3D2-9279E2D06F83}"/>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DE794D06-7745-8F01-5D47-194F7CB100C5}"/>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10</a:t>
            </a:r>
            <a:endParaRPr lang="en-US" sz="1800" b="1" dirty="0">
              <a:solidFill>
                <a:srgbClr val="00B050"/>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2FD7AAAA-A6B6-F862-9EF2-FE0F42C23C62}"/>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738D1527-96D4-9355-64BE-F5ECE8752564}"/>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44C91B59-C19A-C918-3DE1-939A14E65EB7}"/>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49BCE66F-A832-EA3C-89BE-4A496AF0A506}"/>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1764099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598CD-3351-DE87-0A3F-8C67FEBB921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D3B8892-5B9A-3890-EF08-E14C98BF8F57}"/>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5" name="Rectangle: Rounded Corners 4">
            <a:extLst>
              <a:ext uri="{FF2B5EF4-FFF2-40B4-BE49-F238E27FC236}">
                <a16:creationId xmlns:a16="http://schemas.microsoft.com/office/drawing/2014/main" id="{E1B03635-1C7E-0EC9-F3F5-9BE7FA0B553B}"/>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6" name="Rectangle: Rounded Corners 5">
            <a:extLst>
              <a:ext uri="{FF2B5EF4-FFF2-40B4-BE49-F238E27FC236}">
                <a16:creationId xmlns:a16="http://schemas.microsoft.com/office/drawing/2014/main" id="{A1247F1D-065F-BFA0-FA3D-91259B9940C2}"/>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20EFC3A8-DCD1-5B80-AD6A-0BAEE8540B32}"/>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10</a:t>
            </a:r>
            <a:endParaRPr lang="en-US" sz="1800" b="1" dirty="0">
              <a:solidFill>
                <a:srgbClr val="00B050"/>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E67ECF22-1853-311B-098F-E3B8385E9451}"/>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35EB6DC6-DBD7-B2E0-73AD-2B9538C15014}"/>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0574652A-0025-0672-36A2-686F1100B077}"/>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8542F7DE-0D00-614F-69B0-D72412538BC6}"/>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211CE4E9-78B7-0684-8839-46279DBADB56}"/>
              </a:ext>
            </a:extLst>
          </p:cNvPr>
          <p:cNvSpPr/>
          <p:nvPr/>
        </p:nvSpPr>
        <p:spPr>
          <a:xfrm>
            <a:off x="986122" y="1459691"/>
            <a:ext cx="8076054" cy="441544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r" rtl="1">
              <a:buFont typeface="Wingdings" panose="05000000000000000000" pitchFamily="2" charset="2"/>
              <a:buChar char="ü"/>
            </a:pPr>
            <a:r>
              <a:rPr lang="fa-IR" b="1" dirty="0">
                <a:cs typeface="B Nazanin" panose="00000400000000000000" pitchFamily="2" charset="-78"/>
              </a:rPr>
              <a:t>اعتبارسنجی اولیه </a:t>
            </a:r>
            <a:r>
              <a:rPr lang="en-US" b="1" dirty="0">
                <a:cs typeface="B Nazanin" panose="00000400000000000000" pitchFamily="2" charset="-78"/>
              </a:rPr>
              <a:t>ISA</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با موفقیت انجام شده و پلتفرم از پس اجرای تست‌های رسمی </a:t>
            </a:r>
            <a:r>
              <a:rPr lang="en-US" b="1" dirty="0">
                <a:cs typeface="B Nazanin" panose="00000400000000000000" pitchFamily="2" charset="-78"/>
              </a:rPr>
              <a:t>RISC-V </a:t>
            </a:r>
            <a:r>
              <a:rPr lang="fa-IR" b="1" dirty="0">
                <a:cs typeface="B Nazanin" panose="00000400000000000000" pitchFamily="2" charset="-78"/>
              </a:rPr>
              <a:t>برآمده است.</a:t>
            </a:r>
          </a:p>
          <a:p>
            <a:pPr marL="285750" indent="-285750" algn="r" rtl="1">
              <a:buFont typeface="Wingdings" panose="05000000000000000000" pitchFamily="2" charset="2"/>
              <a:buChar char="ü"/>
            </a:pPr>
            <a:r>
              <a:rPr lang="fa-IR" b="1" dirty="0">
                <a:cs typeface="B Nazanin" panose="00000400000000000000" pitchFamily="2" charset="-78"/>
              </a:rPr>
              <a:t>اجرای بنچمارک‌های معتبر:</a:t>
            </a:r>
          </a:p>
          <a:p>
            <a:pPr marL="285750" indent="-285750" algn="r" rtl="1">
              <a:buFont typeface="Arial" panose="020B0604020202020204" pitchFamily="34" charset="0"/>
              <a:buChar char="•"/>
            </a:pPr>
            <a:r>
              <a:rPr lang="en-US" b="1" dirty="0">
                <a:cs typeface="B Nazanin" panose="00000400000000000000" pitchFamily="2" charset="-78"/>
              </a:rPr>
              <a:t>CoreMark</a:t>
            </a:r>
            <a:r>
              <a:rPr lang="fa-IR" b="1" dirty="0">
                <a:cs typeface="B Nazanin" panose="00000400000000000000" pitchFamily="2" charset="-78"/>
              </a:rPr>
              <a:t>:</a:t>
            </a:r>
            <a:r>
              <a:rPr lang="en-US" b="1" dirty="0">
                <a:cs typeface="B Nazanin" panose="00000400000000000000" pitchFamily="2" charset="-78"/>
              </a:rPr>
              <a:t> </a:t>
            </a:r>
            <a:r>
              <a:rPr lang="fa-IR" b="1" dirty="0">
                <a:cs typeface="B Nazanin" panose="00000400000000000000" pitchFamily="2" charset="-78"/>
              </a:rPr>
              <a:t>حدود 4.41 </a:t>
            </a:r>
          </a:p>
          <a:p>
            <a:pPr marL="285750" indent="-285750" algn="r" rtl="1">
              <a:buFont typeface="Arial" panose="020B0604020202020204" pitchFamily="34" charset="0"/>
              <a:buChar char="•"/>
            </a:pPr>
            <a:r>
              <a:rPr lang="en-US" b="1" dirty="0">
                <a:cs typeface="B Nazanin" panose="00000400000000000000" pitchFamily="2" charset="-78"/>
              </a:rPr>
              <a:t>CoreMark/</a:t>
            </a:r>
            <a:r>
              <a:rPr lang="en-US" b="1" dirty="0" err="1">
                <a:cs typeface="B Nazanin" panose="00000400000000000000" pitchFamily="2" charset="-78"/>
              </a:rPr>
              <a:t>MHzDhrystone</a:t>
            </a:r>
            <a:r>
              <a:rPr lang="fa-IR" b="1" dirty="0">
                <a:cs typeface="B Nazanin" panose="00000400000000000000" pitchFamily="2" charset="-78"/>
              </a:rPr>
              <a:t>:</a:t>
            </a:r>
            <a:r>
              <a:rPr lang="en-US" b="1" dirty="0">
                <a:cs typeface="B Nazanin" panose="00000400000000000000" pitchFamily="2" charset="-78"/>
              </a:rPr>
              <a:t> </a:t>
            </a:r>
            <a:r>
              <a:rPr lang="fa-IR" b="1" dirty="0">
                <a:cs typeface="B Nazanin" panose="00000400000000000000" pitchFamily="2" charset="-78"/>
              </a:rPr>
              <a:t>بیش از 144 هزار عملیات بر ثانیه</a:t>
            </a:r>
          </a:p>
          <a:p>
            <a:pPr marL="285750" indent="-285750" algn="r" rtl="1">
              <a:buFont typeface="Arial" panose="020B0604020202020204" pitchFamily="34" charset="0"/>
              <a:buChar char="•"/>
            </a:pPr>
            <a:r>
              <a:rPr lang="en-US" b="1" dirty="0">
                <a:cs typeface="B Nazanin" panose="00000400000000000000" pitchFamily="2" charset="-78"/>
              </a:rPr>
              <a:t>Whetstone</a:t>
            </a:r>
            <a:r>
              <a:rPr lang="fa-IR" b="1" dirty="0">
                <a:cs typeface="B Nazanin" panose="00000400000000000000" pitchFamily="2" charset="-78"/>
              </a:rPr>
              <a:t>:</a:t>
            </a:r>
            <a:r>
              <a:rPr lang="en-US" b="1" dirty="0">
                <a:cs typeface="B Nazanin" panose="00000400000000000000" pitchFamily="2" charset="-78"/>
              </a:rPr>
              <a:t> </a:t>
            </a:r>
            <a:r>
              <a:rPr lang="fa-IR" b="1" dirty="0">
                <a:cs typeface="B Nazanin" panose="00000400000000000000" pitchFamily="2" charset="-78"/>
              </a:rPr>
              <a:t>حدود 14.3 میلیون عملیات دابل دقیق بر ثانیه</a:t>
            </a:r>
          </a:p>
          <a:p>
            <a:pPr marL="285750" indent="-285750" algn="r" rtl="1">
              <a:buFont typeface="Wingdings" panose="05000000000000000000" pitchFamily="2" charset="2"/>
              <a:buChar char="ü"/>
            </a:pPr>
            <a:r>
              <a:rPr lang="fa-IR" b="1" dirty="0">
                <a:cs typeface="B Nazanin" panose="00000400000000000000" pitchFamily="2" charset="-78"/>
              </a:rPr>
              <a:t> بنچمارک‌های حافظه </a:t>
            </a:r>
            <a:r>
              <a:rPr lang="en-US" b="1" dirty="0">
                <a:cs typeface="B Nazanin" panose="00000400000000000000" pitchFamily="2" charset="-78"/>
              </a:rPr>
              <a:t>(</a:t>
            </a:r>
            <a:r>
              <a:rPr lang="en-US" b="1" dirty="0" err="1">
                <a:cs typeface="B Nazanin" panose="00000400000000000000" pitchFamily="2" charset="-78"/>
              </a:rPr>
              <a:t>RAMspeed</a:t>
            </a:r>
            <a:r>
              <a:rPr lang="en-US" b="1" dirty="0">
                <a:cs typeface="B Nazanin" panose="00000400000000000000" pitchFamily="2" charset="-78"/>
              </a:rPr>
              <a:t>)</a:t>
            </a:r>
            <a:r>
              <a:rPr lang="fa-IR" b="1" dirty="0">
                <a:cs typeface="B Nazanin" panose="00000400000000000000" pitchFamily="2" charset="-78"/>
              </a:rPr>
              <a:t>:</a:t>
            </a:r>
            <a:r>
              <a:rPr lang="en-US" b="1" dirty="0">
                <a:cs typeface="B Nazanin" panose="00000400000000000000" pitchFamily="2" charset="-78"/>
              </a:rPr>
              <a:t> </a:t>
            </a:r>
            <a:r>
              <a:rPr lang="fa-IR" b="1" dirty="0">
                <a:cs typeface="B Nazanin" panose="00000400000000000000" pitchFamily="2" charset="-78"/>
              </a:rPr>
              <a:t>نشان می‌دهد پهنای باند حافظه </a:t>
            </a:r>
            <a:r>
              <a:rPr lang="en-US" b="1" dirty="0">
                <a:cs typeface="B Nazanin" panose="00000400000000000000" pitchFamily="2" charset="-78"/>
              </a:rPr>
              <a:t>DDR </a:t>
            </a:r>
            <a:r>
              <a:rPr lang="fa-IR" b="1" dirty="0">
                <a:cs typeface="B Nazanin" panose="00000400000000000000" pitchFamily="2" charset="-78"/>
              </a:rPr>
              <a:t>در بهترین حالت تا 478 </a:t>
            </a:r>
            <a:r>
              <a:rPr lang="en-US" b="1" dirty="0">
                <a:cs typeface="B Nazanin" panose="00000400000000000000" pitchFamily="2" charset="-78"/>
              </a:rPr>
              <a:t>MB/s </a:t>
            </a:r>
            <a:r>
              <a:rPr lang="fa-IR" b="1" dirty="0">
                <a:cs typeface="B Nazanin" panose="00000400000000000000" pitchFamily="2" charset="-78"/>
              </a:rPr>
              <a:t>می‌رسد.</a:t>
            </a:r>
          </a:p>
          <a:p>
            <a:pPr marL="285750" indent="-285750" algn="r" rtl="1">
              <a:buFont typeface="Wingdings" panose="05000000000000000000" pitchFamily="2" charset="2"/>
              <a:buChar char="ü"/>
            </a:pPr>
            <a:r>
              <a:rPr lang="fa-IR" b="1" dirty="0">
                <a:cs typeface="B Nazanin" panose="00000400000000000000" pitchFamily="2" charset="-78"/>
              </a:rPr>
              <a:t> در تست‌های بارگذاری شده با سناریوهای تداخل چند‌هسته‌ای:</a:t>
            </a:r>
          </a:p>
          <a:p>
            <a:pPr marL="285750" indent="-285750" algn="r" rtl="1">
              <a:buFont typeface="Arial" panose="020B0604020202020204" pitchFamily="34" charset="0"/>
              <a:buChar char="•"/>
            </a:pPr>
            <a:r>
              <a:rPr lang="fa-IR" b="1" dirty="0">
                <a:cs typeface="B Nazanin" panose="00000400000000000000" pitchFamily="2" charset="-78"/>
              </a:rPr>
              <a:t>الگوریتم </a:t>
            </a:r>
            <a:r>
              <a:rPr lang="en-US" b="1" dirty="0">
                <a:cs typeface="B Nazanin" panose="00000400000000000000" pitchFamily="2" charset="-78"/>
              </a:rPr>
              <a:t>Dijkstra</a:t>
            </a:r>
            <a:r>
              <a:rPr lang="fa-IR" b="1" dirty="0">
                <a:cs typeface="B Nazanin" panose="00000400000000000000" pitchFamily="2" charset="-78"/>
              </a:rPr>
              <a:t> </a:t>
            </a:r>
            <a:r>
              <a:rPr lang="en-US" b="1" dirty="0">
                <a:cs typeface="B Nazanin" panose="00000400000000000000" pitchFamily="2" charset="-78"/>
              </a:rPr>
              <a:t> </a:t>
            </a:r>
            <a:r>
              <a:rPr lang="fa-IR" b="1" dirty="0">
                <a:cs typeface="B Nazanin" panose="00000400000000000000" pitchFamily="2" charset="-78"/>
              </a:rPr>
              <a:t>نسبتاً کم حساس به تداخل است (1.42× کندی)</a:t>
            </a:r>
            <a:r>
              <a:rPr lang="en-US" b="1" dirty="0">
                <a:cs typeface="B Nazanin" panose="00000400000000000000" pitchFamily="2" charset="-78"/>
              </a:rPr>
              <a:t> </a:t>
            </a:r>
          </a:p>
          <a:p>
            <a:pPr marL="285750" indent="-285750" algn="r" rtl="1">
              <a:buFont typeface="Arial" panose="020B0604020202020204" pitchFamily="34" charset="0"/>
              <a:buChar char="•"/>
            </a:pPr>
            <a:r>
              <a:rPr lang="fa-IR" b="1" dirty="0">
                <a:cs typeface="B Nazanin" panose="00000400000000000000" pitchFamily="2" charset="-78"/>
              </a:rPr>
              <a:t>الگوریتم‌های حافظه‌محور (مانند </a:t>
            </a:r>
            <a:r>
              <a:rPr lang="en-US" b="1" dirty="0">
                <a:cs typeface="B Nazanin" panose="00000400000000000000" pitchFamily="2" charset="-78"/>
              </a:rPr>
              <a:t>LD-L2miss</a:t>
            </a:r>
            <a:r>
              <a:rPr lang="fa-IR" b="1" dirty="0">
                <a:cs typeface="B Nazanin" panose="00000400000000000000" pitchFamily="2" charset="-78"/>
              </a:rPr>
              <a:t>)</a:t>
            </a:r>
            <a:r>
              <a:rPr lang="en-US" b="1" dirty="0">
                <a:cs typeface="B Nazanin" panose="00000400000000000000" pitchFamily="2" charset="-78"/>
              </a:rPr>
              <a:t> </a:t>
            </a:r>
            <a:r>
              <a:rPr lang="fa-IR" b="1" dirty="0">
                <a:cs typeface="B Nazanin" panose="00000400000000000000" pitchFamily="2" charset="-78"/>
              </a:rPr>
              <a:t>تا 2.76× کندتر می‌شوند ولی همچنان بهره‌وری کلی سیستم افزایش می‌یابد.</a:t>
            </a:r>
            <a:endParaRPr lang="en-US" b="1" dirty="0">
              <a:cs typeface="B Nazanin" panose="00000400000000000000" pitchFamily="2" charset="-78"/>
            </a:endParaRPr>
          </a:p>
          <a:p>
            <a:pPr marL="285750" indent="-285750" algn="r" rtl="1">
              <a:buFont typeface="Wingdings" panose="05000000000000000000" pitchFamily="2" charset="2"/>
              <a:buChar char="ü"/>
            </a:pPr>
            <a:r>
              <a:rPr lang="fa-IR" b="1" dirty="0">
                <a:cs typeface="B Nazanin" panose="00000400000000000000" pitchFamily="2" charset="-78"/>
              </a:rPr>
              <a:t> پیاده‌سازی برنامه‌های فضایی واقعی مانند سیستم </a:t>
            </a:r>
            <a:r>
              <a:rPr lang="en-US" b="1" dirty="0">
                <a:cs typeface="B Nazanin" panose="00000400000000000000" pitchFamily="2" charset="-78"/>
              </a:rPr>
              <a:t>Command &amp; Data Handling </a:t>
            </a:r>
            <a:r>
              <a:rPr lang="fa-IR" b="1" dirty="0">
                <a:cs typeface="B Nazanin" panose="00000400000000000000" pitchFamily="2" charset="-78"/>
              </a:rPr>
              <a:t>برای ارزیابی تداخل و عملکرد در شرایط بحرانی</a:t>
            </a:r>
            <a:endParaRPr lang="en-US" b="1" dirty="0">
              <a:cs typeface="B Nazanin" panose="00000400000000000000" pitchFamily="2" charset="-78"/>
            </a:endParaRPr>
          </a:p>
        </p:txBody>
      </p:sp>
      <p:sp>
        <p:nvSpPr>
          <p:cNvPr id="17" name="Rectangle: Rounded Corners 16">
            <a:extLst>
              <a:ext uri="{FF2B5EF4-FFF2-40B4-BE49-F238E27FC236}">
                <a16:creationId xmlns:a16="http://schemas.microsoft.com/office/drawing/2014/main" id="{91E6B790-F0C7-8C57-07E2-CEC463191835}"/>
              </a:ext>
            </a:extLst>
          </p:cNvPr>
          <p:cNvSpPr/>
          <p:nvPr/>
        </p:nvSpPr>
        <p:spPr>
          <a:xfrm>
            <a:off x="6673585" y="673205"/>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b="1" dirty="0">
                <a:cs typeface="B Nazanin" panose="00000400000000000000" pitchFamily="2" charset="-78"/>
              </a:rPr>
              <a:t>نتایج تجربی کلیدی:</a:t>
            </a:r>
            <a:endParaRPr lang="en-US" b="1" dirty="0"/>
          </a:p>
        </p:txBody>
      </p:sp>
    </p:spTree>
    <p:extLst>
      <p:ext uri="{BB962C8B-B14F-4D97-AF65-F5344CB8AC3E}">
        <p14:creationId xmlns:p14="http://schemas.microsoft.com/office/powerpoint/2010/main" val="3071696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85D0E-7E36-19CE-3586-B5830DBAE49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5B9195C-2535-31DA-015F-0B4B4323C150}"/>
              </a:ext>
            </a:extLst>
          </p:cNvPr>
          <p:cNvSpPr/>
          <p:nvPr/>
        </p:nvSpPr>
        <p:spPr>
          <a:xfrm>
            <a:off x="498438" y="2259102"/>
            <a:ext cx="8922324" cy="33578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400" b="1" dirty="0">
                <a:cs typeface="B Nazanin" panose="00000400000000000000" pitchFamily="2" charset="-78"/>
              </a:rPr>
              <a:t>پلتفرم </a:t>
            </a:r>
            <a:r>
              <a:rPr lang="en-US" sz="2400" b="1" dirty="0">
                <a:cs typeface="B Nazanin" panose="00000400000000000000" pitchFamily="2" charset="-78"/>
              </a:rPr>
              <a:t>De-RISC</a:t>
            </a:r>
            <a:r>
              <a:rPr lang="fa-IR" sz="2400" b="1" dirty="0">
                <a:cs typeface="B Nazanin" panose="00000400000000000000" pitchFamily="2" charset="-78"/>
              </a:rPr>
              <a:t> </a:t>
            </a:r>
            <a:r>
              <a:rPr lang="en-US" sz="2400" b="1" dirty="0">
                <a:cs typeface="B Nazanin" panose="00000400000000000000" pitchFamily="2" charset="-78"/>
              </a:rPr>
              <a:t> </a:t>
            </a:r>
            <a:r>
              <a:rPr lang="fa-IR" sz="2400" b="1" dirty="0">
                <a:cs typeface="B Nazanin" panose="00000400000000000000" pitchFamily="2" charset="-78"/>
              </a:rPr>
              <a:t>ترکیبی از عملکرد بالا، امنیت، قابلیت اعتبارسنجی، و آزادی از محدودیت‌های صادراتی است و می‌تواند جایگزین مناسبی برای پردازنده‌های مالکیتی (</a:t>
            </a:r>
            <a:r>
              <a:rPr lang="en-US" sz="2400" b="1" dirty="0">
                <a:cs typeface="B Nazanin" panose="00000400000000000000" pitchFamily="2" charset="-78"/>
              </a:rPr>
              <a:t>SPARC، PowerPC</a:t>
            </a:r>
            <a:r>
              <a:rPr lang="fa-IR" sz="2400" b="1" dirty="0">
                <a:cs typeface="B Nazanin" panose="00000400000000000000" pitchFamily="2" charset="-78"/>
              </a:rPr>
              <a:t>)</a:t>
            </a:r>
            <a:r>
              <a:rPr lang="en-US" sz="2400" b="1" dirty="0">
                <a:cs typeface="B Nazanin" panose="00000400000000000000" pitchFamily="2" charset="-78"/>
              </a:rPr>
              <a:t> </a:t>
            </a:r>
            <a:r>
              <a:rPr lang="fa-IR" sz="2400" b="1" dirty="0">
                <a:cs typeface="B Nazanin" panose="00000400000000000000" pitchFamily="2" charset="-78"/>
              </a:rPr>
              <a:t>در فضاپیماها باشد. انتظار می‌رود نسخه تجاری آن در اوایل 2022 به بازار عرضه شود.</a:t>
            </a:r>
            <a:endParaRPr lang="en-US" sz="2400" b="1" dirty="0">
              <a:cs typeface="B Nazanin" panose="00000400000000000000" pitchFamily="2" charset="-78"/>
            </a:endParaRPr>
          </a:p>
        </p:txBody>
      </p:sp>
      <p:sp>
        <p:nvSpPr>
          <p:cNvPr id="3" name="Rectangle: Rounded Corners 2">
            <a:extLst>
              <a:ext uri="{FF2B5EF4-FFF2-40B4-BE49-F238E27FC236}">
                <a16:creationId xmlns:a16="http://schemas.microsoft.com/office/drawing/2014/main" id="{F6D43A5E-CCF1-347E-B4CA-CD750C94EA01}"/>
              </a:ext>
            </a:extLst>
          </p:cNvPr>
          <p:cNvSpPr/>
          <p:nvPr/>
        </p:nvSpPr>
        <p:spPr>
          <a:xfrm>
            <a:off x="7482920" y="1492898"/>
            <a:ext cx="1713723"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sz="2400" b="1" dirty="0"/>
              <a:t>نتیجه‌گیری:</a:t>
            </a:r>
            <a:endParaRPr lang="en-US" sz="2400" b="1" dirty="0"/>
          </a:p>
        </p:txBody>
      </p:sp>
      <p:pic>
        <p:nvPicPr>
          <p:cNvPr id="4" name="Picture 3">
            <a:extLst>
              <a:ext uri="{FF2B5EF4-FFF2-40B4-BE49-F238E27FC236}">
                <a16:creationId xmlns:a16="http://schemas.microsoft.com/office/drawing/2014/main" id="{41175A3D-B57C-5689-526B-2EAD63616E7F}"/>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5" name="Rectangle: Rounded Corners 4">
            <a:extLst>
              <a:ext uri="{FF2B5EF4-FFF2-40B4-BE49-F238E27FC236}">
                <a16:creationId xmlns:a16="http://schemas.microsoft.com/office/drawing/2014/main" id="{63BBA270-335A-2DF5-0668-5F251A0F8C92}"/>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6" name="Rectangle: Rounded Corners 5">
            <a:extLst>
              <a:ext uri="{FF2B5EF4-FFF2-40B4-BE49-F238E27FC236}">
                <a16:creationId xmlns:a16="http://schemas.microsoft.com/office/drawing/2014/main" id="{86313999-D532-4DA2-59AA-06BF24D0EA95}"/>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B5F63AA2-2A1A-13DF-732C-838CAE316F4E}"/>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10</a:t>
            </a:r>
            <a:endParaRPr lang="en-US" sz="1800" b="1" dirty="0">
              <a:solidFill>
                <a:srgbClr val="00B050"/>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581EA7B9-8078-4C6B-02BC-4E275672C8D7}"/>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F8FCC020-9FFD-3908-A238-38465F779836}"/>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7133081A-E0AF-B598-7152-902EBE51E09E}"/>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900F7B27-B977-E462-CA12-2B09A9812827}"/>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4218980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2C4DA6-954C-7503-87A3-5219722E63D3}"/>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534AC431-F7CC-4C86-A582-E05E66B72781}"/>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CA71B91C-1E33-D4FB-5550-949BE4F871AA}"/>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FED5B267-0E8A-1F81-E9A5-9957CB6B2A2C}"/>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E832C4FB-FE6E-0D50-A8E4-43F1C63E49EA}"/>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11</a:t>
            </a:r>
            <a:endParaRPr lang="en-US" sz="1800" b="1" dirty="0">
              <a:solidFill>
                <a:srgbClr val="00B050"/>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D1A9FCAA-8D3F-B57F-16C8-252E3F273DA4}"/>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910BA97E-9DA2-3202-599B-54E9B091AADC}"/>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A8FE9C35-92AD-63F2-571D-936F3EFDD3A3}"/>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
        <p:nvSpPr>
          <p:cNvPr id="2" name="Rectangle: Rounded Corners 1">
            <a:extLst>
              <a:ext uri="{FF2B5EF4-FFF2-40B4-BE49-F238E27FC236}">
                <a16:creationId xmlns:a16="http://schemas.microsoft.com/office/drawing/2014/main" id="{193AB884-DC70-FBA1-FD54-37115CDC4E40}"/>
              </a:ext>
            </a:extLst>
          </p:cNvPr>
          <p:cNvSpPr/>
          <p:nvPr/>
        </p:nvSpPr>
        <p:spPr>
          <a:xfrm>
            <a:off x="5987480"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3AA3F408-2AD4-3B4D-6D71-13B538523BD5}"/>
              </a:ext>
            </a:extLst>
          </p:cNvPr>
          <p:cNvSpPr txBox="1"/>
          <p:nvPr/>
        </p:nvSpPr>
        <p:spPr>
          <a:xfrm>
            <a:off x="5474927"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2022</a:t>
            </a:r>
            <a:endParaRPr lang="fa-IR" sz="2000" b="1" dirty="0">
              <a:cs typeface="B Nazanin" panose="00000400000000000000" pitchFamily="2" charset="-78"/>
            </a:endParaRPr>
          </a:p>
        </p:txBody>
      </p:sp>
      <p:sp>
        <p:nvSpPr>
          <p:cNvPr id="13" name="Rectangle: Rounded Corners 12">
            <a:extLst>
              <a:ext uri="{FF2B5EF4-FFF2-40B4-BE49-F238E27FC236}">
                <a16:creationId xmlns:a16="http://schemas.microsoft.com/office/drawing/2014/main" id="{0DA07CE7-E113-E385-7715-7772222AFDA3}"/>
              </a:ext>
            </a:extLst>
          </p:cNvPr>
          <p:cNvSpPr/>
          <p:nvPr/>
        </p:nvSpPr>
        <p:spPr>
          <a:xfrm>
            <a:off x="1557395" y="4627980"/>
            <a:ext cx="2855703" cy="16312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65F7B95C-91E9-2AD2-D261-5AF584CB6227}"/>
              </a:ext>
            </a:extLst>
          </p:cNvPr>
          <p:cNvSpPr txBox="1"/>
          <p:nvPr/>
        </p:nvSpPr>
        <p:spPr>
          <a:xfrm>
            <a:off x="2431971" y="4695332"/>
            <a:ext cx="1844703" cy="1631216"/>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endParaRPr lang="en-US" sz="2000" dirty="0"/>
          </a:p>
          <a:p>
            <a:pPr algn="r" rtl="1">
              <a:buFont typeface="Arial" panose="020B0604020202020204" pitchFamily="34" charset="0"/>
              <a:buChar char="•"/>
            </a:pPr>
            <a:r>
              <a:rPr lang="en-US" sz="2000" dirty="0"/>
              <a:t>Andreas Kurth</a:t>
            </a:r>
          </a:p>
          <a:p>
            <a:pPr algn="r" rtl="1">
              <a:buFont typeface="Arial" panose="020B0604020202020204" pitchFamily="34" charset="0"/>
              <a:buChar char="•"/>
            </a:pPr>
            <a:r>
              <a:rPr lang="en-US" sz="2000" dirty="0"/>
              <a:t>Björn Forsberg</a:t>
            </a:r>
          </a:p>
          <a:p>
            <a:pPr algn="r" rtl="1">
              <a:buFont typeface="Arial" panose="020B0604020202020204" pitchFamily="34" charset="0"/>
              <a:buChar char="•"/>
            </a:pPr>
            <a:r>
              <a:rPr lang="en-US" sz="2000" dirty="0"/>
              <a:t>Luca Benini</a:t>
            </a:r>
          </a:p>
          <a:p>
            <a:pPr algn="r" rtl="1"/>
            <a:endParaRPr lang="en-US"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530CBAF1-5A24-4F97-1743-40ECAA9562FF}"/>
              </a:ext>
            </a:extLst>
          </p:cNvPr>
          <p:cNvSpPr/>
          <p:nvPr/>
        </p:nvSpPr>
        <p:spPr>
          <a:xfrm>
            <a:off x="7282188" y="345117"/>
            <a:ext cx="2166031"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11</a:t>
            </a:r>
            <a:endParaRPr lang="en-US" sz="2800" b="1" dirty="0">
              <a:solidFill>
                <a:srgbClr val="FFFF00"/>
              </a:solidFill>
              <a:cs typeface="B Nazanin" panose="00000400000000000000" pitchFamily="2" charset="-78"/>
            </a:endParaRPr>
          </a:p>
        </p:txBody>
      </p:sp>
      <p:pic>
        <p:nvPicPr>
          <p:cNvPr id="17" name="Picture 16">
            <a:extLst>
              <a:ext uri="{FF2B5EF4-FFF2-40B4-BE49-F238E27FC236}">
                <a16:creationId xmlns:a16="http://schemas.microsoft.com/office/drawing/2014/main" id="{9952895A-7D32-A280-A567-C526773A8053}"/>
              </a:ext>
            </a:extLst>
          </p:cNvPr>
          <p:cNvPicPr>
            <a:picLocks noChangeAspect="1"/>
          </p:cNvPicPr>
          <p:nvPr/>
        </p:nvPicPr>
        <p:blipFill>
          <a:blip r:embed="rId3"/>
          <a:srcRect l="17279" t="23922" r="21323" b="52853"/>
          <a:stretch/>
        </p:blipFill>
        <p:spPr>
          <a:xfrm>
            <a:off x="305657" y="1987420"/>
            <a:ext cx="9142562" cy="1945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6357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78B3A-2F00-724B-D850-DE7F52F910C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E274F7-D978-8309-FB8F-14FE24DFB199}"/>
              </a:ext>
            </a:extLst>
          </p:cNvPr>
          <p:cNvSpPr/>
          <p:nvPr/>
        </p:nvSpPr>
        <p:spPr>
          <a:xfrm>
            <a:off x="7637930" y="2902306"/>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b="1" dirty="0"/>
              <a:t>هدف</a:t>
            </a:r>
            <a:r>
              <a:rPr lang="ar-SA" b="1" dirty="0"/>
              <a:t> مقاله</a:t>
            </a:r>
            <a:r>
              <a:rPr lang="fa-IR" b="1" dirty="0"/>
              <a:t>:</a:t>
            </a:r>
            <a:endParaRPr lang="ar-SA" b="1" dirty="0"/>
          </a:p>
        </p:txBody>
      </p:sp>
      <p:sp>
        <p:nvSpPr>
          <p:cNvPr id="5" name="Rectangle: Rounded Corners 4">
            <a:extLst>
              <a:ext uri="{FF2B5EF4-FFF2-40B4-BE49-F238E27FC236}">
                <a16:creationId xmlns:a16="http://schemas.microsoft.com/office/drawing/2014/main" id="{A88D42C2-FC13-5651-66E1-50EDF6D673A8}"/>
              </a:ext>
            </a:extLst>
          </p:cNvPr>
          <p:cNvSpPr/>
          <p:nvPr/>
        </p:nvSpPr>
        <p:spPr>
          <a:xfrm>
            <a:off x="891715" y="3617987"/>
            <a:ext cx="8493189" cy="25973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000" b="1" dirty="0">
                <a:cs typeface="B Nazanin" panose="00000400000000000000" pitchFamily="2" charset="-78"/>
              </a:rPr>
              <a:t>هدف </a:t>
            </a:r>
            <a:r>
              <a:rPr lang="en-US" sz="2000" b="1" dirty="0">
                <a:cs typeface="B Nazanin" panose="00000400000000000000" pitchFamily="2" charset="-78"/>
              </a:rPr>
              <a:t>HEROv2</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فراهم کردن بستری سخت‌افزاری و نرم‌افزاری کامل برای:اجرای واقعی برنامه‌های ناهمگون روی سیستم‌های قابل برنامه‌ریزی </a:t>
            </a:r>
            <a:r>
              <a:rPr lang="en-US" sz="2000" b="1" dirty="0">
                <a:cs typeface="B Nazanin" panose="00000400000000000000" pitchFamily="2" charset="-78"/>
              </a:rPr>
              <a:t>(FPGA)،</a:t>
            </a:r>
            <a:r>
              <a:rPr lang="fa-IR" sz="2000" b="1" dirty="0">
                <a:cs typeface="B Nazanin" panose="00000400000000000000" pitchFamily="2" charset="-78"/>
              </a:rPr>
              <a:t>تحلیل دقیق و سریع تعاملات بین میزبان و شتاب‌دهنده،تسهیل در توسعه، آزمایش، و بهینه‌سازی معماری‌ها، کامپایلرها، و برنامه‌ها در محیط‌های ناهمگون،غلبه بر محدودیت‌های شبیه‌سازهای سنتی که یا کند هستند یا دقت پایینی دارند.</a:t>
            </a:r>
            <a:endParaRPr lang="en-US" sz="2000" b="1"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D78D47B2-C1F8-5F9B-9E37-1862DB80E924}"/>
              </a:ext>
            </a:extLst>
          </p:cNvPr>
          <p:cNvSpPr/>
          <p:nvPr/>
        </p:nvSpPr>
        <p:spPr>
          <a:xfrm>
            <a:off x="1757082" y="1503774"/>
            <a:ext cx="7521366" cy="11773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t>ارائه یک پلتفرم متن‌باز به نام </a:t>
            </a:r>
            <a:r>
              <a:rPr lang="en-US" dirty="0"/>
              <a:t>HEROv2</a:t>
            </a:r>
            <a:r>
              <a:rPr lang="fa-IR" dirty="0"/>
              <a:t> </a:t>
            </a:r>
            <a:r>
              <a:rPr lang="en-US" dirty="0"/>
              <a:t> </a:t>
            </a:r>
            <a:r>
              <a:rPr lang="fa-IR" dirty="0"/>
              <a:t>برای تحقیق و توسعه سیستم‌های محاسباتی ناهمگون</a:t>
            </a:r>
          </a:p>
          <a:p>
            <a:pPr algn="r" rtl="1"/>
            <a:r>
              <a:rPr lang="fa-IR" dirty="0"/>
              <a:t> </a:t>
            </a:r>
            <a:r>
              <a:rPr lang="en-US" dirty="0"/>
              <a:t>(heterogeneous computing systems)</a:t>
            </a:r>
            <a:r>
              <a:rPr lang="fa-IR" dirty="0"/>
              <a:t> </a:t>
            </a:r>
            <a:r>
              <a:rPr lang="en-US" dirty="0"/>
              <a:t> </a:t>
            </a:r>
            <a:r>
              <a:rPr lang="fa-IR" dirty="0"/>
              <a:t>که ترکیبی از پردازنده‌های عمومی (مانند </a:t>
            </a:r>
            <a:r>
              <a:rPr lang="en-US" dirty="0"/>
              <a:t>ARMv8</a:t>
            </a:r>
            <a:r>
              <a:rPr lang="fa-IR" dirty="0"/>
              <a:t>)</a:t>
            </a:r>
            <a:r>
              <a:rPr lang="en-US" dirty="0"/>
              <a:t> </a:t>
            </a:r>
            <a:r>
              <a:rPr lang="fa-IR" dirty="0"/>
              <a:t>و شتاب‌دهنده‌های مبتنی بر هسته‌های </a:t>
            </a:r>
            <a:r>
              <a:rPr lang="en-US" dirty="0"/>
              <a:t>RISC-V </a:t>
            </a:r>
            <a:r>
              <a:rPr lang="fa-IR" dirty="0"/>
              <a:t>را روی سخت‌افزار </a:t>
            </a:r>
            <a:r>
              <a:rPr lang="en-US" dirty="0"/>
              <a:t>FPGA</a:t>
            </a:r>
            <a:r>
              <a:rPr lang="fa-IR" dirty="0"/>
              <a:t> </a:t>
            </a:r>
            <a:r>
              <a:rPr lang="en-US" dirty="0"/>
              <a:t> </a:t>
            </a:r>
            <a:r>
              <a:rPr lang="fa-IR" dirty="0"/>
              <a:t>فراهم می‌سازد.</a:t>
            </a:r>
            <a:endParaRPr lang="en-US" b="1" dirty="0"/>
          </a:p>
        </p:txBody>
      </p:sp>
      <p:sp>
        <p:nvSpPr>
          <p:cNvPr id="7" name="Rectangle: Rounded Corners 6">
            <a:extLst>
              <a:ext uri="{FF2B5EF4-FFF2-40B4-BE49-F238E27FC236}">
                <a16:creationId xmlns:a16="http://schemas.microsoft.com/office/drawing/2014/main" id="{CB4BFC76-ED20-F9E8-BDF7-72D578250936}"/>
              </a:ext>
            </a:extLst>
          </p:cNvPr>
          <p:cNvSpPr/>
          <p:nvPr/>
        </p:nvSpPr>
        <p:spPr>
          <a:xfrm>
            <a:off x="7637930" y="788093"/>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موضوع</a:t>
            </a:r>
            <a:r>
              <a:rPr lang="ar-SA" b="1" dirty="0"/>
              <a:t> مقاله</a:t>
            </a:r>
            <a:r>
              <a:rPr lang="fa-IR" b="1" dirty="0"/>
              <a:t>:</a:t>
            </a:r>
            <a:endParaRPr lang="en-US" b="1" dirty="0"/>
          </a:p>
        </p:txBody>
      </p:sp>
      <p:pic>
        <p:nvPicPr>
          <p:cNvPr id="8" name="Picture 7">
            <a:extLst>
              <a:ext uri="{FF2B5EF4-FFF2-40B4-BE49-F238E27FC236}">
                <a16:creationId xmlns:a16="http://schemas.microsoft.com/office/drawing/2014/main" id="{CB7D90A8-1248-BA0E-1CB1-5823049F8449}"/>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CA07C8BC-0C45-B481-3E32-A4B8576928C6}"/>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F9EB920B-F9B2-3B71-B09C-D08C636D3651}"/>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0F42B0FA-E6A9-8E65-5286-E8037222505A}"/>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38887D44-C13C-7081-B855-3D19B0B33672}"/>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11</a:t>
            </a:r>
            <a:endParaRPr lang="en-US" sz="1800" b="1" dirty="0">
              <a:solidFill>
                <a:srgbClr val="00B050"/>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B18E4790-8363-7125-1A6B-BE3C904AD65A}"/>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DF67056F-5F81-E3B8-EBDF-6CD7A9D5E9E9}"/>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09ECA55D-B274-7ED8-0117-D4BAAC7D0F71}"/>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753651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B0663-3126-E558-0399-CBCA8A3CE71A}"/>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9184401-49D7-981C-44A8-6101984E7214}"/>
              </a:ext>
            </a:extLst>
          </p:cNvPr>
          <p:cNvSpPr/>
          <p:nvPr/>
        </p:nvSpPr>
        <p:spPr>
          <a:xfrm>
            <a:off x="7637930" y="3576134"/>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sz="1800" b="1" dirty="0">
                <a:cs typeface="B Nazanin" panose="00000400000000000000" pitchFamily="2" charset="-78"/>
              </a:rPr>
              <a:t>نتیجه‌گیری:</a:t>
            </a:r>
            <a:endParaRPr lang="ar-SA" b="1" dirty="0"/>
          </a:p>
        </p:txBody>
      </p:sp>
      <p:sp>
        <p:nvSpPr>
          <p:cNvPr id="5" name="Rectangle: Rounded Corners 4">
            <a:extLst>
              <a:ext uri="{FF2B5EF4-FFF2-40B4-BE49-F238E27FC236}">
                <a16:creationId xmlns:a16="http://schemas.microsoft.com/office/drawing/2014/main" id="{B7F53355-5BC9-91EF-F3E7-C5279FE1F4A9}"/>
              </a:ext>
            </a:extLst>
          </p:cNvPr>
          <p:cNvSpPr/>
          <p:nvPr/>
        </p:nvSpPr>
        <p:spPr>
          <a:xfrm>
            <a:off x="149291" y="4147340"/>
            <a:ext cx="9384904" cy="25976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lgn="r" rtl="1">
              <a:buFont typeface="Arial" panose="020B0604020202020204" pitchFamily="34" charset="0"/>
              <a:buChar char="•"/>
            </a:pPr>
            <a:r>
              <a:rPr lang="en-US" sz="2000" dirty="0">
                <a:cs typeface="B Nazanin" panose="00000400000000000000" pitchFamily="2" charset="-78"/>
              </a:rPr>
              <a:t> HEROv2 </a:t>
            </a:r>
            <a:r>
              <a:rPr lang="fa-IR" sz="2000" dirty="0">
                <a:cs typeface="B Nazanin" panose="00000400000000000000" pitchFamily="2" charset="-78"/>
              </a:rPr>
              <a:t>توانسته عملکرد واقعی و دقیق سیستم‌های ناهمگون را در اندازه و شرایط واقعی نشان دهد.</a:t>
            </a:r>
            <a:endParaRPr lang="en-US" sz="2000" dirty="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در مطالعات موردی، برنامه‌های کاربردی با استفاده از حافظه محلی شتاب‌دهنده و </a:t>
            </a:r>
            <a:r>
              <a:rPr lang="en-US" sz="2000" dirty="0">
                <a:cs typeface="B Nazanin" panose="00000400000000000000" pitchFamily="2" charset="-78"/>
              </a:rPr>
              <a:t>DMA </a:t>
            </a:r>
            <a:r>
              <a:rPr lang="fa-IR" sz="2000" dirty="0">
                <a:cs typeface="B Nazanin" panose="00000400000000000000" pitchFamily="2" charset="-78"/>
              </a:rPr>
              <a:t>تا 5.3 برابر سریع‌تر از اجرای مستقیم روی حافظه خارجی عمل کرده‌اند.</a:t>
            </a:r>
            <a:endParaRPr lang="en-US" sz="2000" dirty="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استفاده از کامپایلر با </a:t>
            </a:r>
            <a:r>
              <a:rPr lang="en-US" sz="2000" dirty="0" err="1">
                <a:cs typeface="B Nazanin" panose="00000400000000000000" pitchFamily="2" charset="-78"/>
              </a:rPr>
              <a:t>AutoDMA</a:t>
            </a:r>
            <a:r>
              <a:rPr lang="en-US" sz="2000" dirty="0">
                <a:cs typeface="B Nazanin" panose="00000400000000000000" pitchFamily="2" charset="-78"/>
              </a:rPr>
              <a:t> </a:t>
            </a:r>
            <a:r>
              <a:rPr lang="fa-IR" sz="2000" dirty="0">
                <a:cs typeface="B Nazanin" panose="00000400000000000000" pitchFamily="2" charset="-78"/>
              </a:rPr>
              <a:t>نیز در اغلب موارد به سرعتی نزدیک به نسخه‌های دستی (با تنها ۱۵٪ افت عملکرد) اما با سادگی و کاهش چشمگیر پیچیدگی کد (تا ۶.۳ برابر کمتر) منجر شده است</a:t>
            </a:r>
            <a:r>
              <a:rPr lang="en-US" sz="2000" dirty="0">
                <a:cs typeface="B Nazanin" panose="00000400000000000000" pitchFamily="2" charset="-78"/>
              </a:rPr>
              <a:t>.</a:t>
            </a:r>
          </a:p>
          <a:p>
            <a:pPr marL="342900" indent="-342900" algn="r" rtl="1">
              <a:buFont typeface="Arial" panose="020B0604020202020204" pitchFamily="34" charset="0"/>
              <a:buChar char="•"/>
            </a:pPr>
            <a:r>
              <a:rPr lang="en-US" sz="2000" dirty="0">
                <a:cs typeface="B Nazanin" panose="00000400000000000000" pitchFamily="2" charset="-78"/>
              </a:rPr>
              <a:t>HEROv2</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نشان می‌دهد که شتاب‌دهنده‌های نرم‌افزاری قابل پیکربندی می‌توانند همزمان قابل استفاده، قابل توسعه، و قابل تحقیق باشند، و می‌تواند به‌عنوان بستری استاندارد برای توسعه آینده معماری‌های ناهمگون عمل کند.</a:t>
            </a:r>
            <a:endParaRPr lang="en-US" sz="2000"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B92637D4-0326-BEF9-FD3C-53DAED7F8845}"/>
              </a:ext>
            </a:extLst>
          </p:cNvPr>
          <p:cNvSpPr/>
          <p:nvPr/>
        </p:nvSpPr>
        <p:spPr>
          <a:xfrm>
            <a:off x="149291" y="756594"/>
            <a:ext cx="9393067" cy="267240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buFont typeface="+mj-lt"/>
              <a:buAutoNum type="arabicPeriod"/>
            </a:pPr>
            <a:r>
              <a:rPr lang="fa-IR" dirty="0">
                <a:cs typeface="B Nazanin" panose="00000400000000000000" pitchFamily="2" charset="-78"/>
              </a:rPr>
              <a:t>پلتفرم </a:t>
            </a:r>
            <a:r>
              <a:rPr lang="en-US" dirty="0">
                <a:cs typeface="B Nazanin" panose="00000400000000000000" pitchFamily="2" charset="-78"/>
              </a:rPr>
              <a:t>HEROv2</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به‌صورت کاملاً متن‌باز، شامل:</a:t>
            </a:r>
          </a:p>
          <a:p>
            <a:pPr marL="742950" lvl="1" indent="-285750" algn="r" rtl="1">
              <a:buFont typeface="+mj-lt"/>
              <a:buAutoNum type="arabicPeriod"/>
            </a:pPr>
            <a:r>
              <a:rPr lang="fa-IR" dirty="0">
                <a:cs typeface="B Nazanin" panose="00000400000000000000" pitchFamily="2" charset="-78"/>
              </a:rPr>
              <a:t>پشتیبانی از پردازنده‌های 64بیتی </a:t>
            </a:r>
            <a:r>
              <a:rPr lang="en-US" dirty="0">
                <a:cs typeface="B Nazanin" panose="00000400000000000000" pitchFamily="2" charset="-78"/>
              </a:rPr>
              <a:t>ARM</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یا </a:t>
            </a:r>
            <a:r>
              <a:rPr lang="en-US" dirty="0">
                <a:cs typeface="B Nazanin" panose="00000400000000000000" pitchFamily="2" charset="-78"/>
              </a:rPr>
              <a:t>RISC-V</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به‌عنوان میزبان </a:t>
            </a:r>
          </a:p>
          <a:p>
            <a:pPr marL="742950" lvl="1" indent="-285750" algn="r" rtl="1">
              <a:buFont typeface="+mj-lt"/>
              <a:buAutoNum type="arabicPeriod"/>
            </a:pPr>
            <a:r>
              <a:rPr lang="fa-IR" dirty="0">
                <a:cs typeface="B Nazanin" panose="00000400000000000000" pitchFamily="2" charset="-78"/>
              </a:rPr>
              <a:t>شتاب‌دهنده‌های خوشه‌ای مبتنی بر هسته‌های 32بیتی </a:t>
            </a:r>
            <a:r>
              <a:rPr lang="en-US" dirty="0">
                <a:cs typeface="B Nazanin" panose="00000400000000000000" pitchFamily="2" charset="-78"/>
              </a:rPr>
              <a:t>RISC-V</a:t>
            </a:r>
            <a:r>
              <a:rPr lang="fa-IR" dirty="0">
                <a:cs typeface="B Nazanin" panose="00000400000000000000" pitchFamily="2" charset="-78"/>
              </a:rPr>
              <a:t> </a:t>
            </a:r>
            <a:endParaRPr lang="en-US" dirty="0">
              <a:cs typeface="B Nazanin" panose="00000400000000000000" pitchFamily="2" charset="-78"/>
            </a:endParaRPr>
          </a:p>
          <a:p>
            <a:pPr marL="742950" lvl="1" indent="-285750" algn="r" rtl="1">
              <a:buFont typeface="+mj-lt"/>
              <a:buAutoNum type="arabicPeriod"/>
            </a:pPr>
            <a:r>
              <a:rPr lang="fa-IR" dirty="0">
                <a:cs typeface="B Nazanin" panose="00000400000000000000" pitchFamily="2" charset="-78"/>
              </a:rPr>
              <a:t>شبکه روی تراشه </a:t>
            </a:r>
            <a:r>
              <a:rPr lang="en-US" dirty="0">
                <a:cs typeface="B Nazanin" panose="00000400000000000000" pitchFamily="2" charset="-78"/>
              </a:rPr>
              <a:t>(NoC)</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قابل تنظی</a:t>
            </a:r>
          </a:p>
          <a:p>
            <a:pPr marL="742950" lvl="1" indent="-285750" algn="r" rtl="1">
              <a:buFont typeface="+mj-lt"/>
              <a:buAutoNum type="arabicPeriod"/>
            </a:pPr>
            <a:r>
              <a:rPr lang="en-US" dirty="0">
                <a:cs typeface="B Nazanin" panose="00000400000000000000" pitchFamily="2" charset="-78"/>
              </a:rPr>
              <a:t>IOMMU</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هیبریدی برای اشتراک فضای آدرس مجازی میان میزبان و شتاب‌دهنده.</a:t>
            </a:r>
          </a:p>
          <a:p>
            <a:pPr algn="r" rtl="1">
              <a:buFont typeface="+mj-lt"/>
              <a:buAutoNum type="arabicPeriod"/>
            </a:pPr>
            <a:r>
              <a:rPr lang="fa-IR" dirty="0">
                <a:cs typeface="B Nazanin" panose="00000400000000000000" pitchFamily="2" charset="-78"/>
              </a:rPr>
              <a:t>کامپایلر ناهمگون مبتنی بر </a:t>
            </a:r>
            <a:r>
              <a:rPr lang="en-US" dirty="0">
                <a:cs typeface="B Nazanin" panose="00000400000000000000" pitchFamily="2" charset="-78"/>
              </a:rPr>
              <a:t>LLVM</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با:</a:t>
            </a:r>
          </a:p>
          <a:p>
            <a:pPr marL="742950" lvl="1" indent="-285750" algn="r" rtl="1">
              <a:buFont typeface="+mj-lt"/>
              <a:buAutoNum type="arabicPeriod"/>
            </a:pPr>
            <a:r>
              <a:rPr lang="fa-IR" dirty="0">
                <a:cs typeface="B Nazanin" panose="00000400000000000000" pitchFamily="2" charset="-78"/>
              </a:rPr>
              <a:t>پشتیبانی از </a:t>
            </a:r>
            <a:r>
              <a:rPr lang="en-US" dirty="0">
                <a:cs typeface="B Nazanin" panose="00000400000000000000" pitchFamily="2" charset="-78"/>
              </a:rPr>
              <a:t>OpenMP 4.5</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برای </a:t>
            </a:r>
            <a:r>
              <a:rPr lang="en-US" dirty="0">
                <a:cs typeface="B Nazanin" panose="00000400000000000000" pitchFamily="2" charset="-78"/>
              </a:rPr>
              <a:t>offload</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کردن بخش‌های برنامه </a:t>
            </a:r>
          </a:p>
          <a:p>
            <a:pPr marL="742950" lvl="1" indent="-285750" algn="r" rtl="1">
              <a:buFont typeface="+mj-lt"/>
              <a:buAutoNum type="arabicPeriod"/>
            </a:pPr>
            <a:r>
              <a:rPr lang="fa-IR" dirty="0">
                <a:cs typeface="B Nazanin" panose="00000400000000000000" pitchFamily="2" charset="-78"/>
              </a:rPr>
              <a:t>افزونه‌ی </a:t>
            </a:r>
            <a:r>
              <a:rPr lang="en-US" dirty="0" err="1">
                <a:cs typeface="B Nazanin" panose="00000400000000000000" pitchFamily="2" charset="-78"/>
              </a:rPr>
              <a:t>AutoDMA</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برای انتقال خودکار داده‌ها و </a:t>
            </a:r>
            <a:r>
              <a:rPr lang="en-US" dirty="0">
                <a:cs typeface="B Nazanin" panose="00000400000000000000" pitchFamily="2" charset="-78"/>
              </a:rPr>
              <a:t>tile</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کردن حلقه‌ها بدون نیاز به دخالت برنامه‌نویس.</a:t>
            </a:r>
          </a:p>
          <a:p>
            <a:pPr algn="r" rtl="1">
              <a:buFont typeface="+mj-lt"/>
              <a:buAutoNum type="arabicPeriod"/>
            </a:pPr>
            <a:r>
              <a:rPr lang="fa-IR" dirty="0">
                <a:cs typeface="B Nazanin" panose="00000400000000000000" pitchFamily="2" charset="-78"/>
              </a:rPr>
              <a:t>یکپارچگی کامل سخت‌افزار و نرم‌افزار از سطح زبان برنامه‌نویسی تا معماری شتاب‌دهنده، با ابزارها و </a:t>
            </a:r>
            <a:r>
              <a:rPr lang="en-US" dirty="0">
                <a:cs typeface="B Nazanin" panose="00000400000000000000" pitchFamily="2" charset="-78"/>
              </a:rPr>
              <a:t>API</a:t>
            </a:r>
            <a:r>
              <a:rPr lang="fa-IR" dirty="0">
                <a:cs typeface="B Nazanin" panose="00000400000000000000" pitchFamily="2" charset="-78"/>
              </a:rPr>
              <a:t>های مناسب برای توسعه‌دهندگان.</a:t>
            </a:r>
          </a:p>
        </p:txBody>
      </p:sp>
      <p:sp>
        <p:nvSpPr>
          <p:cNvPr id="7" name="Rectangle: Rounded Corners 6">
            <a:extLst>
              <a:ext uri="{FF2B5EF4-FFF2-40B4-BE49-F238E27FC236}">
                <a16:creationId xmlns:a16="http://schemas.microsoft.com/office/drawing/2014/main" id="{069B1501-A3F1-E260-BCBC-1B5A5C89E899}"/>
              </a:ext>
            </a:extLst>
          </p:cNvPr>
          <p:cNvSpPr/>
          <p:nvPr/>
        </p:nvSpPr>
        <p:spPr>
          <a:xfrm>
            <a:off x="7637930" y="150163"/>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نوآوری‌های مقاله:</a:t>
            </a:r>
          </a:p>
        </p:txBody>
      </p:sp>
      <p:pic>
        <p:nvPicPr>
          <p:cNvPr id="8" name="Picture 7">
            <a:extLst>
              <a:ext uri="{FF2B5EF4-FFF2-40B4-BE49-F238E27FC236}">
                <a16:creationId xmlns:a16="http://schemas.microsoft.com/office/drawing/2014/main" id="{A9AF4445-42CA-E885-DE32-1D25FF227D76}"/>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17D5943F-4BD9-9477-3329-CF2CF54BD785}"/>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CE18BF4D-3045-B306-EF0C-BEA210F9DED8}"/>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0166A5AB-BC7C-FD85-979E-3338A024818E}"/>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B5EBB72D-9DDF-1FDB-5452-E4633C5CB4E5}"/>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11</a:t>
            </a:r>
            <a:endParaRPr lang="en-US" sz="1800" b="1" dirty="0">
              <a:solidFill>
                <a:srgbClr val="00B050"/>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E6C6504A-EAD1-121F-9BD3-B6B67C67CFBE}"/>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7B6626BB-3306-8D83-6A50-7F7A0AB61DF1}"/>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D288A481-D495-9D9D-8232-2AF9DF1E75EF}"/>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1588114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0F56A2-BE64-3022-6553-C410525244F8}"/>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17289227-8417-A887-474A-B07A0DC1175D}"/>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5CCE6BCF-A97C-68ED-AD4A-1102F56538F2}"/>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F177DEA4-4945-84AC-D436-A20149CD927F}"/>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DD54E7F1-D9FA-8339-B994-04940DA4430D}"/>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F5EBA00D-E166-183D-A7E1-99D78D180FAF}"/>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12</a:t>
            </a:r>
            <a:endParaRPr lang="en-US" sz="1800" b="1" dirty="0">
              <a:solidFill>
                <a:srgbClr val="00B050"/>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CFEC634A-1680-F937-8ACD-7B6F58F16E7F}"/>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49240739-667B-83DE-E3DE-0E8AD8E12E7D}"/>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pic>
        <p:nvPicPr>
          <p:cNvPr id="3" name="Picture 2">
            <a:extLst>
              <a:ext uri="{FF2B5EF4-FFF2-40B4-BE49-F238E27FC236}">
                <a16:creationId xmlns:a16="http://schemas.microsoft.com/office/drawing/2014/main" id="{6F953CA5-E55B-F88E-E94B-23EB3DCC57FB}"/>
              </a:ext>
            </a:extLst>
          </p:cNvPr>
          <p:cNvPicPr>
            <a:picLocks noChangeAspect="1"/>
          </p:cNvPicPr>
          <p:nvPr/>
        </p:nvPicPr>
        <p:blipFill>
          <a:blip r:embed="rId3"/>
          <a:srcRect l="8677" t="25360" r="19779" b="54248"/>
          <a:stretch/>
        </p:blipFill>
        <p:spPr>
          <a:xfrm>
            <a:off x="308830" y="2692124"/>
            <a:ext cx="9319264" cy="1494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470EF25B-2C67-4863-AE44-94AE1F59417A}"/>
              </a:ext>
            </a:extLst>
          </p:cNvPr>
          <p:cNvSpPr/>
          <p:nvPr/>
        </p:nvSpPr>
        <p:spPr>
          <a:xfrm>
            <a:off x="5987480"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8DAF9DCB-DF41-F146-A5D2-E58C21C766BC}"/>
              </a:ext>
            </a:extLst>
          </p:cNvPr>
          <p:cNvSpPr txBox="1"/>
          <p:nvPr/>
        </p:nvSpPr>
        <p:spPr>
          <a:xfrm>
            <a:off x="5474927"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2020</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A5B70423-2528-C996-014D-A45EED061119}"/>
              </a:ext>
            </a:extLst>
          </p:cNvPr>
          <p:cNvSpPr/>
          <p:nvPr/>
        </p:nvSpPr>
        <p:spPr>
          <a:xfrm>
            <a:off x="1557395" y="4627980"/>
            <a:ext cx="2855703" cy="16312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D4A742AF-D534-4E51-C182-C0B19AA8EE93}"/>
              </a:ext>
            </a:extLst>
          </p:cNvPr>
          <p:cNvSpPr txBox="1"/>
          <p:nvPr/>
        </p:nvSpPr>
        <p:spPr>
          <a:xfrm>
            <a:off x="1927413" y="4695332"/>
            <a:ext cx="2349262" cy="1323439"/>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endParaRPr lang="en-US" sz="2000" dirty="0"/>
          </a:p>
          <a:p>
            <a:pPr algn="r" rtl="1">
              <a:buFont typeface="Arial" panose="020B0604020202020204" pitchFamily="34" charset="0"/>
              <a:buChar char="•"/>
            </a:pPr>
            <a:r>
              <a:rPr lang="en-US" sz="2000" dirty="0"/>
              <a:t>Davide </a:t>
            </a:r>
            <a:r>
              <a:rPr lang="en-US" sz="2000" dirty="0" err="1"/>
              <a:t>Zoni</a:t>
            </a:r>
            <a:endParaRPr lang="en-US" sz="2000" dirty="0"/>
          </a:p>
          <a:p>
            <a:pPr algn="r" rtl="1">
              <a:buFont typeface="Arial" panose="020B0604020202020204" pitchFamily="34" charset="0"/>
              <a:buChar char="•"/>
            </a:pPr>
            <a:r>
              <a:rPr lang="en-US" sz="2000" dirty="0"/>
              <a:t>Andrea Galimberti</a:t>
            </a:r>
          </a:p>
          <a:p>
            <a:pPr algn="r" rtl="1">
              <a:buFont typeface="Arial" panose="020B0604020202020204" pitchFamily="34" charset="0"/>
              <a:buChar char="•"/>
            </a:pPr>
            <a:r>
              <a:rPr lang="en-US" sz="2000" dirty="0"/>
              <a:t>William Fornaciari</a:t>
            </a:r>
            <a:endParaRPr lang="en-US" sz="2000" b="1" dirty="0">
              <a:cs typeface="B Nazanin" panose="00000400000000000000" pitchFamily="2" charset="-78"/>
            </a:endParaRPr>
          </a:p>
        </p:txBody>
      </p:sp>
      <p:sp>
        <p:nvSpPr>
          <p:cNvPr id="17" name="Rectangle: Rounded Corners 16">
            <a:extLst>
              <a:ext uri="{FF2B5EF4-FFF2-40B4-BE49-F238E27FC236}">
                <a16:creationId xmlns:a16="http://schemas.microsoft.com/office/drawing/2014/main" id="{CC9E312A-4D92-43CF-F6EC-B7922E330D4A}"/>
              </a:ext>
            </a:extLst>
          </p:cNvPr>
          <p:cNvSpPr/>
          <p:nvPr/>
        </p:nvSpPr>
        <p:spPr>
          <a:xfrm>
            <a:off x="7223540" y="337525"/>
            <a:ext cx="2166031"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12</a:t>
            </a:r>
            <a:endParaRPr lang="en-US" sz="2800"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1080315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511BD-F571-7738-A6E6-D2318181177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AAB10FC-11A7-F3A7-E2D1-AEE32BCC1666}"/>
              </a:ext>
            </a:extLst>
          </p:cNvPr>
          <p:cNvSpPr/>
          <p:nvPr/>
        </p:nvSpPr>
        <p:spPr>
          <a:xfrm>
            <a:off x="7637930" y="2902306"/>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b="1" dirty="0"/>
              <a:t>هدف</a:t>
            </a:r>
            <a:r>
              <a:rPr lang="ar-SA" b="1" dirty="0"/>
              <a:t> مقاله</a:t>
            </a:r>
            <a:r>
              <a:rPr lang="fa-IR" b="1" dirty="0"/>
              <a:t>:</a:t>
            </a:r>
            <a:endParaRPr lang="ar-SA" b="1" dirty="0"/>
          </a:p>
        </p:txBody>
      </p:sp>
      <p:sp>
        <p:nvSpPr>
          <p:cNvPr id="5" name="Rectangle: Rounded Corners 4">
            <a:extLst>
              <a:ext uri="{FF2B5EF4-FFF2-40B4-BE49-F238E27FC236}">
                <a16:creationId xmlns:a16="http://schemas.microsoft.com/office/drawing/2014/main" id="{F1F62622-64EF-916C-F921-D03BF4445790}"/>
              </a:ext>
            </a:extLst>
          </p:cNvPr>
          <p:cNvSpPr/>
          <p:nvPr/>
        </p:nvSpPr>
        <p:spPr>
          <a:xfrm>
            <a:off x="891715" y="3617987"/>
            <a:ext cx="8493189" cy="189295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000" b="1" dirty="0">
                <a:cs typeface="B Nazanin" panose="00000400000000000000" pitchFamily="2" charset="-78"/>
              </a:rPr>
              <a:t>ارائه یک چارچوب طراحی انعطاف‌پذیر برای </a:t>
            </a:r>
            <a:r>
              <a:rPr lang="en-US" sz="2000" b="1" dirty="0">
                <a:cs typeface="B Nazanin" panose="00000400000000000000" pitchFamily="2" charset="-78"/>
              </a:rPr>
              <a:t>FPU</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که بتواند در پردازش‌های اعشاری مربوط به برنامه‌های مختلف (شامل کاربردهای حساس به دقت و همچنین </a:t>
            </a:r>
            <a:r>
              <a:rPr lang="en-US" sz="2000" b="1" dirty="0">
                <a:cs typeface="B Nazanin" panose="00000400000000000000" pitchFamily="2" charset="-78"/>
              </a:rPr>
              <a:t>best-effort</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با توجه به محدودیت‌های منابع و نیاز به کارایی بالا، دقت عملیات را در سطح هر عملیات مجزا به‌صورت مستقل تعیین کند.</a:t>
            </a:r>
            <a:endParaRPr lang="en-US" sz="2000" b="1"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4C4DD360-7628-8FEC-FFFC-734615F6EBEA}"/>
              </a:ext>
            </a:extLst>
          </p:cNvPr>
          <p:cNvSpPr/>
          <p:nvPr/>
        </p:nvSpPr>
        <p:spPr>
          <a:xfrm>
            <a:off x="1757082" y="1503774"/>
            <a:ext cx="7521366" cy="11773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t>طراحی یک الگوی جدید و ماژولار برای واحد محاسبات اعشاری </a:t>
            </a:r>
            <a:r>
              <a:rPr lang="en-US" dirty="0"/>
              <a:t>(FPU)</a:t>
            </a:r>
            <a:r>
              <a:rPr lang="fa-IR" dirty="0"/>
              <a:t> </a:t>
            </a:r>
            <a:r>
              <a:rPr lang="en-US" dirty="0"/>
              <a:t> </a:t>
            </a:r>
            <a:r>
              <a:rPr lang="fa-IR" dirty="0"/>
              <a:t>در سیستم‌های توکار </a:t>
            </a:r>
            <a:r>
              <a:rPr lang="en-US" dirty="0"/>
              <a:t>(embedded systems)</a:t>
            </a:r>
            <a:r>
              <a:rPr lang="fa-IR" dirty="0"/>
              <a:t> </a:t>
            </a:r>
            <a:r>
              <a:rPr lang="en-US" dirty="0"/>
              <a:t> </a:t>
            </a:r>
            <a:r>
              <a:rPr lang="fa-IR" dirty="0"/>
              <a:t>با هدف بهینه‌سازی همزمان دقت، بهره‌وری انرژی </a:t>
            </a:r>
            <a:r>
              <a:rPr lang="en-US" dirty="0"/>
              <a:t>(EDP)</a:t>
            </a:r>
            <a:r>
              <a:rPr lang="fa-IR" dirty="0"/>
              <a:t> </a:t>
            </a:r>
            <a:r>
              <a:rPr lang="en-US" dirty="0"/>
              <a:t> </a:t>
            </a:r>
            <a:r>
              <a:rPr lang="fa-IR" dirty="0"/>
              <a:t>و استفاده از منابع سخت‌افزاری.</a:t>
            </a:r>
            <a:endParaRPr lang="en-US" b="1" dirty="0"/>
          </a:p>
        </p:txBody>
      </p:sp>
      <p:sp>
        <p:nvSpPr>
          <p:cNvPr id="7" name="Rectangle: Rounded Corners 6">
            <a:extLst>
              <a:ext uri="{FF2B5EF4-FFF2-40B4-BE49-F238E27FC236}">
                <a16:creationId xmlns:a16="http://schemas.microsoft.com/office/drawing/2014/main" id="{D113EF85-BE2F-1DA0-B5C1-9259BD93E87E}"/>
              </a:ext>
            </a:extLst>
          </p:cNvPr>
          <p:cNvSpPr/>
          <p:nvPr/>
        </p:nvSpPr>
        <p:spPr>
          <a:xfrm>
            <a:off x="7637930" y="788093"/>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موضوع</a:t>
            </a:r>
            <a:r>
              <a:rPr lang="ar-SA" b="1" dirty="0"/>
              <a:t> مقاله</a:t>
            </a:r>
            <a:r>
              <a:rPr lang="fa-IR" b="1" dirty="0"/>
              <a:t>:</a:t>
            </a:r>
            <a:endParaRPr lang="en-US" b="1" dirty="0"/>
          </a:p>
        </p:txBody>
      </p:sp>
      <p:pic>
        <p:nvPicPr>
          <p:cNvPr id="2" name="Picture 1">
            <a:extLst>
              <a:ext uri="{FF2B5EF4-FFF2-40B4-BE49-F238E27FC236}">
                <a16:creationId xmlns:a16="http://schemas.microsoft.com/office/drawing/2014/main" id="{A9208A23-2402-1D9D-F8B3-6523FF5C03CF}"/>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4EB52397-46DE-6D0E-C6D6-21F3E12DB5C0}"/>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66405966-8F3E-552B-3189-7AFF469C8A49}"/>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493D5750-F338-8B36-8EAB-98A653BB88D5}"/>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185539EF-536C-1D41-D3B1-EC0E22F23464}"/>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F20F3E5B-086F-044F-8103-09FC7F068F23}"/>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12</a:t>
            </a:r>
            <a:endParaRPr lang="en-US" sz="1800" b="1" dirty="0">
              <a:solidFill>
                <a:srgbClr val="00B050"/>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D2B461D0-2CF2-C8F8-A55E-12E25D7A7C16}"/>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4FFE506D-F3BA-8AA3-AF51-99C1F3E225AD}"/>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51925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5A78A-DB75-7B27-B302-FCA67818CCFA}"/>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697FF7-2780-1B57-2AF5-AC30362D4633}"/>
              </a:ext>
            </a:extLst>
          </p:cNvPr>
          <p:cNvSpPr/>
          <p:nvPr/>
        </p:nvSpPr>
        <p:spPr>
          <a:xfrm>
            <a:off x="7637930" y="3576134"/>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sz="1800" b="1" dirty="0">
                <a:cs typeface="B Nazanin" panose="00000400000000000000" pitchFamily="2" charset="-78"/>
              </a:rPr>
              <a:t>نتیجه‌گیری:</a:t>
            </a:r>
            <a:endParaRPr lang="ar-SA" b="1" dirty="0"/>
          </a:p>
        </p:txBody>
      </p:sp>
      <p:sp>
        <p:nvSpPr>
          <p:cNvPr id="5" name="Rectangle: Rounded Corners 4">
            <a:extLst>
              <a:ext uri="{FF2B5EF4-FFF2-40B4-BE49-F238E27FC236}">
                <a16:creationId xmlns:a16="http://schemas.microsoft.com/office/drawing/2014/main" id="{123D9589-3F11-69F6-C713-F95A2F6EB8A5}"/>
              </a:ext>
            </a:extLst>
          </p:cNvPr>
          <p:cNvSpPr/>
          <p:nvPr/>
        </p:nvSpPr>
        <p:spPr>
          <a:xfrm>
            <a:off x="149291" y="4147340"/>
            <a:ext cx="9384904" cy="25976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lgn="r" rtl="1">
              <a:buFont typeface="Arial" panose="020B0604020202020204" pitchFamily="34" charset="0"/>
              <a:buChar char="•"/>
            </a:pPr>
            <a:r>
              <a:rPr lang="en-US" sz="2000" dirty="0">
                <a:cs typeface="B Nazanin" panose="00000400000000000000" pitchFamily="2" charset="-78"/>
              </a:rPr>
              <a:t>FPU</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طراحی‌شده با </a:t>
            </a:r>
            <a:r>
              <a:rPr lang="en-US" sz="2000" dirty="0">
                <a:cs typeface="B Nazanin" panose="00000400000000000000" pitchFamily="2" charset="-78"/>
              </a:rPr>
              <a:t>binary32</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تا ۱۵٪ بهبود در </a:t>
            </a:r>
            <a:r>
              <a:rPr lang="en-US" sz="2000" dirty="0">
                <a:cs typeface="B Nazanin" panose="00000400000000000000" pitchFamily="2" charset="-78"/>
              </a:rPr>
              <a:t>EDP</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نسبت به نمونه‌های مرجع دارد.</a:t>
            </a:r>
          </a:p>
          <a:p>
            <a:pPr marL="342900" indent="-342900" algn="r" rtl="1">
              <a:buFont typeface="Arial" panose="020B0604020202020204" pitchFamily="34" charset="0"/>
              <a:buChar char="•"/>
            </a:pPr>
            <a:r>
              <a:rPr lang="fa-IR" sz="2000" dirty="0">
                <a:cs typeface="B Nazanin" panose="00000400000000000000" pitchFamily="2" charset="-78"/>
              </a:rPr>
              <a:t>استفاده ترکیبی از </a:t>
            </a:r>
            <a:r>
              <a:rPr lang="en-US" sz="2000" dirty="0">
                <a:cs typeface="B Nazanin" panose="00000400000000000000" pitchFamily="2" charset="-78"/>
              </a:rPr>
              <a:t>bfloat16</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و </a:t>
            </a:r>
            <a:r>
              <a:rPr lang="en-US" sz="2000" dirty="0">
                <a:cs typeface="B Nazanin" panose="00000400000000000000" pitchFamily="2" charset="-78"/>
              </a:rPr>
              <a:t>binary32</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در </a:t>
            </a:r>
            <a:r>
              <a:rPr lang="en-US" sz="2000" dirty="0">
                <a:cs typeface="B Nazanin" panose="00000400000000000000" pitchFamily="2" charset="-78"/>
              </a:rPr>
              <a:t>FPU16//32)</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تا ۱۹٪ بهبود در </a:t>
            </a:r>
            <a:r>
              <a:rPr lang="en-US" sz="2000" dirty="0">
                <a:cs typeface="B Nazanin" panose="00000400000000000000" pitchFamily="2" charset="-78"/>
              </a:rPr>
              <a:t>EDP</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و ۲۱٪ کاهش مصرف منابع را به همراه داشته است.</a:t>
            </a:r>
            <a:endParaRPr lang="en-US" sz="2000" dirty="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دقت در طراحی با کاهش منطقی </a:t>
            </a:r>
            <a:r>
              <a:rPr lang="en-US" sz="2000" dirty="0">
                <a:cs typeface="B Nazanin" panose="00000400000000000000" pitchFamily="2" charset="-78"/>
              </a:rPr>
              <a:t>precision، </a:t>
            </a:r>
            <a:r>
              <a:rPr lang="fa-IR" sz="2000" dirty="0">
                <a:cs typeface="B Nazanin" panose="00000400000000000000" pitchFamily="2" charset="-78"/>
              </a:rPr>
              <a:t>بدون افت زیاد در کیفیت نتایج (کمتر از ۲.۵٪ خطا در اکثر موارد) حفظ شده است.</a:t>
            </a:r>
            <a:endParaRPr lang="en-US" sz="2000" dirty="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نسخه نرم‌افزاری </a:t>
            </a:r>
            <a:r>
              <a:rPr lang="en-US" sz="2000" dirty="0">
                <a:cs typeface="B Nazanin" panose="00000400000000000000" pitchFamily="2" charset="-78"/>
              </a:rPr>
              <a:t>(soft-float)</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برای دقت بالا تا 25برابر کندتر است، ولی در موارد خاص(مثل </a:t>
            </a:r>
            <a:r>
              <a:rPr lang="en-US" sz="2000" dirty="0">
                <a:cs typeface="B Nazanin" panose="00000400000000000000" pitchFamily="2" charset="-78"/>
              </a:rPr>
              <a:t>(FPU16//32 </a:t>
            </a:r>
            <a:r>
              <a:rPr lang="fa-IR" sz="2000" dirty="0">
                <a:cs typeface="B Nazanin" panose="00000400000000000000" pitchFamily="2" charset="-78"/>
              </a:rPr>
              <a:t>فقط تا 3.5 برابر کندتر خواهد بود.</a:t>
            </a:r>
            <a:endParaRPr lang="en-US" sz="2000"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218091CB-8A03-EB60-8546-06B774FC880B}"/>
              </a:ext>
            </a:extLst>
          </p:cNvPr>
          <p:cNvSpPr/>
          <p:nvPr/>
        </p:nvSpPr>
        <p:spPr>
          <a:xfrm>
            <a:off x="0" y="756594"/>
            <a:ext cx="9739583" cy="267240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cs typeface="B Nazanin" panose="00000400000000000000" pitchFamily="2" charset="-78"/>
              </a:rPr>
              <a:t>1-طراحی ماژولار </a:t>
            </a:r>
            <a:r>
              <a:rPr lang="en-US" dirty="0">
                <a:cs typeface="B Nazanin" panose="00000400000000000000" pitchFamily="2" charset="-78"/>
              </a:rPr>
              <a:t>FPU</a:t>
            </a:r>
            <a:r>
              <a:rPr lang="fa-IR" dirty="0">
                <a:cs typeface="B Nazanin" panose="00000400000000000000" pitchFamily="2" charset="-78"/>
              </a:rPr>
              <a:t>:</a:t>
            </a:r>
          </a:p>
          <a:p>
            <a:pPr algn="r" rtl="1"/>
            <a:r>
              <a:rPr lang="fa-IR" dirty="0">
                <a:cs typeface="B Nazanin" panose="00000400000000000000" pitchFamily="2" charset="-78"/>
              </a:rPr>
              <a:t>انتخاب مستقل دقت </a:t>
            </a:r>
            <a:r>
              <a:rPr lang="en-US" dirty="0">
                <a:cs typeface="B Nazanin" panose="00000400000000000000" pitchFamily="2" charset="-78"/>
              </a:rPr>
              <a:t>(precision)</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برای هر عملیات </a:t>
            </a:r>
            <a:r>
              <a:rPr lang="en-US" dirty="0">
                <a:cs typeface="B Nazanin" panose="00000400000000000000" pitchFamily="2" charset="-78"/>
              </a:rPr>
              <a:t>FP</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در زمان طراحی، با حفظ محدوده دینامیکی مشترک </a:t>
            </a:r>
            <a:r>
              <a:rPr lang="en-US" dirty="0">
                <a:cs typeface="B Nazanin" panose="00000400000000000000" pitchFamily="2" charset="-78"/>
              </a:rPr>
              <a:t>(dynamic range) </a:t>
            </a:r>
            <a:r>
              <a:rPr lang="fa-IR" dirty="0">
                <a:cs typeface="B Nazanin" panose="00000400000000000000" pitchFamily="2" charset="-78"/>
              </a:rPr>
              <a:t>برای تمام عملیات جهت ساده‌سازی معماری.</a:t>
            </a:r>
          </a:p>
          <a:p>
            <a:pPr algn="r" rtl="1"/>
            <a:r>
              <a:rPr lang="fa-IR" dirty="0">
                <a:cs typeface="B Nazanin" panose="00000400000000000000" pitchFamily="2" charset="-78"/>
              </a:rPr>
              <a:t>2-انعطاف‌پذیری در زمان کامپایل:معرفی یک </a:t>
            </a:r>
            <a:r>
              <a:rPr lang="en-US" dirty="0">
                <a:cs typeface="B Nazanin" panose="00000400000000000000" pitchFamily="2" charset="-78"/>
              </a:rPr>
              <a:t>pass</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در کامپایلر </a:t>
            </a:r>
            <a:r>
              <a:rPr lang="en-US" dirty="0">
                <a:cs typeface="B Nazanin" panose="00000400000000000000" pitchFamily="2" charset="-78"/>
              </a:rPr>
              <a:t>LLVM</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برای جایگزینی عملیات‌های کم‌دقت با نسخه نرم‌افزاری </a:t>
            </a:r>
            <a:r>
              <a:rPr lang="en-US" dirty="0">
                <a:cs typeface="B Nazanin" panose="00000400000000000000" pitchFamily="2" charset="-78"/>
              </a:rPr>
              <a:t>(soft-float)</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معادل آن، به‌ویژه در برنامه‌های حساس به دقت.</a:t>
            </a:r>
          </a:p>
          <a:p>
            <a:pPr algn="r" rtl="1"/>
            <a:r>
              <a:rPr lang="fa-IR" dirty="0">
                <a:cs typeface="B Nazanin" panose="00000400000000000000" pitchFamily="2" charset="-78"/>
              </a:rPr>
              <a:t>3-راهنمای طراحی:ارائه راهکارهایی برای انتخاب بهینه دقت </a:t>
            </a:r>
            <a:r>
              <a:rPr lang="en-US" dirty="0">
                <a:cs typeface="B Nazanin" panose="00000400000000000000" pitchFamily="2" charset="-78"/>
              </a:rPr>
              <a:t>)</a:t>
            </a:r>
            <a:r>
              <a:rPr lang="fa-IR" dirty="0">
                <a:cs typeface="B Nazanin" panose="00000400000000000000" pitchFamily="2" charset="-78"/>
              </a:rPr>
              <a:t>مثل استفاده از </a:t>
            </a:r>
            <a:r>
              <a:rPr lang="en-US" dirty="0">
                <a:cs typeface="B Nazanin" panose="00000400000000000000" pitchFamily="2" charset="-78"/>
              </a:rPr>
              <a:t>bfloat16، float24، </a:t>
            </a:r>
            <a:r>
              <a:rPr lang="fa-IR" dirty="0">
                <a:cs typeface="B Nazanin" panose="00000400000000000000" pitchFamily="2" charset="-78"/>
              </a:rPr>
              <a:t>یا </a:t>
            </a:r>
            <a:r>
              <a:rPr lang="en-US" dirty="0">
                <a:cs typeface="B Nazanin" panose="00000400000000000000" pitchFamily="2" charset="-78"/>
              </a:rPr>
              <a:t>binary32</a:t>
            </a:r>
            <a:r>
              <a:rPr lang="fa-IR" dirty="0">
                <a:cs typeface="B Nazanin" panose="00000400000000000000" pitchFamily="2" charset="-78"/>
              </a:rPr>
              <a:t>)</a:t>
            </a:r>
            <a:r>
              <a:rPr lang="en-US" dirty="0">
                <a:cs typeface="B Nazanin" panose="00000400000000000000" pitchFamily="2" charset="-78"/>
              </a:rPr>
              <a:t> </a:t>
            </a:r>
            <a:r>
              <a:rPr lang="fa-IR" dirty="0">
                <a:cs typeface="B Nazanin" panose="00000400000000000000" pitchFamily="2" charset="-78"/>
              </a:rPr>
              <a:t>با توجه به نوع برنامه (حساس یا غیرحساس به دقت).</a:t>
            </a:r>
          </a:p>
        </p:txBody>
      </p:sp>
      <p:sp>
        <p:nvSpPr>
          <p:cNvPr id="7" name="Rectangle: Rounded Corners 6">
            <a:extLst>
              <a:ext uri="{FF2B5EF4-FFF2-40B4-BE49-F238E27FC236}">
                <a16:creationId xmlns:a16="http://schemas.microsoft.com/office/drawing/2014/main" id="{EAF69A94-2EAE-89C8-CB9E-724BAAD99663}"/>
              </a:ext>
            </a:extLst>
          </p:cNvPr>
          <p:cNvSpPr/>
          <p:nvPr/>
        </p:nvSpPr>
        <p:spPr>
          <a:xfrm>
            <a:off x="7637930" y="150163"/>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نوآوری‌های مقاله:</a:t>
            </a:r>
          </a:p>
        </p:txBody>
      </p:sp>
      <p:pic>
        <p:nvPicPr>
          <p:cNvPr id="2" name="Picture 1">
            <a:extLst>
              <a:ext uri="{FF2B5EF4-FFF2-40B4-BE49-F238E27FC236}">
                <a16:creationId xmlns:a16="http://schemas.microsoft.com/office/drawing/2014/main" id="{1C151F6D-7D47-277F-0230-77E4C34260AC}"/>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33D2EAFE-A066-4166-BA65-23B743120881}"/>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56C84BBF-30B9-98B3-1CB7-1E9EBBA99C06}"/>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78053DE1-826F-F03B-1F40-66770F729D6B}"/>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6C307798-100F-E994-C40D-2258C3135CA6}"/>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17E28264-0F4D-9BF7-A82C-891F521EA99C}"/>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12</a:t>
            </a:r>
            <a:endParaRPr lang="en-US" sz="1800" b="1" dirty="0">
              <a:solidFill>
                <a:srgbClr val="00B050"/>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B8A544AF-47BC-7A05-2DDE-7C77CCC91AAE}"/>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EA2B64FD-C319-6C13-C118-B8DA8E6395C6}"/>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808175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BC93DB-4895-EE4D-8614-26D2A6B73F61}"/>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6FCD788C-E9F0-DD78-416A-462F636B5500}"/>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374E466F-F5BA-F73A-0C1E-D7A4680EFBB5}"/>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B4B0E28E-AADA-5A89-D1AF-C810EEB84DC0}"/>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81398690-FCA9-CCDC-DEC5-AC7E3EF3895F}"/>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4FBACDEF-4978-7793-7F09-B1F8B56FDF0A}"/>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838552FE-59C8-23C3-BEA4-534136638674}"/>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13</a:t>
            </a:r>
            <a:endParaRPr lang="en-US" sz="1800" b="1" dirty="0">
              <a:solidFill>
                <a:srgbClr val="00B050"/>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0D34A8E3-854E-56A4-F65A-65B7FBBF39C1}"/>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pic>
        <p:nvPicPr>
          <p:cNvPr id="3" name="Picture 2">
            <a:extLst>
              <a:ext uri="{FF2B5EF4-FFF2-40B4-BE49-F238E27FC236}">
                <a16:creationId xmlns:a16="http://schemas.microsoft.com/office/drawing/2014/main" id="{86F6884F-A90F-30C9-EC19-25F192AC456A}"/>
              </a:ext>
            </a:extLst>
          </p:cNvPr>
          <p:cNvPicPr>
            <a:picLocks noChangeAspect="1"/>
          </p:cNvPicPr>
          <p:nvPr/>
        </p:nvPicPr>
        <p:blipFill>
          <a:blip r:embed="rId3"/>
          <a:srcRect l="13897" t="24837" r="18015" b="48365"/>
          <a:stretch/>
        </p:blipFill>
        <p:spPr>
          <a:xfrm>
            <a:off x="960370" y="1773241"/>
            <a:ext cx="8301318" cy="18377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3E75D4F5-D41F-8877-AA90-51B34567B1B9}"/>
              </a:ext>
            </a:extLst>
          </p:cNvPr>
          <p:cNvSpPr/>
          <p:nvPr/>
        </p:nvSpPr>
        <p:spPr>
          <a:xfrm>
            <a:off x="5987480"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E661E5BD-5C24-BC29-C76E-CAA7160C0095}"/>
              </a:ext>
            </a:extLst>
          </p:cNvPr>
          <p:cNvSpPr txBox="1"/>
          <p:nvPr/>
        </p:nvSpPr>
        <p:spPr>
          <a:xfrm>
            <a:off x="5474927"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2020</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255E64E1-12DF-1C38-4125-6B12576CFE74}"/>
              </a:ext>
            </a:extLst>
          </p:cNvPr>
          <p:cNvSpPr/>
          <p:nvPr/>
        </p:nvSpPr>
        <p:spPr>
          <a:xfrm>
            <a:off x="1375479" y="4162732"/>
            <a:ext cx="3698545" cy="25617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buFont typeface="Arial" panose="020B0604020202020204" pitchFamily="34" charset="0"/>
              <a:buChar char="•"/>
            </a:pPr>
            <a:r>
              <a:rPr lang="it-IT"/>
              <a:t>Paolo Mantovani</a:t>
            </a:r>
          </a:p>
          <a:p>
            <a:pPr>
              <a:buFont typeface="Arial" panose="020B0604020202020204" pitchFamily="34" charset="0"/>
              <a:buChar char="•"/>
            </a:pPr>
            <a:r>
              <a:rPr lang="it-IT"/>
              <a:t>Davide Giri</a:t>
            </a:r>
          </a:p>
          <a:p>
            <a:pPr>
              <a:buFont typeface="Arial" panose="020B0604020202020204" pitchFamily="34" charset="0"/>
              <a:buChar char="•"/>
            </a:pPr>
            <a:r>
              <a:rPr lang="it-IT"/>
              <a:t>Giuseppe Di Guglielmo</a:t>
            </a:r>
          </a:p>
          <a:p>
            <a:pPr>
              <a:buFont typeface="Arial" panose="020B0604020202020204" pitchFamily="34" charset="0"/>
              <a:buChar char="•"/>
            </a:pPr>
            <a:r>
              <a:rPr lang="it-IT"/>
              <a:t>Luca Piccolboni</a:t>
            </a:r>
          </a:p>
          <a:p>
            <a:pPr>
              <a:buFont typeface="Arial" panose="020B0604020202020204" pitchFamily="34" charset="0"/>
              <a:buChar char="•"/>
            </a:pPr>
            <a:r>
              <a:rPr lang="it-IT"/>
              <a:t>Joseph Zuckerman</a:t>
            </a:r>
          </a:p>
          <a:p>
            <a:pPr>
              <a:buFont typeface="Arial" panose="020B0604020202020204" pitchFamily="34" charset="0"/>
              <a:buChar char="•"/>
            </a:pPr>
            <a:r>
              <a:rPr lang="it-IT"/>
              <a:t>Emilio G. Cota</a:t>
            </a:r>
          </a:p>
          <a:p>
            <a:pPr>
              <a:buFont typeface="Arial" panose="020B0604020202020204" pitchFamily="34" charset="0"/>
              <a:buChar char="•"/>
            </a:pPr>
            <a:r>
              <a:rPr lang="it-IT"/>
              <a:t>Michele Petracca</a:t>
            </a:r>
          </a:p>
          <a:p>
            <a:pPr>
              <a:buFont typeface="Arial" panose="020B0604020202020204" pitchFamily="34" charset="0"/>
              <a:buChar char="•"/>
            </a:pPr>
            <a:r>
              <a:rPr lang="it-IT"/>
              <a:t>Christian Pilato</a:t>
            </a:r>
          </a:p>
          <a:p>
            <a:pPr>
              <a:buFont typeface="Arial" panose="020B0604020202020204" pitchFamily="34" charset="0"/>
              <a:buChar char="•"/>
            </a:pPr>
            <a:r>
              <a:rPr lang="it-IT"/>
              <a:t>Luca P. Carloni</a:t>
            </a:r>
          </a:p>
        </p:txBody>
      </p:sp>
      <p:sp>
        <p:nvSpPr>
          <p:cNvPr id="16" name="Rectangle: Rounded Corners 15">
            <a:extLst>
              <a:ext uri="{FF2B5EF4-FFF2-40B4-BE49-F238E27FC236}">
                <a16:creationId xmlns:a16="http://schemas.microsoft.com/office/drawing/2014/main" id="{FB0E6013-FD27-983B-B274-7C736A785AE1}"/>
              </a:ext>
            </a:extLst>
          </p:cNvPr>
          <p:cNvSpPr/>
          <p:nvPr/>
        </p:nvSpPr>
        <p:spPr>
          <a:xfrm>
            <a:off x="7223540" y="337525"/>
            <a:ext cx="2166031"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13</a:t>
            </a:r>
            <a:endParaRPr lang="en-US" sz="2800" b="1" dirty="0">
              <a:solidFill>
                <a:srgbClr val="FFFF00"/>
              </a:solidFill>
              <a:cs typeface="B Nazanin" panose="00000400000000000000" pitchFamily="2" charset="-78"/>
            </a:endParaRPr>
          </a:p>
        </p:txBody>
      </p:sp>
      <p:sp>
        <p:nvSpPr>
          <p:cNvPr id="17" name="TextBox 16">
            <a:extLst>
              <a:ext uri="{FF2B5EF4-FFF2-40B4-BE49-F238E27FC236}">
                <a16:creationId xmlns:a16="http://schemas.microsoft.com/office/drawing/2014/main" id="{E271B296-ED32-5A13-0A53-35D2239266A0}"/>
              </a:ext>
            </a:extLst>
          </p:cNvPr>
          <p:cNvSpPr txBox="1"/>
          <p:nvPr/>
        </p:nvSpPr>
        <p:spPr>
          <a:xfrm>
            <a:off x="2186397" y="3928355"/>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نویسندگان:</a:t>
            </a:r>
          </a:p>
        </p:txBody>
      </p:sp>
    </p:spTree>
    <p:extLst>
      <p:ext uri="{BB962C8B-B14F-4D97-AF65-F5344CB8AC3E}">
        <p14:creationId xmlns:p14="http://schemas.microsoft.com/office/powerpoint/2010/main" val="2537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0C87F7A3-FB03-4CB6-6472-8C30C7E4DB5B}"/>
              </a:ext>
            </a:extLst>
          </p:cNvPr>
          <p:cNvSpPr/>
          <p:nvPr/>
        </p:nvSpPr>
        <p:spPr>
          <a:xfrm>
            <a:off x="989046" y="1171233"/>
            <a:ext cx="8427874" cy="20620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ar-SA" b="1" dirty="0"/>
              <a:t>نویسندگان روشی به نام </a:t>
            </a:r>
            <a:r>
              <a:rPr lang="en-US" b="1" dirty="0" err="1">
                <a:highlight>
                  <a:srgbClr val="FFFF00"/>
                </a:highlight>
              </a:rPr>
              <a:t>DLaTA</a:t>
            </a:r>
            <a:r>
              <a:rPr lang="fa-IR" b="1" dirty="0"/>
              <a:t> </a:t>
            </a:r>
            <a:r>
              <a:rPr lang="en-US" b="1" dirty="0"/>
              <a:t> </a:t>
            </a:r>
            <a:r>
              <a:rPr lang="en-US" b="1" dirty="0">
                <a:highlight>
                  <a:srgbClr val="FFFF00"/>
                </a:highlight>
              </a:rPr>
              <a:t>(Deep Learning-assisted Template Attack) </a:t>
            </a:r>
            <a:r>
              <a:rPr lang="ar-SA" b="1" dirty="0"/>
              <a:t>پیشنهاد می‌دهند که </a:t>
            </a:r>
            <a:r>
              <a:rPr lang="ar-SA" b="1" dirty="0">
                <a:solidFill>
                  <a:srgbClr val="0070C0"/>
                </a:solidFill>
              </a:rPr>
              <a:t>شامل دو مرحله است</a:t>
            </a:r>
            <a:r>
              <a:rPr lang="ar-SA" b="1" dirty="0"/>
              <a:t>:</a:t>
            </a:r>
            <a:endParaRPr lang="fa-IR" b="1" dirty="0"/>
          </a:p>
          <a:p>
            <a:pPr algn="r" rtl="1"/>
            <a:r>
              <a:rPr lang="fa-IR" b="1" dirty="0"/>
              <a:t>1- </a:t>
            </a:r>
            <a:r>
              <a:rPr lang="ar-SA" b="1" dirty="0">
                <a:solidFill>
                  <a:srgbClr val="FFFF00"/>
                </a:solidFill>
              </a:rPr>
              <a:t>پیش‌پردازش با یادگیری عمیق:</a:t>
            </a:r>
            <a:r>
              <a:rPr lang="ar-SA" b="1" dirty="0"/>
              <a:t> برای بازیابی اطلاعات مخدوش‌شده در اثر غیرهمزمانی.</a:t>
            </a:r>
            <a:endParaRPr lang="fa-IR" b="1" dirty="0"/>
          </a:p>
          <a:p>
            <a:pPr algn="r" rtl="1"/>
            <a:r>
              <a:rPr lang="fa-IR" b="1" dirty="0"/>
              <a:t>2- </a:t>
            </a:r>
            <a:r>
              <a:rPr lang="ar-SA" b="1" dirty="0">
                <a:solidFill>
                  <a:srgbClr val="FFFF00"/>
                </a:solidFill>
              </a:rPr>
              <a:t>حمله‌ی قالبی </a:t>
            </a:r>
            <a:r>
              <a:rPr lang="en-US" b="1" dirty="0">
                <a:solidFill>
                  <a:srgbClr val="FFFF00"/>
                </a:solidFill>
              </a:rPr>
              <a:t>(Template Attack)</a:t>
            </a:r>
            <a:r>
              <a:rPr lang="fa-IR" b="1" dirty="0">
                <a:solidFill>
                  <a:srgbClr val="FFFF00"/>
                </a:solidFill>
              </a:rPr>
              <a:t>:</a:t>
            </a:r>
            <a:r>
              <a:rPr lang="en-US" b="1" dirty="0">
                <a:solidFill>
                  <a:srgbClr val="FFFF00"/>
                </a:solidFill>
              </a:rPr>
              <a:t> </a:t>
            </a:r>
            <a:r>
              <a:rPr lang="ar-SA" b="1" dirty="0"/>
              <a:t>برای استخراج کلید رمزی، پس از بازیابی اطلاعات.</a:t>
            </a:r>
            <a:endParaRPr lang="fa-IR" b="1" dirty="0"/>
          </a:p>
          <a:p>
            <a:pPr algn="r" rtl="1"/>
            <a:r>
              <a:rPr lang="ar-SA" b="1" dirty="0"/>
              <a:t>آن‌ها </a:t>
            </a:r>
            <a:r>
              <a:rPr lang="ar-SA" b="1" dirty="0">
                <a:solidFill>
                  <a:srgbClr val="0070C0"/>
                </a:solidFill>
              </a:rPr>
              <a:t>یک شبکه‌ی عصبی سه‌مرحله‌ای طراحی کردند </a:t>
            </a:r>
            <a:r>
              <a:rPr lang="ar-SA" b="1" dirty="0"/>
              <a:t>که </a:t>
            </a:r>
            <a:r>
              <a:rPr lang="ar-SA" b="1" u="sng" dirty="0"/>
              <a:t>ابتدا فرکانس‌های اعمال‌شده بر روی ردپای توان را شناسایی می‌کند</a:t>
            </a:r>
            <a:r>
              <a:rPr lang="ar-SA" b="1" dirty="0"/>
              <a:t>، سپس آن‌ها را </a:t>
            </a:r>
            <a:r>
              <a:rPr lang="ar-SA" b="1" u="sng" dirty="0"/>
              <a:t>با استفاده از </a:t>
            </a:r>
            <a:r>
              <a:rPr lang="en-US" b="1" u="sng" dirty="0"/>
              <a:t>Grad-CAM</a:t>
            </a:r>
            <a:r>
              <a:rPr lang="fa-IR" b="1" u="sng" dirty="0"/>
              <a:t> </a:t>
            </a:r>
            <a:r>
              <a:rPr lang="en-US" b="1" u="sng" dirty="0"/>
              <a:t> </a:t>
            </a:r>
            <a:r>
              <a:rPr lang="ar-SA" b="1" u="sng" dirty="0"/>
              <a:t>تفکیک کرده </a:t>
            </a:r>
            <a:r>
              <a:rPr lang="ar-SA" b="1" dirty="0"/>
              <a:t>و در نهایت </a:t>
            </a:r>
            <a:r>
              <a:rPr lang="ar-SA" b="1" u="sng" dirty="0"/>
              <a:t>با درون‌یابی </a:t>
            </a:r>
            <a:r>
              <a:rPr lang="en-US" b="1" dirty="0"/>
              <a:t>(interpolation)، </a:t>
            </a:r>
            <a:r>
              <a:rPr lang="ar-SA" b="1" dirty="0">
                <a:solidFill>
                  <a:srgbClr val="0070C0"/>
                </a:solidFill>
              </a:rPr>
              <a:t>همه ردپاها را به یک فرکانس مرجع هم‌زمان می‌کنند</a:t>
            </a:r>
            <a:r>
              <a:rPr lang="ar-SA" b="1" dirty="0"/>
              <a:t>.</a:t>
            </a:r>
            <a:endParaRPr lang="en-US" b="1" dirty="0"/>
          </a:p>
        </p:txBody>
      </p:sp>
      <p:sp>
        <p:nvSpPr>
          <p:cNvPr id="19" name="Rectangle: Rounded Corners 18">
            <a:extLst>
              <a:ext uri="{FF2B5EF4-FFF2-40B4-BE49-F238E27FC236}">
                <a16:creationId xmlns:a16="http://schemas.microsoft.com/office/drawing/2014/main" id="{94F25E38-DB6B-F84E-AD0D-167AC880DD3E}"/>
              </a:ext>
            </a:extLst>
          </p:cNvPr>
          <p:cNvSpPr/>
          <p:nvPr/>
        </p:nvSpPr>
        <p:spPr>
          <a:xfrm>
            <a:off x="7231224" y="527910"/>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 راه‌حل پیشنهادی </a:t>
            </a:r>
            <a:r>
              <a:rPr lang="fa-IR" b="1" dirty="0"/>
              <a:t>:</a:t>
            </a:r>
            <a:endParaRPr lang="en-US" b="1" dirty="0"/>
          </a:p>
        </p:txBody>
      </p:sp>
      <p:pic>
        <p:nvPicPr>
          <p:cNvPr id="4" name="Picture 3">
            <a:extLst>
              <a:ext uri="{FF2B5EF4-FFF2-40B4-BE49-F238E27FC236}">
                <a16:creationId xmlns:a16="http://schemas.microsoft.com/office/drawing/2014/main" id="{CC0B02C4-C839-2649-2992-F5E505E6AB42}"/>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5" name="Rectangle: Rounded Corners 4">
            <a:extLst>
              <a:ext uri="{FF2B5EF4-FFF2-40B4-BE49-F238E27FC236}">
                <a16:creationId xmlns:a16="http://schemas.microsoft.com/office/drawing/2014/main" id="{FE29AE8F-FDAB-3DAC-70D4-352A4F8DBC5A}"/>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1</a:t>
            </a:r>
            <a:endParaRPr lang="en-US" sz="2000" b="1" dirty="0">
              <a:solidFill>
                <a:srgbClr val="00B050"/>
              </a:solidFill>
              <a:cs typeface="B Nazanin" panose="00000400000000000000" pitchFamily="2" charset="-78"/>
            </a:endParaRPr>
          </a:p>
        </p:txBody>
      </p:sp>
      <p:sp>
        <p:nvSpPr>
          <p:cNvPr id="6" name="Rectangle: Rounded Corners 5">
            <a:extLst>
              <a:ext uri="{FF2B5EF4-FFF2-40B4-BE49-F238E27FC236}">
                <a16:creationId xmlns:a16="http://schemas.microsoft.com/office/drawing/2014/main" id="{1D6CAD31-574B-4B6F-66F4-3D80211F9193}"/>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B0A89243-30BA-18C2-9EF2-868A9251C090}"/>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ABCF9C66-A293-8BA1-C488-F00834334CCB}"/>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82C5C2CA-CB9A-BCA8-F74A-A50D725AA9E4}"/>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7984DE68-058C-E1BF-CDA8-185F34D92EE7}"/>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9B3280D6-67EB-8C57-EECF-67E51AF2B0F1}"/>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AA32E3CD-FE4F-729B-0265-2BBA494A6710}"/>
              </a:ext>
            </a:extLst>
          </p:cNvPr>
          <p:cNvSpPr/>
          <p:nvPr/>
        </p:nvSpPr>
        <p:spPr>
          <a:xfrm>
            <a:off x="989046" y="4531225"/>
            <a:ext cx="8427874" cy="15208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r" rtl="1">
              <a:buFont typeface="Arial" panose="020B0604020202020204" pitchFamily="34" charset="0"/>
              <a:buChar char="•"/>
            </a:pPr>
            <a:r>
              <a:rPr lang="ar-SA" b="1" dirty="0"/>
              <a:t>اجرای </a:t>
            </a:r>
            <a:r>
              <a:rPr lang="en-US" b="1" dirty="0"/>
              <a:t>AES-128</a:t>
            </a:r>
            <a:r>
              <a:rPr lang="fa-IR" b="1" dirty="0"/>
              <a:t> </a:t>
            </a:r>
            <a:r>
              <a:rPr lang="en-US" b="1" dirty="0"/>
              <a:t> </a:t>
            </a:r>
            <a:r>
              <a:rPr lang="ar-SA" b="1" dirty="0"/>
              <a:t>روی یک سیستم </a:t>
            </a:r>
            <a:r>
              <a:rPr lang="en-US" b="1" dirty="0"/>
              <a:t>RISC-V</a:t>
            </a:r>
            <a:r>
              <a:rPr lang="fa-IR" b="1" dirty="0"/>
              <a:t> </a:t>
            </a:r>
            <a:r>
              <a:rPr lang="en-US" b="1" dirty="0"/>
              <a:t> </a:t>
            </a:r>
            <a:r>
              <a:rPr lang="ar-SA" b="1" dirty="0"/>
              <a:t>پیاده‌سازی شده بر </a:t>
            </a:r>
            <a:r>
              <a:rPr lang="en-US" b="1" dirty="0"/>
              <a:t>FPGA</a:t>
            </a:r>
            <a:r>
              <a:rPr lang="fa-IR" b="1" dirty="0"/>
              <a:t>.</a:t>
            </a:r>
          </a:p>
          <a:p>
            <a:pPr marL="285750" indent="-285750" algn="r" rtl="1">
              <a:buFont typeface="Arial" panose="020B0604020202020204" pitchFamily="34" charset="0"/>
              <a:buChar char="•"/>
            </a:pPr>
            <a:r>
              <a:rPr lang="ar-SA" b="1" dirty="0"/>
              <a:t>ایجاد دیتاست جدیدی به نام </a:t>
            </a:r>
            <a:r>
              <a:rPr lang="en-US" b="1" dirty="0"/>
              <a:t>DFS_DESYNCH </a:t>
            </a:r>
            <a:r>
              <a:rPr lang="ar-SA" b="1" dirty="0"/>
              <a:t>شامل 256,000 ردپای توان واقعی که به‌صورت شدیداً غیرهمزمان شده‌اند.</a:t>
            </a:r>
            <a:endParaRPr lang="en-US" b="1" dirty="0"/>
          </a:p>
        </p:txBody>
      </p:sp>
      <p:sp>
        <p:nvSpPr>
          <p:cNvPr id="13" name="Rectangle: Rounded Corners 12">
            <a:extLst>
              <a:ext uri="{FF2B5EF4-FFF2-40B4-BE49-F238E27FC236}">
                <a16:creationId xmlns:a16="http://schemas.microsoft.com/office/drawing/2014/main" id="{B47FA528-9AD2-9A62-675E-C33C22C7D118}"/>
              </a:ext>
            </a:extLst>
          </p:cNvPr>
          <p:cNvSpPr/>
          <p:nvPr/>
        </p:nvSpPr>
        <p:spPr>
          <a:xfrm>
            <a:off x="7231224" y="3854271"/>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داده‌ها و پیاده‌سازی:</a:t>
            </a:r>
            <a:endParaRPr lang="en-US" b="1" dirty="0"/>
          </a:p>
        </p:txBody>
      </p:sp>
    </p:spTree>
    <p:extLst>
      <p:ext uri="{BB962C8B-B14F-4D97-AF65-F5344CB8AC3E}">
        <p14:creationId xmlns:p14="http://schemas.microsoft.com/office/powerpoint/2010/main" val="1773886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B4BEF-9C8C-CA53-6BC6-EFCEA908A5C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C535C29-AFB0-2132-E7CB-DC6094261E61}"/>
              </a:ext>
            </a:extLst>
          </p:cNvPr>
          <p:cNvSpPr/>
          <p:nvPr/>
        </p:nvSpPr>
        <p:spPr>
          <a:xfrm>
            <a:off x="7637930" y="2902306"/>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b="1" dirty="0"/>
              <a:t>هدف</a:t>
            </a:r>
            <a:r>
              <a:rPr lang="ar-SA" b="1" dirty="0"/>
              <a:t> مقاله</a:t>
            </a:r>
            <a:r>
              <a:rPr lang="fa-IR" b="1" dirty="0"/>
              <a:t>:</a:t>
            </a:r>
            <a:endParaRPr lang="ar-SA" b="1" dirty="0"/>
          </a:p>
        </p:txBody>
      </p:sp>
      <p:sp>
        <p:nvSpPr>
          <p:cNvPr id="5" name="Rectangle: Rounded Corners 4">
            <a:extLst>
              <a:ext uri="{FF2B5EF4-FFF2-40B4-BE49-F238E27FC236}">
                <a16:creationId xmlns:a16="http://schemas.microsoft.com/office/drawing/2014/main" id="{648A11B8-EC8D-4ADB-F904-61B78F358C5B}"/>
              </a:ext>
            </a:extLst>
          </p:cNvPr>
          <p:cNvSpPr/>
          <p:nvPr/>
        </p:nvSpPr>
        <p:spPr>
          <a:xfrm>
            <a:off x="149292" y="3560356"/>
            <a:ext cx="9603166" cy="170192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endParaRPr lang="en-US" sz="2000" b="1"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F71B48EA-D408-0391-E101-CC414139D0E1}"/>
              </a:ext>
            </a:extLst>
          </p:cNvPr>
          <p:cNvSpPr/>
          <p:nvPr/>
        </p:nvSpPr>
        <p:spPr>
          <a:xfrm>
            <a:off x="149291" y="1503774"/>
            <a:ext cx="9475672" cy="11773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t>ارائه یک پلتفرم متن‌باز و ماژولار به نام </a:t>
            </a:r>
            <a:r>
              <a:rPr lang="en-US" dirty="0"/>
              <a:t>ESP (Embedded Scalable Platform) </a:t>
            </a:r>
            <a:r>
              <a:rPr lang="fa-IR" dirty="0"/>
              <a:t>برای طراحی سریع، انعطاف‌پذیر و چابک </a:t>
            </a:r>
            <a:r>
              <a:rPr lang="en-US" dirty="0"/>
              <a:t>(agile) </a:t>
            </a:r>
            <a:r>
              <a:rPr lang="fa-IR" dirty="0"/>
              <a:t> سیستم-روی-چیپ‌های ناهمگون </a:t>
            </a:r>
            <a:r>
              <a:rPr lang="en-US" dirty="0"/>
              <a:t>(Heterogeneous SoCs)</a:t>
            </a:r>
            <a:r>
              <a:rPr lang="fa-IR" dirty="0"/>
              <a:t> </a:t>
            </a:r>
            <a:r>
              <a:rPr lang="en-US" dirty="0"/>
              <a:t> </a:t>
            </a:r>
            <a:r>
              <a:rPr lang="fa-IR" dirty="0"/>
              <a:t>با استفاده از طراحی سطح‌سیستم و پشتیبانی از ادغام شتاب‌دهنده‌های سخت‌افزاری متنوع.</a:t>
            </a:r>
            <a:endParaRPr lang="en-US" b="1" dirty="0"/>
          </a:p>
        </p:txBody>
      </p:sp>
      <p:sp>
        <p:nvSpPr>
          <p:cNvPr id="7" name="Rectangle: Rounded Corners 6">
            <a:extLst>
              <a:ext uri="{FF2B5EF4-FFF2-40B4-BE49-F238E27FC236}">
                <a16:creationId xmlns:a16="http://schemas.microsoft.com/office/drawing/2014/main" id="{6A9D30BB-4DF4-FBE5-63AE-D470875E3EA1}"/>
              </a:ext>
            </a:extLst>
          </p:cNvPr>
          <p:cNvSpPr/>
          <p:nvPr/>
        </p:nvSpPr>
        <p:spPr>
          <a:xfrm>
            <a:off x="7637930" y="788093"/>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موضوع</a:t>
            </a:r>
            <a:r>
              <a:rPr lang="ar-SA" b="1" dirty="0"/>
              <a:t> مقاله</a:t>
            </a:r>
            <a:r>
              <a:rPr lang="fa-IR" b="1" dirty="0"/>
              <a:t>:</a:t>
            </a:r>
            <a:endParaRPr lang="en-US" b="1" dirty="0"/>
          </a:p>
        </p:txBody>
      </p:sp>
      <p:pic>
        <p:nvPicPr>
          <p:cNvPr id="8" name="Picture 7">
            <a:extLst>
              <a:ext uri="{FF2B5EF4-FFF2-40B4-BE49-F238E27FC236}">
                <a16:creationId xmlns:a16="http://schemas.microsoft.com/office/drawing/2014/main" id="{5654D487-430C-0315-AED8-D4C3501EEED4}"/>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80BF0095-082A-20ED-6360-68571BF7D6E2}"/>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B5E3B8EC-905E-9C5C-EA4E-A3BFBF9DF8ED}"/>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8E0C6057-6CB8-31FF-B5B7-54483BCCF5EF}"/>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A07E7354-F89C-D7CF-D10A-3C04D32AAAB6}"/>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074ABC78-8540-C642-BF01-AB58FB2E5D73}"/>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7EB5298F-CD7A-AF4E-CF19-A5ACA085336D}"/>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13</a:t>
            </a:r>
            <a:endParaRPr lang="en-US" sz="1800" b="1" dirty="0">
              <a:solidFill>
                <a:srgbClr val="00B050"/>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1A599CD1-A1AD-F94B-26E4-22F7AFE0D16D}"/>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
        <p:nvSpPr>
          <p:cNvPr id="22" name="Rectangle 1">
            <a:extLst>
              <a:ext uri="{FF2B5EF4-FFF2-40B4-BE49-F238E27FC236}">
                <a16:creationId xmlns:a16="http://schemas.microsoft.com/office/drawing/2014/main" id="{CE3AA96A-09A7-CAC8-E7FA-98E4CF86F885}"/>
              </a:ext>
            </a:extLst>
          </p:cNvPr>
          <p:cNvSpPr>
            <a:spLocks noChangeArrowheads="1"/>
          </p:cNvSpPr>
          <p:nvPr/>
        </p:nvSpPr>
        <p:spPr bwMode="auto">
          <a:xfrm>
            <a:off x="231118" y="3771955"/>
            <a:ext cx="95670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ساده‌سازی طراحی و نمونه‌سازی سیستم‌های ناهمگون مبتنی بر</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SoC </a:t>
            </a: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با رویکرد ماژولار</a:t>
            </a:r>
            <a:r>
              <a:rPr kumimoji="0" lang="fa-IR"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پشتیبانی از طیف گسترده‌ای از ابزارها و زبان‌های طراحی</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fa-IR" altLang="en-US" dirty="0">
                <a:latin typeface="Arial" panose="020B0604020202020204" pitchFamily="34" charset="0"/>
                <a:cs typeface="Arial" panose="020B0604020202020204" pitchFamily="34" charset="0"/>
              </a:rPr>
              <a:t>(</a:t>
            </a: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مانند</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C/C++,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SystemC</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Chisel, VHDL, HLS </a:t>
            </a: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و غیره</a:t>
            </a:r>
            <a:r>
              <a:rPr kumimoji="0" lang="fa-IR"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تسهیل در ادغام شتاب‌دهنده‌های شخصی‌سازی شده یا متن‌باز در معماری</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SoC </a:t>
            </a: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از طریق قالب‌ها و ابزارهای خودکار</a:t>
            </a:r>
            <a:r>
              <a:rPr kumimoji="0" lang="fa-IR"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ایجاد یک رابط ساده برای برنامه‌نویسان نرم‌افزار برای استفاده مستقیم از شتاب‌دهنده‌ها از طریق</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API </a:t>
            </a: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در سیستم‌عامل لینوکس</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1386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F9059-AA76-F592-9E5F-7207DFF01001}"/>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295B03A-0554-BFB5-433D-E429434232BA}"/>
              </a:ext>
            </a:extLst>
          </p:cNvPr>
          <p:cNvSpPr/>
          <p:nvPr/>
        </p:nvSpPr>
        <p:spPr>
          <a:xfrm>
            <a:off x="7602586" y="3484227"/>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sz="1800" b="1" dirty="0">
                <a:cs typeface="B Nazanin" panose="00000400000000000000" pitchFamily="2" charset="-78"/>
              </a:rPr>
              <a:t>نتیجه‌گیری:</a:t>
            </a:r>
            <a:endParaRPr lang="ar-SA" b="1" dirty="0"/>
          </a:p>
        </p:txBody>
      </p:sp>
      <p:sp>
        <p:nvSpPr>
          <p:cNvPr id="5" name="Rectangle: Rounded Corners 4">
            <a:extLst>
              <a:ext uri="{FF2B5EF4-FFF2-40B4-BE49-F238E27FC236}">
                <a16:creationId xmlns:a16="http://schemas.microsoft.com/office/drawing/2014/main" id="{4BEE68D0-5B8E-D7F7-0709-543FD184C9B4}"/>
              </a:ext>
            </a:extLst>
          </p:cNvPr>
          <p:cNvSpPr/>
          <p:nvPr/>
        </p:nvSpPr>
        <p:spPr>
          <a:xfrm>
            <a:off x="1418254" y="4151048"/>
            <a:ext cx="7826748" cy="23337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en-US" sz="2000" dirty="0">
                <a:cs typeface="B Nazanin" panose="00000400000000000000" pitchFamily="2" charset="-78"/>
              </a:rPr>
              <a:t>ESP</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یک بستر منسجم و قابل توسعه برای طراحی سیستم‌های پیچیده </a:t>
            </a:r>
            <a:r>
              <a:rPr lang="en-US" sz="2000" dirty="0">
                <a:cs typeface="B Nazanin" panose="00000400000000000000" pitchFamily="2" charset="-78"/>
              </a:rPr>
              <a:t>SoC</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با ترکیب پردازنده‌های عمومی و شتاب‌دهنده‌های خاص ارائه می‌دهد. این پلتفرم نه تنها برای پژوهش، بلکه برای آموزش و توسعه صنعتی نیز مناسب است. ویژگی‌های مانند طراحی سطح بالا، خودکارسازی فرآیندها، پشتیبانی از </a:t>
            </a:r>
            <a:r>
              <a:rPr lang="en-US" sz="2000" dirty="0">
                <a:cs typeface="B Nazanin" panose="00000400000000000000" pitchFamily="2" charset="-78"/>
              </a:rPr>
              <a:t>IP</a:t>
            </a:r>
            <a:r>
              <a:rPr lang="fa-IR" sz="2000" dirty="0">
                <a:cs typeface="B Nazanin" panose="00000400000000000000" pitchFamily="2" charset="-78"/>
              </a:rPr>
              <a:t>های متن‌باز و عملکرد بالا بر روی </a:t>
            </a:r>
            <a:r>
              <a:rPr lang="en-US" sz="2000" dirty="0">
                <a:cs typeface="B Nazanin" panose="00000400000000000000" pitchFamily="2" charset="-78"/>
              </a:rPr>
              <a:t>FPGA</a:t>
            </a:r>
            <a:r>
              <a:rPr lang="fa-IR" sz="2000" dirty="0">
                <a:cs typeface="B Nazanin" panose="00000400000000000000" pitchFamily="2" charset="-78"/>
              </a:rPr>
              <a:t> </a:t>
            </a:r>
            <a:r>
              <a:rPr lang="en-US" sz="2000" dirty="0">
                <a:cs typeface="B Nazanin" panose="00000400000000000000" pitchFamily="2" charset="-78"/>
              </a:rPr>
              <a:t>، ESP</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را به یک گزینه ایده‌آل برای توسعه سریع و قابل اطمینان </a:t>
            </a:r>
            <a:r>
              <a:rPr lang="en-US" sz="2000" dirty="0">
                <a:cs typeface="B Nazanin" panose="00000400000000000000" pitchFamily="2" charset="-78"/>
              </a:rPr>
              <a:t>SoC</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تبدیل کرده‌اند.</a:t>
            </a:r>
            <a:endParaRPr lang="en-US" sz="2000"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43222FC8-C3C5-BDE4-6941-04B150047B2C}"/>
              </a:ext>
            </a:extLst>
          </p:cNvPr>
          <p:cNvSpPr/>
          <p:nvPr/>
        </p:nvSpPr>
        <p:spPr>
          <a:xfrm>
            <a:off x="2472612" y="472380"/>
            <a:ext cx="4635738" cy="32014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endParaRPr lang="fa-IR" dirty="0">
              <a:cs typeface="B Nazanin" panose="00000400000000000000" pitchFamily="2" charset="-78"/>
            </a:endParaRPr>
          </a:p>
        </p:txBody>
      </p:sp>
      <p:sp>
        <p:nvSpPr>
          <p:cNvPr id="7" name="Rectangle: Rounded Corners 6">
            <a:extLst>
              <a:ext uri="{FF2B5EF4-FFF2-40B4-BE49-F238E27FC236}">
                <a16:creationId xmlns:a16="http://schemas.microsoft.com/office/drawing/2014/main" id="{CA6B8EBC-3D36-F43B-BACB-5000264A05FF}"/>
              </a:ext>
            </a:extLst>
          </p:cNvPr>
          <p:cNvSpPr/>
          <p:nvPr/>
        </p:nvSpPr>
        <p:spPr>
          <a:xfrm>
            <a:off x="7386003" y="299195"/>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نوآوری‌های مقاله:</a:t>
            </a:r>
          </a:p>
        </p:txBody>
      </p:sp>
      <p:pic>
        <p:nvPicPr>
          <p:cNvPr id="8" name="Picture 7">
            <a:extLst>
              <a:ext uri="{FF2B5EF4-FFF2-40B4-BE49-F238E27FC236}">
                <a16:creationId xmlns:a16="http://schemas.microsoft.com/office/drawing/2014/main" id="{2ADFBCEC-26AB-5D56-2561-80DF9025623B}"/>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906507C5-57D0-3B6C-B2BA-D3A16B8D5A97}"/>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EE150978-5F25-4DBD-BBFA-196171E7F54A}"/>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3F890840-DC17-E43A-AFA6-1D0E36AC74E9}"/>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E209674E-A2A2-4BE1-9AE6-3938AE6442CD}"/>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863A7B73-47FE-C7EE-84E0-17335A450D90}"/>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75B383CB-CEB6-0ED4-7C51-4FBD85ED921B}"/>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13</a:t>
            </a:r>
            <a:endParaRPr lang="en-US" sz="1800" b="1" dirty="0">
              <a:solidFill>
                <a:srgbClr val="00B050"/>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5FA7F539-00CD-1FFA-927B-A58E5EE22A58}"/>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
        <p:nvSpPr>
          <p:cNvPr id="22" name="Rectangle 1">
            <a:extLst>
              <a:ext uri="{FF2B5EF4-FFF2-40B4-BE49-F238E27FC236}">
                <a16:creationId xmlns:a16="http://schemas.microsoft.com/office/drawing/2014/main" id="{36478473-9048-1646-0E06-1725DD527667}"/>
              </a:ext>
            </a:extLst>
          </p:cNvPr>
          <p:cNvSpPr>
            <a:spLocks noChangeArrowheads="1"/>
          </p:cNvSpPr>
          <p:nvPr/>
        </p:nvSpPr>
        <p:spPr bwMode="auto">
          <a:xfrm>
            <a:off x="2612391" y="534507"/>
            <a:ext cx="397583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tabLst/>
            </a:pPr>
            <a:r>
              <a:rPr kumimoji="0" lang="fa-IR"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 </a:t>
            </a:r>
            <a:r>
              <a:rPr kumimoji="0" lang="ar-SA"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پلتفرم خدماتی</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(Socket-based)</a:t>
            </a:r>
            <a:br>
              <a:rPr kumimoji="0" lang="en-US" altLang="en-US" sz="1800" b="1" i="0" u="none" strike="noStrike" cap="none" normalizeH="0" baseline="0" dirty="0">
                <a:ln>
                  <a:noFill/>
                </a:ln>
                <a:solidFill>
                  <a:schemeClr val="tx1"/>
                </a:solidFill>
                <a:effectLst/>
                <a:latin typeface="Arial" panose="020B0604020202020204" pitchFamily="34" charset="0"/>
              </a:rPr>
            </a:b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tabLst/>
            </a:pPr>
            <a:r>
              <a:rPr lang="fa-IR" altLang="en-US" b="1" dirty="0">
                <a:latin typeface="Arial" panose="020B0604020202020204" pitchFamily="34" charset="0"/>
                <a:cs typeface="Arial" panose="020B0604020202020204" pitchFamily="34" charset="0"/>
              </a:rPr>
              <a:t>2- </a:t>
            </a:r>
            <a:r>
              <a:rPr kumimoji="0" lang="ar-SA"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پشتیبانی از توسعه چابک</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(Agile Design)</a:t>
            </a:r>
            <a:endParaRPr kumimoji="0" lang="fa-IR"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tabLst/>
            </a:pPr>
            <a:endParaRPr kumimoji="0" lang="fa-IR"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r" defTabSz="914400" rtl="1" eaLnBrk="0" fontAlgn="base" latinLnBrk="0" hangingPunct="0">
              <a:lnSpc>
                <a:spcPct val="100000"/>
              </a:lnSpc>
              <a:spcBef>
                <a:spcPct val="0"/>
              </a:spcBef>
              <a:spcAft>
                <a:spcPct val="0"/>
              </a:spcAft>
              <a:buClrTx/>
              <a:buSzTx/>
              <a:tabLst/>
            </a:pPr>
            <a:r>
              <a:rPr kumimoji="0" lang="fa-IR"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a:t>
            </a:r>
            <a:r>
              <a:rPr kumimoji="0" lang="ar-SA"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ارتباط مستقیم شتاب‌دهنده‌ها</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(P2P)</a:t>
            </a:r>
            <a:endParaRPr kumimoji="0" lang="fa-IR"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tabLst/>
            </a:pP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fa-IR" altLang="en-US" sz="1800" b="1" i="0" u="none" strike="noStrike" cap="none" normalizeH="0" baseline="0" dirty="0">
                <a:ln>
                  <a:noFill/>
                </a:ln>
                <a:solidFill>
                  <a:schemeClr val="tx1"/>
                </a:solidFill>
                <a:effectLst/>
                <a:latin typeface="Arial" panose="020B0604020202020204" pitchFamily="34" charset="0"/>
              </a:rPr>
              <a:t>4-</a:t>
            </a:r>
            <a:r>
              <a:rPr kumimoji="0" lang="ar-SA"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ادغام شتاب‌دهنده‌های شخص ثالث</a:t>
            </a:r>
            <a:endParaRPr kumimoji="0" lang="fa-IR"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tabLst/>
            </a:pP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fa-IR" altLang="en-US" sz="1800" b="1" i="0" u="none" strike="noStrike" cap="none" normalizeH="0" baseline="0" dirty="0">
                <a:ln>
                  <a:noFill/>
                </a:ln>
                <a:solidFill>
                  <a:schemeClr val="tx1"/>
                </a:solidFill>
                <a:effectLst/>
                <a:latin typeface="Arial" panose="020B0604020202020204" pitchFamily="34" charset="0"/>
              </a:rPr>
              <a:t>5- </a:t>
            </a:r>
            <a:r>
              <a:rPr kumimoji="0" lang="ar-SA"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رابط برنامه‌نویسی ساده برای کاربران</a:t>
            </a:r>
            <a:endParaRPr kumimoji="0" lang="fa-IR"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tabLst/>
            </a:pPr>
            <a:endParaRPr lang="fa-IR" altLang="en-US" b="1" dirty="0">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tabLst/>
            </a:pPr>
            <a:r>
              <a:rPr kumimoji="0" lang="fa-IR"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6- معماری مبتنی بر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Tile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90797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6A1B1C-8AB6-47E0-1496-00EC4DDC990D}"/>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7781C935-D2CE-A77F-995F-ABDCD46CC88D}"/>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2C54E797-25C6-8553-819B-E0EDE92E61A7}"/>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74610FAE-0129-6575-2B0C-3CD85527C783}"/>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A5E048DC-6B2F-9663-C748-37088EC818ED}"/>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97AD880D-A630-06A9-5A57-56FA1793402F}"/>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205A0559-7231-9691-BAB9-5DE2953B86CB}"/>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FFF5C219-B2EB-4AC9-97D5-89108B319790}"/>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14</a:t>
            </a:r>
            <a:endParaRPr lang="en-US" sz="2000" b="1" dirty="0">
              <a:solidFill>
                <a:srgbClr val="00B050"/>
              </a:solidFill>
              <a:cs typeface="B Nazanin" panose="00000400000000000000" pitchFamily="2" charset="-78"/>
            </a:endParaRPr>
          </a:p>
        </p:txBody>
      </p:sp>
      <p:pic>
        <p:nvPicPr>
          <p:cNvPr id="3" name="Picture 2">
            <a:extLst>
              <a:ext uri="{FF2B5EF4-FFF2-40B4-BE49-F238E27FC236}">
                <a16:creationId xmlns:a16="http://schemas.microsoft.com/office/drawing/2014/main" id="{3CA6E74C-7B53-9C3B-D3A8-6E7BAB12B681}"/>
              </a:ext>
            </a:extLst>
          </p:cNvPr>
          <p:cNvPicPr>
            <a:picLocks noChangeAspect="1"/>
          </p:cNvPicPr>
          <p:nvPr/>
        </p:nvPicPr>
        <p:blipFill>
          <a:blip r:embed="rId3"/>
          <a:srcRect l="20587" t="29932" r="21709" b="16326"/>
          <a:stretch/>
        </p:blipFill>
        <p:spPr>
          <a:xfrm>
            <a:off x="662475" y="1241548"/>
            <a:ext cx="8423230" cy="34423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6016BEDC-C9B1-A42A-B41E-A18D0B03752D}"/>
              </a:ext>
            </a:extLst>
          </p:cNvPr>
          <p:cNvSpPr/>
          <p:nvPr/>
        </p:nvSpPr>
        <p:spPr>
          <a:xfrm>
            <a:off x="5987480"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CB1C4044-9BAB-0E41-0C7C-CC8AA28FBC0E}"/>
              </a:ext>
            </a:extLst>
          </p:cNvPr>
          <p:cNvSpPr txBox="1"/>
          <p:nvPr/>
        </p:nvSpPr>
        <p:spPr>
          <a:xfrm>
            <a:off x="5474927"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fa-IR" sz="2000" dirty="0"/>
              <a:t>2022</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7518BDEB-5267-74E6-B6E3-41BE266DA8B3}"/>
              </a:ext>
            </a:extLst>
          </p:cNvPr>
          <p:cNvSpPr/>
          <p:nvPr/>
        </p:nvSpPr>
        <p:spPr>
          <a:xfrm>
            <a:off x="1279811" y="4985282"/>
            <a:ext cx="3698545" cy="15009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buFont typeface="Arial" panose="020B0604020202020204" pitchFamily="34" charset="0"/>
              <a:buChar char="•"/>
            </a:pPr>
            <a:r>
              <a:rPr lang="it-IT" dirty="0"/>
              <a:t>Davide Galli</a:t>
            </a:r>
            <a:endParaRPr lang="fa-IR" dirty="0"/>
          </a:p>
          <a:p>
            <a:pPr>
              <a:buFont typeface="Arial" panose="020B0604020202020204" pitchFamily="34" charset="0"/>
              <a:buChar char="•"/>
            </a:pPr>
            <a:r>
              <a:rPr lang="it-IT" dirty="0"/>
              <a:t>Andrea Galimberti</a:t>
            </a:r>
            <a:endParaRPr lang="fa-IR" dirty="0"/>
          </a:p>
          <a:p>
            <a:pPr>
              <a:buFont typeface="Arial" panose="020B0604020202020204" pitchFamily="34" charset="0"/>
              <a:buChar char="•"/>
            </a:pPr>
            <a:r>
              <a:rPr lang="it-IT" dirty="0"/>
              <a:t>William Fornaciari</a:t>
            </a:r>
            <a:endParaRPr lang="fa-IR" dirty="0"/>
          </a:p>
          <a:p>
            <a:pPr>
              <a:buFont typeface="Arial" panose="020B0604020202020204" pitchFamily="34" charset="0"/>
              <a:buChar char="•"/>
            </a:pPr>
            <a:r>
              <a:rPr lang="it-IT" dirty="0"/>
              <a:t>Davide ZoniDavide Giri</a:t>
            </a:r>
          </a:p>
        </p:txBody>
      </p:sp>
      <p:sp>
        <p:nvSpPr>
          <p:cNvPr id="16" name="Rectangle: Rounded Corners 15">
            <a:extLst>
              <a:ext uri="{FF2B5EF4-FFF2-40B4-BE49-F238E27FC236}">
                <a16:creationId xmlns:a16="http://schemas.microsoft.com/office/drawing/2014/main" id="{AE6121DE-2DB8-AC68-32CA-A7C94F74EED2}"/>
              </a:ext>
            </a:extLst>
          </p:cNvPr>
          <p:cNvSpPr/>
          <p:nvPr/>
        </p:nvSpPr>
        <p:spPr>
          <a:xfrm>
            <a:off x="7223540" y="337525"/>
            <a:ext cx="2166031"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14</a:t>
            </a:r>
            <a:endParaRPr lang="en-US" sz="2800" b="1" dirty="0">
              <a:solidFill>
                <a:srgbClr val="FFFF00"/>
              </a:solidFill>
              <a:cs typeface="B Nazanin" panose="00000400000000000000" pitchFamily="2" charset="-78"/>
            </a:endParaRPr>
          </a:p>
        </p:txBody>
      </p:sp>
      <p:sp>
        <p:nvSpPr>
          <p:cNvPr id="17" name="TextBox 16">
            <a:extLst>
              <a:ext uri="{FF2B5EF4-FFF2-40B4-BE49-F238E27FC236}">
                <a16:creationId xmlns:a16="http://schemas.microsoft.com/office/drawing/2014/main" id="{DC496E58-FB13-00FB-5BAD-F1EF49F98207}"/>
              </a:ext>
            </a:extLst>
          </p:cNvPr>
          <p:cNvSpPr txBox="1"/>
          <p:nvPr/>
        </p:nvSpPr>
        <p:spPr>
          <a:xfrm>
            <a:off x="1951776" y="4775652"/>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نویسندگان:</a:t>
            </a:r>
          </a:p>
        </p:txBody>
      </p:sp>
    </p:spTree>
    <p:extLst>
      <p:ext uri="{BB962C8B-B14F-4D97-AF65-F5344CB8AC3E}">
        <p14:creationId xmlns:p14="http://schemas.microsoft.com/office/powerpoint/2010/main" val="1106165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971B6-0E57-3A4D-B01A-943A503B55E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982FAA-232E-546F-BA51-D8ADB8F482E0}"/>
              </a:ext>
            </a:extLst>
          </p:cNvPr>
          <p:cNvSpPr/>
          <p:nvPr/>
        </p:nvSpPr>
        <p:spPr>
          <a:xfrm>
            <a:off x="7637930" y="2902306"/>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b="1" dirty="0"/>
              <a:t>هدف</a:t>
            </a:r>
            <a:r>
              <a:rPr lang="ar-SA" b="1" dirty="0"/>
              <a:t> مقاله</a:t>
            </a:r>
            <a:r>
              <a:rPr lang="fa-IR" b="1" dirty="0"/>
              <a:t>:</a:t>
            </a:r>
            <a:endParaRPr lang="ar-SA" b="1" dirty="0"/>
          </a:p>
        </p:txBody>
      </p:sp>
      <p:sp>
        <p:nvSpPr>
          <p:cNvPr id="5" name="Rectangle: Rounded Corners 4">
            <a:extLst>
              <a:ext uri="{FF2B5EF4-FFF2-40B4-BE49-F238E27FC236}">
                <a16:creationId xmlns:a16="http://schemas.microsoft.com/office/drawing/2014/main" id="{4EEACF39-79C8-8ADA-C2D2-6A54CB2672AA}"/>
              </a:ext>
            </a:extLst>
          </p:cNvPr>
          <p:cNvSpPr/>
          <p:nvPr/>
        </p:nvSpPr>
        <p:spPr>
          <a:xfrm>
            <a:off x="149292" y="3560356"/>
            <a:ext cx="9603166" cy="170192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sz="2000" b="1" dirty="0">
                <a:cs typeface="B Nazanin" panose="00000400000000000000" pitchFamily="2" charset="-78"/>
              </a:rPr>
              <a:t>شناسایی بهترین ترکیب از منابع نویز دیجیتال و روش‌های پس‌پردازش </a:t>
            </a:r>
            <a:r>
              <a:rPr lang="en-US" sz="2000" b="1" dirty="0">
                <a:cs typeface="B Nazanin" panose="00000400000000000000" pitchFamily="2" charset="-78"/>
              </a:rPr>
              <a:t>(conditioning)</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برای طراحی </a:t>
            </a:r>
            <a:r>
              <a:rPr lang="en-US" sz="2000" b="1" dirty="0">
                <a:cs typeface="B Nazanin" panose="00000400000000000000" pitchFamily="2" charset="-78"/>
              </a:rPr>
              <a:t>TRNG</a:t>
            </a:r>
            <a:r>
              <a:rPr lang="fa-IR" sz="2000" b="1" dirty="0">
                <a:cs typeface="B Nazanin" panose="00000400000000000000" pitchFamily="2" charset="-78"/>
              </a:rPr>
              <a:t>هایی که هم از لحاظ امنیت رمزنگاری، هم توان عملیاتی، و هم کارایی منابع بهینه باشند.</a:t>
            </a:r>
            <a:endParaRPr lang="en-US" sz="2000" b="1"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33FB9864-ADEC-46D5-2317-FE81E2BF56CF}"/>
              </a:ext>
            </a:extLst>
          </p:cNvPr>
          <p:cNvSpPr/>
          <p:nvPr/>
        </p:nvSpPr>
        <p:spPr>
          <a:xfrm>
            <a:off x="149291" y="1503774"/>
            <a:ext cx="9475671" cy="11773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t>بررسی و مقایسه کارایی و امنیت تولیدکننده‌های اعداد تصادفی حقیقی </a:t>
            </a:r>
            <a:r>
              <a:rPr lang="en-US" dirty="0"/>
              <a:t>(True Random Number Generators - TRNGs) </a:t>
            </a:r>
            <a:r>
              <a:rPr lang="fa-IR" dirty="0"/>
              <a:t>پیاده‌سازی‌شده بر روی </a:t>
            </a:r>
            <a:r>
              <a:rPr lang="en-US" dirty="0"/>
              <a:t>FPGA</a:t>
            </a:r>
            <a:r>
              <a:rPr lang="fa-IR" dirty="0"/>
              <a:t>ها، از جنبه‌های منابع سخت‌افزاری، توان عملیاتی، و امنیت.</a:t>
            </a:r>
            <a:endParaRPr lang="en-US" b="1" dirty="0"/>
          </a:p>
        </p:txBody>
      </p:sp>
      <p:sp>
        <p:nvSpPr>
          <p:cNvPr id="7" name="Rectangle: Rounded Corners 6">
            <a:extLst>
              <a:ext uri="{FF2B5EF4-FFF2-40B4-BE49-F238E27FC236}">
                <a16:creationId xmlns:a16="http://schemas.microsoft.com/office/drawing/2014/main" id="{B9B1D647-B1F2-EE81-7F42-45E6FD81631D}"/>
              </a:ext>
            </a:extLst>
          </p:cNvPr>
          <p:cNvSpPr/>
          <p:nvPr/>
        </p:nvSpPr>
        <p:spPr>
          <a:xfrm>
            <a:off x="7637930" y="788093"/>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موضوع</a:t>
            </a:r>
            <a:r>
              <a:rPr lang="ar-SA" b="1" dirty="0"/>
              <a:t> مقاله</a:t>
            </a:r>
            <a:r>
              <a:rPr lang="fa-IR" b="1" dirty="0"/>
              <a:t>:</a:t>
            </a:r>
            <a:endParaRPr lang="en-US" b="1" dirty="0"/>
          </a:p>
        </p:txBody>
      </p:sp>
      <p:pic>
        <p:nvPicPr>
          <p:cNvPr id="2" name="Picture 1">
            <a:extLst>
              <a:ext uri="{FF2B5EF4-FFF2-40B4-BE49-F238E27FC236}">
                <a16:creationId xmlns:a16="http://schemas.microsoft.com/office/drawing/2014/main" id="{951FEE9E-DCF2-586F-1A6B-660F1F02F51E}"/>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DB7142D9-775D-CC47-969B-7170B4CECDC3}"/>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FEFE21EE-5749-E93F-96F3-5B6CB2E28C58}"/>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4FB5C32F-5B47-FD9C-C8DD-F03E2889B760}"/>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7BA396DC-FF5B-B65D-0607-29F75FBE0DBB}"/>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EE583A2D-0A86-08FF-6821-639E1CEFF46E}"/>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A90922C9-3F68-FD54-53C2-FE6A2D735A3E}"/>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C1B99882-7E4D-C71E-4AC7-DFC4A8353303}"/>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14</a:t>
            </a:r>
            <a:endParaRPr lang="en-US" sz="2000" b="1" dirty="0">
              <a:solidFill>
                <a:srgbClr val="00B050"/>
              </a:solidFill>
              <a:cs typeface="B Nazanin" panose="00000400000000000000" pitchFamily="2" charset="-78"/>
            </a:endParaRPr>
          </a:p>
        </p:txBody>
      </p:sp>
    </p:spTree>
    <p:extLst>
      <p:ext uri="{BB962C8B-B14F-4D97-AF65-F5344CB8AC3E}">
        <p14:creationId xmlns:p14="http://schemas.microsoft.com/office/powerpoint/2010/main" val="596636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638E7-6A6F-639D-F98A-56C550E39F8D}"/>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6C61DEA-4D69-25D4-D7DB-D05A60E88422}"/>
              </a:ext>
            </a:extLst>
          </p:cNvPr>
          <p:cNvSpPr/>
          <p:nvPr/>
        </p:nvSpPr>
        <p:spPr>
          <a:xfrm>
            <a:off x="8059271" y="3128535"/>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sz="1800" b="1" dirty="0">
                <a:cs typeface="B Nazanin" panose="00000400000000000000" pitchFamily="2" charset="-78"/>
              </a:rPr>
              <a:t>نتیجه‌گیری:</a:t>
            </a:r>
            <a:endParaRPr lang="ar-SA" b="1" dirty="0"/>
          </a:p>
        </p:txBody>
      </p:sp>
      <p:sp>
        <p:nvSpPr>
          <p:cNvPr id="5" name="Rectangle: Rounded Corners 4">
            <a:extLst>
              <a:ext uri="{FF2B5EF4-FFF2-40B4-BE49-F238E27FC236}">
                <a16:creationId xmlns:a16="http://schemas.microsoft.com/office/drawing/2014/main" id="{B610CC0B-7EBE-1A5C-9BC0-6DA8B93920CF}"/>
              </a:ext>
            </a:extLst>
          </p:cNvPr>
          <p:cNvSpPr/>
          <p:nvPr/>
        </p:nvSpPr>
        <p:spPr>
          <a:xfrm>
            <a:off x="229070" y="3508194"/>
            <a:ext cx="7826748" cy="334980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lgn="r" rtl="1">
              <a:buFont typeface="Arial" panose="020B0604020202020204" pitchFamily="34" charset="0"/>
              <a:buChar char="•"/>
            </a:pPr>
            <a:r>
              <a:rPr lang="fa-IR" sz="2000" dirty="0">
                <a:cs typeface="B Nazanin" panose="00000400000000000000" pitchFamily="2" charset="-78"/>
              </a:rPr>
              <a:t>ترکیب </a:t>
            </a:r>
            <a:r>
              <a:rPr lang="en-US" sz="2000" dirty="0">
                <a:cs typeface="B Nazanin" panose="00000400000000000000" pitchFamily="2" charset="-78"/>
              </a:rPr>
              <a:t>NLFIRO</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به‌عنوان منبع نویز و </a:t>
            </a:r>
            <a:r>
              <a:rPr lang="en-US" sz="2000" dirty="0">
                <a:cs typeface="B Nazanin" panose="00000400000000000000" pitchFamily="2" charset="-78"/>
              </a:rPr>
              <a:t>LFSR</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به‌عنوان روش پس‌پردازش، بهترین عملکرد کلی را از نظر امنیت و سرعت تولید داده نشان داد.</a:t>
            </a:r>
          </a:p>
          <a:p>
            <a:pPr marL="342900" indent="-342900" algn="r" rtl="1">
              <a:buFont typeface="Arial" panose="020B0604020202020204" pitchFamily="34" charset="0"/>
              <a:buChar char="•"/>
            </a:pPr>
            <a:r>
              <a:rPr lang="en-US" sz="2000" dirty="0">
                <a:cs typeface="B Nazanin" panose="00000400000000000000" pitchFamily="2" charset="-78"/>
              </a:rPr>
              <a:t>PLL-based TRNG</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امنیت بسیار بالایی دارد، اما به‌دلیل محدودیت منابع سخت‌افزاری </a:t>
            </a:r>
            <a:r>
              <a:rPr lang="en-US" sz="2000" dirty="0">
                <a:cs typeface="B Nazanin" panose="00000400000000000000" pitchFamily="2" charset="-78"/>
              </a:rPr>
              <a:t>(PLL)، </a:t>
            </a:r>
            <a:r>
              <a:rPr lang="fa-IR" sz="2000" dirty="0">
                <a:cs typeface="B Nazanin" panose="00000400000000000000" pitchFamily="2" charset="-78"/>
              </a:rPr>
              <a:t>توان عملیاتی کمی دارد.</a:t>
            </a:r>
            <a:r>
              <a:rPr lang="en-US" sz="2000" dirty="0">
                <a:cs typeface="B Nazanin" panose="00000400000000000000" pitchFamily="2" charset="-78"/>
              </a:rPr>
              <a:t> </a:t>
            </a:r>
            <a:endParaRPr lang="fa-IR" sz="2000" dirty="0">
              <a:cs typeface="B Nazanin" panose="00000400000000000000" pitchFamily="2" charset="-78"/>
            </a:endParaRPr>
          </a:p>
          <a:p>
            <a:pPr marL="342900" indent="-342900" algn="r" rtl="1">
              <a:buFont typeface="Arial" panose="020B0604020202020204" pitchFamily="34" charset="0"/>
              <a:buChar char="•"/>
            </a:pPr>
            <a:r>
              <a:rPr lang="en-US" sz="2000" dirty="0">
                <a:cs typeface="B Nazanin" panose="00000400000000000000" pitchFamily="2" charset="-78"/>
              </a:rPr>
              <a:t>ES-TRNG </a:t>
            </a:r>
            <a:r>
              <a:rPr lang="fa-IR" sz="2000" dirty="0">
                <a:cs typeface="B Nazanin" panose="00000400000000000000" pitchFamily="2" charset="-78"/>
              </a:rPr>
              <a:t> کمترین مصرف منابع را دارد، اما بدون پس‌پردازش امنیت بسیار ضعیفی دارد و تنها برای سیستم‌های بسیار محدود مناسب است.</a:t>
            </a:r>
          </a:p>
          <a:p>
            <a:pPr marL="342900" indent="-342900" algn="r" rtl="1">
              <a:buFont typeface="Arial" panose="020B0604020202020204" pitchFamily="34" charset="0"/>
              <a:buChar char="•"/>
            </a:pPr>
            <a:r>
              <a:rPr lang="fa-IR" sz="2000" dirty="0">
                <a:cs typeface="B Nazanin" panose="00000400000000000000" pitchFamily="2" charset="-78"/>
              </a:rPr>
              <a:t>استفاده از روش </a:t>
            </a:r>
            <a:r>
              <a:rPr lang="en-US" sz="2000" dirty="0">
                <a:cs typeface="B Nazanin" panose="00000400000000000000" pitchFamily="2" charset="-78"/>
              </a:rPr>
              <a:t>LFSR</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در پس‌پردازش باعث افزایش امنیت بدون کاهش سرعت می‌شود و گزینه‌ای برتر نسبت به </a:t>
            </a:r>
            <a:r>
              <a:rPr lang="en-US" sz="2000" dirty="0">
                <a:cs typeface="B Nazanin" panose="00000400000000000000" pitchFamily="2" charset="-78"/>
              </a:rPr>
              <a:t>XOR</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و </a:t>
            </a:r>
            <a:r>
              <a:rPr lang="en-US" sz="2000" dirty="0">
                <a:cs typeface="B Nazanin" panose="00000400000000000000" pitchFamily="2" charset="-78"/>
              </a:rPr>
              <a:t>Von Neumann </a:t>
            </a:r>
            <a:r>
              <a:rPr lang="fa-IR" sz="2000" dirty="0">
                <a:cs typeface="B Nazanin" panose="00000400000000000000" pitchFamily="2" charset="-78"/>
              </a:rPr>
              <a:t> است.</a:t>
            </a:r>
          </a:p>
          <a:p>
            <a:pPr marL="342900" indent="-342900" algn="r" rtl="1">
              <a:buFont typeface="Arial" panose="020B0604020202020204" pitchFamily="34" charset="0"/>
              <a:buChar char="•"/>
            </a:pPr>
            <a:r>
              <a:rPr lang="en-US" sz="2000" dirty="0">
                <a:cs typeface="B Nazanin" panose="00000400000000000000" pitchFamily="2" charset="-78"/>
              </a:rPr>
              <a:t> </a:t>
            </a:r>
            <a:r>
              <a:rPr lang="fa-IR" sz="2000" dirty="0">
                <a:cs typeface="B Nazanin" panose="00000400000000000000" pitchFamily="2" charset="-78"/>
              </a:rPr>
              <a:t>افزایش </a:t>
            </a:r>
            <a:r>
              <a:rPr lang="en-US" sz="2000" dirty="0">
                <a:cs typeface="B Nazanin" panose="00000400000000000000" pitchFamily="2" charset="-78"/>
              </a:rPr>
              <a:t>bit-width</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به بیشتر از 64 بیت باعث افت شدید امنیت شده و برای کاربردهای رمزنگاری توصیه نمی‌شود.</a:t>
            </a:r>
            <a:endParaRPr lang="en-US" sz="2000"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8852BC93-BDD5-B95E-C132-5725B5AB2DFC}"/>
              </a:ext>
            </a:extLst>
          </p:cNvPr>
          <p:cNvSpPr/>
          <p:nvPr/>
        </p:nvSpPr>
        <p:spPr>
          <a:xfrm>
            <a:off x="335331" y="527607"/>
            <a:ext cx="7417379" cy="2705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endParaRPr lang="fa-IR" dirty="0">
              <a:cs typeface="B Nazanin" panose="00000400000000000000" pitchFamily="2" charset="-78"/>
            </a:endParaRPr>
          </a:p>
        </p:txBody>
      </p:sp>
      <p:sp>
        <p:nvSpPr>
          <p:cNvPr id="7" name="Rectangle: Rounded Corners 6">
            <a:extLst>
              <a:ext uri="{FF2B5EF4-FFF2-40B4-BE49-F238E27FC236}">
                <a16:creationId xmlns:a16="http://schemas.microsoft.com/office/drawing/2014/main" id="{DA50A45C-27E1-EF7A-7C73-5702C5B096B2}"/>
              </a:ext>
            </a:extLst>
          </p:cNvPr>
          <p:cNvSpPr/>
          <p:nvPr/>
        </p:nvSpPr>
        <p:spPr>
          <a:xfrm>
            <a:off x="7771486" y="125842"/>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نوآوری‌های مقاله:</a:t>
            </a:r>
          </a:p>
        </p:txBody>
      </p:sp>
      <p:pic>
        <p:nvPicPr>
          <p:cNvPr id="2" name="Picture 1">
            <a:extLst>
              <a:ext uri="{FF2B5EF4-FFF2-40B4-BE49-F238E27FC236}">
                <a16:creationId xmlns:a16="http://schemas.microsoft.com/office/drawing/2014/main" id="{89DE7AFF-7F2A-B889-0704-C74CA6A6801F}"/>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3" name="Rectangle: Rounded Corners 2">
            <a:extLst>
              <a:ext uri="{FF2B5EF4-FFF2-40B4-BE49-F238E27FC236}">
                <a16:creationId xmlns:a16="http://schemas.microsoft.com/office/drawing/2014/main" id="{97A1A6EB-7B6A-523C-46F2-594696DF87BE}"/>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chemeClr val="tx1"/>
                </a:solidFill>
                <a:cs typeface="B Nazanin" panose="00000400000000000000" pitchFamily="2" charset="-78"/>
              </a:rPr>
              <a:t>بررسی مقاله شماره 8</a:t>
            </a:r>
            <a:endParaRPr lang="en-US" sz="2000" b="1" dirty="0">
              <a:solidFill>
                <a:schemeClr val="tx1"/>
              </a:solidFill>
              <a:cs typeface="B Nazanin" panose="00000400000000000000" pitchFamily="2" charset="-78"/>
            </a:endParaRPr>
          </a:p>
        </p:txBody>
      </p:sp>
      <p:sp>
        <p:nvSpPr>
          <p:cNvPr id="16" name="Rectangle: Rounded Corners 15">
            <a:extLst>
              <a:ext uri="{FF2B5EF4-FFF2-40B4-BE49-F238E27FC236}">
                <a16:creationId xmlns:a16="http://schemas.microsoft.com/office/drawing/2014/main" id="{0C8CDBB6-2C42-E88B-C6AC-1B9CADCFDE9D}"/>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7" name="Rectangle: Rounded Corners 16">
            <a:extLst>
              <a:ext uri="{FF2B5EF4-FFF2-40B4-BE49-F238E27FC236}">
                <a16:creationId xmlns:a16="http://schemas.microsoft.com/office/drawing/2014/main" id="{BCE86907-72E6-266E-4CB1-FFCAA22E514F}"/>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8" name="Rectangle: Rounded Corners 17">
            <a:extLst>
              <a:ext uri="{FF2B5EF4-FFF2-40B4-BE49-F238E27FC236}">
                <a16:creationId xmlns:a16="http://schemas.microsoft.com/office/drawing/2014/main" id="{FBC75B0B-2CF6-4A2D-E342-0397AD35A313}"/>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9" name="Rectangle: Rounded Corners 18">
            <a:extLst>
              <a:ext uri="{FF2B5EF4-FFF2-40B4-BE49-F238E27FC236}">
                <a16:creationId xmlns:a16="http://schemas.microsoft.com/office/drawing/2014/main" id="{B062017C-AD13-46B1-FF32-94D229B78F0F}"/>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20" name="Rectangle: Rounded Corners 19">
            <a:extLst>
              <a:ext uri="{FF2B5EF4-FFF2-40B4-BE49-F238E27FC236}">
                <a16:creationId xmlns:a16="http://schemas.microsoft.com/office/drawing/2014/main" id="{15EF210F-2068-5DE7-1EFD-DBD10DA7CF70}"/>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21" name="Rectangle: Rounded Corners 20">
            <a:extLst>
              <a:ext uri="{FF2B5EF4-FFF2-40B4-BE49-F238E27FC236}">
                <a16:creationId xmlns:a16="http://schemas.microsoft.com/office/drawing/2014/main" id="{670AB29F-3575-0050-D0F3-15A01433C86F}"/>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14</a:t>
            </a:r>
            <a:endParaRPr lang="en-US" sz="2000" b="1" dirty="0">
              <a:solidFill>
                <a:srgbClr val="00B050"/>
              </a:solidFill>
              <a:cs typeface="B Nazanin" panose="00000400000000000000" pitchFamily="2" charset="-78"/>
            </a:endParaRPr>
          </a:p>
        </p:txBody>
      </p:sp>
      <p:sp>
        <p:nvSpPr>
          <p:cNvPr id="23" name="Rectangle 1">
            <a:extLst>
              <a:ext uri="{FF2B5EF4-FFF2-40B4-BE49-F238E27FC236}">
                <a16:creationId xmlns:a16="http://schemas.microsoft.com/office/drawing/2014/main" id="{C3C150BE-2904-BB05-EFA5-BF6963F4100D}"/>
              </a:ext>
            </a:extLst>
          </p:cNvPr>
          <p:cNvSpPr>
            <a:spLocks noChangeArrowheads="1"/>
          </p:cNvSpPr>
          <p:nvPr/>
        </p:nvSpPr>
        <p:spPr bwMode="auto">
          <a:xfrm>
            <a:off x="611766" y="612994"/>
            <a:ext cx="686450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نویسندگان سه نوع منبع نویز دیجیتال را بررسی کردند</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NLFIRO (Non-linear Feedback Ring Oscillator)-1</a:t>
            </a: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PLL-based TRNG-2</a:t>
            </a: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Edge-Sampling TRNG (ES-TRNG)-3</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و آن‌ها را با سه روش پس‌پردازش ترکیب نمودند</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XOR</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Von Neumann</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LFSR</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سپس این ترکیب‌ها روی</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FPGA </a:t>
            </a: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از خانواده</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Xilinx Artix-7 </a:t>
            </a:r>
            <a:r>
              <a:rPr kumimoji="0" lang="ar-SA"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پیاده‌سازی و ارزیابی شدند</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264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F32A9F-A11E-7067-F8D6-F45FEE96C15A}"/>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7" name="Rectangle: Rounded Corners 6">
            <a:extLst>
              <a:ext uri="{FF2B5EF4-FFF2-40B4-BE49-F238E27FC236}">
                <a16:creationId xmlns:a16="http://schemas.microsoft.com/office/drawing/2014/main" id="{E4707574-CFC9-6170-8563-8A36BDF4E986}"/>
              </a:ext>
            </a:extLst>
          </p:cNvPr>
          <p:cNvSpPr/>
          <p:nvPr/>
        </p:nvSpPr>
        <p:spPr>
          <a:xfrm>
            <a:off x="9834463" y="204157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BCCDE9D8-6F78-1879-A17F-666BD0F9088D}"/>
              </a:ext>
            </a:extLst>
          </p:cNvPr>
          <p:cNvSpPr/>
          <p:nvPr/>
        </p:nvSpPr>
        <p:spPr>
          <a:xfrm>
            <a:off x="9834463" y="274627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8521DEEC-D5C5-CB39-7E51-1134A7B9E073}"/>
              </a:ext>
            </a:extLst>
          </p:cNvPr>
          <p:cNvSpPr/>
          <p:nvPr/>
        </p:nvSpPr>
        <p:spPr>
          <a:xfrm>
            <a:off x="9834463" y="345097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CA58E003-8C49-0ADB-71F0-93A79164C101}"/>
              </a:ext>
            </a:extLst>
          </p:cNvPr>
          <p:cNvSpPr/>
          <p:nvPr/>
        </p:nvSpPr>
        <p:spPr>
          <a:xfrm>
            <a:off x="9834463" y="415568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49E7C942-392A-49E9-1836-38B1C06DCDBC}"/>
              </a:ext>
            </a:extLst>
          </p:cNvPr>
          <p:cNvSpPr/>
          <p:nvPr/>
        </p:nvSpPr>
        <p:spPr>
          <a:xfrm>
            <a:off x="9834463" y="486038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125F84F2-A043-414B-9E38-81B2A135AC14}"/>
              </a:ext>
            </a:extLst>
          </p:cNvPr>
          <p:cNvSpPr/>
          <p:nvPr/>
        </p:nvSpPr>
        <p:spPr>
          <a:xfrm>
            <a:off x="9834463" y="556509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96EC3A86-EDB6-FF98-740D-AD615B984AEA}"/>
              </a:ext>
            </a:extLst>
          </p:cNvPr>
          <p:cNvSpPr/>
          <p:nvPr/>
        </p:nvSpPr>
        <p:spPr>
          <a:xfrm>
            <a:off x="9834464" y="624218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rgbClr val="00B050"/>
                </a:solidFill>
                <a:cs typeface="B Nazanin" panose="00000400000000000000" pitchFamily="2" charset="-78"/>
              </a:rPr>
              <a:t>بررسی مقاله شماره 15</a:t>
            </a:r>
            <a:endParaRPr lang="en-US" sz="2000" b="1" dirty="0">
              <a:solidFill>
                <a:srgbClr val="00B050"/>
              </a:solidFill>
              <a:cs typeface="B Nazanin" panose="00000400000000000000" pitchFamily="2" charset="-78"/>
            </a:endParaRPr>
          </a:p>
        </p:txBody>
      </p:sp>
      <p:pic>
        <p:nvPicPr>
          <p:cNvPr id="3" name="Picture 2">
            <a:extLst>
              <a:ext uri="{FF2B5EF4-FFF2-40B4-BE49-F238E27FC236}">
                <a16:creationId xmlns:a16="http://schemas.microsoft.com/office/drawing/2014/main" id="{8E319EBA-571D-F836-2ED5-05583A936D7D}"/>
              </a:ext>
            </a:extLst>
          </p:cNvPr>
          <p:cNvPicPr>
            <a:picLocks noChangeAspect="1"/>
          </p:cNvPicPr>
          <p:nvPr/>
        </p:nvPicPr>
        <p:blipFill>
          <a:blip r:embed="rId3"/>
          <a:srcRect l="32207" t="23530" r="20661" b="29128"/>
          <a:stretch/>
        </p:blipFill>
        <p:spPr>
          <a:xfrm>
            <a:off x="1479176" y="1334746"/>
            <a:ext cx="7189695" cy="2495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Rounded Corners 5">
            <a:extLst>
              <a:ext uri="{FF2B5EF4-FFF2-40B4-BE49-F238E27FC236}">
                <a16:creationId xmlns:a16="http://schemas.microsoft.com/office/drawing/2014/main" id="{FFA394FE-4EAC-8BB1-8A04-F458956658E9}"/>
              </a:ext>
            </a:extLst>
          </p:cNvPr>
          <p:cNvSpPr/>
          <p:nvPr/>
        </p:nvSpPr>
        <p:spPr>
          <a:xfrm>
            <a:off x="5987480" y="5084118"/>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26DFC0E6-117B-78FA-4726-068004B000EE}"/>
              </a:ext>
            </a:extLst>
          </p:cNvPr>
          <p:cNvSpPr txBox="1"/>
          <p:nvPr/>
        </p:nvSpPr>
        <p:spPr>
          <a:xfrm>
            <a:off x="5474927" y="5089646"/>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fa-IR" sz="2000" dirty="0"/>
              <a:t>2020</a:t>
            </a:r>
            <a:endParaRPr lang="fa-IR" sz="2000" b="1" dirty="0">
              <a:cs typeface="B Nazanin" panose="00000400000000000000" pitchFamily="2" charset="-78"/>
            </a:endParaRPr>
          </a:p>
        </p:txBody>
      </p:sp>
      <p:sp>
        <p:nvSpPr>
          <p:cNvPr id="15" name="Rectangle: Rounded Corners 14">
            <a:extLst>
              <a:ext uri="{FF2B5EF4-FFF2-40B4-BE49-F238E27FC236}">
                <a16:creationId xmlns:a16="http://schemas.microsoft.com/office/drawing/2014/main" id="{FA2E5C65-B944-08C4-9E57-4513403E29D7}"/>
              </a:ext>
            </a:extLst>
          </p:cNvPr>
          <p:cNvSpPr/>
          <p:nvPr/>
        </p:nvSpPr>
        <p:spPr>
          <a:xfrm>
            <a:off x="809394" y="4289234"/>
            <a:ext cx="4665533" cy="24680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it-IT"/>
              <a:t>Alon Amid, David Biancolin, Abraham Gonzalez, Daniel Grubb, Sagar Karandikar, Harrison Liew, Albert Magyar, Howard Mao, Albert Ou, Nathan Pemberton, Paul Rigge, Colin Schmidt, John Wright, Jerry Zhao, Yakun Sophia Shao, Krste Asanović, Borivoje Nikolić</a:t>
            </a:r>
            <a:endParaRPr lang="it-IT" dirty="0"/>
          </a:p>
        </p:txBody>
      </p:sp>
      <p:sp>
        <p:nvSpPr>
          <p:cNvPr id="16" name="Rectangle: Rounded Corners 15">
            <a:extLst>
              <a:ext uri="{FF2B5EF4-FFF2-40B4-BE49-F238E27FC236}">
                <a16:creationId xmlns:a16="http://schemas.microsoft.com/office/drawing/2014/main" id="{7FA95C01-CDD3-8D87-F14E-3A572787AA4C}"/>
              </a:ext>
            </a:extLst>
          </p:cNvPr>
          <p:cNvSpPr/>
          <p:nvPr/>
        </p:nvSpPr>
        <p:spPr>
          <a:xfrm>
            <a:off x="7223540" y="337525"/>
            <a:ext cx="2166031"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15</a:t>
            </a:r>
            <a:endParaRPr lang="en-US" sz="2800" b="1" dirty="0">
              <a:solidFill>
                <a:srgbClr val="FFFF00"/>
              </a:solidFill>
              <a:cs typeface="B Nazanin" panose="00000400000000000000" pitchFamily="2" charset="-78"/>
            </a:endParaRPr>
          </a:p>
        </p:txBody>
      </p:sp>
      <p:sp>
        <p:nvSpPr>
          <p:cNvPr id="17" name="TextBox 16">
            <a:extLst>
              <a:ext uri="{FF2B5EF4-FFF2-40B4-BE49-F238E27FC236}">
                <a16:creationId xmlns:a16="http://schemas.microsoft.com/office/drawing/2014/main" id="{0E326E18-BAD1-01FF-063D-EFC52AAA1486}"/>
              </a:ext>
            </a:extLst>
          </p:cNvPr>
          <p:cNvSpPr txBox="1"/>
          <p:nvPr/>
        </p:nvSpPr>
        <p:spPr>
          <a:xfrm>
            <a:off x="2417940" y="4072327"/>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نویسندگان:</a:t>
            </a:r>
          </a:p>
        </p:txBody>
      </p:sp>
    </p:spTree>
    <p:extLst>
      <p:ext uri="{BB962C8B-B14F-4D97-AF65-F5344CB8AC3E}">
        <p14:creationId xmlns:p14="http://schemas.microsoft.com/office/powerpoint/2010/main" val="3979844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6A6D0-16FD-5684-1553-C3731911725C}"/>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95EE553-1538-AE3B-BC5F-2171483C6099}"/>
              </a:ext>
            </a:extLst>
          </p:cNvPr>
          <p:cNvSpPr/>
          <p:nvPr/>
        </p:nvSpPr>
        <p:spPr>
          <a:xfrm>
            <a:off x="7637930" y="2902306"/>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b="1" dirty="0"/>
              <a:t>هدف</a:t>
            </a:r>
            <a:r>
              <a:rPr lang="ar-SA" b="1" dirty="0"/>
              <a:t> مقاله</a:t>
            </a:r>
            <a:r>
              <a:rPr lang="fa-IR" b="1" dirty="0"/>
              <a:t>:</a:t>
            </a:r>
            <a:endParaRPr lang="ar-SA" b="1" dirty="0"/>
          </a:p>
        </p:txBody>
      </p:sp>
      <p:sp>
        <p:nvSpPr>
          <p:cNvPr id="5" name="Rectangle: Rounded Corners 4">
            <a:extLst>
              <a:ext uri="{FF2B5EF4-FFF2-40B4-BE49-F238E27FC236}">
                <a16:creationId xmlns:a16="http://schemas.microsoft.com/office/drawing/2014/main" id="{3DC7E224-5561-BBE3-A52E-5B0BE44F3138}"/>
              </a:ext>
            </a:extLst>
          </p:cNvPr>
          <p:cNvSpPr/>
          <p:nvPr/>
        </p:nvSpPr>
        <p:spPr>
          <a:xfrm>
            <a:off x="149292" y="3560356"/>
            <a:ext cx="9603166" cy="170192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lgn="r" rtl="1">
              <a:buFont typeface="Arial" panose="020B0604020202020204" pitchFamily="34" charset="0"/>
              <a:buChar char="•"/>
            </a:pPr>
            <a:r>
              <a:rPr lang="fa-IR" sz="2000" b="1" dirty="0">
                <a:cs typeface="B Nazanin" panose="00000400000000000000" pitchFamily="2" charset="-78"/>
              </a:rPr>
              <a:t>کاهش هزینه و پیچیدگی طراحی </a:t>
            </a:r>
            <a:r>
              <a:rPr lang="en-US" sz="2000" b="1" dirty="0">
                <a:cs typeface="B Nazanin" panose="00000400000000000000" pitchFamily="2" charset="-78"/>
              </a:rPr>
              <a:t>SoC</a:t>
            </a:r>
            <a:r>
              <a:rPr lang="fa-IR" sz="2000" b="1" dirty="0">
                <a:cs typeface="B Nazanin" panose="00000400000000000000" pitchFamily="2" charset="-78"/>
              </a:rPr>
              <a:t>ها با استفاده از مولدهای پارامتریک </a:t>
            </a:r>
            <a:r>
              <a:rPr lang="en-US" sz="2000" b="1" dirty="0">
                <a:cs typeface="B Nazanin" panose="00000400000000000000" pitchFamily="2" charset="-78"/>
              </a:rPr>
              <a:t>(generators)</a:t>
            </a:r>
          </a:p>
          <a:p>
            <a:pPr marL="342900" indent="-342900" algn="r" rtl="1">
              <a:buFont typeface="Arial" panose="020B0604020202020204" pitchFamily="34" charset="0"/>
              <a:buChar char="•"/>
            </a:pPr>
            <a:r>
              <a:rPr lang="fa-IR" sz="2000" b="1" dirty="0">
                <a:cs typeface="B Nazanin" panose="00000400000000000000" pitchFamily="2" charset="-78"/>
              </a:rPr>
              <a:t>ارائه یک زیرساخت کامل برای طراحی چابک </a:t>
            </a:r>
            <a:r>
              <a:rPr lang="en-US" sz="2000" b="1" dirty="0">
                <a:cs typeface="B Nazanin" panose="00000400000000000000" pitchFamily="2" charset="-78"/>
              </a:rPr>
              <a:t>(agile design)</a:t>
            </a:r>
          </a:p>
          <a:p>
            <a:pPr marL="342900" indent="-342900" algn="r" rtl="1">
              <a:buFont typeface="Arial" panose="020B0604020202020204" pitchFamily="34" charset="0"/>
              <a:buChar char="•"/>
            </a:pPr>
            <a:r>
              <a:rPr lang="fa-IR" sz="2000" b="1" dirty="0">
                <a:cs typeface="B Nazanin" panose="00000400000000000000" pitchFamily="2" charset="-78"/>
              </a:rPr>
              <a:t>فراهم‌کردن محیط توسعه‌ای که از </a:t>
            </a:r>
            <a:r>
              <a:rPr lang="en-US" sz="2000" b="1" dirty="0">
                <a:cs typeface="B Nazanin" panose="00000400000000000000" pitchFamily="2" charset="-78"/>
              </a:rPr>
              <a:t>RTL</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تا شبیه‌سازی نرم‌افزاری، شبیه‌سازی مبتنی بر </a:t>
            </a:r>
            <a:r>
              <a:rPr lang="en-US" sz="2000" b="1" dirty="0">
                <a:cs typeface="B Nazanin" panose="00000400000000000000" pitchFamily="2" charset="-78"/>
              </a:rPr>
              <a:t>FPGA</a:t>
            </a:r>
            <a:r>
              <a:rPr lang="fa-IR" sz="2000" b="1" dirty="0">
                <a:cs typeface="B Nazanin" panose="00000400000000000000" pitchFamily="2" charset="-78"/>
              </a:rPr>
              <a:t> </a:t>
            </a:r>
            <a:r>
              <a:rPr lang="en-US" sz="2000" b="1" dirty="0">
                <a:cs typeface="B Nazanin" panose="00000400000000000000" pitchFamily="2" charset="-78"/>
              </a:rPr>
              <a:t>، </a:t>
            </a:r>
            <a:r>
              <a:rPr lang="fa-IR" sz="2000" b="1" dirty="0">
                <a:cs typeface="B Nazanin" panose="00000400000000000000" pitchFamily="2" charset="-78"/>
              </a:rPr>
              <a:t>طراحی فیزیکی و توسعه نرم‌افزار را پوشش می‌دهد.</a:t>
            </a:r>
            <a:endParaRPr lang="en-US" sz="2000" b="1"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547DBE0D-0EF2-34AF-11EC-85666D6380F9}"/>
              </a:ext>
            </a:extLst>
          </p:cNvPr>
          <p:cNvSpPr/>
          <p:nvPr/>
        </p:nvSpPr>
        <p:spPr>
          <a:xfrm>
            <a:off x="846606" y="1503774"/>
            <a:ext cx="8208538" cy="11773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dirty="0"/>
              <a:t>معرفی چارچوب </a:t>
            </a:r>
            <a:r>
              <a:rPr lang="en-US" dirty="0" err="1"/>
              <a:t>Chipyard</a:t>
            </a:r>
            <a:r>
              <a:rPr lang="fa-IR" dirty="0"/>
              <a:t> </a:t>
            </a:r>
            <a:r>
              <a:rPr lang="en-US" dirty="0"/>
              <a:t> </a:t>
            </a:r>
            <a:r>
              <a:rPr lang="fa-IR" dirty="0"/>
              <a:t>به‌عنوان یک پلتفرم متن‌باز، یکپارچه، و قابل توسعه برای طراحی، شبیه‌سازی، و پیاده‌سازی سیستم-روی-چیپ‌های سفارشی </a:t>
            </a:r>
            <a:r>
              <a:rPr lang="en-US" dirty="0"/>
              <a:t>(SoCs)، </a:t>
            </a:r>
            <a:r>
              <a:rPr lang="fa-IR" dirty="0"/>
              <a:t>به‌ویژه بر پایه پردازنده‌های </a:t>
            </a:r>
            <a:r>
              <a:rPr lang="en-US" dirty="0"/>
              <a:t>RISC-V</a:t>
            </a:r>
            <a:r>
              <a:rPr lang="fa-IR" dirty="0"/>
              <a:t>.</a:t>
            </a:r>
            <a:endParaRPr lang="en-US" b="1" dirty="0"/>
          </a:p>
        </p:txBody>
      </p:sp>
      <p:sp>
        <p:nvSpPr>
          <p:cNvPr id="7" name="Rectangle: Rounded Corners 6">
            <a:extLst>
              <a:ext uri="{FF2B5EF4-FFF2-40B4-BE49-F238E27FC236}">
                <a16:creationId xmlns:a16="http://schemas.microsoft.com/office/drawing/2014/main" id="{8D0EF798-5A00-AE28-145A-6F81619D5146}"/>
              </a:ext>
            </a:extLst>
          </p:cNvPr>
          <p:cNvSpPr/>
          <p:nvPr/>
        </p:nvSpPr>
        <p:spPr>
          <a:xfrm>
            <a:off x="7637930" y="788093"/>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موضوع</a:t>
            </a:r>
            <a:r>
              <a:rPr lang="ar-SA" b="1" dirty="0"/>
              <a:t> مقاله</a:t>
            </a:r>
            <a:r>
              <a:rPr lang="fa-IR" b="1" dirty="0"/>
              <a:t>:</a:t>
            </a:r>
            <a:endParaRPr lang="en-US" b="1" dirty="0"/>
          </a:p>
        </p:txBody>
      </p:sp>
      <p:pic>
        <p:nvPicPr>
          <p:cNvPr id="8" name="Picture 7">
            <a:extLst>
              <a:ext uri="{FF2B5EF4-FFF2-40B4-BE49-F238E27FC236}">
                <a16:creationId xmlns:a16="http://schemas.microsoft.com/office/drawing/2014/main" id="{28C05AF7-8D80-CEAE-2F94-E36D44F0BD0C}"/>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0431063A-0291-90F4-7620-90C530F1D7D8}"/>
              </a:ext>
            </a:extLst>
          </p:cNvPr>
          <p:cNvSpPr/>
          <p:nvPr/>
        </p:nvSpPr>
        <p:spPr>
          <a:xfrm>
            <a:off x="9834463" y="204157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81288135-CBC6-8346-0A12-E78C5CC3376B}"/>
              </a:ext>
            </a:extLst>
          </p:cNvPr>
          <p:cNvSpPr/>
          <p:nvPr/>
        </p:nvSpPr>
        <p:spPr>
          <a:xfrm>
            <a:off x="9834463" y="274627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4CA67A6A-8695-D995-3107-98A50D467FEC}"/>
              </a:ext>
            </a:extLst>
          </p:cNvPr>
          <p:cNvSpPr/>
          <p:nvPr/>
        </p:nvSpPr>
        <p:spPr>
          <a:xfrm>
            <a:off x="9834463" y="345097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6AD01100-0E4B-5307-C1A4-D105F80CA026}"/>
              </a:ext>
            </a:extLst>
          </p:cNvPr>
          <p:cNvSpPr/>
          <p:nvPr/>
        </p:nvSpPr>
        <p:spPr>
          <a:xfrm>
            <a:off x="9834463" y="415568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57F65047-49BF-6768-DA65-619985391AD5}"/>
              </a:ext>
            </a:extLst>
          </p:cNvPr>
          <p:cNvSpPr/>
          <p:nvPr/>
        </p:nvSpPr>
        <p:spPr>
          <a:xfrm>
            <a:off x="9834463" y="486038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A4BB0E7D-1A75-CC94-A1CF-2FF984105755}"/>
              </a:ext>
            </a:extLst>
          </p:cNvPr>
          <p:cNvSpPr/>
          <p:nvPr/>
        </p:nvSpPr>
        <p:spPr>
          <a:xfrm>
            <a:off x="9834463" y="556509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77F25514-A65C-0449-5AE6-E8EE25AA6CB9}"/>
              </a:ext>
            </a:extLst>
          </p:cNvPr>
          <p:cNvSpPr/>
          <p:nvPr/>
        </p:nvSpPr>
        <p:spPr>
          <a:xfrm>
            <a:off x="9834464" y="624218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rgbClr val="00B050"/>
                </a:solidFill>
                <a:cs typeface="B Nazanin" panose="00000400000000000000" pitchFamily="2" charset="-78"/>
              </a:rPr>
              <a:t>بررسی مقاله شماره 15</a:t>
            </a:r>
            <a:endParaRPr lang="en-US" sz="2000" b="1" dirty="0">
              <a:solidFill>
                <a:srgbClr val="00B050"/>
              </a:solidFill>
              <a:cs typeface="B Nazanin" panose="00000400000000000000" pitchFamily="2" charset="-78"/>
            </a:endParaRPr>
          </a:p>
        </p:txBody>
      </p:sp>
    </p:spTree>
    <p:extLst>
      <p:ext uri="{BB962C8B-B14F-4D97-AF65-F5344CB8AC3E}">
        <p14:creationId xmlns:p14="http://schemas.microsoft.com/office/powerpoint/2010/main" val="1506574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C09BF-C93D-FC4D-EA0E-68CBAEFB9DFD}"/>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A296410-1DEF-583D-B87F-99A61D79F00F}"/>
              </a:ext>
            </a:extLst>
          </p:cNvPr>
          <p:cNvSpPr/>
          <p:nvPr/>
        </p:nvSpPr>
        <p:spPr>
          <a:xfrm>
            <a:off x="7439791" y="4202336"/>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rtl="1"/>
            <a:r>
              <a:rPr lang="fa-IR" sz="1800" b="1" dirty="0">
                <a:cs typeface="B Nazanin" panose="00000400000000000000" pitchFamily="2" charset="-78"/>
              </a:rPr>
              <a:t>نتیجه‌گیری:</a:t>
            </a:r>
            <a:endParaRPr lang="ar-SA" b="1" dirty="0"/>
          </a:p>
        </p:txBody>
      </p:sp>
      <p:sp>
        <p:nvSpPr>
          <p:cNvPr id="5" name="Rectangle: Rounded Corners 4">
            <a:extLst>
              <a:ext uri="{FF2B5EF4-FFF2-40B4-BE49-F238E27FC236}">
                <a16:creationId xmlns:a16="http://schemas.microsoft.com/office/drawing/2014/main" id="{8F55F78E-BD39-F0CB-0684-CD42BDF2A6BC}"/>
              </a:ext>
            </a:extLst>
          </p:cNvPr>
          <p:cNvSpPr/>
          <p:nvPr/>
        </p:nvSpPr>
        <p:spPr>
          <a:xfrm>
            <a:off x="645458" y="4860386"/>
            <a:ext cx="8941723" cy="15185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en-US" sz="2000" dirty="0" err="1">
                <a:cs typeface="B Nazanin" panose="00000400000000000000" pitchFamily="2" charset="-78"/>
              </a:rPr>
              <a:t>Chipyard</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با فراهم‌کردن یک بستر یکپارچه و منعطف، فرآیند طراحی، شبیه‌سازی، و پیاده‌سازی </a:t>
            </a:r>
            <a:r>
              <a:rPr lang="en-US" sz="2000" dirty="0">
                <a:cs typeface="B Nazanin" panose="00000400000000000000" pitchFamily="2" charset="-78"/>
              </a:rPr>
              <a:t>SoC</a:t>
            </a:r>
            <a:r>
              <a:rPr lang="fa-IR" sz="2000" dirty="0">
                <a:cs typeface="B Nazanin" panose="00000400000000000000" pitchFamily="2" charset="-78"/>
              </a:rPr>
              <a:t>های پیچیده و سفارشی را برای تیم‌های کوچک و پژوهشگران ساده می‌سازد. این چارچوب مسیر توسعه چابک را از طراحی دیجیتال تا توسعه نرم‌افزار و پیاده‌سازی فیزیکی هموار می‌کند و نقش مهمی در گسترش استفاده از سخت‌افزار متن‌باز ایفا می‌نماید.</a:t>
            </a:r>
            <a:endParaRPr lang="en-US" sz="2000" dirty="0">
              <a:cs typeface="B Nazanin" panose="00000400000000000000" pitchFamily="2" charset="-78"/>
            </a:endParaRPr>
          </a:p>
        </p:txBody>
      </p:sp>
      <p:sp>
        <p:nvSpPr>
          <p:cNvPr id="6" name="Rectangle: Rounded Corners 5">
            <a:extLst>
              <a:ext uri="{FF2B5EF4-FFF2-40B4-BE49-F238E27FC236}">
                <a16:creationId xmlns:a16="http://schemas.microsoft.com/office/drawing/2014/main" id="{38A259E0-C935-C0E1-2944-42A3C8681833}"/>
              </a:ext>
            </a:extLst>
          </p:cNvPr>
          <p:cNvSpPr/>
          <p:nvPr/>
        </p:nvSpPr>
        <p:spPr>
          <a:xfrm>
            <a:off x="645459" y="901397"/>
            <a:ext cx="8841496" cy="32106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endParaRPr lang="fa-IR" dirty="0">
              <a:cs typeface="B Nazanin" panose="00000400000000000000" pitchFamily="2" charset="-78"/>
            </a:endParaRPr>
          </a:p>
        </p:txBody>
      </p:sp>
      <p:sp>
        <p:nvSpPr>
          <p:cNvPr id="7" name="Rectangle: Rounded Corners 6">
            <a:extLst>
              <a:ext uri="{FF2B5EF4-FFF2-40B4-BE49-F238E27FC236}">
                <a16:creationId xmlns:a16="http://schemas.microsoft.com/office/drawing/2014/main" id="{134D0E10-8774-16CE-4FE9-9EB3606A312E}"/>
              </a:ext>
            </a:extLst>
          </p:cNvPr>
          <p:cNvSpPr/>
          <p:nvPr/>
        </p:nvSpPr>
        <p:spPr>
          <a:xfrm>
            <a:off x="7439791" y="193732"/>
            <a:ext cx="1746974"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fa-IR" b="1" dirty="0"/>
              <a:t>نوآوری‌های مقاله:</a:t>
            </a:r>
          </a:p>
        </p:txBody>
      </p:sp>
      <p:pic>
        <p:nvPicPr>
          <p:cNvPr id="8" name="Picture 7">
            <a:extLst>
              <a:ext uri="{FF2B5EF4-FFF2-40B4-BE49-F238E27FC236}">
                <a16:creationId xmlns:a16="http://schemas.microsoft.com/office/drawing/2014/main" id="{54501356-FDC1-54CA-6DA9-25F12A37B4AB}"/>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9" name="Rectangle: Rounded Corners 8">
            <a:extLst>
              <a:ext uri="{FF2B5EF4-FFF2-40B4-BE49-F238E27FC236}">
                <a16:creationId xmlns:a16="http://schemas.microsoft.com/office/drawing/2014/main" id="{51A2EB26-F259-79FF-9A04-A885C7B445B0}"/>
              </a:ext>
            </a:extLst>
          </p:cNvPr>
          <p:cNvSpPr/>
          <p:nvPr/>
        </p:nvSpPr>
        <p:spPr>
          <a:xfrm>
            <a:off x="9834463" y="204157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9</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F99F27EE-F345-DBDD-7BF6-879520DBE98E}"/>
              </a:ext>
            </a:extLst>
          </p:cNvPr>
          <p:cNvSpPr/>
          <p:nvPr/>
        </p:nvSpPr>
        <p:spPr>
          <a:xfrm>
            <a:off x="9834463" y="274627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10</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670AB272-E534-DFEF-ACE4-1FA1F4CC24D0}"/>
              </a:ext>
            </a:extLst>
          </p:cNvPr>
          <p:cNvSpPr/>
          <p:nvPr/>
        </p:nvSpPr>
        <p:spPr>
          <a:xfrm>
            <a:off x="9834463" y="345097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11</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580CD799-D533-DBC9-1EF3-799E5A5C6004}"/>
              </a:ext>
            </a:extLst>
          </p:cNvPr>
          <p:cNvSpPr/>
          <p:nvPr/>
        </p:nvSpPr>
        <p:spPr>
          <a:xfrm>
            <a:off x="9834463" y="415568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12</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6799346C-E99E-881D-CF68-1E49314660FF}"/>
              </a:ext>
            </a:extLst>
          </p:cNvPr>
          <p:cNvSpPr/>
          <p:nvPr/>
        </p:nvSpPr>
        <p:spPr>
          <a:xfrm>
            <a:off x="9834463" y="486038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13</a:t>
            </a:r>
            <a:endParaRPr lang="en-US" sz="1800" b="1" dirty="0">
              <a:solidFill>
                <a:schemeClr val="tx1"/>
              </a:solidFill>
              <a:cs typeface="B Nazanin" panose="00000400000000000000" pitchFamily="2" charset="-78"/>
            </a:endParaRPr>
          </a:p>
        </p:txBody>
      </p:sp>
      <p:sp>
        <p:nvSpPr>
          <p:cNvPr id="14" name="Rectangle: Rounded Corners 13">
            <a:extLst>
              <a:ext uri="{FF2B5EF4-FFF2-40B4-BE49-F238E27FC236}">
                <a16:creationId xmlns:a16="http://schemas.microsoft.com/office/drawing/2014/main" id="{E75E6653-F6CF-8DA5-7EB8-89FA223AAF78}"/>
              </a:ext>
            </a:extLst>
          </p:cNvPr>
          <p:cNvSpPr/>
          <p:nvPr/>
        </p:nvSpPr>
        <p:spPr>
          <a:xfrm>
            <a:off x="9834463" y="556509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14</a:t>
            </a:r>
            <a:endParaRPr lang="en-US" sz="2000" b="1" dirty="0">
              <a:solidFill>
                <a:schemeClr val="tx1"/>
              </a:solidFill>
              <a:cs typeface="B Nazanin" panose="00000400000000000000" pitchFamily="2" charset="-78"/>
            </a:endParaRPr>
          </a:p>
        </p:txBody>
      </p:sp>
      <p:sp>
        <p:nvSpPr>
          <p:cNvPr id="15" name="Rectangle: Rounded Corners 14">
            <a:extLst>
              <a:ext uri="{FF2B5EF4-FFF2-40B4-BE49-F238E27FC236}">
                <a16:creationId xmlns:a16="http://schemas.microsoft.com/office/drawing/2014/main" id="{93AAFE30-95AE-EC09-274F-31BC09C3CCBF}"/>
              </a:ext>
            </a:extLst>
          </p:cNvPr>
          <p:cNvSpPr/>
          <p:nvPr/>
        </p:nvSpPr>
        <p:spPr>
          <a:xfrm>
            <a:off x="9834464" y="624218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rtl="1"/>
            <a:r>
              <a:rPr lang="fa-IR" sz="2000" b="1" dirty="0">
                <a:solidFill>
                  <a:srgbClr val="00B050"/>
                </a:solidFill>
                <a:cs typeface="B Nazanin" panose="00000400000000000000" pitchFamily="2" charset="-78"/>
              </a:rPr>
              <a:t>بررسی مقاله شماره 15</a:t>
            </a:r>
            <a:endParaRPr lang="en-US" sz="2000" b="1" dirty="0">
              <a:solidFill>
                <a:srgbClr val="00B050"/>
              </a:solidFill>
              <a:cs typeface="B Nazanin" panose="00000400000000000000" pitchFamily="2" charset="-78"/>
            </a:endParaRPr>
          </a:p>
        </p:txBody>
      </p:sp>
      <p:sp>
        <p:nvSpPr>
          <p:cNvPr id="22" name="Rectangle 1">
            <a:extLst>
              <a:ext uri="{FF2B5EF4-FFF2-40B4-BE49-F238E27FC236}">
                <a16:creationId xmlns:a16="http://schemas.microsoft.com/office/drawing/2014/main" id="{AC2A9B04-12B0-3599-9AE2-6EA7F4A7A8DE}"/>
              </a:ext>
            </a:extLst>
          </p:cNvPr>
          <p:cNvSpPr>
            <a:spLocks noChangeArrowheads="1"/>
          </p:cNvSpPr>
          <p:nvPr/>
        </p:nvSpPr>
        <p:spPr bwMode="auto">
          <a:xfrm>
            <a:off x="735106" y="1075573"/>
            <a:ext cx="86495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ادغام ابزارهای متن‌باز مختلف</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lang="en-US" altLang="en-US" dirty="0">
                <a:latin typeface="Arial" panose="020B0604020202020204" pitchFamily="34" charset="0"/>
                <a:cs typeface="B Nazanin" panose="00000400000000000000" pitchFamily="2" charset="-78"/>
              </a:rPr>
              <a:t>)</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مثل</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Chisel، Rocket Chip، </a:t>
            </a:r>
            <a:r>
              <a:rPr kumimoji="0" lang="en-US" altLang="en-US" sz="1800" i="0" u="none" strike="noStrike" cap="none" normalizeH="0" baseline="0" dirty="0" err="1">
                <a:ln>
                  <a:noFill/>
                </a:ln>
                <a:solidFill>
                  <a:schemeClr val="tx1"/>
                </a:solidFill>
                <a:effectLst/>
                <a:latin typeface="Arial" panose="020B0604020202020204" pitchFamily="34" charset="0"/>
                <a:cs typeface="B Nazanin" panose="00000400000000000000" pitchFamily="2" charset="-78"/>
              </a:rPr>
              <a:t>FireSim</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Hammer، </a:t>
            </a:r>
            <a:r>
              <a:rPr kumimoji="0" lang="en-US" altLang="en-US" sz="1800" i="0" u="none" strike="noStrike" cap="none" normalizeH="0" baseline="0" dirty="0" err="1">
                <a:ln>
                  <a:noFill/>
                </a:ln>
                <a:solidFill>
                  <a:schemeClr val="tx1"/>
                </a:solidFill>
                <a:effectLst/>
                <a:latin typeface="Arial" panose="020B0604020202020204" pitchFamily="34" charset="0"/>
                <a:cs typeface="B Nazanin" panose="00000400000000000000" pitchFamily="2" charset="-78"/>
              </a:rPr>
              <a:t>FireMarshal</a:t>
            </a:r>
            <a:r>
              <a:rPr lang="fa-IR" altLang="en-US" dirty="0">
                <a:latin typeface="Arial" panose="020B0604020202020204" pitchFamily="34" charset="0"/>
                <a:cs typeface="B Nazanin" panose="00000400000000000000" pitchFamily="2" charset="-78"/>
              </a:rPr>
              <a:t>)</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در یک چارچوب منسجم</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پشتیبانی از طراحی ناهمگون</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SoC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شامل هسته‌های مختلف</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lang="fa-IR" altLang="en-US" dirty="0">
                <a:latin typeface="Arial" panose="020B0604020202020204" pitchFamily="34" charset="0"/>
                <a:cs typeface="B Nazanin" panose="00000400000000000000" pitchFamily="2" charset="-78"/>
              </a:rPr>
              <a:t>(</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Rocket، BOOM، Ariane</a:t>
            </a:r>
            <a:r>
              <a:rPr kumimoji="0" lang="fa-IR"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شتاب‌دهنده‌ها، واحدهای سیگنال دیجیتال، و حافظه‌ها</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استفاده از زبان</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Chisel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و فرمت میانی</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FIRRTL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برای تولید سخت‌افزار قابل تنظیم و قابل حمل</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پشتیبانی از</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شبیه‌سازی سریع مبتنی بر</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FPGA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در فضای ابری</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از طریق</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en-US" altLang="en-US" sz="1800" i="0" u="none" strike="noStrike" cap="none" normalizeH="0" baseline="0" dirty="0" err="1">
                <a:ln>
                  <a:noFill/>
                </a:ln>
                <a:solidFill>
                  <a:schemeClr val="tx1"/>
                </a:solidFill>
                <a:effectLst/>
                <a:latin typeface="Arial" panose="020B0604020202020204" pitchFamily="34" charset="0"/>
                <a:cs typeface="B Nazanin" panose="00000400000000000000" pitchFamily="2" charset="-78"/>
              </a:rPr>
              <a:t>FireSim</a:t>
            </a:r>
            <a:r>
              <a:rPr lang="fa-IR" altLang="en-US" dirty="0">
                <a:latin typeface="Arial" panose="020B0604020202020204" pitchFamily="34" charset="0"/>
                <a:cs typeface="B Nazanin" panose="00000400000000000000" pitchFamily="2" charset="-78"/>
              </a:rPr>
              <a:t>.</a:t>
            </a:r>
            <a:endPar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طراحی فیزیکی با ابزار</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Hammer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برای پشتیبانی از فرآیندهای ساخت مختلف و قابلیت استفاده از پلاگین‌های مخصوص شرکت‌های مختلف</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پشتیبانی از</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طراحی نرم‌افزار و مدیریت بار کاری</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با ابزار</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en-US" altLang="en-US" sz="1800" i="0" u="none" strike="noStrike" cap="none" normalizeH="0" baseline="0" dirty="0" err="1">
                <a:ln>
                  <a:noFill/>
                </a:ln>
                <a:solidFill>
                  <a:schemeClr val="tx1"/>
                </a:solidFill>
                <a:effectLst/>
                <a:latin typeface="Arial" panose="020B0604020202020204" pitchFamily="34" charset="0"/>
                <a:cs typeface="B Nazanin" panose="00000400000000000000" pitchFamily="2" charset="-78"/>
              </a:rPr>
              <a:t>FireMarshal</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سازگار با شبیه‌سازی‌ها و امولاتورها</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فراهم‌سازی امکان توسعه همزمان چند ویژگی در یک تیم کوچک با</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ادغام مستمر</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(CI) </a:t>
            </a:r>
            <a:r>
              <a:rPr kumimoji="0" lang="ar-SA"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در سطح سیستم</a:t>
            </a:r>
            <a:r>
              <a:rPr kumimoji="0" lang="en-US" altLang="en-US" sz="18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a:t>
            </a:r>
          </a:p>
        </p:txBody>
      </p:sp>
    </p:spTree>
    <p:extLst>
      <p:ext uri="{BB962C8B-B14F-4D97-AF65-F5344CB8AC3E}">
        <p14:creationId xmlns:p14="http://schemas.microsoft.com/office/powerpoint/2010/main" val="423934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8F4A2B5-8778-F4E6-90E7-2C3E64EAC69D}"/>
              </a:ext>
            </a:extLst>
          </p:cNvPr>
          <p:cNvSpPr/>
          <p:nvPr/>
        </p:nvSpPr>
        <p:spPr>
          <a:xfrm>
            <a:off x="867126" y="2711098"/>
            <a:ext cx="8427874" cy="15208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en-US" b="1" dirty="0"/>
              <a:t>Entropy</a:t>
            </a:r>
            <a:r>
              <a:rPr lang="fa-IR" b="1" dirty="0"/>
              <a:t> </a:t>
            </a:r>
            <a:r>
              <a:rPr lang="en-US" b="1" dirty="0"/>
              <a:t> </a:t>
            </a:r>
            <a:r>
              <a:rPr lang="ar-SA" b="1" dirty="0"/>
              <a:t>حدسی </a:t>
            </a:r>
            <a:r>
              <a:rPr lang="en-US" b="1" dirty="0"/>
              <a:t> (GE) </a:t>
            </a:r>
            <a:r>
              <a:rPr lang="ar-SA" b="1" dirty="0"/>
              <a:t>برابر با 1 و </a:t>
            </a:r>
            <a:r>
              <a:rPr lang="en-US" b="1" dirty="0"/>
              <a:t>Guessing Distance</a:t>
            </a:r>
            <a:r>
              <a:rPr lang="fa-IR" b="1" dirty="0"/>
              <a:t> </a:t>
            </a:r>
            <a:r>
              <a:rPr lang="en-US" b="1" dirty="0"/>
              <a:t> (GD) </a:t>
            </a:r>
            <a:r>
              <a:rPr lang="ar-SA" b="1" dirty="0"/>
              <a:t>بیش از 0.25 که نشان‌دهنده‌ی بازیابی کامل کلید رمزی حتی در شرایط غیرهمزمانی شدید است.عملکرد بهتر نسبت به روش‌های قبلی، از جمله حملات مبتنی بر </a:t>
            </a:r>
            <a:r>
              <a:rPr lang="en-US" b="1" dirty="0"/>
              <a:t>CNN</a:t>
            </a:r>
            <a:r>
              <a:rPr lang="fa-IR" b="1" dirty="0"/>
              <a:t> </a:t>
            </a:r>
            <a:r>
              <a:rPr lang="en-US" b="1" dirty="0"/>
              <a:t> </a:t>
            </a:r>
            <a:r>
              <a:rPr lang="ar-SA" b="1" dirty="0"/>
              <a:t>که در داده‌های واقعی </a:t>
            </a:r>
            <a:r>
              <a:rPr lang="en-US" b="1" dirty="0"/>
              <a:t>DFS</a:t>
            </a:r>
            <a:r>
              <a:rPr lang="fa-IR" b="1" dirty="0"/>
              <a:t> </a:t>
            </a:r>
            <a:r>
              <a:rPr lang="en-US" b="1" dirty="0"/>
              <a:t> </a:t>
            </a:r>
            <a:r>
              <a:rPr lang="ar-SA" b="1" dirty="0"/>
              <a:t>موفق عمل نکردند.</a:t>
            </a:r>
            <a:endParaRPr lang="en-US" b="1" dirty="0"/>
          </a:p>
        </p:txBody>
      </p:sp>
      <p:sp>
        <p:nvSpPr>
          <p:cNvPr id="5" name="Rectangle: Rounded Corners 4">
            <a:extLst>
              <a:ext uri="{FF2B5EF4-FFF2-40B4-BE49-F238E27FC236}">
                <a16:creationId xmlns:a16="http://schemas.microsoft.com/office/drawing/2014/main" id="{33898154-EC05-5889-D206-2ABDFD3B755B}"/>
              </a:ext>
            </a:extLst>
          </p:cNvPr>
          <p:cNvSpPr/>
          <p:nvPr/>
        </p:nvSpPr>
        <p:spPr>
          <a:xfrm>
            <a:off x="7109304" y="2034144"/>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 نتایج:</a:t>
            </a:r>
            <a:endParaRPr lang="en-US" b="1" dirty="0"/>
          </a:p>
        </p:txBody>
      </p:sp>
      <p:pic>
        <p:nvPicPr>
          <p:cNvPr id="6" name="Picture 5">
            <a:extLst>
              <a:ext uri="{FF2B5EF4-FFF2-40B4-BE49-F238E27FC236}">
                <a16:creationId xmlns:a16="http://schemas.microsoft.com/office/drawing/2014/main" id="{7A0FC0AD-2CD1-79BD-1C2F-59D9511D25E8}"/>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7" name="Rectangle: Rounded Corners 6">
            <a:extLst>
              <a:ext uri="{FF2B5EF4-FFF2-40B4-BE49-F238E27FC236}">
                <a16:creationId xmlns:a16="http://schemas.microsoft.com/office/drawing/2014/main" id="{879D6B17-A405-2596-1413-B966641648C9}"/>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rgbClr val="00B050"/>
                </a:solidFill>
                <a:cs typeface="B Nazanin" panose="00000400000000000000" pitchFamily="2" charset="-78"/>
              </a:rPr>
              <a:t>بررسی مقاله شماره 1</a:t>
            </a:r>
            <a:endParaRPr lang="en-US" sz="2000" b="1" dirty="0">
              <a:solidFill>
                <a:srgbClr val="00B050"/>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4DF73D0D-F864-8437-3D95-7689C5024131}"/>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2</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F2B734AC-CBF5-9FE5-EA09-6455F714602A}"/>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0FE12B88-96F8-52F4-8406-601532C2656D}"/>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D7C34111-0F1F-DB93-F566-9DA77DF89BF9}"/>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3A1E4113-83B2-CB50-6E12-7AF0A0B19616}"/>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DE949948-3587-B0B3-A932-40955E702D09}"/>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317836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2F8D18-B35A-01AB-DE05-8CFB50C1CD39}"/>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6" name="Rectangle: Rounded Corners 5">
            <a:extLst>
              <a:ext uri="{FF2B5EF4-FFF2-40B4-BE49-F238E27FC236}">
                <a16:creationId xmlns:a16="http://schemas.microsoft.com/office/drawing/2014/main" id="{F2E6D5C9-5FDD-A1E1-7C22-C4F254BB890B}"/>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7" name="Rectangle: Rounded Corners 6">
            <a:extLst>
              <a:ext uri="{FF2B5EF4-FFF2-40B4-BE49-F238E27FC236}">
                <a16:creationId xmlns:a16="http://schemas.microsoft.com/office/drawing/2014/main" id="{840E0C37-BEFF-D30F-63F4-D96770E8F08C}"/>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2</a:t>
            </a:r>
            <a:endParaRPr lang="en-US" sz="1800" b="1" dirty="0">
              <a:solidFill>
                <a:srgbClr val="00B050"/>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380C5B70-1353-9E0B-F2D5-FA93A35A2E36}"/>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0F137A34-BA82-B29B-EDD3-9F4A5E15B493}"/>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172D3B80-B640-6CBA-D2D9-255D81CFDB45}"/>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6EFE1A05-1C6D-1B72-11D1-EBC6A565EA93}"/>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E6A6B0BF-0A7E-7624-3DE2-858BAF2F51AB}"/>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
        <p:nvSpPr>
          <p:cNvPr id="2" name="Rectangle: Rounded Corners 1">
            <a:extLst>
              <a:ext uri="{FF2B5EF4-FFF2-40B4-BE49-F238E27FC236}">
                <a16:creationId xmlns:a16="http://schemas.microsoft.com/office/drawing/2014/main" id="{60DBE0B6-4873-E8AA-3AA3-FFB10218DCE6}"/>
              </a:ext>
            </a:extLst>
          </p:cNvPr>
          <p:cNvSpPr/>
          <p:nvPr/>
        </p:nvSpPr>
        <p:spPr>
          <a:xfrm>
            <a:off x="5859756" y="4986422"/>
            <a:ext cx="2612571" cy="103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6A890431-1233-E8FA-6725-BABA069384E0}"/>
              </a:ext>
            </a:extLst>
          </p:cNvPr>
          <p:cNvSpPr txBox="1"/>
          <p:nvPr/>
        </p:nvSpPr>
        <p:spPr>
          <a:xfrm>
            <a:off x="5311345" y="4993469"/>
            <a:ext cx="2791959" cy="707886"/>
          </a:xfrm>
          <a:prstGeom prst="rect">
            <a:avLst/>
          </a:prstGeom>
          <a:noFill/>
        </p:spPr>
        <p:txBody>
          <a:bodyPr wrap="square">
            <a:spAutoFit/>
          </a:bodyPr>
          <a:lstStyle/>
          <a:p>
            <a:pPr algn="r" rtl="1"/>
            <a:endParaRPr lang="fa-IR" sz="2000" b="1" dirty="0">
              <a:cs typeface="B Nazanin" panose="00000400000000000000" pitchFamily="2" charset="-78"/>
            </a:endParaRPr>
          </a:p>
          <a:p>
            <a:pPr algn="r" rtl="1"/>
            <a:r>
              <a:rPr lang="fa-IR" sz="2000" b="1" dirty="0">
                <a:cs typeface="B Nazanin" panose="00000400000000000000" pitchFamily="2" charset="-78"/>
              </a:rPr>
              <a:t>سال انتشار:</a:t>
            </a:r>
            <a:r>
              <a:rPr lang="en-US" sz="2000" dirty="0"/>
              <a:t>2024</a:t>
            </a:r>
            <a:endParaRPr lang="fa-IR" sz="2000" b="1" dirty="0">
              <a:cs typeface="B Nazanin" panose="00000400000000000000" pitchFamily="2" charset="-78"/>
            </a:endParaRPr>
          </a:p>
        </p:txBody>
      </p:sp>
      <p:sp>
        <p:nvSpPr>
          <p:cNvPr id="13" name="Rectangle: Rounded Corners 12">
            <a:extLst>
              <a:ext uri="{FF2B5EF4-FFF2-40B4-BE49-F238E27FC236}">
                <a16:creationId xmlns:a16="http://schemas.microsoft.com/office/drawing/2014/main" id="{95D3357B-58A7-56E9-F4D1-B533F0AC8819}"/>
              </a:ext>
            </a:extLst>
          </p:cNvPr>
          <p:cNvSpPr/>
          <p:nvPr/>
        </p:nvSpPr>
        <p:spPr>
          <a:xfrm>
            <a:off x="1263137" y="4602999"/>
            <a:ext cx="3425257" cy="18158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B9C4E940-ABD7-6D95-9D50-2EF707B10FAF}"/>
              </a:ext>
            </a:extLst>
          </p:cNvPr>
          <p:cNvSpPr txBox="1"/>
          <p:nvPr/>
        </p:nvSpPr>
        <p:spPr>
          <a:xfrm>
            <a:off x="1579787" y="4602999"/>
            <a:ext cx="2791959" cy="1815882"/>
          </a:xfrm>
          <a:prstGeom prst="rect">
            <a:avLst/>
          </a:prstGeom>
          <a:noFill/>
        </p:spPr>
        <p:txBody>
          <a:bodyPr wrap="square">
            <a:spAutoFit/>
          </a:bodyPr>
          <a:lstStyle/>
          <a:p>
            <a:pPr algn="r" rtl="1"/>
            <a:r>
              <a:rPr lang="fa-IR" sz="2000" b="1" dirty="0">
                <a:cs typeface="B Nazanin" panose="00000400000000000000" pitchFamily="2" charset="-78"/>
              </a:rPr>
              <a:t>نویسندگان</a:t>
            </a:r>
            <a:r>
              <a:rPr lang="en-US" sz="2000" b="1" dirty="0">
                <a:cs typeface="B Nazanin" panose="00000400000000000000" pitchFamily="2" charset="-78"/>
              </a:rPr>
              <a:t>:</a:t>
            </a:r>
          </a:p>
          <a:p>
            <a:pPr marL="342900" indent="-342900" algn="r" rtl="1">
              <a:buFont typeface="Arial" panose="020B0604020202020204" pitchFamily="34" charset="0"/>
              <a:buChar char="•"/>
            </a:pPr>
            <a:r>
              <a:rPr lang="en-US" sz="1800" b="0" i="0" u="none" strike="noStrike" baseline="0" dirty="0">
                <a:latin typeface="Times-Roman"/>
              </a:rPr>
              <a:t>Giuseppe Chiari</a:t>
            </a:r>
            <a:endParaRPr lang="fa-IR" sz="1800" b="0" i="0" u="none" strike="noStrike" baseline="0" dirty="0">
              <a:latin typeface="Times-Roman"/>
            </a:endParaRPr>
          </a:p>
          <a:p>
            <a:pPr marL="342900" indent="-342900" algn="r" rtl="1">
              <a:buFont typeface="Arial" panose="020B0604020202020204" pitchFamily="34" charset="0"/>
              <a:buChar char="•"/>
            </a:pPr>
            <a:r>
              <a:rPr lang="en-US" sz="1800" b="0" i="0" u="none" strike="noStrike" baseline="0" dirty="0">
                <a:latin typeface="Times-Roman"/>
              </a:rPr>
              <a:t>Davide Galli</a:t>
            </a:r>
            <a:endParaRPr lang="fa-IR" sz="1800" b="0" i="0" u="none" strike="noStrike" baseline="0" dirty="0">
              <a:latin typeface="Times-Roman"/>
            </a:endParaRPr>
          </a:p>
          <a:p>
            <a:pPr marL="342900" indent="-342900" algn="r" rtl="1">
              <a:buFont typeface="Arial" panose="020B0604020202020204" pitchFamily="34" charset="0"/>
              <a:buChar char="•"/>
            </a:pPr>
            <a:r>
              <a:rPr lang="en-US" i="0" u="none" strike="noStrike" baseline="0" dirty="0">
                <a:latin typeface="Times-Roman"/>
                <a:cs typeface="B Nazanin" panose="00000400000000000000" pitchFamily="2" charset="-78"/>
              </a:rPr>
              <a:t>Davide </a:t>
            </a:r>
            <a:r>
              <a:rPr lang="en-US" i="0" u="none" strike="noStrike" baseline="0" dirty="0" err="1">
                <a:latin typeface="Times-Roman"/>
                <a:cs typeface="B Nazanin" panose="00000400000000000000" pitchFamily="2" charset="-78"/>
              </a:rPr>
              <a:t>Zoni</a:t>
            </a:r>
            <a:endParaRPr lang="fa-IR" i="0" u="none" strike="noStrike" baseline="0" dirty="0">
              <a:latin typeface="Times-Bold"/>
            </a:endParaRPr>
          </a:p>
          <a:p>
            <a:pPr marL="342900" indent="-342900" algn="r" rtl="1">
              <a:buFont typeface="Arial" panose="020B0604020202020204" pitchFamily="34" charset="0"/>
              <a:buChar char="•"/>
            </a:pPr>
            <a:r>
              <a:rPr lang="en-US" sz="1800" i="0" u="none" strike="noStrike" baseline="0" dirty="0">
                <a:latin typeface="Times-Bold"/>
              </a:rPr>
              <a:t>Francesco Lattari</a:t>
            </a:r>
            <a:endParaRPr lang="fa-IR" sz="1800" i="0" u="none" strike="noStrike" baseline="0" dirty="0">
              <a:latin typeface="Times-Bold"/>
            </a:endParaRPr>
          </a:p>
          <a:p>
            <a:pPr marL="342900" indent="-342900" algn="r" rtl="1">
              <a:buFont typeface="Arial" panose="020B0604020202020204" pitchFamily="34" charset="0"/>
              <a:buChar char="•"/>
            </a:pPr>
            <a:r>
              <a:rPr lang="en-US" sz="2000" dirty="0">
                <a:cs typeface="B Nazanin" panose="00000400000000000000" pitchFamily="2" charset="-78"/>
              </a:rPr>
              <a:t>Matteo Matteucci</a:t>
            </a:r>
            <a:endParaRPr lang="fa-IR" sz="2000" dirty="0">
              <a:cs typeface="B Nazanin" panose="00000400000000000000" pitchFamily="2" charset="-78"/>
            </a:endParaRPr>
          </a:p>
        </p:txBody>
      </p:sp>
      <p:pic>
        <p:nvPicPr>
          <p:cNvPr id="16" name="Picture 15">
            <a:extLst>
              <a:ext uri="{FF2B5EF4-FFF2-40B4-BE49-F238E27FC236}">
                <a16:creationId xmlns:a16="http://schemas.microsoft.com/office/drawing/2014/main" id="{BA48F665-A764-479F-8613-105C2467B879}"/>
              </a:ext>
            </a:extLst>
          </p:cNvPr>
          <p:cNvPicPr>
            <a:picLocks noChangeAspect="1"/>
          </p:cNvPicPr>
          <p:nvPr/>
        </p:nvPicPr>
        <p:blipFill>
          <a:blip r:embed="rId3"/>
          <a:stretch>
            <a:fillRect/>
          </a:stretch>
        </p:blipFill>
        <p:spPr>
          <a:xfrm>
            <a:off x="713566" y="1481765"/>
            <a:ext cx="8655698" cy="2338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angle: Rounded Corners 14">
            <a:extLst>
              <a:ext uri="{FF2B5EF4-FFF2-40B4-BE49-F238E27FC236}">
                <a16:creationId xmlns:a16="http://schemas.microsoft.com/office/drawing/2014/main" id="{E4581599-934A-EA34-B4A4-56A4B0EE440C}"/>
              </a:ext>
            </a:extLst>
          </p:cNvPr>
          <p:cNvSpPr/>
          <p:nvPr/>
        </p:nvSpPr>
        <p:spPr>
          <a:xfrm>
            <a:off x="7543574" y="367004"/>
            <a:ext cx="1978090" cy="671804"/>
          </a:xfrm>
          <a:prstGeom prst="round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2800" b="1" dirty="0">
                <a:solidFill>
                  <a:srgbClr val="FFFF00"/>
                </a:solidFill>
                <a:cs typeface="B Nazanin" panose="00000400000000000000" pitchFamily="2" charset="-78"/>
              </a:rPr>
              <a:t>مقاله شماره 2</a:t>
            </a:r>
            <a:endParaRPr lang="en-US" sz="2800"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83703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954C7BE-EC66-4529-220A-5BDEE29C15D2}"/>
              </a:ext>
            </a:extLst>
          </p:cNvPr>
          <p:cNvSpPr/>
          <p:nvPr/>
        </p:nvSpPr>
        <p:spPr>
          <a:xfrm>
            <a:off x="7184572" y="798253"/>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موضوع اصلی:</a:t>
            </a:r>
            <a:endParaRPr lang="en-US" b="1" dirty="0"/>
          </a:p>
        </p:txBody>
      </p:sp>
      <p:sp>
        <p:nvSpPr>
          <p:cNvPr id="5" name="Rectangle: Rounded Corners 4">
            <a:extLst>
              <a:ext uri="{FF2B5EF4-FFF2-40B4-BE49-F238E27FC236}">
                <a16:creationId xmlns:a16="http://schemas.microsoft.com/office/drawing/2014/main" id="{DB23914E-63B0-E873-82D5-7BC2A67BBBFC}"/>
              </a:ext>
            </a:extLst>
          </p:cNvPr>
          <p:cNvSpPr/>
          <p:nvPr/>
        </p:nvSpPr>
        <p:spPr>
          <a:xfrm>
            <a:off x="793103" y="1477419"/>
            <a:ext cx="8493189" cy="13464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ar-SA" b="1" dirty="0">
                <a:cs typeface="B Nazanin" panose="00000400000000000000" pitchFamily="2" charset="-78"/>
              </a:rPr>
              <a:t>به بررسی یک روش نوین مبتنی بر </a:t>
            </a:r>
            <a:r>
              <a:rPr lang="ar-SA" b="1" dirty="0">
                <a:solidFill>
                  <a:srgbClr val="FFFF00"/>
                </a:solidFill>
                <a:cs typeface="B Nazanin" panose="00000400000000000000" pitchFamily="2" charset="-78"/>
              </a:rPr>
              <a:t>یادگیری عمیق </a:t>
            </a:r>
            <a:r>
              <a:rPr lang="ar-SA" b="1" dirty="0">
                <a:cs typeface="B Nazanin" panose="00000400000000000000" pitchFamily="2" charset="-78"/>
              </a:rPr>
              <a:t>برای </a:t>
            </a:r>
            <a:r>
              <a:rPr lang="ar-SA" b="1" u="sng" dirty="0">
                <a:cs typeface="B Nazanin" panose="00000400000000000000" pitchFamily="2" charset="-78"/>
              </a:rPr>
              <a:t>شناسایی موقعیت عملیات رمزنگاری </a:t>
            </a:r>
            <a:r>
              <a:rPr lang="en-US" b="1" dirty="0">
                <a:cs typeface="B Nazanin" panose="00000400000000000000" pitchFamily="2" charset="-78"/>
              </a:rPr>
              <a:t>(Cryptographic Operations - COs) </a:t>
            </a:r>
            <a:r>
              <a:rPr lang="fa-IR" b="1" dirty="0">
                <a:cs typeface="B Nazanin" panose="00000400000000000000" pitchFamily="2" charset="-78"/>
              </a:rPr>
              <a:t> </a:t>
            </a:r>
            <a:r>
              <a:rPr lang="ar-SA" b="1" dirty="0">
                <a:cs typeface="B Nazanin" panose="00000400000000000000" pitchFamily="2" charset="-78"/>
              </a:rPr>
              <a:t>در </a:t>
            </a:r>
            <a:r>
              <a:rPr lang="ar-SA" b="1" dirty="0">
                <a:solidFill>
                  <a:srgbClr val="FFFF00"/>
                </a:solidFill>
                <a:cs typeface="B Nazanin" panose="00000400000000000000" pitchFamily="2" charset="-78"/>
              </a:rPr>
              <a:t>ردیابی‌های کانال‌ جانبی </a:t>
            </a:r>
            <a:r>
              <a:rPr lang="en-US" b="1" dirty="0">
                <a:cs typeface="B Nazanin" panose="00000400000000000000" pitchFamily="2" charset="-78"/>
              </a:rPr>
              <a:t>(Side-Channel Traces) </a:t>
            </a:r>
            <a:r>
              <a:rPr lang="ar-SA" b="1" dirty="0">
                <a:cs typeface="B Nazanin" panose="00000400000000000000" pitchFamily="2" charset="-78"/>
              </a:rPr>
              <a:t>می‌پردازد، حتی در شرایطی که </a:t>
            </a:r>
            <a:r>
              <a:rPr lang="ar-SA" b="1" u="sng" dirty="0">
                <a:cs typeface="B Nazanin" panose="00000400000000000000" pitchFamily="2" charset="-78"/>
              </a:rPr>
              <a:t>ردیابی‌ها با مکانیزم‌های تصادفی‌سازی مانند تأخیرهای تصادفی </a:t>
            </a:r>
            <a:r>
              <a:rPr lang="en-US" b="1" dirty="0">
                <a:cs typeface="B Nazanin" panose="00000400000000000000" pitchFamily="2" charset="-78"/>
              </a:rPr>
              <a:t>(Random Delays) </a:t>
            </a:r>
            <a:r>
              <a:rPr lang="ar-SA" b="1" dirty="0">
                <a:cs typeface="B Nazanin" panose="00000400000000000000" pitchFamily="2" charset="-78"/>
              </a:rPr>
              <a:t>آشفته شده‌اند.</a:t>
            </a:r>
            <a:endParaRPr lang="en-US" b="1" dirty="0">
              <a:cs typeface="B Nazanin" panose="00000400000000000000" pitchFamily="2" charset="-78"/>
            </a:endParaRPr>
          </a:p>
        </p:txBody>
      </p:sp>
      <p:pic>
        <p:nvPicPr>
          <p:cNvPr id="6" name="Picture 5">
            <a:extLst>
              <a:ext uri="{FF2B5EF4-FFF2-40B4-BE49-F238E27FC236}">
                <a16:creationId xmlns:a16="http://schemas.microsoft.com/office/drawing/2014/main" id="{BB4F2A94-0EAB-044E-692E-F4E5518A26FB}"/>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7" name="Rectangle: Rounded Corners 6">
            <a:extLst>
              <a:ext uri="{FF2B5EF4-FFF2-40B4-BE49-F238E27FC236}">
                <a16:creationId xmlns:a16="http://schemas.microsoft.com/office/drawing/2014/main" id="{F3B32C9A-854A-4CC3-9A9F-86B57F94890B}"/>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F1AC6EB3-CAC3-68A5-1C02-B79858F9FBC2}"/>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2</a:t>
            </a:r>
            <a:endParaRPr lang="en-US" sz="1800" b="1" dirty="0">
              <a:solidFill>
                <a:srgbClr val="00B050"/>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D716C622-0497-14F7-72D5-127F4C660102}"/>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C5E48491-6F78-DD2C-A032-8455C37010EC}"/>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93930923-9690-0439-3A48-D19267F520F1}"/>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A26616D5-8227-3A1E-E377-995FD33C7C2E}"/>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ED1C7E03-F027-4493-38A2-6DFEF627838B}"/>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
        <p:nvSpPr>
          <p:cNvPr id="2" name="Rectangle: Rounded Corners 1">
            <a:extLst>
              <a:ext uri="{FF2B5EF4-FFF2-40B4-BE49-F238E27FC236}">
                <a16:creationId xmlns:a16="http://schemas.microsoft.com/office/drawing/2014/main" id="{0D5AA1BB-1F63-588A-8064-FFEC9BBC2400}"/>
              </a:ext>
            </a:extLst>
          </p:cNvPr>
          <p:cNvSpPr/>
          <p:nvPr/>
        </p:nvSpPr>
        <p:spPr>
          <a:xfrm>
            <a:off x="858418" y="3850712"/>
            <a:ext cx="8427874" cy="13809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ar-SA" b="1" dirty="0">
                <a:solidFill>
                  <a:srgbClr val="FFFF00"/>
                </a:solidFill>
              </a:rPr>
              <a:t>افزایش دقت حملات کانال جانبی </a:t>
            </a:r>
            <a:r>
              <a:rPr lang="en-US" b="1" dirty="0"/>
              <a:t>(SCA</a:t>
            </a:r>
            <a:r>
              <a:rPr lang="en-US" b="1" u="sng" dirty="0"/>
              <a:t>)</a:t>
            </a:r>
            <a:r>
              <a:rPr lang="fa-IR" b="1" u="sng" dirty="0"/>
              <a:t> </a:t>
            </a:r>
            <a:r>
              <a:rPr lang="en-US" b="1" u="sng" dirty="0"/>
              <a:t> </a:t>
            </a:r>
            <a:r>
              <a:rPr lang="ar-SA" b="1" u="sng" dirty="0"/>
              <a:t>با استفاده از یک شبکه عصبی کانولوشنی </a:t>
            </a:r>
            <a:r>
              <a:rPr lang="en-US" b="1" dirty="0"/>
              <a:t>(CNN)</a:t>
            </a:r>
            <a:r>
              <a:rPr lang="fa-IR" b="1" dirty="0"/>
              <a:t> </a:t>
            </a:r>
            <a:r>
              <a:rPr lang="en-US" b="1" dirty="0"/>
              <a:t> </a:t>
            </a:r>
            <a:r>
              <a:rPr lang="ar-SA" b="1" dirty="0"/>
              <a:t>برای شناسایی دقیق </a:t>
            </a:r>
            <a:r>
              <a:rPr lang="ar-SA" b="1" u="sng" dirty="0"/>
              <a:t>زمان شروع عملیات رمزنگاری در ردیابی‌های توان</a:t>
            </a:r>
            <a:r>
              <a:rPr lang="ar-SA" b="1" dirty="0"/>
              <a:t>، بدون نیاز به پین تریگر یا اطلاعات ساختاری از سخت‌افزار هدف</a:t>
            </a:r>
            <a:r>
              <a:rPr lang="fa-IR" b="1" dirty="0"/>
              <a:t>.</a:t>
            </a:r>
            <a:endParaRPr lang="en-US" b="1" dirty="0"/>
          </a:p>
        </p:txBody>
      </p:sp>
      <p:sp>
        <p:nvSpPr>
          <p:cNvPr id="3" name="Rectangle: Rounded Corners 2">
            <a:extLst>
              <a:ext uri="{FF2B5EF4-FFF2-40B4-BE49-F238E27FC236}">
                <a16:creationId xmlns:a16="http://schemas.microsoft.com/office/drawing/2014/main" id="{1CE067DF-B90B-1EBF-69B3-D35C00FDEFD6}"/>
              </a:ext>
            </a:extLst>
          </p:cNvPr>
          <p:cNvSpPr/>
          <p:nvPr/>
        </p:nvSpPr>
        <p:spPr>
          <a:xfrm>
            <a:off x="7184572" y="3149567"/>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هدف مقاله</a:t>
            </a:r>
            <a:r>
              <a:rPr lang="fa-IR" b="1" dirty="0"/>
              <a:t>:</a:t>
            </a:r>
            <a:endParaRPr lang="en-US" b="1" dirty="0"/>
          </a:p>
        </p:txBody>
      </p:sp>
    </p:spTree>
    <p:extLst>
      <p:ext uri="{BB962C8B-B14F-4D97-AF65-F5344CB8AC3E}">
        <p14:creationId xmlns:p14="http://schemas.microsoft.com/office/powerpoint/2010/main" val="39104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69885-10CB-A0C8-A6CD-FF9F2B8F76FC}"/>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C5C84B7-90C4-7F5C-768E-D9F987E4DA34}"/>
              </a:ext>
            </a:extLst>
          </p:cNvPr>
          <p:cNvSpPr/>
          <p:nvPr/>
        </p:nvSpPr>
        <p:spPr>
          <a:xfrm>
            <a:off x="6951490" y="1281952"/>
            <a:ext cx="2101720" cy="4945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SA" b="1" dirty="0"/>
              <a:t> نوآوری‌های کلیدی</a:t>
            </a:r>
            <a:r>
              <a:rPr lang="fa-IR" b="1" dirty="0"/>
              <a:t>:</a:t>
            </a:r>
            <a:endParaRPr lang="en-US" b="1" dirty="0"/>
          </a:p>
        </p:txBody>
      </p:sp>
      <p:sp>
        <p:nvSpPr>
          <p:cNvPr id="5" name="Rectangle: Rounded Corners 4">
            <a:extLst>
              <a:ext uri="{FF2B5EF4-FFF2-40B4-BE49-F238E27FC236}">
                <a16:creationId xmlns:a16="http://schemas.microsoft.com/office/drawing/2014/main" id="{74FA999F-99A1-7B56-7A81-0EBF1009DEF7}"/>
              </a:ext>
            </a:extLst>
          </p:cNvPr>
          <p:cNvSpPr/>
          <p:nvPr/>
        </p:nvSpPr>
        <p:spPr>
          <a:xfrm>
            <a:off x="1156447" y="2006184"/>
            <a:ext cx="8156738" cy="320231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r" rtl="1"/>
            <a:r>
              <a:rPr lang="fa-IR" b="1" dirty="0">
                <a:cs typeface="B Nazanin" panose="00000400000000000000" pitchFamily="2" charset="-78"/>
              </a:rPr>
              <a:t>1-</a:t>
            </a:r>
            <a:r>
              <a:rPr lang="ar-SA" b="1" dirty="0">
                <a:solidFill>
                  <a:srgbClr val="0070C0"/>
                </a:solidFill>
                <a:cs typeface="B Nazanin" panose="00000400000000000000" pitchFamily="2" charset="-78"/>
              </a:rPr>
              <a:t>شناسایی عملیات رمزنگاری در ردیابی‌های دارای اختلال </a:t>
            </a:r>
            <a:r>
              <a:rPr lang="en-US" b="1" dirty="0">
                <a:solidFill>
                  <a:srgbClr val="0070C0"/>
                </a:solidFill>
                <a:cs typeface="B Nazanin" panose="00000400000000000000" pitchFamily="2" charset="-78"/>
              </a:rPr>
              <a:t>(Random Delay)</a:t>
            </a:r>
            <a:r>
              <a:rPr lang="fa-IR" b="1" dirty="0">
                <a:cs typeface="B Nazanin" panose="00000400000000000000" pitchFamily="2" charset="-78"/>
              </a:rPr>
              <a:t>:</a:t>
            </a:r>
          </a:p>
          <a:p>
            <a:pPr algn="r" rtl="1"/>
            <a:r>
              <a:rPr lang="ar-SA" b="1" dirty="0">
                <a:cs typeface="B Nazanin" panose="00000400000000000000" pitchFamily="2" charset="-78"/>
              </a:rPr>
              <a:t>اولین روش یادگیری عمیق که می‌تواند عملیات رمزنگاری را در حضور مکانیزم‌های </a:t>
            </a:r>
            <a:r>
              <a:rPr lang="en-US" b="1" dirty="0">
                <a:cs typeface="B Nazanin" panose="00000400000000000000" pitchFamily="2" charset="-78"/>
              </a:rPr>
              <a:t>desynchronization</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شناسایی کند.</a:t>
            </a:r>
            <a:endParaRPr lang="fa-IR" b="1" dirty="0">
              <a:cs typeface="B Nazanin" panose="00000400000000000000" pitchFamily="2" charset="-78"/>
            </a:endParaRPr>
          </a:p>
          <a:p>
            <a:pPr algn="r" rtl="1"/>
            <a:r>
              <a:rPr lang="fa-IR" b="1" dirty="0">
                <a:cs typeface="B Nazanin" panose="00000400000000000000" pitchFamily="2" charset="-78"/>
              </a:rPr>
              <a:t>2-</a:t>
            </a:r>
            <a:r>
              <a:rPr lang="ar-SA" b="1" dirty="0">
                <a:solidFill>
                  <a:srgbClr val="0070C0"/>
                </a:solidFill>
                <a:cs typeface="B Nazanin" panose="00000400000000000000" pitchFamily="2" charset="-78"/>
              </a:rPr>
              <a:t>چارچوب یادگیری شامل دو مرحله</a:t>
            </a:r>
            <a:r>
              <a:rPr lang="ar-SA" b="1" dirty="0">
                <a:cs typeface="B Nazanin" panose="00000400000000000000" pitchFamily="2" charset="-78"/>
              </a:rPr>
              <a:t>:</a:t>
            </a:r>
            <a:endParaRPr lang="fa-IR" b="1" dirty="0">
              <a:cs typeface="B Nazanin" panose="00000400000000000000" pitchFamily="2" charset="-78"/>
            </a:endParaRPr>
          </a:p>
          <a:p>
            <a:pPr algn="r" rtl="1"/>
            <a:r>
              <a:rPr lang="ar-SA" b="1" dirty="0">
                <a:cs typeface="B Nazanin" panose="00000400000000000000" pitchFamily="2" charset="-78"/>
              </a:rPr>
              <a:t>آموزش </a:t>
            </a:r>
            <a:r>
              <a:rPr lang="en-US" b="1" dirty="0">
                <a:cs typeface="B Nazanin" panose="00000400000000000000" pitchFamily="2" charset="-78"/>
              </a:rPr>
              <a:t>(Training)</a:t>
            </a:r>
            <a:r>
              <a:rPr lang="fa-IR" b="1" dirty="0">
                <a:cs typeface="B Nazanin" panose="00000400000000000000" pitchFamily="2" charset="-78"/>
              </a:rPr>
              <a:t>:</a:t>
            </a:r>
            <a:r>
              <a:rPr lang="en-US" b="1" dirty="0">
                <a:cs typeface="B Nazanin" panose="00000400000000000000" pitchFamily="2" charset="-78"/>
              </a:rPr>
              <a:t> </a:t>
            </a:r>
            <a:r>
              <a:rPr lang="ar-SA" b="1" dirty="0">
                <a:cs typeface="B Nazanin" panose="00000400000000000000" pitchFamily="2" charset="-78"/>
              </a:rPr>
              <a:t>آموزش </a:t>
            </a:r>
            <a:r>
              <a:rPr lang="en-US" b="1" dirty="0">
                <a:cs typeface="B Nazanin" panose="00000400000000000000" pitchFamily="2" charset="-78"/>
              </a:rPr>
              <a:t>CNN</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با برچسب‌گذاری زمان شروع </a:t>
            </a:r>
            <a:r>
              <a:rPr lang="en-US" b="1" dirty="0">
                <a:cs typeface="B Nazanin" panose="00000400000000000000" pitchFamily="2" charset="-78"/>
              </a:rPr>
              <a:t>CO</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در ردیابی‌های ایجادشده.</a:t>
            </a:r>
            <a:endParaRPr lang="fa-IR" b="1" dirty="0">
              <a:cs typeface="B Nazanin" panose="00000400000000000000" pitchFamily="2" charset="-78"/>
            </a:endParaRPr>
          </a:p>
          <a:p>
            <a:pPr algn="r" rtl="1"/>
            <a:r>
              <a:rPr lang="ar-SA" b="1" dirty="0">
                <a:cs typeface="B Nazanin" panose="00000400000000000000" pitchFamily="2" charset="-78"/>
              </a:rPr>
              <a:t>استنتاج </a:t>
            </a:r>
            <a:r>
              <a:rPr lang="en-US" b="1" dirty="0">
                <a:cs typeface="B Nazanin" panose="00000400000000000000" pitchFamily="2" charset="-78"/>
              </a:rPr>
              <a:t>(Inference)</a:t>
            </a:r>
            <a:r>
              <a:rPr lang="fa-IR" b="1" dirty="0">
                <a:cs typeface="B Nazanin" panose="00000400000000000000" pitchFamily="2" charset="-78"/>
              </a:rPr>
              <a:t>:</a:t>
            </a:r>
            <a:r>
              <a:rPr lang="en-US" b="1" dirty="0">
                <a:cs typeface="B Nazanin" panose="00000400000000000000" pitchFamily="2" charset="-78"/>
              </a:rPr>
              <a:t> </a:t>
            </a:r>
            <a:r>
              <a:rPr lang="ar-SA" b="1" dirty="0">
                <a:cs typeface="B Nazanin" panose="00000400000000000000" pitchFamily="2" charset="-78"/>
              </a:rPr>
              <a:t>اجرای </a:t>
            </a:r>
            <a:r>
              <a:rPr lang="en-US" b="1" dirty="0">
                <a:cs typeface="B Nazanin" panose="00000400000000000000" pitchFamily="2" charset="-78"/>
              </a:rPr>
              <a:t>sliding window</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روی ردیابی جدید و استفاده از </a:t>
            </a:r>
            <a:r>
              <a:rPr lang="en-US" b="1" dirty="0">
                <a:cs typeface="B Nazanin" panose="00000400000000000000" pitchFamily="2" charset="-78"/>
              </a:rPr>
              <a:t>CNN</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برای پیش‌بینی محل </a:t>
            </a:r>
            <a:r>
              <a:rPr lang="en-US" b="1" dirty="0">
                <a:cs typeface="B Nazanin" panose="00000400000000000000" pitchFamily="2" charset="-78"/>
              </a:rPr>
              <a:t>CO</a:t>
            </a:r>
            <a:r>
              <a:rPr lang="fa-IR" b="1" dirty="0">
                <a:cs typeface="B Nazanin" panose="00000400000000000000" pitchFamily="2" charset="-78"/>
              </a:rPr>
              <a:t>.</a:t>
            </a:r>
          </a:p>
          <a:p>
            <a:pPr algn="r" rtl="1"/>
            <a:r>
              <a:rPr lang="fa-IR" b="1" dirty="0">
                <a:cs typeface="B Nazanin" panose="00000400000000000000" pitchFamily="2" charset="-78"/>
              </a:rPr>
              <a:t>3-</a:t>
            </a:r>
            <a:r>
              <a:rPr lang="ar-SA" b="1" dirty="0">
                <a:solidFill>
                  <a:srgbClr val="0070C0"/>
                </a:solidFill>
                <a:cs typeface="B Nazanin" panose="00000400000000000000" pitchFamily="2" charset="-78"/>
              </a:rPr>
              <a:t>دقت بسیار بالا در شرایط واقعی</a:t>
            </a:r>
            <a:r>
              <a:rPr lang="ar-SA" b="1" dirty="0">
                <a:cs typeface="B Nazanin" panose="00000400000000000000" pitchFamily="2" charset="-78"/>
              </a:rPr>
              <a:t>:</a:t>
            </a:r>
            <a:endParaRPr lang="fa-IR" b="1" dirty="0">
              <a:cs typeface="B Nazanin" panose="00000400000000000000" pitchFamily="2" charset="-78"/>
            </a:endParaRPr>
          </a:p>
          <a:p>
            <a:pPr algn="r" rtl="1"/>
            <a:r>
              <a:rPr lang="ar-SA" b="1" dirty="0">
                <a:cs typeface="B Nazanin" panose="00000400000000000000" pitchFamily="2" charset="-78"/>
              </a:rPr>
              <a:t>موفق به شناسایی دقیق </a:t>
            </a:r>
            <a:r>
              <a:rPr lang="en-US" b="1" dirty="0">
                <a:cs typeface="B Nazanin" panose="00000400000000000000" pitchFamily="2" charset="-78"/>
              </a:rPr>
              <a:t>CO</a:t>
            </a:r>
            <a:r>
              <a:rPr lang="ar-SA" b="1" dirty="0">
                <a:cs typeface="B Nazanin" panose="00000400000000000000" pitchFamily="2" charset="-78"/>
              </a:rPr>
              <a:t>ها در رمزنگارهایی مانند </a:t>
            </a:r>
            <a:r>
              <a:rPr lang="en-US" b="1" dirty="0">
                <a:cs typeface="B Nazanin" panose="00000400000000000000" pitchFamily="2" charset="-78"/>
              </a:rPr>
              <a:t>AES</a:t>
            </a:r>
            <a:r>
              <a:rPr lang="fa-IR" b="1" dirty="0">
                <a:cs typeface="B Nazanin" panose="00000400000000000000" pitchFamily="2" charset="-78"/>
              </a:rPr>
              <a:t> </a:t>
            </a:r>
            <a:r>
              <a:rPr lang="en-US" b="1" dirty="0">
                <a:cs typeface="B Nazanin" panose="00000400000000000000" pitchFamily="2" charset="-78"/>
              </a:rPr>
              <a:t>، Camellia</a:t>
            </a:r>
            <a:r>
              <a:rPr lang="fa-IR" b="1" dirty="0">
                <a:cs typeface="B Nazanin" panose="00000400000000000000" pitchFamily="2" charset="-78"/>
              </a:rPr>
              <a:t> </a:t>
            </a:r>
            <a:r>
              <a:rPr lang="en-US" b="1" dirty="0">
                <a:cs typeface="B Nazanin" panose="00000400000000000000" pitchFamily="2" charset="-78"/>
              </a:rPr>
              <a:t>، </a:t>
            </a:r>
            <a:r>
              <a:rPr lang="en-US" b="1" dirty="0" err="1">
                <a:cs typeface="B Nazanin" panose="00000400000000000000" pitchFamily="2" charset="-78"/>
              </a:rPr>
              <a:t>Clefia</a:t>
            </a:r>
            <a:r>
              <a:rPr lang="fa-IR" b="1" dirty="0">
                <a:cs typeface="B Nazanin" panose="00000400000000000000" pitchFamily="2" charset="-78"/>
              </a:rPr>
              <a:t> </a:t>
            </a:r>
            <a:r>
              <a:rPr lang="en-US" b="1" dirty="0">
                <a:cs typeface="B Nazanin" panose="00000400000000000000" pitchFamily="2" charset="-78"/>
              </a:rPr>
              <a:t>، Simon</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و حتی نسخه‌های </a:t>
            </a:r>
            <a:r>
              <a:rPr lang="en-US" b="1" dirty="0">
                <a:cs typeface="B Nazanin" panose="00000400000000000000" pitchFamily="2" charset="-78"/>
              </a:rPr>
              <a:t>Masked</a:t>
            </a:r>
            <a:r>
              <a:rPr lang="fa-IR" b="1" dirty="0">
                <a:cs typeface="B Nazanin" panose="00000400000000000000" pitchFamily="2" charset="-78"/>
              </a:rPr>
              <a:t> </a:t>
            </a:r>
            <a:r>
              <a:rPr lang="en-US" b="1" dirty="0">
                <a:cs typeface="B Nazanin" panose="00000400000000000000" pitchFamily="2" charset="-78"/>
              </a:rPr>
              <a:t> </a:t>
            </a:r>
            <a:r>
              <a:rPr lang="ar-SA" b="1" dirty="0">
                <a:cs typeface="B Nazanin" panose="00000400000000000000" pitchFamily="2" charset="-78"/>
              </a:rPr>
              <a:t>از </a:t>
            </a:r>
            <a:r>
              <a:rPr lang="en-US" b="1" dirty="0">
                <a:cs typeface="B Nazanin" panose="00000400000000000000" pitchFamily="2" charset="-78"/>
              </a:rPr>
              <a:t>AES</a:t>
            </a:r>
            <a:r>
              <a:rPr lang="fa-IR" b="1" dirty="0">
                <a:cs typeface="B Nazanin" panose="00000400000000000000" pitchFamily="2" charset="-78"/>
              </a:rPr>
              <a:t>.</a:t>
            </a:r>
            <a:endParaRPr lang="en-US" b="1" dirty="0">
              <a:cs typeface="B Nazanin" panose="00000400000000000000" pitchFamily="2" charset="-78"/>
            </a:endParaRPr>
          </a:p>
        </p:txBody>
      </p:sp>
      <p:pic>
        <p:nvPicPr>
          <p:cNvPr id="6" name="Picture 5">
            <a:extLst>
              <a:ext uri="{FF2B5EF4-FFF2-40B4-BE49-F238E27FC236}">
                <a16:creationId xmlns:a16="http://schemas.microsoft.com/office/drawing/2014/main" id="{7D24BE01-7B8E-2659-EF1F-CA54EA15CDC0}"/>
              </a:ext>
            </a:extLst>
          </p:cNvPr>
          <p:cNvPicPr>
            <a:picLocks noChangeAspect="1"/>
          </p:cNvPicPr>
          <p:nvPr/>
        </p:nvPicPr>
        <p:blipFill>
          <a:blip r:embed="rId2"/>
          <a:stretch>
            <a:fillRect/>
          </a:stretch>
        </p:blipFill>
        <p:spPr>
          <a:xfrm>
            <a:off x="10086391" y="193732"/>
            <a:ext cx="1713722" cy="1711924"/>
          </a:xfrm>
          <a:prstGeom prst="rect">
            <a:avLst/>
          </a:prstGeom>
        </p:spPr>
      </p:pic>
      <p:sp>
        <p:nvSpPr>
          <p:cNvPr id="7" name="Rectangle: Rounded Corners 6">
            <a:extLst>
              <a:ext uri="{FF2B5EF4-FFF2-40B4-BE49-F238E27FC236}">
                <a16:creationId xmlns:a16="http://schemas.microsoft.com/office/drawing/2014/main" id="{5FD201C4-9504-3C15-B402-C657816D5DEF}"/>
              </a:ext>
            </a:extLst>
          </p:cNvPr>
          <p:cNvSpPr/>
          <p:nvPr/>
        </p:nvSpPr>
        <p:spPr>
          <a:xfrm>
            <a:off x="9843796" y="198742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1</a:t>
            </a:r>
            <a:endParaRPr lang="en-US" sz="2000" b="1" dirty="0">
              <a:solidFill>
                <a:schemeClr val="tx1"/>
              </a:solidFill>
              <a:cs typeface="B Nazanin" panose="00000400000000000000" pitchFamily="2" charset="-78"/>
            </a:endParaRPr>
          </a:p>
        </p:txBody>
      </p:sp>
      <p:sp>
        <p:nvSpPr>
          <p:cNvPr id="8" name="Rectangle: Rounded Corners 7">
            <a:extLst>
              <a:ext uri="{FF2B5EF4-FFF2-40B4-BE49-F238E27FC236}">
                <a16:creationId xmlns:a16="http://schemas.microsoft.com/office/drawing/2014/main" id="{FA330D1E-CC92-D6C4-84C3-3245C42FCBE6}"/>
              </a:ext>
            </a:extLst>
          </p:cNvPr>
          <p:cNvSpPr/>
          <p:nvPr/>
        </p:nvSpPr>
        <p:spPr>
          <a:xfrm>
            <a:off x="9843796" y="269212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rgbClr val="00B050"/>
                </a:solidFill>
                <a:cs typeface="B Nazanin" panose="00000400000000000000" pitchFamily="2" charset="-78"/>
              </a:rPr>
              <a:t>بررسی مقاله شماره 2</a:t>
            </a:r>
            <a:endParaRPr lang="en-US" sz="1800" b="1" dirty="0">
              <a:solidFill>
                <a:srgbClr val="00B050"/>
              </a:solidFill>
              <a:cs typeface="B Nazanin" panose="00000400000000000000" pitchFamily="2" charset="-78"/>
            </a:endParaRPr>
          </a:p>
        </p:txBody>
      </p:sp>
      <p:sp>
        <p:nvSpPr>
          <p:cNvPr id="9" name="Rectangle: Rounded Corners 8">
            <a:extLst>
              <a:ext uri="{FF2B5EF4-FFF2-40B4-BE49-F238E27FC236}">
                <a16:creationId xmlns:a16="http://schemas.microsoft.com/office/drawing/2014/main" id="{82F66C62-892F-A6D6-E4A2-2A7DB5C9A731}"/>
              </a:ext>
            </a:extLst>
          </p:cNvPr>
          <p:cNvSpPr/>
          <p:nvPr/>
        </p:nvSpPr>
        <p:spPr>
          <a:xfrm>
            <a:off x="9843796" y="3396828"/>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3</a:t>
            </a:r>
            <a:endParaRPr lang="en-US" sz="1800" b="1" dirty="0">
              <a:solidFill>
                <a:schemeClr val="tx1"/>
              </a:solidFill>
              <a:cs typeface="B Nazanin" panose="00000400000000000000" pitchFamily="2" charset="-78"/>
            </a:endParaRPr>
          </a:p>
        </p:txBody>
      </p:sp>
      <p:sp>
        <p:nvSpPr>
          <p:cNvPr id="10" name="Rectangle: Rounded Corners 9">
            <a:extLst>
              <a:ext uri="{FF2B5EF4-FFF2-40B4-BE49-F238E27FC236}">
                <a16:creationId xmlns:a16="http://schemas.microsoft.com/office/drawing/2014/main" id="{F7CEF1C7-202A-A77F-5C96-BC53A53F6491}"/>
              </a:ext>
            </a:extLst>
          </p:cNvPr>
          <p:cNvSpPr/>
          <p:nvPr/>
        </p:nvSpPr>
        <p:spPr>
          <a:xfrm>
            <a:off x="9843796" y="4101532"/>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4</a:t>
            </a:r>
            <a:endParaRPr lang="en-US" sz="1800" b="1" dirty="0">
              <a:solidFill>
                <a:schemeClr val="tx1"/>
              </a:solidFill>
              <a:cs typeface="B Nazanin" panose="00000400000000000000" pitchFamily="2" charset="-78"/>
            </a:endParaRPr>
          </a:p>
        </p:txBody>
      </p:sp>
      <p:sp>
        <p:nvSpPr>
          <p:cNvPr id="11" name="Rectangle: Rounded Corners 10">
            <a:extLst>
              <a:ext uri="{FF2B5EF4-FFF2-40B4-BE49-F238E27FC236}">
                <a16:creationId xmlns:a16="http://schemas.microsoft.com/office/drawing/2014/main" id="{17B68062-3243-0247-2B94-381A75D617AE}"/>
              </a:ext>
            </a:extLst>
          </p:cNvPr>
          <p:cNvSpPr/>
          <p:nvPr/>
        </p:nvSpPr>
        <p:spPr>
          <a:xfrm>
            <a:off x="9843796" y="4806236"/>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5</a:t>
            </a:r>
            <a:endParaRPr lang="en-US" sz="1800" b="1" dirty="0">
              <a:solidFill>
                <a:schemeClr val="tx1"/>
              </a:solidFill>
              <a:cs typeface="B Nazanin" panose="00000400000000000000" pitchFamily="2" charset="-78"/>
            </a:endParaRPr>
          </a:p>
        </p:txBody>
      </p:sp>
      <p:sp>
        <p:nvSpPr>
          <p:cNvPr id="12" name="Rectangle: Rounded Corners 11">
            <a:extLst>
              <a:ext uri="{FF2B5EF4-FFF2-40B4-BE49-F238E27FC236}">
                <a16:creationId xmlns:a16="http://schemas.microsoft.com/office/drawing/2014/main" id="{50BD1EA8-E5AA-2847-306D-465CCF0F0D44}"/>
              </a:ext>
            </a:extLst>
          </p:cNvPr>
          <p:cNvSpPr/>
          <p:nvPr/>
        </p:nvSpPr>
        <p:spPr>
          <a:xfrm>
            <a:off x="9843796" y="5510940"/>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1800" b="1" dirty="0">
                <a:solidFill>
                  <a:schemeClr val="tx1"/>
                </a:solidFill>
                <a:cs typeface="B Nazanin" panose="00000400000000000000" pitchFamily="2" charset="-78"/>
              </a:rPr>
              <a:t>بررسی مقاله شماره 6</a:t>
            </a:r>
            <a:endParaRPr lang="en-US" sz="1800" b="1" dirty="0">
              <a:solidFill>
                <a:schemeClr val="tx1"/>
              </a:solidFill>
              <a:cs typeface="B Nazanin" panose="00000400000000000000" pitchFamily="2" charset="-78"/>
            </a:endParaRPr>
          </a:p>
        </p:txBody>
      </p:sp>
      <p:sp>
        <p:nvSpPr>
          <p:cNvPr id="13" name="Rectangle: Rounded Corners 12">
            <a:extLst>
              <a:ext uri="{FF2B5EF4-FFF2-40B4-BE49-F238E27FC236}">
                <a16:creationId xmlns:a16="http://schemas.microsoft.com/office/drawing/2014/main" id="{FF804962-1D34-9198-DBE5-184BA99DAA2B}"/>
              </a:ext>
            </a:extLst>
          </p:cNvPr>
          <p:cNvSpPr/>
          <p:nvPr/>
        </p:nvSpPr>
        <p:spPr>
          <a:xfrm>
            <a:off x="9843796" y="6215644"/>
            <a:ext cx="2198913" cy="541176"/>
          </a:xfrm>
          <a:prstGeom prst="roundRect">
            <a:avLst/>
          </a:prstGeom>
        </p:spPr>
        <p:style>
          <a:lnRef idx="2">
            <a:schemeClr val="accent1">
              <a:shade val="15000"/>
            </a:schemeClr>
          </a:lnRef>
          <a:fillRef idx="1003">
            <a:schemeClr val="lt1"/>
          </a:fillRef>
          <a:effectRef idx="0">
            <a:schemeClr val="accent1"/>
          </a:effectRef>
          <a:fontRef idx="minor">
            <a:schemeClr val="lt1"/>
          </a:fontRef>
        </p:style>
        <p:txBody>
          <a:bodyPr rtlCol="0" anchor="ctr"/>
          <a:lstStyle/>
          <a:p>
            <a:pPr algn="ctr"/>
            <a:r>
              <a:rPr lang="fa-IR" sz="2000" b="1" dirty="0">
                <a:solidFill>
                  <a:schemeClr val="tx1"/>
                </a:solidFill>
                <a:cs typeface="B Nazanin" panose="00000400000000000000" pitchFamily="2" charset="-78"/>
              </a:rPr>
              <a:t>بررسی مقاله شماره 7</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426347779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871</TotalTime>
  <Words>6061</Words>
  <Application>Microsoft Office PowerPoint</Application>
  <PresentationFormat>Widescreen</PresentationFormat>
  <Paragraphs>809</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B Nazanin</vt:lpstr>
      <vt:lpstr>Times-Bold</vt:lpstr>
      <vt:lpstr>Times-Roman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Farib</dc:creator>
  <cp:lastModifiedBy>rasool mirzaie</cp:lastModifiedBy>
  <cp:revision>12</cp:revision>
  <dcterms:created xsi:type="dcterms:W3CDTF">2025-05-31T14:19:52Z</dcterms:created>
  <dcterms:modified xsi:type="dcterms:W3CDTF">2025-06-01T23:50:15Z</dcterms:modified>
</cp:coreProperties>
</file>