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306" r:id="rId5"/>
    <p:sldId id="304" r:id="rId6"/>
    <p:sldId id="259" r:id="rId7"/>
    <p:sldId id="307" r:id="rId8"/>
    <p:sldId id="333" r:id="rId9"/>
    <p:sldId id="305" r:id="rId10"/>
    <p:sldId id="334" r:id="rId11"/>
    <p:sldId id="321" r:id="rId12"/>
    <p:sldId id="322" r:id="rId13"/>
    <p:sldId id="320" r:id="rId14"/>
    <p:sldId id="327" r:id="rId15"/>
    <p:sldId id="328" r:id="rId16"/>
    <p:sldId id="323" r:id="rId17"/>
    <p:sldId id="324" r:id="rId18"/>
    <p:sldId id="335" r:id="rId19"/>
    <p:sldId id="325" r:id="rId20"/>
    <p:sldId id="326" r:id="rId21"/>
    <p:sldId id="330" r:id="rId22"/>
    <p:sldId id="331" r:id="rId23"/>
    <p:sldId id="336" r:id="rId24"/>
    <p:sldId id="338" r:id="rId25"/>
    <p:sldId id="339" r:id="rId26"/>
    <p:sldId id="340" r:id="rId27"/>
    <p:sldId id="332" r:id="rId28"/>
    <p:sldId id="341" r:id="rId29"/>
    <p:sldId id="3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16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25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1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365F-FEC6-458F-B7E8-585A06BC7C4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4AE7BF-787F-4986-9B53-1E14FFCE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041BEC-EC7D-A35C-8DC6-F48D790B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23" y="777553"/>
            <a:ext cx="7399176" cy="4932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E5FA3-590D-7D40-AA79-C6EBE493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1" y="1905656"/>
            <a:ext cx="9469171" cy="3334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4FC499-871F-5909-FB26-E91F2FF3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662C6D-8D63-0156-73DE-18A2682A09F9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256C41-F801-C4C8-23C6-EFACFB6450EF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149EBD-E342-80B8-1782-E1662D22C48F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8AA58-4CB6-2DE1-238A-A403A71EBB2B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6257CD-9A1F-4BE3-CE55-2B527ACF220B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FD1CB-DCE7-5B48-BB2A-E6E816BBC61D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C5A137-0D37-49B1-D0D7-D8EA0AA1A716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57243-A3C6-A807-C3A4-A7E91450C30C}"/>
              </a:ext>
            </a:extLst>
          </p:cNvPr>
          <p:cNvSpPr txBox="1"/>
          <p:nvPr/>
        </p:nvSpPr>
        <p:spPr>
          <a:xfrm>
            <a:off x="895739" y="910243"/>
            <a:ext cx="8500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ا</a:t>
            </a:r>
            <a:r>
              <a:rPr lang="ar-SA" sz="2000" b="1" dirty="0">
                <a:cs typeface="B Nazanin" panose="00000400000000000000" pitchFamily="2" charset="-78"/>
              </a:rPr>
              <a:t>ین معماری، کل فرآیند اجرای برنامه، جمع‌آوری داده توان، و تحلیل امنیتی را به‌صورت یکپارچه مدیریت می‌کند.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91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A7945-51DF-3F5B-691E-C19605BA229D}"/>
              </a:ext>
            </a:extLst>
          </p:cNvPr>
          <p:cNvSpPr/>
          <p:nvPr/>
        </p:nvSpPr>
        <p:spPr>
          <a:xfrm>
            <a:off x="2598574" y="1047432"/>
            <a:ext cx="6428792" cy="9399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E5F8A-141B-375D-5E75-FB43ED2B74F9}"/>
              </a:ext>
            </a:extLst>
          </p:cNvPr>
          <p:cNvSpPr txBox="1"/>
          <p:nvPr/>
        </p:nvSpPr>
        <p:spPr>
          <a:xfrm>
            <a:off x="2598574" y="1286594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1️⃣ طراحی و ساخت یک </a:t>
            </a:r>
            <a:r>
              <a:rPr lang="en-US" sz="2400" b="1" dirty="0">
                <a:cs typeface="B Nazanin" panose="00000400000000000000" pitchFamily="2" charset="-78"/>
              </a:rPr>
              <a:t>SoC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(</a:t>
            </a:r>
            <a:r>
              <a:rPr lang="ar-SA" sz="2400" b="1" dirty="0">
                <a:cs typeface="B Nazanin" panose="00000400000000000000" pitchFamily="2" charset="-78"/>
              </a:rPr>
              <a:t>سیستم روی تراشه)</a:t>
            </a:r>
            <a:endParaRPr lang="fa-IR" sz="2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812C9-08FB-EF08-E611-57E1CFEA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1BB452-3DDA-F7FF-E230-BA4C8092D909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490E07-2F83-0466-6539-83111F50A5CD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72B4BD-3CA7-A9EA-01C5-6F6EDE6D9870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B6F585-922D-3DFD-4BAA-A2AA7A385E37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185EFD-988F-8AB9-BC8B-0495B0CB00AE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0CD789-7DF1-C338-2178-3962431522F3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E2D6D1-32AC-288A-3A59-3BB25845FD3D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4D003D-F1A9-62A2-72C7-21B4F0601D2E}"/>
              </a:ext>
            </a:extLst>
          </p:cNvPr>
          <p:cNvSpPr/>
          <p:nvPr/>
        </p:nvSpPr>
        <p:spPr>
          <a:xfrm>
            <a:off x="765425" y="3120362"/>
            <a:ext cx="8532532" cy="23905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در این مقاله، پژوهشگران یک </a:t>
            </a:r>
            <a:r>
              <a:rPr lang="en-US" sz="2400" b="1" dirty="0">
                <a:cs typeface="B Nazanin" panose="00000400000000000000" pitchFamily="2" charset="-78"/>
              </a:rPr>
              <a:t>SoC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طراحی کرده‌اند که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هسته‌ی اصلی چارچوب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JARVIS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را تشکیل می‌دهد. </a:t>
            </a:r>
            <a:endParaRPr lang="fa-IR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این </a:t>
            </a:r>
            <a:r>
              <a:rPr lang="en-US" sz="2400" b="1" dirty="0">
                <a:cs typeface="B Nazanin" panose="00000400000000000000" pitchFamily="2" charset="-78"/>
              </a:rPr>
              <a:t>SoC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شامل یک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پردازنده‌ی </a:t>
            </a:r>
            <a:r>
              <a:rPr lang="ar-SA" sz="2400" b="1" dirty="0">
                <a:cs typeface="B Nazanin" panose="00000400000000000000" pitchFamily="2" charset="-78"/>
              </a:rPr>
              <a:t>ساده، سبک و قابل برنامه‌نویسی با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معماری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RISC-V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32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بیتی </a:t>
            </a:r>
            <a:r>
              <a:rPr lang="ar-SA" sz="2400" b="1" dirty="0">
                <a:cs typeface="B Nazanin" panose="00000400000000000000" pitchFamily="2" charset="-78"/>
              </a:rPr>
              <a:t>است که به‌گونه‌ای طراحی شده تا هم برای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اجرای الگوریتم‌های رمزنگاری </a:t>
            </a:r>
            <a:r>
              <a:rPr lang="ar-SA" sz="2400" b="1" dirty="0">
                <a:cs typeface="B Nazanin" panose="00000400000000000000" pitchFamily="2" charset="-78"/>
              </a:rPr>
              <a:t>مناسب باشد و هم بتوان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رفتار آن را به‌دقت بررسی کرد</a:t>
            </a:r>
            <a:r>
              <a:rPr lang="ar-SA" sz="2400" b="1" dirty="0">
                <a:cs typeface="B Nazanin" panose="00000400000000000000" pitchFamily="2" charset="-78"/>
              </a:rPr>
              <a:t>.</a:t>
            </a:r>
            <a:endParaRPr lang="fa-IR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38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D2ACEE-6547-6FB0-2DD3-E15D9E0B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CF9D3C-A544-DD9A-45A8-5899FFE931EC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B93D08-D1FF-C3FC-AE03-28C58F36AC4A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EAEE44-AA37-B304-B479-8AC08E5BFBF4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F2D224-7197-E03D-F86F-F9AB8BA65604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B1F92B-B35B-FE67-1610-0785E85CC380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9C0AE2-F0B9-1D0B-1F08-A494796EC86D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C9BE93-6BA9-1759-CD45-DD41FECA5187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56992B-D37E-32E9-C269-C12B32442839}"/>
              </a:ext>
            </a:extLst>
          </p:cNvPr>
          <p:cNvSpPr/>
          <p:nvPr/>
        </p:nvSpPr>
        <p:spPr>
          <a:xfrm>
            <a:off x="745866" y="1263313"/>
            <a:ext cx="8532532" cy="4337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به‌منظور افزایش کارایی و انعطاف‌پذیری سیستم، مجموعه‌ای از اجزای جانبی به‌صورت ماژولار و قابل پیکربندی در طراحی گنجانده شده‌اند</a:t>
            </a:r>
            <a:r>
              <a:rPr lang="en-US" sz="2400" b="1" dirty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از جمله این اجزای قابل پیکربندی:</a:t>
            </a:r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endParaRPr lang="fa-IR" sz="24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400" b="1" dirty="0">
                <a:cs typeface="B Nazanin" panose="00000400000000000000" pitchFamily="2" charset="-78"/>
              </a:rPr>
              <a:t>-1</a:t>
            </a:r>
            <a:r>
              <a:rPr lang="fa-IR" sz="40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TRNG</a:t>
            </a:r>
          </a:p>
          <a:p>
            <a:pPr algn="r" rtl="1">
              <a:lnSpc>
                <a:spcPct val="150000"/>
              </a:lnSpc>
            </a:pPr>
            <a:r>
              <a:rPr lang="en-US" sz="2400" b="1" dirty="0">
                <a:cs typeface="B Nazanin" panose="00000400000000000000" pitchFamily="2" charset="-78"/>
              </a:rPr>
              <a:t>DFS actuator -2</a:t>
            </a:r>
          </a:p>
          <a:p>
            <a:pPr algn="r" rtl="1">
              <a:lnSpc>
                <a:spcPct val="150000"/>
              </a:lnSpc>
            </a:pPr>
            <a:r>
              <a:rPr lang="en-US" sz="2400" b="1" dirty="0">
                <a:cs typeface="B Nazanin" panose="00000400000000000000" pitchFamily="2" charset="-78"/>
              </a:rPr>
              <a:t>-3</a:t>
            </a:r>
            <a:r>
              <a:rPr lang="ar-SA" sz="2400" b="1" dirty="0">
                <a:cs typeface="B Nazanin" panose="00000400000000000000" pitchFamily="2" charset="-78"/>
              </a:rPr>
              <a:t> تایمر داخلی </a:t>
            </a:r>
            <a:endParaRPr lang="fa-IR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48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B43963-6229-4E20-A7AA-C0D57EAED69A}"/>
              </a:ext>
            </a:extLst>
          </p:cNvPr>
          <p:cNvSpPr txBox="1"/>
          <p:nvPr/>
        </p:nvSpPr>
        <p:spPr>
          <a:xfrm>
            <a:off x="1424487" y="1220015"/>
            <a:ext cx="786570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-1</a:t>
            </a:r>
            <a:r>
              <a:rPr lang="fa-IR" sz="44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)TRNG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dirty="0"/>
              <a:t>True Random Number Generator</a:t>
            </a:r>
            <a:r>
              <a:rPr lang="fa-IR" sz="44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(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4400" b="1" dirty="0">
                <a:cs typeface="B Nazanin" panose="00000400000000000000" pitchFamily="2" charset="-78"/>
              </a:rPr>
              <a:t> </a:t>
            </a:r>
            <a:endParaRPr lang="en-US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u="sng" dirty="0">
                <a:cs typeface="B Nazanin" panose="00000400000000000000" pitchFamily="2" charset="-78"/>
              </a:rPr>
              <a:t>مولد سخت‌افزاری اعداد تصادفی </a:t>
            </a:r>
            <a:r>
              <a:rPr lang="ar-SA" sz="2800" b="1" dirty="0">
                <a:cs typeface="B Nazanin" panose="00000400000000000000" pitchFamily="2" charset="-78"/>
              </a:rPr>
              <a:t>که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وظیفه تولید داده‌های کاملاً </a:t>
            </a:r>
            <a:r>
              <a:rPr lang="fa-IR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تصادفی است.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cs typeface="B Nazanin" panose="00000400000000000000" pitchFamily="2" charset="-78"/>
              </a:rPr>
              <a:t>نقش کلیدی در اجرای مقابله‌هایی مانند </a:t>
            </a:r>
            <a:r>
              <a:rPr lang="en-US" sz="2800" b="1" u="sng" dirty="0">
                <a:cs typeface="B Nazanin" panose="00000400000000000000" pitchFamily="2" charset="-78"/>
              </a:rPr>
              <a:t>chaffing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و تصادفی‌سازی رفتار سیستم ایفا می‌کند.</a:t>
            </a:r>
            <a:endParaRPr lang="en-US" sz="2800" b="1" dirty="0">
              <a:cs typeface="B Nazanin" panose="00000400000000000000" pitchFamily="2" charset="-78"/>
            </a:endParaRP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BADE92-50D2-FF43-7627-55F81E8E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966183-E8BB-7034-FEE8-9DC4687025AC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C96A80-948A-EAE4-700F-192124705321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75C471-B104-B38F-39A0-0C41A13AE9E2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5AFBE1-3C35-C908-4909-2141C0EF2B34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12E12F-261E-027C-B231-90040CB672D4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05B2A0-1DD2-C4CA-CB62-76172DD433BE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4D7A8E-A990-7339-3E08-7449CC76BEE8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492AB65-1BE4-0083-4CD1-85CFBAB153D2}"/>
              </a:ext>
            </a:extLst>
          </p:cNvPr>
          <p:cNvCxnSpPr>
            <a:cxnSpLocks/>
          </p:cNvCxnSpPr>
          <p:nvPr/>
        </p:nvCxnSpPr>
        <p:spPr>
          <a:xfrm>
            <a:off x="2901810" y="3760963"/>
            <a:ext cx="1268961" cy="122231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7AB90E-FCE1-809F-EBB9-249A4DC38373}"/>
              </a:ext>
            </a:extLst>
          </p:cNvPr>
          <p:cNvSpPr/>
          <p:nvPr/>
        </p:nvSpPr>
        <p:spPr>
          <a:xfrm>
            <a:off x="4198775" y="4340189"/>
            <a:ext cx="5187822" cy="170054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اجرای چند عملیات رمزنگاری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جعلی</a:t>
            </a:r>
            <a:r>
              <a:rPr lang="ar-SA" sz="2400" b="1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غیرواقعی</a:t>
            </a:r>
            <a:r>
              <a:rPr lang="ar-SA" sz="2400" b="1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در </a:t>
            </a:r>
            <a:r>
              <a:rPr lang="ar-SA" sz="2400" b="1" u="sng" dirty="0">
                <a:solidFill>
                  <a:srgbClr val="FFFF00"/>
                </a:solidFill>
                <a:cs typeface="B Nazanin" panose="00000400000000000000" pitchFamily="2" charset="-78"/>
              </a:rPr>
              <a:t>کنار عملیات واقعی</a:t>
            </a:r>
            <a:r>
              <a:rPr lang="ar-SA" sz="2400" b="1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، برای </a:t>
            </a:r>
            <a:r>
              <a:rPr lang="ar-SA" sz="2400" b="1" u="sng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گمراه کردن حملات کانال جانبی</a:t>
            </a:r>
            <a:r>
              <a:rPr lang="ar-SA" sz="2400" b="1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 (مثل تحلیل توان یا زمان اجرا)</a:t>
            </a:r>
            <a:endParaRPr lang="en-US" sz="2400" b="1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47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B43963-6229-4E20-A7AA-C0D57EAED69A}"/>
              </a:ext>
            </a:extLst>
          </p:cNvPr>
          <p:cNvSpPr txBox="1"/>
          <p:nvPr/>
        </p:nvSpPr>
        <p:spPr>
          <a:xfrm>
            <a:off x="1035698" y="433148"/>
            <a:ext cx="81829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DFS actuator -2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( </a:t>
            </a:r>
            <a:r>
              <a:rPr lang="en-US" sz="2800" dirty="0"/>
              <a:t>Dynamic Frequency Scaling</a:t>
            </a:r>
            <a:r>
              <a:rPr lang="en-US" sz="2800" b="1" dirty="0">
                <a:cs typeface="B Nazanin" panose="00000400000000000000" pitchFamily="2" charset="-78"/>
              </a:rPr>
              <a:t>)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u="sng" dirty="0">
                <a:cs typeface="B Nazanin" panose="00000400000000000000" pitchFamily="2" charset="-78"/>
              </a:rPr>
              <a:t>واحد کنترل فرکانس </a:t>
            </a:r>
            <a:r>
              <a:rPr lang="ar-SA" sz="2800" b="1" dirty="0">
                <a:cs typeface="B Nazanin" panose="00000400000000000000" pitchFamily="2" charset="-78"/>
              </a:rPr>
              <a:t>که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فرکانس کلاک پردازنده را به‌صورت پویا و تصادفی در زمان اجرا تغییر دهد</a:t>
            </a:r>
            <a:r>
              <a:rPr lang="en-US" sz="2800" b="1" dirty="0">
                <a:cs typeface="B Nazanin" panose="00000400000000000000" pitchFamily="2" charset="-78"/>
              </a:rPr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cs typeface="B Nazanin" panose="00000400000000000000" pitchFamily="2" charset="-78"/>
              </a:rPr>
              <a:t> این ویژگی کمک می‌کند تا حملاتی مانند تحلیل توان یا تحلیل زمان‌بندی دشوارتر و کم‌اثر شوند.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0E57C6-31EA-2852-2372-FDA8EE11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ACE36C-4624-B42E-DD36-E2DEA0F053B8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0714C-8CDE-6698-3173-1ADCE188AABE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2DCEB3-21B3-E9C1-A34C-7C8615D08D28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8DD06-C39E-C607-16D9-1E0FE6D2174E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07F2A7-382E-D9D7-C503-445E4947B353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834BBD-F1B7-5E7D-41C8-B0685DB4BD4E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348B3A-55C5-B9C3-D93D-59C6173F7FA1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BF9EBD-F948-C780-28BE-485070C3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45" y="3471716"/>
            <a:ext cx="4810796" cy="2857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8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B43963-6229-4E20-A7AA-C0D57EAED69A}"/>
              </a:ext>
            </a:extLst>
          </p:cNvPr>
          <p:cNvSpPr txBox="1"/>
          <p:nvPr/>
        </p:nvSpPr>
        <p:spPr>
          <a:xfrm>
            <a:off x="783769" y="1369176"/>
            <a:ext cx="800566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-3</a:t>
            </a:r>
            <a:r>
              <a:rPr lang="fa-IR" sz="44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تایمر داخلی 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800" b="1" u="sng" dirty="0">
                <a:cs typeface="B Nazanin" panose="00000400000000000000" pitchFamily="2" charset="-78"/>
              </a:rPr>
              <a:t>با فراهم کردن قابلیت زمان‌بندی</a:t>
            </a:r>
            <a:r>
              <a:rPr lang="ar-SA" sz="2800" b="1" dirty="0">
                <a:cs typeface="B Nazanin" panose="00000400000000000000" pitchFamily="2" charset="-78"/>
              </a:rPr>
              <a:t>،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امکان پشتیبانی از سیستم‌عامل‌های سبک‌وزن</a:t>
            </a:r>
            <a:r>
              <a:rPr lang="ar-SA" sz="2800" b="1" dirty="0">
                <a:cs typeface="B Nazanin" panose="00000400000000000000" pitchFamily="2" charset="-78"/>
              </a:rPr>
              <a:t> مانند </a:t>
            </a:r>
            <a:r>
              <a:rPr lang="en-US" sz="2800" b="1" dirty="0" err="1">
                <a:cs typeface="B Nazanin" panose="00000400000000000000" pitchFamily="2" charset="-78"/>
              </a:rPr>
              <a:t>FreeRTOS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را فراهم می‌سازد و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شرایط بررسی امنیت </a:t>
            </a:r>
            <a:r>
              <a:rPr lang="ar-SA" sz="2800" b="1" dirty="0">
                <a:cs typeface="B Nazanin" panose="00000400000000000000" pitchFamily="2" charset="-78"/>
              </a:rPr>
              <a:t>در محیط‌های چندوظیفگی را مهیا می‌کند.</a:t>
            </a: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9E75D-39A9-2306-B7A8-475827F9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BBF178-A04D-DE7F-CDA3-0D9EA4008768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182E6D-27C9-0357-C464-E41132946206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rgbClr val="00B050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62F761-7C34-7D45-1748-EF5DD71762CB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F23345-0E4E-6ABE-156A-01CDD185A560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6A2991-B18F-9B8B-EBC2-6E85EAF54530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E552C4-7C64-CB07-FA49-7E2E3FDA2900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74C23A-F4FE-A4EC-28D6-310EE83667C7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362202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B57E0-8D3A-288B-AB6E-266B110697CB}"/>
              </a:ext>
            </a:extLst>
          </p:cNvPr>
          <p:cNvSpPr txBox="1"/>
          <p:nvPr/>
        </p:nvSpPr>
        <p:spPr>
          <a:xfrm>
            <a:off x="690467" y="1682257"/>
            <a:ext cx="87801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به پژوهشگران امکان می‌دهد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اجرای برنامه‌ها را به‌صورت کامل تحت کنترل داشته باشند</a:t>
            </a:r>
            <a:r>
              <a:rPr lang="ar-SA" sz="2800" b="1" dirty="0">
                <a:cs typeface="B Nazanin" panose="00000400000000000000" pitchFamily="2" charset="-78"/>
              </a:rPr>
              <a:t> و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هم‌زمان بتوانند فعالیت‌های سخت‌افزاری را بررسی کنند</a:t>
            </a:r>
            <a:r>
              <a:rPr lang="ar-SA" sz="2800" b="1" dirty="0">
                <a:cs typeface="B Nazanin" panose="00000400000000000000" pitchFamily="2" charset="-78"/>
              </a:rPr>
              <a:t>.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در معماری سیستم، ماژول‌های اشکال‌زدایی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محلی</a:t>
            </a:r>
            <a:r>
              <a:rPr lang="ar-SA" sz="2800" b="1" dirty="0">
                <a:cs typeface="B Nazanin" panose="00000400000000000000" pitchFamily="2" charset="-78"/>
              </a:rPr>
              <a:t> و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سراسری </a:t>
            </a:r>
            <a:r>
              <a:rPr lang="ar-SA" sz="2800" b="1" dirty="0">
                <a:cs typeface="B Nazanin" panose="00000400000000000000" pitchFamily="2" charset="-78"/>
              </a:rPr>
              <a:t>طراحی شده‌اند که هر کدام وظایف خاصی را بر عهده دارند.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b="1" dirty="0">
                <a:cs typeface="B Nazanin" panose="00000400000000000000" pitchFamily="2" charset="-78"/>
              </a:rPr>
              <a:t>این زیرساخت باعث می‌شود محقق بتواند </a:t>
            </a:r>
            <a:r>
              <a:rPr lang="fa-IR" sz="2800" b="1" u="sng" dirty="0">
                <a:cs typeface="B Nazanin" panose="00000400000000000000" pitchFamily="2" charset="-78"/>
              </a:rPr>
              <a:t>با دقت بالا بفهمد </a:t>
            </a:r>
            <a:r>
              <a:rPr lang="fa-IR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چه زمانی </a:t>
            </a:r>
            <a:r>
              <a:rPr lang="fa-IR" sz="2800" b="1" dirty="0">
                <a:cs typeface="B Nazanin" panose="00000400000000000000" pitchFamily="2" charset="-78"/>
              </a:rPr>
              <a:t>و </a:t>
            </a:r>
            <a:r>
              <a:rPr lang="fa-IR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در کدام قسمت از اجرای برنامه</a:t>
            </a:r>
            <a:r>
              <a:rPr lang="fa-IR" sz="2800" b="1" u="sng" dirty="0">
                <a:cs typeface="B Nazanin" panose="00000400000000000000" pitchFamily="2" charset="-78"/>
              </a:rPr>
              <a:t>، نشت اطلاعات رخ می‌دهد</a:t>
            </a:r>
            <a:r>
              <a:rPr lang="fa-IR" sz="2800" b="1" dirty="0">
                <a:cs typeface="B Nazanin" panose="00000400000000000000" pitchFamily="2" charset="-78"/>
              </a:rPr>
              <a:t> . </a:t>
            </a: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 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52CE9B-0143-0227-A4B6-040B7223B939}"/>
              </a:ext>
            </a:extLst>
          </p:cNvPr>
          <p:cNvSpPr/>
          <p:nvPr/>
        </p:nvSpPr>
        <p:spPr>
          <a:xfrm>
            <a:off x="1718388" y="342729"/>
            <a:ext cx="7705531" cy="9399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9358-8145-9E45-170F-B0A6C561E612}"/>
              </a:ext>
            </a:extLst>
          </p:cNvPr>
          <p:cNvSpPr txBox="1"/>
          <p:nvPr/>
        </p:nvSpPr>
        <p:spPr>
          <a:xfrm>
            <a:off x="1606421" y="581891"/>
            <a:ext cx="7490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2️⃣ طراحی زیرساخت اشکال‌زدایی </a:t>
            </a:r>
            <a:r>
              <a:rPr lang="en-US" sz="2400" b="1" dirty="0">
                <a:cs typeface="B Nazanin" panose="00000400000000000000" pitchFamily="2" charset="-78"/>
              </a:rPr>
              <a:t>(Debug Infrastructure)</a:t>
            </a:r>
            <a:endParaRPr lang="fa-IR" sz="2400" b="1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0718-710C-5798-15BF-611B87B62D15}"/>
              </a:ext>
            </a:extLst>
          </p:cNvPr>
          <p:cNvSpPr txBox="1"/>
          <p:nvPr/>
        </p:nvSpPr>
        <p:spPr>
          <a:xfrm>
            <a:off x="410547" y="595930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800" b="1" dirty="0">
                <a:cs typeface="B Nazanin" panose="00000400000000000000" pitchFamily="2" charset="-78"/>
              </a:rPr>
              <a:t>چیزی که برای مطالعه‌ی حملات کانال جانبی کاملاً حیاتی است.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0E22BF0-61D8-8100-9056-884A2DA9C8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3059" y="5304367"/>
            <a:ext cx="638465" cy="4758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1E89A60-6D94-01F1-2722-F5446999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212FE9-675A-19C8-3BAD-3707A232E84F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CE636E-7E7D-D1FD-A368-8FDD056D987F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FA546C-932E-A52A-0E85-8CA6D704919B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96CA3B-E7B0-84E2-E7B4-9F1587B4137A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B2856F-7E5A-7A19-414A-EA0FBF2EEA48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2959D3-FA4D-D7FF-53EF-6BE82CCA76BE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45106B-8A91-E96C-86BB-7C5FEECE4862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130423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9E31E4E-7E92-504F-848C-FE8C5B3B7A9A}"/>
              </a:ext>
            </a:extLst>
          </p:cNvPr>
          <p:cNvSpPr txBox="1"/>
          <p:nvPr/>
        </p:nvSpPr>
        <p:spPr>
          <a:xfrm>
            <a:off x="1129004" y="1379809"/>
            <a:ext cx="75857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این زیرساخت امکاناتی مانند: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.A</a:t>
            </a:r>
            <a:r>
              <a:rPr lang="ar-SA" sz="2800" b="1" dirty="0">
                <a:cs typeface="B Nazanin" panose="00000400000000000000" pitchFamily="2" charset="-78"/>
              </a:rPr>
              <a:t>تعیین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نقاط توقف اجرای برنامه </a:t>
            </a:r>
            <a:r>
              <a:rPr lang="en-US" sz="2800" b="1" dirty="0">
                <a:cs typeface="B Nazanin" panose="00000400000000000000" pitchFamily="2" charset="-78"/>
              </a:rPr>
              <a:t>(breakpoint) </a:t>
            </a:r>
            <a:r>
              <a:rPr lang="fa-IR" sz="2800" b="1" dirty="0">
                <a:cs typeface="B Nazanin" panose="00000400000000000000" pitchFamily="2" charset="-78"/>
              </a:rPr>
              <a:t> تا</a:t>
            </a:r>
            <a:endParaRPr lang="en-US" sz="28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بتوان </a:t>
            </a:r>
            <a:r>
              <a:rPr lang="ar-SA" sz="2800" b="1" u="sng" dirty="0">
                <a:cs typeface="B Nazanin" panose="00000400000000000000" pitchFamily="2" charset="-78"/>
              </a:rPr>
              <a:t>رفتار سیستم را بررسی </a:t>
            </a:r>
            <a:r>
              <a:rPr lang="ar-SA" sz="2800" b="1" dirty="0">
                <a:cs typeface="B Nazanin" panose="00000400000000000000" pitchFamily="2" charset="-78"/>
              </a:rPr>
              <a:t>کرد</a:t>
            </a:r>
            <a:endParaRPr lang="en-US" sz="2800" b="1" dirty="0">
              <a:cs typeface="B Nazanin" panose="00000400000000000000" pitchFamily="2" charset="-78"/>
            </a:endParaRP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.B</a:t>
            </a:r>
            <a:r>
              <a:rPr lang="ar-SA" sz="2800" b="1" dirty="0">
                <a:cs typeface="B Nazanin" panose="00000400000000000000" pitchFamily="2" charset="-78"/>
              </a:rPr>
              <a:t>فعال‌سازی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نقاط اندازه‌گیری توان </a:t>
            </a:r>
            <a:r>
              <a:rPr lang="en-US" sz="2800" b="1" dirty="0">
                <a:cs typeface="B Nazanin" panose="00000400000000000000" pitchFamily="2" charset="-78"/>
              </a:rPr>
              <a:t>(</a:t>
            </a:r>
            <a:r>
              <a:rPr lang="en-US" sz="2800" b="1" dirty="0" err="1">
                <a:cs typeface="B Nazanin" panose="00000400000000000000" pitchFamily="2" charset="-78"/>
              </a:rPr>
              <a:t>triggerpoints</a:t>
            </a:r>
            <a:r>
              <a:rPr lang="en-US" sz="2800" b="1" dirty="0"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دقیقاً </a:t>
            </a:r>
            <a:r>
              <a:rPr lang="ar-SA" sz="2800" b="1" u="sng" dirty="0">
                <a:cs typeface="B Nazanin" panose="00000400000000000000" pitchFamily="2" charset="-78"/>
              </a:rPr>
              <a:t>هم‌زمان با اجرای بخش خاصی از کد</a:t>
            </a:r>
            <a:r>
              <a:rPr lang="en-US" sz="2800" b="1" u="sng" dirty="0">
                <a:cs typeface="B Nazanin" panose="00000400000000000000" pitchFamily="2" charset="-78"/>
              </a:rPr>
              <a:t> </a:t>
            </a:r>
            <a:r>
              <a:rPr lang="fa-IR" sz="2800" b="1" u="sng" dirty="0">
                <a:cs typeface="B Nazanin" panose="00000400000000000000" pitchFamily="2" charset="-78"/>
              </a:rPr>
              <a:t>انجام می شود.</a:t>
            </a:r>
            <a:endParaRPr lang="en-US" sz="2800" b="1" u="sng" dirty="0">
              <a:cs typeface="B Nazanin" panose="00000400000000000000" pitchFamily="2" charset="-78"/>
            </a:endParaRPr>
          </a:p>
          <a:p>
            <a:pPr algn="r" rtl="1"/>
            <a:endParaRPr lang="en-US" sz="2800" b="1" u="sng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.C</a:t>
            </a:r>
            <a:r>
              <a:rPr lang="ar-SA" sz="2800" b="1" dirty="0">
                <a:cs typeface="B Nazanin" panose="00000400000000000000" pitchFamily="2" charset="-78"/>
              </a:rPr>
              <a:t>هماهنگ‌سازی دقیق بین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اجرای نرم‌افزار </a:t>
            </a:r>
            <a:r>
              <a:rPr lang="ar-SA" sz="2800" b="1" dirty="0">
                <a:cs typeface="B Nazanin" panose="00000400000000000000" pitchFamily="2" charset="-78"/>
              </a:rPr>
              <a:t>و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ثبت مصرف توان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DAAD39-2C88-B868-BAD7-7B96CCBEF2DB}"/>
              </a:ext>
            </a:extLst>
          </p:cNvPr>
          <p:cNvSpPr/>
          <p:nvPr/>
        </p:nvSpPr>
        <p:spPr>
          <a:xfrm>
            <a:off x="905071" y="914914"/>
            <a:ext cx="8266922" cy="5001208"/>
          </a:xfrm>
          <a:prstGeom prst="round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BA3F78-6CC7-0D8A-C592-8A6AC77D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48B116-B2B7-42D6-8293-18729264483B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EBC17D-CFDD-681A-0920-14ED0475D5A9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AA7A97-24C9-B7F2-0E40-082FEA9C4A74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644AF2-AFEE-6D9F-B325-5E39DF787428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E8B4F2-1D81-8446-2A37-6E7668B8B8C5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1C02246-E6E4-08F5-B0A5-B1747C3E804C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7627E4-477D-39FE-F3DD-442049D53805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217274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35E28-5FB7-EEF6-C1A6-2C58DB62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8" y="357441"/>
            <a:ext cx="9075465" cy="481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CBAB6-E95F-02E2-4659-91006261E4B0}"/>
              </a:ext>
            </a:extLst>
          </p:cNvPr>
          <p:cNvSpPr txBox="1"/>
          <p:nvPr/>
        </p:nvSpPr>
        <p:spPr>
          <a:xfrm>
            <a:off x="1007704" y="5510940"/>
            <a:ext cx="7660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b="1" dirty="0">
                <a:cs typeface="B Nazanin" panose="00000400000000000000" pitchFamily="2" charset="-78"/>
              </a:rPr>
              <a:t>این تصویر معماری داخلی زیرساخت اشکال‌زدایی </a:t>
            </a:r>
            <a:r>
              <a:rPr lang="en-US" sz="2000" b="1" dirty="0">
                <a:cs typeface="B Nazanin" panose="00000400000000000000" pitchFamily="2" charset="-78"/>
              </a:rPr>
              <a:t>(Debug Infrastructure)</a:t>
            </a:r>
            <a:r>
              <a:rPr lang="fa-IR" sz="2000" b="1" dirty="0">
                <a:cs typeface="B Nazanin" panose="00000400000000000000" pitchFamily="2" charset="-78"/>
              </a:rPr>
              <a:t> </a:t>
            </a:r>
            <a:r>
              <a:rPr lang="en-US" sz="2000" b="1" dirty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در چارچوب </a:t>
            </a:r>
            <a:r>
              <a:rPr lang="en-US" sz="2000" b="1" dirty="0">
                <a:cs typeface="B Nazanin" panose="00000400000000000000" pitchFamily="2" charset="-78"/>
              </a:rPr>
              <a:t>JARVIS</a:t>
            </a:r>
            <a:r>
              <a:rPr lang="fa-IR" sz="2000" b="1" dirty="0">
                <a:cs typeface="B Nazanin" panose="00000400000000000000" pitchFamily="2" charset="-78"/>
              </a:rPr>
              <a:t> </a:t>
            </a:r>
            <a:r>
              <a:rPr lang="en-US" sz="2000" b="1" dirty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را نشان می‌دهد که داخل </a:t>
            </a:r>
            <a:r>
              <a:rPr lang="en-US" sz="2000" b="1" dirty="0">
                <a:cs typeface="B Nazanin" panose="00000400000000000000" pitchFamily="2" charset="-78"/>
              </a:rPr>
              <a:t>SoC</a:t>
            </a:r>
            <a:r>
              <a:rPr lang="fa-IR" sz="2000" b="1" dirty="0">
                <a:cs typeface="B Nazanin" panose="00000400000000000000" pitchFamily="2" charset="-78"/>
              </a:rPr>
              <a:t> </a:t>
            </a:r>
            <a:r>
              <a:rPr lang="en-US" sz="2000" b="1" dirty="0">
                <a:cs typeface="B Nazanin" panose="00000400000000000000" pitchFamily="2" charset="-78"/>
              </a:rPr>
              <a:t> </a:t>
            </a:r>
            <a:r>
              <a:rPr lang="ar-SA" sz="2000" b="1" dirty="0">
                <a:cs typeface="B Nazanin" panose="00000400000000000000" pitchFamily="2" charset="-78"/>
              </a:rPr>
              <a:t>پیاده‌سازی شده است.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0AEDFB-CDDF-946B-BEDE-2670B418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D4F6DB-F866-E2F9-42F5-6CADE61A88EE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D82CF-E06D-D21A-8EDF-72A3C50DC948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0BFB1D-B173-12C3-EE19-FAC2035CA710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95908B-647A-3C76-EADD-426E484AFD94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B78207-5996-8B09-5664-9A5834B6128F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7B93B3-514D-3EF2-EC13-3034D4F026FE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FE4768-5FE4-D020-C2D4-944A1B1DEA8A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101271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3B0200-7AD1-528F-25BC-D45B45EDE95B}"/>
              </a:ext>
            </a:extLst>
          </p:cNvPr>
          <p:cNvSpPr/>
          <p:nvPr/>
        </p:nvSpPr>
        <p:spPr>
          <a:xfrm>
            <a:off x="4012161" y="809259"/>
            <a:ext cx="4795935" cy="9399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CA6FE-CD2D-1367-8421-0979675EE60C}"/>
              </a:ext>
            </a:extLst>
          </p:cNvPr>
          <p:cNvSpPr txBox="1"/>
          <p:nvPr/>
        </p:nvSpPr>
        <p:spPr>
          <a:xfrm>
            <a:off x="4348065" y="1048421"/>
            <a:ext cx="4301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3️⃣ توسعه ابزارهای نرم‌افزاری پشتیبان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9A15B-7842-3F03-1075-54EB9A168D40}"/>
              </a:ext>
            </a:extLst>
          </p:cNvPr>
          <p:cNvSpPr txBox="1"/>
          <p:nvPr/>
        </p:nvSpPr>
        <p:spPr>
          <a:xfrm>
            <a:off x="1422919" y="2143922"/>
            <a:ext cx="70026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ابزارهایی برای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fa-IR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پیکربندی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SoC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اجرای برنامه‌ها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ثبت ردپای توان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تحلیل نتایج حملات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همچنین، پشتیبانی از اجرای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سیستم‌عامل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FreeRTOS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روی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SoC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تست‌های چندوظیفگی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2BEA80-6C17-7AAB-1141-058E1A60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DC721A7-A389-09F1-CB5D-810A88C84813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D44F52-22F1-3112-B34D-20080E230877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FD9F9F-F77D-4DE5-EC64-D1C033142063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93C0F2-4381-5C7B-512E-AAB1EA830F70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334BCF-EE6A-E1A5-10FB-ED56D781ADAE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10588E-BD62-D4F9-174F-66FE447F7609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B75FF1-7710-541B-80F5-F94DCBAA0651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324708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F51A55-2C0E-D470-7397-C2FC9374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52" y="158621"/>
            <a:ext cx="1713722" cy="171192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97B3AA-43C5-D0BE-DDD2-A634E1531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00998"/>
              </p:ext>
            </p:extLst>
          </p:nvPr>
        </p:nvGraphicFramePr>
        <p:xfrm>
          <a:off x="1791478" y="2388637"/>
          <a:ext cx="7044611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44611">
                  <a:extLst>
                    <a:ext uri="{9D8B030D-6E8A-4147-A177-3AD203B41FA5}">
                      <a16:colId xmlns:a16="http://schemas.microsoft.com/office/drawing/2014/main" val="2040927632"/>
                    </a:ext>
                  </a:extLst>
                </a:gridCol>
              </a:tblGrid>
              <a:tr h="243509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سمینار درس: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DSP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3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>
                          <a:cs typeface="B Nazanin" panose="00000400000000000000" pitchFamily="2" charset="-78"/>
                        </a:rPr>
                        <a:t>نام استاد:جناب آقای دکتر مهدی اسلامی</a:t>
                      </a:r>
                      <a:endParaRPr lang="en-US" sz="32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6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>
                          <a:cs typeface="B Nazanin" panose="00000400000000000000" pitchFamily="2" charset="-78"/>
                        </a:rPr>
                        <a:t>نام دانشجو:مریم میرزایی فرد</a:t>
                      </a:r>
                      <a:endParaRPr lang="en-US" sz="3200" b="1" dirty="0"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9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>
                          <a:cs typeface="B Nazanin" panose="00000400000000000000" pitchFamily="2" charset="-78"/>
                        </a:rPr>
                        <a:t>بهار 1404</a:t>
                      </a:r>
                      <a:endParaRPr lang="en-US" sz="32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5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5D218-6694-F800-5522-F6874495B249}"/>
              </a:ext>
            </a:extLst>
          </p:cNvPr>
          <p:cNvSpPr txBox="1"/>
          <p:nvPr/>
        </p:nvSpPr>
        <p:spPr>
          <a:xfrm>
            <a:off x="242597" y="2528596"/>
            <a:ext cx="87801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اجرای حملات مختلف برای ارزیابی امنیت سیستم</a:t>
            </a:r>
            <a:r>
              <a:rPr lang="en-US" sz="2800" b="1" dirty="0">
                <a:cs typeface="B Nazanin" panose="00000400000000000000" pitchFamily="2" charset="-78"/>
              </a:rPr>
              <a:t>:</a:t>
            </a: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anose="00000400000000000000" pitchFamily="2" charset="-78"/>
              </a:rPr>
              <a:t> CPA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تحلیل همبستگی توان)</a:t>
            </a:r>
            <a:endParaRPr lang="en-US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anose="00000400000000000000" pitchFamily="2" charset="-78"/>
              </a:rPr>
              <a:t>)Template Attack </a:t>
            </a:r>
            <a:r>
              <a:rPr lang="ar-SA" sz="2800" b="1" dirty="0">
                <a:cs typeface="B Nazanin" panose="00000400000000000000" pitchFamily="2" charset="-78"/>
              </a:rPr>
              <a:t>حمله‌ی پروفایل‌دار</a:t>
            </a:r>
            <a:r>
              <a:rPr lang="en-US" sz="2800" b="1" dirty="0">
                <a:cs typeface="B Nazanin" panose="00000400000000000000" pitchFamily="2" charset="-78"/>
              </a:rPr>
              <a:t>(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anose="00000400000000000000" pitchFamily="2" charset="-78"/>
              </a:rPr>
              <a:t> CNN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حمله یادگیری عمیق)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9FA158-921C-50AC-EC00-4AAB3E6066CB}"/>
              </a:ext>
            </a:extLst>
          </p:cNvPr>
          <p:cNvSpPr/>
          <p:nvPr/>
        </p:nvSpPr>
        <p:spPr>
          <a:xfrm>
            <a:off x="4068146" y="837251"/>
            <a:ext cx="4795935" cy="9399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1BE2C-0FE3-188E-65AB-CEDEA5A47A8A}"/>
              </a:ext>
            </a:extLst>
          </p:cNvPr>
          <p:cNvSpPr txBox="1"/>
          <p:nvPr/>
        </p:nvSpPr>
        <p:spPr>
          <a:xfrm>
            <a:off x="4404050" y="1076413"/>
            <a:ext cx="4301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4️⃣ پیاده‌سازی حملات کانال جانبی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C6218-28EC-8041-0873-A207969A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30D38F-2B1F-271A-7117-B9233EEA89F5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52A5D4-A8E6-E7AE-E3AC-E24298E6BDEF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EF44C-8BBB-0D50-2F18-87368197E7FA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357DB9-6BD8-83B0-E59A-17E2D00E6C1F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FF0347-A654-E1F8-BFD6-7A4E1A1C5F00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D45BBD-E03C-577C-0783-081CD100D290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1F391E-8E95-4670-160F-9C459C3C863A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221320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5D218-6694-F800-5522-F6874495B249}"/>
              </a:ext>
            </a:extLst>
          </p:cNvPr>
          <p:cNvSpPr txBox="1"/>
          <p:nvPr/>
        </p:nvSpPr>
        <p:spPr>
          <a:xfrm>
            <a:off x="149291" y="2328588"/>
            <a:ext cx="87801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سه نوع مقابله پیاده‌سازی و آزمایش شد: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en-US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anose="00000400000000000000" pitchFamily="2" charset="-78"/>
              </a:rPr>
              <a:t>Morphing</a:t>
            </a:r>
            <a:r>
              <a:rPr lang="fa-IR" sz="2800" b="1" dirty="0">
                <a:cs typeface="B Nazanin" panose="00000400000000000000" pitchFamily="2" charset="-78"/>
              </a:rPr>
              <a:t>: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تغییر شکل کد</a:t>
            </a:r>
            <a:endParaRPr lang="en-US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anose="00000400000000000000" pitchFamily="2" charset="-78"/>
              </a:rPr>
              <a:t>Chaffing</a:t>
            </a:r>
            <a:r>
              <a:rPr lang="fa-IR" sz="2800" b="1" dirty="0">
                <a:cs typeface="B Nazanin" panose="00000400000000000000" pitchFamily="2" charset="-78"/>
              </a:rPr>
              <a:t>: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اجرای رمزنگاری‌های جعلی</a:t>
            </a:r>
            <a:endParaRPr lang="fa-IR" sz="2800" b="1" dirty="0">
              <a:cs typeface="B Nazanin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b="1" dirty="0">
                <a:cs typeface="B Nazanin" panose="00000400000000000000" pitchFamily="2" charset="-78"/>
              </a:rPr>
              <a:t>DFS</a:t>
            </a:r>
            <a:r>
              <a:rPr lang="fa-IR" sz="2800" b="1" dirty="0">
                <a:cs typeface="B Nazanin" panose="00000400000000000000" pitchFamily="2" charset="-78"/>
              </a:rPr>
              <a:t>: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تغییر تصادفی فرکانس کلاک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کارایی هر روش بررسی شد و نتایج تجربی به‌دست آمد.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9FA158-921C-50AC-EC00-4AAB3E6066CB}"/>
              </a:ext>
            </a:extLst>
          </p:cNvPr>
          <p:cNvSpPr/>
          <p:nvPr/>
        </p:nvSpPr>
        <p:spPr>
          <a:xfrm>
            <a:off x="2883160" y="771937"/>
            <a:ext cx="6391468" cy="9399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1BE2C-0FE3-188E-65AB-CEDEA5A47A8A}"/>
              </a:ext>
            </a:extLst>
          </p:cNvPr>
          <p:cNvSpPr txBox="1"/>
          <p:nvPr/>
        </p:nvSpPr>
        <p:spPr>
          <a:xfrm>
            <a:off x="3051110" y="1011099"/>
            <a:ext cx="6064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5️⃣ آزمایش روش‌های دفاعی </a:t>
            </a:r>
            <a:r>
              <a:rPr lang="en-US" sz="2400" b="1" dirty="0">
                <a:cs typeface="B Nazanin" panose="00000400000000000000" pitchFamily="2" charset="-78"/>
              </a:rPr>
              <a:t>(Countermeasures)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53DEED-6664-B208-CD49-7AF30692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3282AF-07FC-3DD3-31D2-C3A0FA36EB67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8E215C-8E47-BF48-8D45-5E6D7BC692D9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E276C9-DCBE-AE1B-8C9C-18E66102B2D1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F50447-DDC9-6ED2-C99F-76A64AA2537F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73C9BF-0F81-B933-D268-B6F60F821E48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C0B168-BC56-6474-D153-81A56C347C62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00B050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44E422-7768-3EB9-6FF1-DC53BD6366A8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219668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5D218-6694-F800-5522-F6874495B249}"/>
              </a:ext>
            </a:extLst>
          </p:cNvPr>
          <p:cNvSpPr txBox="1"/>
          <p:nvPr/>
        </p:nvSpPr>
        <p:spPr>
          <a:xfrm>
            <a:off x="662475" y="2521059"/>
            <a:ext cx="87801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cs typeface="B Nazanin" panose="00000400000000000000" pitchFamily="2" charset="-78"/>
              </a:rPr>
              <a:t>آزمایش روی الگوریتم‌های رمزنگاری مختلف مثل </a:t>
            </a:r>
            <a:r>
              <a:rPr lang="en-US" sz="2800" b="1" dirty="0">
                <a:cs typeface="B Nazanin" panose="00000400000000000000" pitchFamily="2" charset="-78"/>
              </a:rPr>
              <a:t>AES، Camellia، Seed، </a:t>
            </a:r>
            <a:r>
              <a:rPr lang="en-US" sz="2800" b="1" dirty="0" err="1">
                <a:cs typeface="B Nazanin" panose="00000400000000000000" pitchFamily="2" charset="-78"/>
              </a:rPr>
              <a:t>Clefia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cs typeface="B Nazanin" panose="00000400000000000000" pitchFamily="2" charset="-78"/>
              </a:rPr>
              <a:t>بررسی اینکه کدام حمله موفق است و کدام روش دفاعی مؤثرتر عمل می‌کند.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9FA158-921C-50AC-EC00-4AAB3E6066CB}"/>
              </a:ext>
            </a:extLst>
          </p:cNvPr>
          <p:cNvSpPr/>
          <p:nvPr/>
        </p:nvSpPr>
        <p:spPr>
          <a:xfrm>
            <a:off x="5393094" y="771937"/>
            <a:ext cx="3881534" cy="939988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1BE2C-0FE3-188E-65AB-CEDEA5A47A8A}"/>
              </a:ext>
            </a:extLst>
          </p:cNvPr>
          <p:cNvSpPr txBox="1"/>
          <p:nvPr/>
        </p:nvSpPr>
        <p:spPr>
          <a:xfrm>
            <a:off x="5393094" y="1011099"/>
            <a:ext cx="3722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6️⃣ ارزیابی دقیق عملکرد امنیتی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0DAFBF-EBAF-5782-C2C4-57BF161B8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B424F6-E22C-EF6F-4E3C-7F6246319800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72CF22-2408-0719-C477-0B350FDFBBAD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0E22A3-8733-9171-83D8-64DC88F53B8E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A42F6E-478F-9709-9E3B-AF879BFF9E3A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FE508B-4B10-AAC7-F791-04BA7A0E1554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69665A-C9B8-1034-093D-591E46306B27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091DD4-6932-428A-768B-D60163345664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1541899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B533C-8A55-8D51-9A40-10CB9C68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7" y="2189243"/>
            <a:ext cx="9460127" cy="24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428832-35BC-93CE-4D4A-7B09326D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F328E5-4F4A-C0E0-7D73-E4F917BEA3CB}"/>
              </a:ext>
            </a:extLst>
          </p:cNvPr>
          <p:cNvSpPr/>
          <p:nvPr/>
        </p:nvSpPr>
        <p:spPr>
          <a:xfrm>
            <a:off x="9843796" y="2010989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C7443-F185-109F-D5A3-13C9A2CBE544}"/>
              </a:ext>
            </a:extLst>
          </p:cNvPr>
          <p:cNvSpPr/>
          <p:nvPr/>
        </p:nvSpPr>
        <p:spPr>
          <a:xfrm>
            <a:off x="9843796" y="2715693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8E0E41-BA42-5E4B-8B2F-9A97D796D2D8}"/>
              </a:ext>
            </a:extLst>
          </p:cNvPr>
          <p:cNvSpPr/>
          <p:nvPr/>
        </p:nvSpPr>
        <p:spPr>
          <a:xfrm>
            <a:off x="9843796" y="3420397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84B1A9-B98D-4AF7-E368-4139CB36284C}"/>
              </a:ext>
            </a:extLst>
          </p:cNvPr>
          <p:cNvSpPr/>
          <p:nvPr/>
        </p:nvSpPr>
        <p:spPr>
          <a:xfrm>
            <a:off x="9843796" y="4125101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F97D8D-0B11-3C4C-0C6B-B358FDA29705}"/>
              </a:ext>
            </a:extLst>
          </p:cNvPr>
          <p:cNvSpPr/>
          <p:nvPr/>
        </p:nvSpPr>
        <p:spPr>
          <a:xfrm>
            <a:off x="9843796" y="4829805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015487-51D4-2D44-B6EF-4DAB53DC23C8}"/>
              </a:ext>
            </a:extLst>
          </p:cNvPr>
          <p:cNvSpPr/>
          <p:nvPr/>
        </p:nvSpPr>
        <p:spPr>
          <a:xfrm>
            <a:off x="9778482" y="5534509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79BD6E-0EE0-EF79-52A3-D3A742240790}"/>
              </a:ext>
            </a:extLst>
          </p:cNvPr>
          <p:cNvSpPr/>
          <p:nvPr/>
        </p:nvSpPr>
        <p:spPr>
          <a:xfrm>
            <a:off x="9778481" y="6239213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نتیجه</a:t>
            </a:r>
            <a:endParaRPr lang="ar-SA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6C5CCE-9B50-B388-E8D4-E5030F94D3DB}"/>
              </a:ext>
            </a:extLst>
          </p:cNvPr>
          <p:cNvSpPr/>
          <p:nvPr/>
        </p:nvSpPr>
        <p:spPr>
          <a:xfrm>
            <a:off x="1138334" y="1427584"/>
            <a:ext cx="7819054" cy="3480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نتایج حاصل از مقاله به‌طور مشخص از آزمایش‌های تجربی روی چارچوب </a:t>
            </a:r>
            <a:r>
              <a:rPr lang="en-US" sz="2800" b="1" dirty="0">
                <a:cs typeface="B Nazanin" panose="00000400000000000000" pitchFamily="2" charset="-78"/>
              </a:rPr>
              <a:t>JARVIS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به‌دست آمده و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 به دو دسته کلی </a:t>
            </a:r>
            <a:r>
              <a:rPr lang="ar-SA" sz="2800" b="1" dirty="0">
                <a:cs typeface="B Nazanin" panose="00000400000000000000" pitchFamily="2" charset="-78"/>
              </a:rPr>
              <a:t>تقسیم می‌شوند: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-1</a:t>
            </a:r>
            <a:r>
              <a:rPr lang="ar-SA" sz="2800" b="1" dirty="0">
                <a:cs typeface="B Nazanin" panose="00000400000000000000" pitchFamily="2" charset="-78"/>
              </a:rPr>
              <a:t> نتایج مربوط به </a:t>
            </a:r>
            <a:r>
              <a:rPr lang="ar-SA" sz="2800" b="1" u="sng" dirty="0">
                <a:cs typeface="B Nazanin" panose="00000400000000000000" pitchFamily="2" charset="-78"/>
              </a:rPr>
              <a:t>حملات</a:t>
            </a:r>
            <a:r>
              <a:rPr lang="fa-IR" sz="2800" b="1" u="sng" dirty="0">
                <a:cs typeface="B Nazanin" panose="00000400000000000000" pitchFamily="2" charset="-78"/>
              </a:rPr>
              <a:t> </a:t>
            </a:r>
            <a:r>
              <a:rPr lang="ar-SA" sz="2800" b="1" u="sng" dirty="0">
                <a:cs typeface="B Nazanin" panose="00000400000000000000" pitchFamily="2" charset="-78"/>
              </a:rPr>
              <a:t>کانال جانبی </a:t>
            </a:r>
            <a:r>
              <a:rPr lang="en-US" sz="2800" b="1" dirty="0">
                <a:cs typeface="B Nazanin" panose="00000400000000000000" pitchFamily="2" charset="-78"/>
              </a:rPr>
              <a:t>(SCA)</a:t>
            </a:r>
            <a:r>
              <a:rPr lang="ar-SA" sz="2800" b="1" dirty="0">
                <a:cs typeface="B Nazanin" panose="00000400000000000000" pitchFamily="2" charset="-78"/>
              </a:rPr>
              <a:t> 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cs typeface="B Nazanin" panose="00000400000000000000" pitchFamily="2" charset="-78"/>
              </a:rPr>
              <a:t>-2</a:t>
            </a:r>
            <a:r>
              <a:rPr lang="ar-SA" sz="2800" b="1" dirty="0">
                <a:cs typeface="B Nazanin" panose="00000400000000000000" pitchFamily="2" charset="-78"/>
              </a:rPr>
              <a:t>نتایج مربوط به </a:t>
            </a:r>
            <a:r>
              <a:rPr lang="ar-SA" sz="2800" b="1" u="sng" dirty="0">
                <a:cs typeface="B Nazanin" panose="00000400000000000000" pitchFamily="2" charset="-78"/>
              </a:rPr>
              <a:t>مقابله‌ها</a:t>
            </a:r>
            <a:r>
              <a:rPr lang="ar-SA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(Countermeasures)</a:t>
            </a:r>
          </a:p>
        </p:txBody>
      </p:sp>
    </p:spTree>
    <p:extLst>
      <p:ext uri="{BB962C8B-B14F-4D97-AF65-F5344CB8AC3E}">
        <p14:creationId xmlns:p14="http://schemas.microsoft.com/office/powerpoint/2010/main" val="33709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E6AAA-F1FB-C6AD-D540-CED82F146612}"/>
              </a:ext>
            </a:extLst>
          </p:cNvPr>
          <p:cNvSpPr txBox="1"/>
          <p:nvPr/>
        </p:nvSpPr>
        <p:spPr>
          <a:xfrm>
            <a:off x="569167" y="1306286"/>
            <a:ext cx="89014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هر سه حمله‌ی  </a:t>
            </a:r>
            <a:r>
              <a:rPr lang="en-US" sz="2800" b="1" dirty="0">
                <a:cs typeface="B Nazanin" panose="00000400000000000000" pitchFamily="2" charset="-78"/>
              </a:rPr>
              <a:t>CPA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تحلیل همبستگی توان)، </a:t>
            </a:r>
            <a:r>
              <a:rPr lang="en-US" sz="2800" b="1" dirty="0">
                <a:cs typeface="B Nazanin" panose="00000400000000000000" pitchFamily="2" charset="-78"/>
              </a:rPr>
              <a:t>Template Attack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حمله‌ی پروفایل‌دار) و </a:t>
            </a:r>
            <a:r>
              <a:rPr lang="en-US" sz="2800" b="1" dirty="0">
                <a:cs typeface="B Nazanin" panose="00000400000000000000" pitchFamily="2" charset="-78"/>
              </a:rPr>
              <a:t>CNN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حمله مبتنی بر یادگیری عمیق) 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توانستند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در نبود مقابله‌های امنیتی</a:t>
            </a:r>
            <a:r>
              <a:rPr lang="ar-SA" sz="2800" b="1" dirty="0">
                <a:cs typeface="B Nazanin" panose="00000400000000000000" pitchFamily="2" charset="-78"/>
              </a:rPr>
              <a:t>، </a:t>
            </a:r>
            <a:r>
              <a:rPr lang="ar-SA" sz="2800" b="1" u="sng" dirty="0">
                <a:cs typeface="B Nazanin" panose="00000400000000000000" pitchFamily="2" charset="-78"/>
              </a:rPr>
              <a:t>الگوریتم </a:t>
            </a:r>
            <a:r>
              <a:rPr lang="en-US" sz="2800" b="1" u="sng" dirty="0">
                <a:cs typeface="B Nazanin" panose="00000400000000000000" pitchFamily="2" charset="-78"/>
              </a:rPr>
              <a:t>AES</a:t>
            </a:r>
            <a:r>
              <a:rPr lang="fa-IR" sz="2800" b="1" u="sng" dirty="0">
                <a:cs typeface="B Nazanin" panose="00000400000000000000" pitchFamily="2" charset="-78"/>
              </a:rPr>
              <a:t> </a:t>
            </a:r>
            <a:r>
              <a:rPr lang="en-US" sz="2800" b="1" u="sng" dirty="0">
                <a:cs typeface="B Nazanin" panose="00000400000000000000" pitchFamily="2" charset="-78"/>
              </a:rPr>
              <a:t> </a:t>
            </a:r>
            <a:r>
              <a:rPr lang="ar-SA" sz="2800" b="1" u="sng" dirty="0">
                <a:cs typeface="B Nazanin" panose="00000400000000000000" pitchFamily="2" charset="-78"/>
              </a:rPr>
              <a:t>را به‌راحتی </a:t>
            </a:r>
            <a:r>
              <a:rPr lang="ar-SA" sz="2800" b="1" u="sng" dirty="0">
                <a:solidFill>
                  <a:srgbClr val="FF0000"/>
                </a:solidFill>
                <a:cs typeface="B Nazanin" panose="00000400000000000000" pitchFamily="2" charset="-78"/>
              </a:rPr>
              <a:t>بشکنند</a:t>
            </a:r>
            <a:r>
              <a:rPr lang="ar-SA" sz="2800" b="1" dirty="0">
                <a:cs typeface="B Nazanin" panose="00000400000000000000" pitchFamily="2" charset="-78"/>
              </a:rPr>
              <a:t>.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حمله‌ی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CNN</a:t>
            </a:r>
            <a:r>
              <a:rPr lang="fa-IR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قدرت چشم‌گیری داشت و با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۸</a:t>
            </a:r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ردپای توان </a:t>
            </a:r>
            <a:r>
              <a:rPr lang="en-US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(power traces)</a:t>
            </a:r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، </a:t>
            </a:r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کلید رمزنگاری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AES</a:t>
            </a:r>
            <a:r>
              <a:rPr lang="fa-IR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را </a:t>
            </a:r>
            <a:r>
              <a:rPr lang="ar-SA" sz="2800" b="1" u="sng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به</a:t>
            </a:r>
            <a:r>
              <a:rPr lang="fa-IR" sz="2800" b="1" u="sng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ar-SA" sz="2800" b="1" u="sng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‌درستی شناسایی کند</a:t>
            </a:r>
            <a:r>
              <a:rPr lang="ar-SA" sz="2800" b="1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.</a:t>
            </a:r>
            <a:endParaRPr lang="fa-IR" sz="2800" b="1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این الگو برای سایر الگوریتم‌های رمزنگاری مورد آزمایش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 شامل </a:t>
            </a:r>
            <a:r>
              <a:rPr lang="en-US" sz="2800" b="1" dirty="0">
                <a:cs typeface="B Nazanin" panose="00000400000000000000" pitchFamily="2" charset="-78"/>
              </a:rPr>
              <a:t>Camellia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، </a:t>
            </a:r>
            <a:r>
              <a:rPr lang="en-US" sz="2800" b="1" dirty="0" err="1">
                <a:cs typeface="B Nazanin" panose="00000400000000000000" pitchFamily="2" charset="-78"/>
              </a:rPr>
              <a:t>Clefia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ar-SA" sz="2800" b="1" dirty="0">
                <a:cs typeface="B Nazanin" panose="00000400000000000000" pitchFamily="2" charset="-78"/>
              </a:rPr>
              <a:t>و </a:t>
            </a:r>
            <a:r>
              <a:rPr lang="en-US" sz="2800" b="1" dirty="0">
                <a:cs typeface="B Nazanin" panose="00000400000000000000" pitchFamily="2" charset="-78"/>
              </a:rPr>
              <a:t> (SEED </a:t>
            </a:r>
            <a:r>
              <a:rPr lang="ar-SA" sz="2800" b="1" dirty="0">
                <a:cs typeface="B Nazanin" panose="00000400000000000000" pitchFamily="2" charset="-78"/>
              </a:rPr>
              <a:t>نیز تکرار شد؛ نشان‌دهنده‌ی آسیب‌پذیری مشابه در آن‌ها در حالت بدون محافظت.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E614D4-1B3D-A1A1-B555-961D691BCB7D}"/>
              </a:ext>
            </a:extLst>
          </p:cNvPr>
          <p:cNvSpPr/>
          <p:nvPr/>
        </p:nvSpPr>
        <p:spPr>
          <a:xfrm>
            <a:off x="3797559" y="844420"/>
            <a:ext cx="5393094" cy="9237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en-US" sz="2400" b="1" dirty="0">
                <a:cs typeface="B Nazanin" panose="00000400000000000000" pitchFamily="2" charset="-78"/>
              </a:rPr>
              <a:t>-1</a:t>
            </a:r>
            <a:r>
              <a:rPr lang="ar-SA" sz="2400" b="1" dirty="0">
                <a:cs typeface="B Nazanin" panose="00000400000000000000" pitchFamily="2" charset="-78"/>
              </a:rPr>
              <a:t> نتایج مربوط به حملات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کانال جانبی</a:t>
            </a:r>
            <a:r>
              <a:rPr lang="en-US" sz="2400" b="1" dirty="0">
                <a:cs typeface="B Nazanin" panose="00000400000000000000" pitchFamily="2" charset="-78"/>
              </a:rPr>
              <a:t> (SCA)</a:t>
            </a:r>
            <a:r>
              <a:rPr lang="ar-SA" sz="2400" b="1" dirty="0">
                <a:cs typeface="B Nazanin" panose="00000400000000000000" pitchFamily="2" charset="-78"/>
              </a:rPr>
              <a:t> </a:t>
            </a:r>
            <a:endParaRPr lang="fa-IR" sz="2400" b="1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84761-CE32-8D28-3028-B9AFA57C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1E84C7-9246-5556-D2FF-B4461BE65570}"/>
              </a:ext>
            </a:extLst>
          </p:cNvPr>
          <p:cNvSpPr/>
          <p:nvPr/>
        </p:nvSpPr>
        <p:spPr>
          <a:xfrm>
            <a:off x="9843796" y="2010989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1E3280-B171-0BD3-5417-CDFCBD853E03}"/>
              </a:ext>
            </a:extLst>
          </p:cNvPr>
          <p:cNvSpPr/>
          <p:nvPr/>
        </p:nvSpPr>
        <p:spPr>
          <a:xfrm>
            <a:off x="9843796" y="2715693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3763FA-4BAB-0C34-9B02-C725E9463ABF}"/>
              </a:ext>
            </a:extLst>
          </p:cNvPr>
          <p:cNvSpPr/>
          <p:nvPr/>
        </p:nvSpPr>
        <p:spPr>
          <a:xfrm>
            <a:off x="9843796" y="3420397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4F6566-BB77-3CD4-8C30-A1030A82766C}"/>
              </a:ext>
            </a:extLst>
          </p:cNvPr>
          <p:cNvSpPr/>
          <p:nvPr/>
        </p:nvSpPr>
        <p:spPr>
          <a:xfrm>
            <a:off x="9843796" y="4125101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AF4C8B-9EFC-36A0-CBC4-782CA6016EFF}"/>
              </a:ext>
            </a:extLst>
          </p:cNvPr>
          <p:cNvSpPr/>
          <p:nvPr/>
        </p:nvSpPr>
        <p:spPr>
          <a:xfrm>
            <a:off x="9843796" y="4829805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C68027-78A5-AD7E-E89C-06D964010183}"/>
              </a:ext>
            </a:extLst>
          </p:cNvPr>
          <p:cNvSpPr/>
          <p:nvPr/>
        </p:nvSpPr>
        <p:spPr>
          <a:xfrm>
            <a:off x="9778482" y="5534509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5A5A-14DF-DF68-A3BC-85C3A75CA892}"/>
              </a:ext>
            </a:extLst>
          </p:cNvPr>
          <p:cNvSpPr/>
          <p:nvPr/>
        </p:nvSpPr>
        <p:spPr>
          <a:xfrm>
            <a:off x="9778481" y="6239213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نتیجه</a:t>
            </a:r>
            <a:endParaRPr lang="ar-SA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8725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666A8A-DCC4-5BEA-72D1-40D23F9E43E6}"/>
              </a:ext>
            </a:extLst>
          </p:cNvPr>
          <p:cNvSpPr txBox="1"/>
          <p:nvPr/>
        </p:nvSpPr>
        <p:spPr>
          <a:xfrm>
            <a:off x="578499" y="1994348"/>
            <a:ext cx="89573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سه روش مقابله‌ای بررسی شدند: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DFS</a:t>
            </a:r>
            <a:r>
              <a:rPr lang="en-US" sz="2800" b="1" dirty="0">
                <a:cs typeface="B Nazanin" panose="00000400000000000000" pitchFamily="2" charset="-78"/>
              </a:rPr>
              <a:t> (Dynamic Frequency Scaling)</a:t>
            </a:r>
            <a:r>
              <a:rPr lang="fa-IR" sz="2800" b="1" dirty="0">
                <a:cs typeface="B Nazanin" panose="00000400000000000000" pitchFamily="2" charset="-78"/>
              </a:rPr>
              <a:t> ،</a:t>
            </a:r>
            <a:r>
              <a:rPr lang="en-US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Chaffing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اجرای رمزنگاری‌های جعلی</a:t>
            </a:r>
            <a:r>
              <a:rPr lang="fa-IR" sz="2800" b="1" dirty="0">
                <a:cs typeface="B Nazanin" panose="00000400000000000000" pitchFamily="2" charset="-78"/>
              </a:rPr>
              <a:t>)،</a:t>
            </a:r>
            <a:r>
              <a:rPr lang="en-US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Morphing </a:t>
            </a:r>
            <a:r>
              <a:rPr lang="fa-IR" sz="2800" b="1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fa-IR" sz="2800" b="1" dirty="0">
                <a:cs typeface="B Nazanin" panose="00000400000000000000" pitchFamily="2" charset="-78"/>
              </a:rPr>
              <a:t>(</a:t>
            </a:r>
            <a:r>
              <a:rPr lang="ar-SA" sz="2800" b="1" dirty="0">
                <a:cs typeface="B Nazanin" panose="00000400000000000000" pitchFamily="2" charset="-78"/>
              </a:rPr>
              <a:t>تغییر ساختار کدها)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sz="2800" b="1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84A12C-D823-FEF7-999D-F3D090F76C99}"/>
              </a:ext>
            </a:extLst>
          </p:cNvPr>
          <p:cNvSpPr/>
          <p:nvPr/>
        </p:nvSpPr>
        <p:spPr>
          <a:xfrm>
            <a:off x="2537926" y="3562969"/>
            <a:ext cx="5850294" cy="30277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نتایج تجربی نشان داد</a:t>
            </a:r>
            <a:r>
              <a:rPr lang="en-US" sz="2400" b="1" dirty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DFS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و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Chaffing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solidFill>
                  <a:srgbClr val="0070C0"/>
                </a:solidFill>
                <a:cs typeface="B Nazanin" panose="00000400000000000000" pitchFamily="2" charset="-78"/>
              </a:rPr>
              <a:t>عملکرد بسیار خوبی </a:t>
            </a:r>
            <a:r>
              <a:rPr lang="ar-SA" sz="2400" b="1" dirty="0">
                <a:cs typeface="B Nazanin" panose="00000400000000000000" pitchFamily="2" charset="-78"/>
              </a:rPr>
              <a:t>داشتند </a:t>
            </a:r>
            <a:r>
              <a:rPr lang="ar-SA" sz="2400" b="1" u="sng" dirty="0">
                <a:cs typeface="B Nazanin" panose="00000400000000000000" pitchFamily="2" charset="-78"/>
              </a:rPr>
              <a:t>و جلوی موفقیت حمله‌های پیشرفته </a:t>
            </a:r>
            <a:r>
              <a:rPr lang="ar-SA" sz="2400" b="1" dirty="0">
                <a:cs typeface="B Nazanin" panose="00000400000000000000" pitchFamily="2" charset="-78"/>
              </a:rPr>
              <a:t>مثل </a:t>
            </a:r>
            <a:r>
              <a:rPr lang="en-US" sz="2400" b="1" dirty="0">
                <a:cs typeface="B Nazanin" panose="00000400000000000000" pitchFamily="2" charset="-78"/>
              </a:rPr>
              <a:t> CNN </a:t>
            </a:r>
            <a:r>
              <a:rPr lang="ar-SA" sz="2400" b="1" dirty="0">
                <a:cs typeface="B Nazanin" panose="00000400000000000000" pitchFamily="2" charset="-78"/>
              </a:rPr>
              <a:t>را گرفتند.</a:t>
            </a:r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در مقابل، روش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Morphing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نسبت به دو روش دیگر </a:t>
            </a:r>
            <a:r>
              <a:rPr lang="ar-SA" sz="2400" b="1" dirty="0">
                <a:solidFill>
                  <a:srgbClr val="0070C0"/>
                </a:solidFill>
                <a:cs typeface="B Nazanin" panose="00000400000000000000" pitchFamily="2" charset="-78"/>
              </a:rPr>
              <a:t>کم‌اثرتر</a:t>
            </a:r>
            <a:r>
              <a:rPr lang="ar-SA" sz="2400" b="1" dirty="0">
                <a:cs typeface="B Nazanin" panose="00000400000000000000" pitchFamily="2" charset="-78"/>
              </a:rPr>
              <a:t> بود، </a:t>
            </a:r>
            <a:r>
              <a:rPr lang="ar-SA" sz="2400" b="1" u="sng" dirty="0">
                <a:cs typeface="B Nazanin" panose="00000400000000000000" pitchFamily="2" charset="-78"/>
              </a:rPr>
              <a:t>به‌ویژه در برابر یادگیری عمیق</a:t>
            </a:r>
            <a:r>
              <a:rPr lang="ar-SA" sz="2400" b="1" dirty="0">
                <a:cs typeface="B Nazanin" panose="00000400000000000000" pitchFamily="2" charset="-78"/>
              </a:rPr>
              <a:t>.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E79E03-7198-5E24-F48C-28C396AADBD0}"/>
              </a:ext>
            </a:extLst>
          </p:cNvPr>
          <p:cNvSpPr/>
          <p:nvPr/>
        </p:nvSpPr>
        <p:spPr>
          <a:xfrm>
            <a:off x="3489648" y="626751"/>
            <a:ext cx="5850294" cy="9237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en-US" sz="2400" b="1" dirty="0">
                <a:cs typeface="B Nazanin" panose="00000400000000000000" pitchFamily="2" charset="-78"/>
              </a:rPr>
              <a:t>-2</a:t>
            </a:r>
            <a:r>
              <a:rPr lang="ar-SA" sz="2400" b="1" dirty="0">
                <a:cs typeface="B Nazanin" panose="00000400000000000000" pitchFamily="2" charset="-78"/>
              </a:rPr>
              <a:t>نتایج مربوط به مقابله‌ها </a:t>
            </a:r>
            <a:r>
              <a:rPr lang="en-US" sz="2400" b="1" dirty="0">
                <a:cs typeface="B Nazanin" panose="00000400000000000000" pitchFamily="2" charset="-78"/>
              </a:rPr>
              <a:t>(Countermeasures)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6F641-0FD0-575A-EF04-C49476D4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8D92FB-B47A-1883-7AB2-AE23538F0334}"/>
              </a:ext>
            </a:extLst>
          </p:cNvPr>
          <p:cNvSpPr/>
          <p:nvPr/>
        </p:nvSpPr>
        <p:spPr>
          <a:xfrm>
            <a:off x="9843796" y="2010989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E8758-3121-3FEA-E903-7D36E78E9168}"/>
              </a:ext>
            </a:extLst>
          </p:cNvPr>
          <p:cNvSpPr/>
          <p:nvPr/>
        </p:nvSpPr>
        <p:spPr>
          <a:xfrm>
            <a:off x="9843796" y="2715693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93317C-B649-33C8-DC0D-B691AB95A76C}"/>
              </a:ext>
            </a:extLst>
          </p:cNvPr>
          <p:cNvSpPr/>
          <p:nvPr/>
        </p:nvSpPr>
        <p:spPr>
          <a:xfrm>
            <a:off x="9843796" y="3420397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F8F1AC-0257-BB19-05BC-3E830A4CB853}"/>
              </a:ext>
            </a:extLst>
          </p:cNvPr>
          <p:cNvSpPr/>
          <p:nvPr/>
        </p:nvSpPr>
        <p:spPr>
          <a:xfrm>
            <a:off x="9843796" y="4125101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7E2671-F21D-9405-0160-8A8C121D22AA}"/>
              </a:ext>
            </a:extLst>
          </p:cNvPr>
          <p:cNvSpPr/>
          <p:nvPr/>
        </p:nvSpPr>
        <p:spPr>
          <a:xfrm>
            <a:off x="9843796" y="4829805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497A29-ED16-BA24-9AE4-617FD4CB5C93}"/>
              </a:ext>
            </a:extLst>
          </p:cNvPr>
          <p:cNvSpPr/>
          <p:nvPr/>
        </p:nvSpPr>
        <p:spPr>
          <a:xfrm>
            <a:off x="9778482" y="5534509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D525D2-7C94-7918-DB20-819EC1E01079}"/>
              </a:ext>
            </a:extLst>
          </p:cNvPr>
          <p:cNvSpPr/>
          <p:nvPr/>
        </p:nvSpPr>
        <p:spPr>
          <a:xfrm>
            <a:off x="9778481" y="6239213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نتیجه</a:t>
            </a:r>
            <a:endParaRPr lang="ar-SA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331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7952CC-D237-1FE8-B78F-E02B9DB1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9811F7-DEFD-B2CF-5739-2C4A8E097720}"/>
              </a:ext>
            </a:extLst>
          </p:cNvPr>
          <p:cNvSpPr/>
          <p:nvPr/>
        </p:nvSpPr>
        <p:spPr>
          <a:xfrm>
            <a:off x="9843796" y="2010989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2286A8-A862-18A5-ED67-74671810F906}"/>
              </a:ext>
            </a:extLst>
          </p:cNvPr>
          <p:cNvSpPr/>
          <p:nvPr/>
        </p:nvSpPr>
        <p:spPr>
          <a:xfrm>
            <a:off x="9843796" y="2715693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69004-0651-97E1-1CBA-5EDC41EA8220}"/>
              </a:ext>
            </a:extLst>
          </p:cNvPr>
          <p:cNvSpPr/>
          <p:nvPr/>
        </p:nvSpPr>
        <p:spPr>
          <a:xfrm>
            <a:off x="9843796" y="3420397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699959-A86A-B1C4-22A5-179843BF4B94}"/>
              </a:ext>
            </a:extLst>
          </p:cNvPr>
          <p:cNvSpPr/>
          <p:nvPr/>
        </p:nvSpPr>
        <p:spPr>
          <a:xfrm>
            <a:off x="9843796" y="4125101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41A192-DD43-1240-5718-7F88876A8405}"/>
              </a:ext>
            </a:extLst>
          </p:cNvPr>
          <p:cNvSpPr/>
          <p:nvPr/>
        </p:nvSpPr>
        <p:spPr>
          <a:xfrm>
            <a:off x="9843796" y="4829805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A342E6-D10F-874C-FB6F-3B8A825A4704}"/>
              </a:ext>
            </a:extLst>
          </p:cNvPr>
          <p:cNvSpPr/>
          <p:nvPr/>
        </p:nvSpPr>
        <p:spPr>
          <a:xfrm>
            <a:off x="9778482" y="5534509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610F41-A7BF-9F4B-D918-118E736DD972}"/>
              </a:ext>
            </a:extLst>
          </p:cNvPr>
          <p:cNvSpPr/>
          <p:nvPr/>
        </p:nvSpPr>
        <p:spPr>
          <a:xfrm>
            <a:off x="9778481" y="6239213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نتیجه</a:t>
            </a:r>
            <a:endParaRPr lang="ar-SA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1AD5C-5F92-CDDB-0A49-BEAD8C4C422A}"/>
              </a:ext>
            </a:extLst>
          </p:cNvPr>
          <p:cNvSpPr txBox="1"/>
          <p:nvPr/>
        </p:nvSpPr>
        <p:spPr>
          <a:xfrm>
            <a:off x="979715" y="997893"/>
            <a:ext cx="80429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u="sng" dirty="0">
                <a:cs typeface="B Nazanin" panose="00000400000000000000" pitchFamily="2" charset="-78"/>
              </a:rPr>
              <a:t>الگوریتم‌های رمزنگاری رایج</a:t>
            </a:r>
            <a:r>
              <a:rPr lang="ar-SA" sz="2400" b="1" dirty="0">
                <a:cs typeface="B Nazanin" panose="00000400000000000000" pitchFamily="2" charset="-78"/>
              </a:rPr>
              <a:t>،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بدون محافظت</a:t>
            </a:r>
            <a:r>
              <a:rPr lang="ar-SA" sz="2400" b="1" dirty="0">
                <a:cs typeface="B Nazanin" panose="00000400000000000000" pitchFamily="2" charset="-78"/>
              </a:rPr>
              <a:t>، در برابر حملات کانال جانبی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بسیار آسیب‌پذیرند</a:t>
            </a:r>
            <a:r>
              <a:rPr lang="ar-SA" sz="2400" b="1" dirty="0">
                <a:cs typeface="B Nazanin" panose="00000400000000000000" pitchFamily="2" charset="-78"/>
              </a:rPr>
              <a:t>.</a:t>
            </a:r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 اما استفاده از مقابله‌های مبتنی بر تصادفی‌سازی اجرا مثل </a:t>
            </a:r>
            <a:r>
              <a:rPr lang="en-US" sz="2400" b="1" dirty="0">
                <a:cs typeface="B Nazanin" panose="00000400000000000000" pitchFamily="2" charset="-78"/>
              </a:rPr>
              <a:t>DFS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و </a:t>
            </a:r>
            <a:r>
              <a:rPr lang="en-US" sz="2400" b="1" dirty="0">
                <a:cs typeface="B Nazanin" panose="00000400000000000000" pitchFamily="2" charset="-78"/>
              </a:rPr>
              <a:t>Chaffing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می‌تواند به‌طور مؤثر از نشت اطلاعات جلوگیری کند </a:t>
            </a:r>
            <a:endParaRPr lang="fa-IR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 چارچوب </a:t>
            </a:r>
            <a:r>
              <a:rPr lang="en-US" sz="2400" b="1" dirty="0">
                <a:cs typeface="B Nazanin" panose="00000400000000000000" pitchFamily="2" charset="-78"/>
              </a:rPr>
              <a:t>JARVI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بستری دقیق برای ارزیابی این تهدیدها و دفاع‌ها فراهم کرده است.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FA9C3E-972B-FAB3-2583-8F169B7E06CA}"/>
              </a:ext>
            </a:extLst>
          </p:cNvPr>
          <p:cNvSpPr/>
          <p:nvPr/>
        </p:nvSpPr>
        <p:spPr>
          <a:xfrm>
            <a:off x="1912777" y="3551784"/>
            <a:ext cx="6732036" cy="24669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نتیجه: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800" b="1" dirty="0">
                <a:cs typeface="B Nazanin" panose="00000400000000000000" pitchFamily="2" charset="-78"/>
              </a:rPr>
              <a:t>مقاله توانسته یک بستر عملیاتی، قابل پیاده‌سازی و آزمایش را برای پژوهش در حوزه‌ی امنیت کانال جانبی فراهم کند که کاملاً متن‌باز، مستند و توسعه‌پذیر است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483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71A9BA-C8E6-E395-AFD4-11FB9E99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26" y="198837"/>
            <a:ext cx="6460324" cy="64603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3F11E-11B7-2301-E4BB-D683588FAE27}"/>
              </a:ext>
            </a:extLst>
          </p:cNvPr>
          <p:cNvSpPr txBox="1"/>
          <p:nvPr/>
        </p:nvSpPr>
        <p:spPr>
          <a:xfrm>
            <a:off x="1995488" y="3330029"/>
            <a:ext cx="61055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400" b="1" dirty="0">
                <a:solidFill>
                  <a:srgbClr val="FFFF00"/>
                </a:solidFill>
                <a:cs typeface="B Nazanin" panose="00000400000000000000" pitchFamily="2" charset="-78"/>
              </a:rPr>
              <a:t>با تشکر از توجه شما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4856F-52C0-6688-38DF-9BEABD687A1D}"/>
              </a:ext>
            </a:extLst>
          </p:cNvPr>
          <p:cNvSpPr txBox="1"/>
          <p:nvPr/>
        </p:nvSpPr>
        <p:spPr>
          <a:xfrm>
            <a:off x="2109788" y="4214220"/>
            <a:ext cx="6105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4000" b="1" dirty="0">
                <a:solidFill>
                  <a:srgbClr val="FFFF00"/>
                </a:solidFill>
                <a:cs typeface="B Nazanin" panose="00000400000000000000" pitchFamily="2" charset="-78"/>
              </a:rPr>
              <a:t>همواره برقرار و سبز باشید</a:t>
            </a:r>
            <a:r>
              <a:rPr lang="en-US" sz="4000" b="1" dirty="0">
                <a:solidFill>
                  <a:srgbClr val="FFFF00"/>
                </a:solidFill>
                <a:cs typeface="B Nazanin" panose="00000400000000000000" pitchFamily="2" charset="-78"/>
              </a:rPr>
              <a:t>…</a:t>
            </a:r>
            <a:endParaRPr lang="ar-SA" sz="4000" b="1" dirty="0">
              <a:solidFill>
                <a:srgbClr val="FFFF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7395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0F3C50-8731-C938-C078-454DEAA7C331}"/>
              </a:ext>
            </a:extLst>
          </p:cNvPr>
          <p:cNvSpPr txBox="1"/>
          <p:nvPr/>
        </p:nvSpPr>
        <p:spPr>
          <a:xfrm>
            <a:off x="512141" y="815491"/>
            <a:ext cx="11321857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Reference:</a:t>
            </a:r>
          </a:p>
          <a:p>
            <a:endParaRPr lang="fa-I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Deep Learning-Assisted Template Attack Against</a:t>
            </a:r>
            <a:r>
              <a:rPr lang="fa-IR" b="1" dirty="0"/>
              <a:t> </a:t>
            </a:r>
            <a:r>
              <a:rPr lang="en-US" b="1" dirty="0"/>
              <a:t>Dynamic Frequency Scaling Countermeasures</a:t>
            </a:r>
            <a:endParaRPr lang="fa-I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Deep-Learning Technique to Locate</a:t>
            </a:r>
            <a:r>
              <a:rPr lang="fa-IR" b="1" dirty="0"/>
              <a:t> </a:t>
            </a:r>
            <a:r>
              <a:rPr lang="en-US" b="1" dirty="0"/>
              <a:t>Cryptographic Operations in Side-Channel 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Verification of the </a:t>
            </a:r>
            <a:r>
              <a:rPr lang="en-US" b="1" dirty="0" err="1"/>
              <a:t>OpenTitan</a:t>
            </a:r>
            <a:r>
              <a:rPr lang="en-US" b="1" dirty="0"/>
              <a:t> Hardware Root of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GVSoC</a:t>
            </a:r>
            <a:r>
              <a:rPr lang="en-US" b="1" dirty="0"/>
              <a:t>: A Highly Configurable, Fast and Accurate Full-Platform Simulator for RISC-V based IoT 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Prototype-Based Framework to Design Scalable Heterogeneous SoCs with Fine-Grained 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Hound: Locating Cryptographic Primitives in Desynchronized Side-Channel Traces Using Deep-Learning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Impact of Run-Time Variability on Side-Channel Attacks Targeting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Cost-effective fixed-point hardware support for RISC-V 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 Report on the Third Round of the NIST Post-Quantum Cryptography Standardization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De-RISC: the First RISC-V Space-Grade Platform for Safety-Critical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HEROv2: Full-Stack Open-Source Research Platform for Heterogeneous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 FPU design template to optimize the accuracy-efficiency-area trade-off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Agile SoC Development with Open ESP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 the Effectiveness of True Random Number Generators Implemented on FPGAs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Low-Power and High-Speed Dynamic CMOS Logic Circuit Design Techniques: A Comparative Study</a:t>
            </a:r>
            <a:endParaRPr lang="fa-I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15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7AD910-DC1C-AB33-A7B5-23C3953B8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7" t="1" b="51020"/>
          <a:stretch/>
        </p:blipFill>
        <p:spPr>
          <a:xfrm>
            <a:off x="414145" y="1440416"/>
            <a:ext cx="9079969" cy="3044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220991-382A-3E1E-7CC9-4C76939F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94" y="300750"/>
            <a:ext cx="2584928" cy="902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23E50C-4CCC-0774-156D-0178B25AD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4" y="5253050"/>
            <a:ext cx="4823303" cy="1359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D21664-2472-E512-9F31-DE091A1D5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583" y="5253050"/>
            <a:ext cx="3096151" cy="135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3DC22-8EE8-F2CF-F205-34B803A80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58F06D-748C-6021-E5FB-CE9E079BCE02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AD3072-1185-2E4C-C2F3-BB0D8B559272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0DE052-EABC-56E3-6A79-3F0F1EF5CE83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7F5769-049A-DFD2-0913-06FB36FEEE03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F9C250-621E-99D6-CF03-72CE5F9D3D63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AC526F-3BF9-73F0-3034-300BFA0D7B56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2C6E8F-7E1B-FE5B-1D54-559AB2DAC3B7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22995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6CDCD9-69EA-9902-D6D2-A2FCB818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6C9169-72F1-9679-4950-58EA654F3F53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DF705-DCC2-DF91-D9A5-B1AD959FEE7F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64A7A-EDAF-BDD0-A70B-13DB2B7353BA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192520-8356-6309-9D0B-50B751E4145B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63B567-A37B-81FA-F866-5866B1866C14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7A4EB1-A025-B3F7-C0D2-C47CEDC69430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CE73EC-1A16-4E81-0072-13E10BF2249A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C10D59-97E4-0B0D-A1B5-0441EA6EB31B}"/>
              </a:ext>
            </a:extLst>
          </p:cNvPr>
          <p:cNvSpPr/>
          <p:nvPr/>
        </p:nvSpPr>
        <p:spPr>
          <a:xfrm>
            <a:off x="1247775" y="1521983"/>
            <a:ext cx="7877175" cy="44406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مقاله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کار</a:t>
            </a:r>
            <a:r>
              <a:rPr lang="ar-SA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نوآورانه </a:t>
            </a:r>
            <a:r>
              <a:rPr lang="ar-S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</a:t>
            </a:r>
            <a:r>
              <a:rPr lang="ar-S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حوزه‌ی امنیت سخت‌افزار </a:t>
            </a:r>
            <a:r>
              <a:rPr lang="ar-S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است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</a:t>
            </a:r>
            <a:r>
              <a:rPr lang="ar-SA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 چارچوب سخت‌افزاری-نرم‌افزاری متن‌باز مبتنی بر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FPGA </a:t>
            </a:r>
            <a:r>
              <a:rPr lang="ar-SA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برای پژوهش در امنیت کانال جانبی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تمرکز آن بر</a:t>
            </a:r>
            <a:r>
              <a:rPr lang="ar-SA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مقابله </a:t>
            </a:r>
            <a:r>
              <a:rPr lang="ar-SA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 یکی از پیچیده‌ترین تهدیدات امنیتی در دنیای امروزی است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 </a:t>
            </a:r>
            <a:r>
              <a:rPr lang="ar-SA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حملات کانال جانبی</a:t>
            </a:r>
            <a:r>
              <a:rPr lang="en-US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. (Side-Channel Attacks – SCA)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8ABED-0F8E-9B77-99ED-4E3A6EC0769F}"/>
              </a:ext>
            </a:extLst>
          </p:cNvPr>
          <p:cNvSpPr/>
          <p:nvPr/>
        </p:nvSpPr>
        <p:spPr>
          <a:xfrm>
            <a:off x="6096000" y="368974"/>
            <a:ext cx="3129280" cy="68072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C2DF6-8E56-84DA-8C16-2025A01A6585}"/>
              </a:ext>
            </a:extLst>
          </p:cNvPr>
          <p:cNvSpPr txBox="1"/>
          <p:nvPr/>
        </p:nvSpPr>
        <p:spPr>
          <a:xfrm>
            <a:off x="5950597" y="478501"/>
            <a:ext cx="3015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حملات </a:t>
            </a:r>
            <a:r>
              <a:rPr lang="en-US" sz="2400" b="1" dirty="0">
                <a:cs typeface="B Nazanin" panose="00000400000000000000" pitchFamily="2" charset="-78"/>
              </a:rPr>
              <a:t>SCA 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چیست؟ 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72510-3B2A-B8DF-CD62-CC93651FEE1E}"/>
              </a:ext>
            </a:extLst>
          </p:cNvPr>
          <p:cNvSpPr txBox="1"/>
          <p:nvPr/>
        </p:nvSpPr>
        <p:spPr>
          <a:xfrm>
            <a:off x="2155812" y="1179181"/>
            <a:ext cx="733298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b="1" dirty="0">
                <a:cs typeface="B Nazanin" panose="00000400000000000000" pitchFamily="2" charset="-78"/>
              </a:rPr>
              <a:t> </a:t>
            </a:r>
            <a:r>
              <a:rPr lang="ar-SA" sz="2400" b="1" dirty="0">
                <a:cs typeface="B Nazanin" panose="00000400000000000000" pitchFamily="2" charset="-78"/>
              </a:rPr>
              <a:t>حملات کانال جانبی </a:t>
            </a:r>
            <a:r>
              <a:rPr lang="en-US" sz="2400" b="1" dirty="0">
                <a:cs typeface="B Nazanin" panose="00000400000000000000" pitchFamily="2" charset="-78"/>
              </a:rPr>
              <a:t>(Side-Channel Attacks - SCA)</a:t>
            </a: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🔸 حملاتی هستند که نه به الگوریتم رمزنگاری بلکه به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نحوه اجرای آن در سخت‌افزار </a:t>
            </a:r>
            <a:r>
              <a:rPr lang="fa-IR" sz="2400" b="1" dirty="0">
                <a:cs typeface="B Nazanin" panose="00000400000000000000" pitchFamily="2" charset="-78"/>
              </a:rPr>
              <a:t>حمله می‌کنند.</a:t>
            </a:r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🔸 از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اطلاعات</a:t>
            </a:r>
            <a:r>
              <a:rPr lang="fa-IR" sz="2400" b="1" dirty="0">
                <a:cs typeface="B Nazanin" panose="00000400000000000000" pitchFamily="2" charset="-78"/>
              </a:rPr>
              <a:t> جانبی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نشت‌شده </a:t>
            </a:r>
            <a:r>
              <a:rPr lang="fa-IR" sz="2400" b="1" dirty="0">
                <a:cs typeface="B Nazanin" panose="00000400000000000000" pitchFamily="2" charset="-78"/>
              </a:rPr>
              <a:t>هنگام اجرای واقعی استفاده می‌کنند.</a:t>
            </a:r>
            <a:endParaRPr lang="fa-IR" sz="2400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در رمزنگاری سنتی،حمله‌کننده سعی</a:t>
            </a: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 می‌کنه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ساختار </a:t>
            </a:r>
            <a:r>
              <a:rPr lang="fa-IR" sz="2400" b="1" dirty="0">
                <a:cs typeface="B Nazanin" panose="00000400000000000000" pitchFamily="2" charset="-78"/>
              </a:rPr>
              <a:t>الگوریتم رمزنگاری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را</a:t>
            </a:r>
          </a:p>
          <a:p>
            <a:pPr algn="r" rtl="1"/>
            <a:r>
              <a:rPr lang="fa-IR" sz="2400" b="1" dirty="0">
                <a:cs typeface="B Nazanin" panose="00000400000000000000" pitchFamily="2" charset="-78"/>
              </a:rPr>
              <a:t> از نظر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ریاضی بشکند </a:t>
            </a:r>
            <a:r>
              <a:rPr lang="fa-IR" sz="2400" b="1" dirty="0">
                <a:cs typeface="B Nazanin" panose="00000400000000000000" pitchFamily="2" charset="-78"/>
              </a:rPr>
              <a:t>یا رمز را با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امتحان</a:t>
            </a:r>
          </a:p>
          <a:p>
            <a:pPr algn="r" rtl="1"/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کردن همه حالت‌ها </a:t>
            </a:r>
            <a:r>
              <a:rPr lang="fa-IR" sz="2400" b="1" dirty="0">
                <a:cs typeface="B Nazanin" panose="00000400000000000000" pitchFamily="2" charset="-78"/>
              </a:rPr>
              <a:t>پیدا کنه.</a:t>
            </a:r>
          </a:p>
          <a:p>
            <a:pPr algn="r" rtl="1"/>
            <a:endParaRPr lang="en-US" sz="2400" b="1" dirty="0"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b="1" dirty="0">
                <a:cs typeface="B Nazanin" panose="00000400000000000000" pitchFamily="2" charset="-78"/>
              </a:rPr>
              <a:t>این‌جور حملات به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منطق </a:t>
            </a:r>
            <a:r>
              <a:rPr lang="fa-IR" sz="2400" b="1" dirty="0">
                <a:cs typeface="B Nazanin" panose="00000400000000000000" pitchFamily="2" charset="-78"/>
              </a:rPr>
              <a:t>یا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ریاضی</a:t>
            </a:r>
          </a:p>
          <a:p>
            <a:pPr algn="r" rtl="1"/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پشت الگوریتم </a:t>
            </a:r>
            <a:r>
              <a:rPr lang="fa-IR" sz="2400" b="1" dirty="0">
                <a:cs typeface="B Nazanin" panose="00000400000000000000" pitchFamily="2" charset="-78"/>
              </a:rPr>
              <a:t>حمله می‌کنند.</a:t>
            </a: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endParaRPr lang="fa-IR" sz="2000" b="1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E181C-85DA-36CA-1780-6CE9482F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0" y="2875285"/>
            <a:ext cx="5010539" cy="3340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DE8445-D301-D3D4-4431-0E754D23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5B4087-D7E1-CEFF-5894-A41455C9558C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C856FD-3193-FB92-AF38-F24343C82024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B19761-9A62-DDF6-F2A2-AFC6FA192BC4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1DC39C-4CEE-14AA-ACAA-9A03F42A419C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1EEF8C0-C741-9A66-831F-0F0B24E2EFA2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23E4A5-98DA-13A7-7715-650AC057E09C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01F09D-23C8-7413-848D-7D938BACE384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</p:spTree>
    <p:extLst>
      <p:ext uri="{BB962C8B-B14F-4D97-AF65-F5344CB8AC3E}">
        <p14:creationId xmlns:p14="http://schemas.microsoft.com/office/powerpoint/2010/main" val="1427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99F462-9D7B-308F-BCC2-1ACFF429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E1A76A-974C-A254-16D2-B46630ACE772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627181-8EAE-39BA-66A0-A2994D550103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BD9820-C3C6-DE20-67F6-72F44E998F9F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9D0323-E462-83E9-703F-D0F44DD7A535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714B3C-840A-20CB-5221-15CEAD0CF319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2FAE85-D2DD-210E-AFBA-A7FE27A11FAF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688DC1-8652-0DBE-8CB9-A10652CF14BC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6130FE-95D4-7938-3E71-822D0CE8FBA7}"/>
              </a:ext>
            </a:extLst>
          </p:cNvPr>
          <p:cNvSpPr/>
          <p:nvPr/>
        </p:nvSpPr>
        <p:spPr>
          <a:xfrm>
            <a:off x="1333500" y="161632"/>
            <a:ext cx="7477125" cy="6324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در مقدمه، موارد زیر مطرح می‌شود:</a:t>
            </a:r>
            <a:endParaRPr kumimoji="0" lang="fa-I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1-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افزایش نقش دستگاه‌های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IoT</a:t>
            </a: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در جمع‌آوری و پردازش داده‌های حساس</a:t>
            </a:r>
            <a:endParaRPr kumimoji="0" lang="fa-I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2-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ناتوانی روش‌های رمزنگاری سنتی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)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مثل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AES</a:t>
            </a: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و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RSA</a:t>
            </a: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در مقابله با حملات کانال جانبی</a:t>
            </a:r>
            <a:r>
              <a:rPr kumimoji="0" lang="fa-I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 (SCA)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3-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بی‌توجهی پلتفرم‌های رایج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IoT</a:t>
            </a: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به امنیت در برابر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SCA</a:t>
            </a: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به دلیل هزینه و پیچیدگی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4-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نیاز به یک چارچوب جامع سخت‌افزار-نرم‌افزار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که هم اجرای حملات را آسان کند و هم طراحی مقابله‌گرها را ممکن سازد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5-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مزایای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RISC-V</a:t>
            </a: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و کمبود پلتفرم‌های امنیت‌محور بر پایه آن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6-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تأکید بر امکان شناسایی دقیق منابع نشتی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B Nazanin" panose="00000400000000000000" pitchFamily="2" charset="-78"/>
              </a:rPr>
              <a:t>در سطح سیگنال سخت‌افزار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6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D59B-4A99-1F2A-A7AC-8273C935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551" y="1118775"/>
            <a:ext cx="3178002" cy="612710"/>
          </a:xfrm>
        </p:spPr>
        <p:txBody>
          <a:bodyPr>
            <a:normAutofit/>
          </a:bodyPr>
          <a:lstStyle/>
          <a:p>
            <a:pPr algn="r" rtl="1"/>
            <a:r>
              <a:rPr lang="ar-SA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راه‌حل مقاله چیست؟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C8EA41-8651-7601-2EA8-1472AEEEC718}"/>
              </a:ext>
            </a:extLst>
          </p:cNvPr>
          <p:cNvSpPr/>
          <p:nvPr/>
        </p:nvSpPr>
        <p:spPr>
          <a:xfrm>
            <a:off x="5807376" y="1014583"/>
            <a:ext cx="3178003" cy="821094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BEE013-AA66-72D2-470F-0C27BE83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C45CD7-7844-1869-5BA8-9786B98EE3F7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5B920B-7B61-D19A-8514-52298E555D0A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9EF137-599C-6F81-0BE6-F189E16E30A1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865C9F-D814-A7E2-FC5B-617C39F7C061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F61FC0-4487-6405-E468-E6C84ABB1B34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062E71-B8B5-446D-EE27-73C7942C8EA9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790304-4068-29DA-03E9-9E547A53C8F6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56AAAF-6243-4B68-8A4D-CCCE4303D40F}"/>
              </a:ext>
            </a:extLst>
          </p:cNvPr>
          <p:cNvSpPr/>
          <p:nvPr/>
        </p:nvSpPr>
        <p:spPr>
          <a:xfrm>
            <a:off x="774441" y="2258008"/>
            <a:ext cx="8532532" cy="33987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پژوهشگران این مقاله </a:t>
            </a:r>
            <a:r>
              <a:rPr lang="ar-SA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چارچوبی به نام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JARVIS</a:t>
            </a:r>
            <a:r>
              <a:rPr lang="en-US" sz="2800" b="1" dirty="0">
                <a:solidFill>
                  <a:schemeClr val="tx1"/>
                </a:solidFill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fa-IR" sz="2800" b="1" dirty="0">
                <a:solidFill>
                  <a:schemeClr val="tx1"/>
                </a:solidFill>
                <a:effectLst/>
                <a:latin typeface="B Nazanin" panose="00000400000000000000" pitchFamily="2" charset="-78"/>
                <a:ea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طراحی کرده‌اند</a:t>
            </a:r>
            <a:r>
              <a:rPr lang="fa-I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برای:</a:t>
            </a:r>
          </a:p>
          <a:p>
            <a:pPr algn="r" rtl="1"/>
            <a:endParaRPr lang="fa-IR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اجرای واقعی برنامه‌های رمزنگاری روی 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FPGA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انجام حملات 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SCA</a:t>
            </a:r>
            <a:r>
              <a:rPr lang="fa-I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روی آن‌ها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ارزیابی روش‌های دفاعی مختلف.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24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D12E5-8CBE-44FB-4489-49159ADC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5" y="1872558"/>
            <a:ext cx="7564054" cy="3252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049C3F-9BB8-F7B1-24F3-BC24ED51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BBDF1C-DBD5-6665-0D20-4CB6025CC2DB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374C9B-04B7-1FE0-2179-C2C0A02C9607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712CC7-0C28-9EC6-1DC8-AA3D9EB2B793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B6A4AB-A1D2-688E-42F5-97D2FBE56A96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FEF31-58F7-40B4-420C-52A6A46F969A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7B4F99-E2E7-9F7C-DFAB-DFC184DC6A9C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20581-599F-2BE5-AF1C-6D94C6D14E4E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9246B-0D26-AEC0-B8E5-E0966F0B1675}"/>
              </a:ext>
            </a:extLst>
          </p:cNvPr>
          <p:cNvSpPr txBox="1"/>
          <p:nvPr/>
        </p:nvSpPr>
        <p:spPr>
          <a:xfrm>
            <a:off x="1278294" y="449529"/>
            <a:ext cx="7931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این تصویر، نمای کلی از جریان کاری چارچوب </a:t>
            </a:r>
            <a:r>
              <a:rPr lang="en-US" sz="2400" b="1" dirty="0">
                <a:cs typeface="B Nazanin" panose="00000400000000000000" pitchFamily="2" charset="-78"/>
              </a:rPr>
              <a:t>JARVIS </a:t>
            </a:r>
            <a:r>
              <a:rPr lang="ar-SA" sz="2400" b="1" dirty="0">
                <a:cs typeface="B Nazanin" panose="00000400000000000000" pitchFamily="2" charset="-78"/>
              </a:rPr>
              <a:t>را نشان می‌دهد؛ سیستمی که برای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طراحی</a:t>
            </a:r>
            <a:r>
              <a:rPr lang="ar-SA" sz="2400" b="1" dirty="0">
                <a:cs typeface="B Nazanin" panose="00000400000000000000" pitchFamily="2" charset="-78"/>
              </a:rPr>
              <a:t>،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اجرا </a:t>
            </a:r>
            <a:r>
              <a:rPr lang="ar-SA" sz="2400" b="1" dirty="0">
                <a:cs typeface="B Nazanin" panose="00000400000000000000" pitchFamily="2" charset="-78"/>
              </a:rPr>
              <a:t>و </a:t>
            </a:r>
            <a:r>
              <a:rPr lang="ar-SA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تحلیل</a:t>
            </a:r>
            <a:r>
              <a:rPr lang="ar-SA" sz="2400" b="1" dirty="0">
                <a:cs typeface="B Nazanin" panose="00000400000000000000" pitchFamily="2" charset="-78"/>
              </a:rPr>
              <a:t> </a:t>
            </a:r>
            <a:r>
              <a:rPr lang="ar-SA" sz="2400" b="1" u="sng" dirty="0">
                <a:cs typeface="B Nazanin" panose="00000400000000000000" pitchFamily="2" charset="-78"/>
              </a:rPr>
              <a:t>امنیت سخت‌افزار در برابر حملات کانال جانبی </a:t>
            </a:r>
            <a:r>
              <a:rPr lang="ar-SA" sz="2400" b="1" dirty="0">
                <a:cs typeface="B Nazanin" panose="00000400000000000000" pitchFamily="2" charset="-78"/>
              </a:rPr>
              <a:t>ساخته شده است.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6DDAC-DA9B-D0E0-9936-AF4090F4EE48}"/>
              </a:ext>
            </a:extLst>
          </p:cNvPr>
          <p:cNvSpPr txBox="1"/>
          <p:nvPr/>
        </p:nvSpPr>
        <p:spPr>
          <a:xfrm>
            <a:off x="3219061" y="5347412"/>
            <a:ext cx="61022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000" b="1" dirty="0">
                <a:cs typeface="B Nazanin" panose="00000400000000000000" pitchFamily="2" charset="-78"/>
              </a:rPr>
              <a:t> این جریان کاری از سه مرحله‌ی اصلی تشکیل شده:</a:t>
            </a:r>
            <a:endParaRPr lang="en-US" sz="20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000" b="1" dirty="0">
                <a:cs typeface="B Nazanin" panose="00000400000000000000" pitchFamily="2" charset="-78"/>
              </a:rPr>
              <a:t>Configure-1 </a:t>
            </a:r>
            <a:r>
              <a:rPr lang="fa-IR" sz="2000" b="1" dirty="0">
                <a:cs typeface="B Nazanin" panose="00000400000000000000" pitchFamily="2" charset="-78"/>
              </a:rPr>
              <a:t>(</a:t>
            </a:r>
            <a:r>
              <a:rPr lang="ar-SA" sz="2000" b="1" dirty="0">
                <a:cs typeface="B Nazanin" panose="00000400000000000000" pitchFamily="2" charset="-78"/>
              </a:rPr>
              <a:t>پیکربندی)</a:t>
            </a:r>
            <a:endParaRPr lang="en-US" sz="20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000" b="1" dirty="0">
                <a:cs typeface="B Nazanin" panose="00000400000000000000" pitchFamily="2" charset="-78"/>
              </a:rPr>
              <a:t>Measure-2 </a:t>
            </a:r>
            <a:r>
              <a:rPr lang="fa-IR" sz="2000" b="1" dirty="0">
                <a:cs typeface="B Nazanin" panose="00000400000000000000" pitchFamily="2" charset="-78"/>
              </a:rPr>
              <a:t>(</a:t>
            </a:r>
            <a:r>
              <a:rPr lang="ar-SA" sz="2000" b="1" dirty="0">
                <a:cs typeface="B Nazanin" panose="00000400000000000000" pitchFamily="2" charset="-78"/>
              </a:rPr>
              <a:t>اندازه‌گیری)</a:t>
            </a:r>
            <a:endParaRPr lang="fa-IR" sz="2000" b="1" dirty="0">
              <a:cs typeface="B Nazanin" panose="00000400000000000000" pitchFamily="2" charset="-78"/>
            </a:endParaRPr>
          </a:p>
          <a:p>
            <a:pPr algn="r" rtl="1"/>
            <a:r>
              <a:rPr lang="en-US" sz="2000" b="1" dirty="0">
                <a:cs typeface="B Nazanin" panose="00000400000000000000" pitchFamily="2" charset="-78"/>
              </a:rPr>
              <a:t>Analyze-3 </a:t>
            </a:r>
            <a:r>
              <a:rPr lang="fa-IR" sz="2000" b="1" dirty="0">
                <a:cs typeface="B Nazanin" panose="00000400000000000000" pitchFamily="2" charset="-78"/>
              </a:rPr>
              <a:t>(تحلیل)</a:t>
            </a:r>
          </a:p>
          <a:p>
            <a:pPr algn="r" rtl="1"/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149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8897BB-B323-F65E-D795-75281763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391" y="193732"/>
            <a:ext cx="1713722" cy="17119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D43255-C5CB-C1E0-A2A1-BF5C5C813D6C}"/>
              </a:ext>
            </a:extLst>
          </p:cNvPr>
          <p:cNvSpPr/>
          <p:nvPr/>
        </p:nvSpPr>
        <p:spPr>
          <a:xfrm>
            <a:off x="9843796" y="198742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rgbClr val="00B050"/>
                </a:solidFill>
                <a:cs typeface="B Nazanin" panose="00000400000000000000" pitchFamily="2" charset="-78"/>
              </a:rPr>
              <a:t>معرفی مقاله</a:t>
            </a:r>
            <a:endParaRPr lang="en-US" sz="20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A3539A-4D02-B1FE-B061-A1CAD7D8F435}"/>
              </a:ext>
            </a:extLst>
          </p:cNvPr>
          <p:cNvSpPr/>
          <p:nvPr/>
        </p:nvSpPr>
        <p:spPr>
          <a:xfrm>
            <a:off x="9843796" y="2692124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و ساخت یک </a:t>
            </a:r>
            <a:r>
              <a:rPr lang="en-US" b="1" dirty="0">
                <a:solidFill>
                  <a:schemeClr val="tx1"/>
                </a:solidFill>
                <a:cs typeface="B Nazanin" panose="00000400000000000000" pitchFamily="2" charset="-78"/>
              </a:rPr>
              <a:t>SoC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A210EB-3660-559B-7250-F7CD1E3240A3}"/>
              </a:ext>
            </a:extLst>
          </p:cNvPr>
          <p:cNvSpPr/>
          <p:nvPr/>
        </p:nvSpPr>
        <p:spPr>
          <a:xfrm>
            <a:off x="9843796" y="3396828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طراحی زیرساخت اشکال‌زدایی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7930A0-C0BE-1739-8A47-8EE1D128CD4D}"/>
              </a:ext>
            </a:extLst>
          </p:cNvPr>
          <p:cNvSpPr/>
          <p:nvPr/>
        </p:nvSpPr>
        <p:spPr>
          <a:xfrm>
            <a:off x="9843796" y="4101532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توسعه ابزارهای نرم‌افزاری پشتیبان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301DFC-34A0-8DA7-D1D8-C4FDED97E829}"/>
              </a:ext>
            </a:extLst>
          </p:cNvPr>
          <p:cNvSpPr/>
          <p:nvPr/>
        </p:nvSpPr>
        <p:spPr>
          <a:xfrm>
            <a:off x="9843796" y="4806236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حملات کانال جانبی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F2648A-FBE3-5F93-EF21-ED70A903479C}"/>
              </a:ext>
            </a:extLst>
          </p:cNvPr>
          <p:cNvSpPr/>
          <p:nvPr/>
        </p:nvSpPr>
        <p:spPr>
          <a:xfrm>
            <a:off x="9843796" y="5510940"/>
            <a:ext cx="2198913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chemeClr val="tx1"/>
                </a:solidFill>
                <a:cs typeface="B Nazanin" panose="00000400000000000000" pitchFamily="2" charset="-78"/>
              </a:rPr>
              <a:t>آزمایش روش‌های دفاعی 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B1A6DA-5CCB-77C5-843B-9D6970D78E6C}"/>
              </a:ext>
            </a:extLst>
          </p:cNvPr>
          <p:cNvSpPr/>
          <p:nvPr/>
        </p:nvSpPr>
        <p:spPr>
          <a:xfrm>
            <a:off x="9778482" y="6215644"/>
            <a:ext cx="226422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دقیق عملکرد امنیتی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59B737-CBB6-59CE-EEDA-0640A3440DB8}"/>
              </a:ext>
            </a:extLst>
          </p:cNvPr>
          <p:cNvSpPr/>
          <p:nvPr/>
        </p:nvSpPr>
        <p:spPr>
          <a:xfrm>
            <a:off x="812541" y="1407439"/>
            <a:ext cx="8532532" cy="33987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مهم‌ترین </a:t>
            </a:r>
            <a:r>
              <a:rPr lang="ar-SA" sz="2400" b="1" u="sng" dirty="0">
                <a:cs typeface="B Nazanin" panose="00000400000000000000" pitchFamily="2" charset="-78"/>
              </a:rPr>
              <a:t>کارهای انجام‌شده </a:t>
            </a:r>
            <a:r>
              <a:rPr lang="ar-SA" sz="2400" b="1" dirty="0">
                <a:cs typeface="B Nazanin" panose="00000400000000000000" pitchFamily="2" charset="-78"/>
              </a:rPr>
              <a:t>در این پروژه به شرح زیر است:</a:t>
            </a:r>
            <a:endParaRPr lang="fa-IR" sz="2400" b="1" dirty="0">
              <a:cs typeface="B Nazanin" panose="00000400000000000000" pitchFamily="2" charset="-78"/>
            </a:endParaRPr>
          </a:p>
          <a:p>
            <a:pPr algn="r" rtl="1"/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1️⃣ طراحی و ساخت یک </a:t>
            </a:r>
            <a:r>
              <a:rPr lang="en-US" sz="2400" b="1" dirty="0">
                <a:cs typeface="B Nazanin" panose="00000400000000000000" pitchFamily="2" charset="-78"/>
              </a:rPr>
              <a:t>SoC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fa-IR" sz="2400" b="1" dirty="0">
                <a:cs typeface="B Nazanin" panose="00000400000000000000" pitchFamily="2" charset="-78"/>
              </a:rPr>
              <a:t>(</a:t>
            </a:r>
            <a:r>
              <a:rPr lang="ar-SA" sz="2400" b="1" dirty="0">
                <a:cs typeface="B Nazanin" panose="00000400000000000000" pitchFamily="2" charset="-78"/>
              </a:rPr>
              <a:t>سیستم روی تراشه)</a:t>
            </a:r>
            <a:endParaRPr lang="fa-IR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2️⃣ طراحی زیرساخت اشکال‌زدایی </a:t>
            </a:r>
            <a:r>
              <a:rPr lang="en-US" sz="2400" b="1" dirty="0">
                <a:cs typeface="B Nazanin" panose="00000400000000000000" pitchFamily="2" charset="-78"/>
              </a:rPr>
              <a:t>(Debug Infrastructure)</a:t>
            </a:r>
            <a:endParaRPr lang="fa-IR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3️⃣ توسعه ابزارهای نرم‌افزاری پشتیبان</a:t>
            </a:r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4️⃣ پیاده‌سازی حملات کانال جانبی</a:t>
            </a:r>
            <a:endParaRPr lang="en-US" sz="2400" b="1" dirty="0">
              <a:cs typeface="B Nazanin" panose="00000400000000000000" pitchFamily="2" charset="-78"/>
            </a:endParaRP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5️⃣ آزمایش روش‌های دفاعی </a:t>
            </a:r>
            <a:r>
              <a:rPr lang="en-US" sz="2400" b="1" dirty="0">
                <a:cs typeface="B Nazanin" panose="00000400000000000000" pitchFamily="2" charset="-78"/>
              </a:rPr>
              <a:t>(Countermeasures)</a:t>
            </a:r>
          </a:p>
          <a:p>
            <a:pPr algn="r" rtl="1"/>
            <a:r>
              <a:rPr lang="ar-SA" sz="2400" b="1" dirty="0">
                <a:cs typeface="B Nazanin" panose="00000400000000000000" pitchFamily="2" charset="-78"/>
              </a:rPr>
              <a:t>6️⃣ ارزیابی دقیق عملکرد امنیتی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06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7821</TotalTime>
  <Words>2024</Words>
  <Application>Microsoft Office PowerPoint</Application>
  <PresentationFormat>Widescreen</PresentationFormat>
  <Paragraphs>329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 Nazanin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راه‌حل مقاله چیست؟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Farib</dc:creator>
  <cp:lastModifiedBy>rasool mirzaie</cp:lastModifiedBy>
  <cp:revision>21</cp:revision>
  <dcterms:created xsi:type="dcterms:W3CDTF">2025-05-03T16:11:58Z</dcterms:created>
  <dcterms:modified xsi:type="dcterms:W3CDTF">2025-06-01T23:21:07Z</dcterms:modified>
</cp:coreProperties>
</file>