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5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3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8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6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2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3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2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4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ED5D-7962-49FB-A7B8-33EE73F5E9A2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F8A9-EF00-4266-88D0-81200C00B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2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" y="171450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/>
              <a:t>Атрошенко 11.06.2017 : 11.23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43429"/>
              </p:ext>
            </p:extLst>
          </p:nvPr>
        </p:nvGraphicFramePr>
        <p:xfrm>
          <a:off x="6422389" y="504437"/>
          <a:ext cx="2956101" cy="131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939600" imgH="419040" progId="Equation.DSMT4">
                  <p:embed/>
                </p:oleObj>
              </mc:Choice>
              <mc:Fallback>
                <p:oleObj name="Equation" r:id="rId3" imgW="939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2389" y="504437"/>
                        <a:ext cx="2956101" cy="1318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88874" y="871179"/>
            <a:ext cx="349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графа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7210" y="1822698"/>
            <a:ext cx="1152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ребер в графе (</a:t>
            </a:r>
            <a:r>
              <a:rPr lang="en-US" sz="3200" dirty="0" smtClean="0"/>
              <a:t>m – </a:t>
            </a:r>
            <a:r>
              <a:rPr lang="ru-RU" sz="3200" dirty="0" smtClean="0"/>
              <a:t>кол-во ребер, </a:t>
            </a:r>
            <a:r>
              <a:rPr lang="en-US" sz="3200" dirty="0" smtClean="0"/>
              <a:t>n </a:t>
            </a:r>
            <a:r>
              <a:rPr lang="ru-RU" sz="3200" dirty="0" smtClean="0"/>
              <a:t>– кол-во вершин)</a:t>
            </a:r>
            <a:endParaRPr lang="ru-RU" sz="3200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75816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430307"/>
              </p:ext>
            </p:extLst>
          </p:nvPr>
        </p:nvGraphicFramePr>
        <p:xfrm>
          <a:off x="5777057" y="2304106"/>
          <a:ext cx="3492384" cy="115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7057" y="2304106"/>
                        <a:ext cx="3492384" cy="115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43274" y="2588131"/>
            <a:ext cx="46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Плотность сообщества</a:t>
            </a:r>
            <a:endParaRPr lang="ru-RU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47932" y="3456932"/>
            <a:ext cx="885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Аналогичные рассуждения для сообщества</a:t>
            </a:r>
            <a:endParaRPr lang="ru-RU" sz="3200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362895"/>
              </p:ext>
            </p:extLst>
          </p:nvPr>
        </p:nvGraphicFramePr>
        <p:xfrm>
          <a:off x="3460165" y="4325733"/>
          <a:ext cx="2675326" cy="64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0165" y="4325733"/>
                        <a:ext cx="2675326" cy="64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39272" y="5251837"/>
            <a:ext cx="11122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Идеальное разбиение на сообщества достигается при максимуме разности внутренней и внешней плотностей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978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0337" y="284205"/>
            <a:ext cx="621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Центральность по посредничеству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6430"/>
              </p:ext>
            </p:extLst>
          </p:nvPr>
        </p:nvGraphicFramePr>
        <p:xfrm>
          <a:off x="4187334" y="868980"/>
          <a:ext cx="3821454" cy="158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7334" y="868980"/>
                        <a:ext cx="3821454" cy="1584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330188" y="2615684"/>
                <a:ext cx="1014553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3200" dirty="0" smtClean="0"/>
                  <a:t> - количество кратчайших путей между вершинами</a:t>
                </a:r>
                <a:r>
                  <a:rPr lang="en-US" sz="3200" dirty="0" smtClean="0"/>
                  <a:t> s </a:t>
                </a:r>
                <a:r>
                  <a:rPr lang="ru-RU" sz="3200" dirty="0" smtClean="0"/>
                  <a:t>и</a:t>
                </a:r>
                <a:r>
                  <a:rPr lang="en-US" sz="3200" dirty="0" smtClean="0"/>
                  <a:t> t </a:t>
                </a:r>
                <a:r>
                  <a:rPr lang="ru-RU" sz="3200" dirty="0" smtClean="0"/>
                  <a:t>проходящих через ребро </a:t>
                </a:r>
                <a:r>
                  <a:rPr lang="en-US" sz="3200" dirty="0" smtClean="0"/>
                  <a:t>e</a:t>
                </a:r>
                <a:r>
                  <a:rPr lang="ru-RU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88" y="2615684"/>
                <a:ext cx="10145532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502" t="-6780" r="-841" b="-17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0188" y="3855100"/>
                <a:ext cx="1025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ru-RU" sz="3200" dirty="0" smtClean="0"/>
                  <a:t>- количество кратчайших путей между вершинами</a:t>
                </a:r>
                <a:r>
                  <a:rPr lang="en-US" sz="3200" dirty="0" smtClean="0"/>
                  <a:t> s </a:t>
                </a:r>
                <a:r>
                  <a:rPr lang="ru-RU" sz="3200" dirty="0" smtClean="0"/>
                  <a:t>и</a:t>
                </a:r>
                <a:r>
                  <a:rPr lang="en-US" sz="3200" dirty="0" smtClean="0"/>
                  <a:t> t</a:t>
                </a:r>
                <a:r>
                  <a:rPr lang="ru-RU" sz="3200" dirty="0" smtClean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88" y="3855100"/>
                <a:ext cx="10259832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2500" r="-1188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1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58560"/>
              </p:ext>
            </p:extLst>
          </p:nvPr>
        </p:nvGraphicFramePr>
        <p:xfrm>
          <a:off x="3451860" y="1122838"/>
          <a:ext cx="6609976" cy="292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942920" imgH="990360" progId="Equation.DSMT4">
                  <p:embed/>
                </p:oleObj>
              </mc:Choice>
              <mc:Fallback>
                <p:oleObj name="Equation" r:id="rId3" imgW="19429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1860" y="1122838"/>
                        <a:ext cx="6609976" cy="2923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9425" y="173383"/>
            <a:ext cx="284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Модулярность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4046072"/>
            <a:ext cx="10309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 – </a:t>
            </a:r>
            <a:r>
              <a:rPr lang="ru-RU" sz="3200" dirty="0" smtClean="0"/>
              <a:t>степень </a:t>
            </a:r>
            <a:r>
              <a:rPr lang="en-US" sz="3200" dirty="0" err="1" smtClean="0"/>
              <a:t>i</a:t>
            </a:r>
            <a:r>
              <a:rPr lang="ru-RU" sz="3200" dirty="0" smtClean="0"/>
              <a:t>-ой вершины, </a:t>
            </a:r>
            <a:r>
              <a:rPr lang="en-US" sz="3200" dirty="0" smtClean="0"/>
              <a:t>m</a:t>
            </a:r>
            <a:r>
              <a:rPr lang="ru-RU" sz="3200" dirty="0" smtClean="0"/>
              <a:t> – количество(сумма) ребер, </a:t>
            </a:r>
            <a:r>
              <a:rPr lang="en-US" sz="3200" dirty="0" err="1" smtClean="0"/>
              <a:t>Aij</a:t>
            </a:r>
            <a:r>
              <a:rPr lang="en-US" sz="3200" dirty="0" smtClean="0"/>
              <a:t> </a:t>
            </a:r>
            <a:r>
              <a:rPr lang="ru-RU" sz="3200" dirty="0" smtClean="0"/>
              <a:t>– матрица смежности, </a:t>
            </a:r>
            <a:r>
              <a:rPr lang="en-US" sz="3200" dirty="0" smtClean="0"/>
              <a:t>Ci – </a:t>
            </a:r>
            <a:r>
              <a:rPr lang="ru-RU" sz="3200" dirty="0" smtClean="0"/>
              <a:t>номер сообщества </a:t>
            </a:r>
            <a:r>
              <a:rPr lang="en-US" sz="3200" dirty="0" err="1" smtClean="0"/>
              <a:t>i</a:t>
            </a:r>
            <a:r>
              <a:rPr lang="en-US" sz="3200" dirty="0" smtClean="0"/>
              <a:t>-</a:t>
            </a:r>
            <a:r>
              <a:rPr lang="ru-RU" sz="3200" dirty="0" smtClean="0"/>
              <a:t>ой вершины. Модулярность – метрика качества разбиения графа на сообщества, чем она выше, тем разбиение лучше.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82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30" y="240030"/>
            <a:ext cx="10652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 err="1"/>
              <a:t>Костищина</a:t>
            </a:r>
            <a:r>
              <a:rPr lang="ru-RU" sz="3200" u="sng" dirty="0"/>
              <a:t> 11.06.2017: 12.37</a:t>
            </a:r>
            <a:r>
              <a:rPr lang="ru-RU" sz="3200" dirty="0"/>
              <a:t> - когда и как вы меняете номер сообщества каждой вершины в алгоритме?</a:t>
            </a:r>
            <a:endParaRPr lang="ru-RU" sz="3200" b="0" dirty="0" smtClean="0">
              <a:effectLst/>
            </a:endParaRPr>
          </a:p>
          <a:p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930" y="1394460"/>
            <a:ext cx="668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 3ем шаге алгоритма (напомню)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2930" y="2056447"/>
            <a:ext cx="9726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3) То ребро, центральность которого максимальна, удаляется из графа. В случае, когда таких рёбер в графе несколько, одно из них выбирается случайным образом. Если рёбер в графе нет, то алгоритм завершает свою работу.</a:t>
            </a:r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2930" y="3019365"/>
            <a:ext cx="103898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я</a:t>
            </a:r>
            <a:r>
              <a:rPr lang="ru-RU" sz="3200" dirty="0" smtClean="0"/>
              <a:t> удаляю ребро в графе. После удаления проверяю: если 2 смежные с этим ребром вершины оказались в разных компонентах связности, то одну из этих компонент называю новым сообществом. (Одну, т.к. другая будет иметь номер сообщества этой компоненты связности до удаления ребра)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733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" y="125730"/>
            <a:ext cx="11795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 err="1"/>
              <a:t>Хетеева</a:t>
            </a:r>
            <a:r>
              <a:rPr lang="ru-RU" sz="3200" u="sng" dirty="0"/>
              <a:t> 11.06.2017 15:46 - </a:t>
            </a:r>
            <a:r>
              <a:rPr lang="ru-RU" sz="3200" dirty="0"/>
              <a:t>В 4 шаге Вашего алгоритма говорится, что он завершает свою работу , когда значение </a:t>
            </a:r>
            <a:r>
              <a:rPr lang="ru-RU" sz="3200" dirty="0" err="1"/>
              <a:t>модулярности</a:t>
            </a:r>
            <a:r>
              <a:rPr lang="ru-RU" sz="3200" dirty="0"/>
              <a:t> уменьшилось. Есть ли какие-то альтернативные условия завершения работы алгоритма?</a:t>
            </a:r>
            <a:endParaRPr lang="ru-RU" sz="3200" b="0" dirty="0" smtClean="0">
              <a:effectLst/>
            </a:endParaRPr>
          </a:p>
          <a:p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" y="2537460"/>
            <a:ext cx="113614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Да, существуют разные варианты.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Заканчивать работу, когда будут удалены все ребра, тогда разбиение, при котором достигается максимум </a:t>
            </a:r>
            <a:r>
              <a:rPr lang="ru-RU" sz="3200" dirty="0" err="1" smtClean="0"/>
              <a:t>модулярности</a:t>
            </a:r>
            <a:r>
              <a:rPr lang="ru-RU" sz="3200" dirty="0" smtClean="0"/>
              <a:t>, будет наилучшим.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Заканчивать работу, когда достигнут локальный максимум </a:t>
            </a:r>
            <a:r>
              <a:rPr lang="ru-RU" sz="3200" dirty="0" err="1" smtClean="0"/>
              <a:t>модулярности</a:t>
            </a:r>
            <a:r>
              <a:rPr lang="ru-RU" sz="3200" dirty="0" smtClean="0"/>
              <a:t>, а не после 1ого её падения, как написано у меня.</a:t>
            </a:r>
          </a:p>
        </p:txBody>
      </p:sp>
    </p:spTree>
    <p:extLst>
      <p:ext uri="{BB962C8B-B14F-4D97-AF65-F5344CB8AC3E}">
        <p14:creationId xmlns:p14="http://schemas.microsoft.com/office/powerpoint/2010/main" val="183836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185827"/>
            <a:ext cx="11845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0" i="0" u="sng" dirty="0" smtClean="0">
                <a:solidFill>
                  <a:srgbClr val="000000"/>
                </a:solidFill>
                <a:effectLst/>
              </a:rPr>
              <a:t>Исаева 11.06.17 15:52</a:t>
            </a:r>
            <a:r>
              <a:rPr lang="ru-RU" sz="3200" b="0" i="0" u="none" strike="noStrike" dirty="0" smtClean="0">
                <a:solidFill>
                  <a:srgbClr val="000000"/>
                </a:solidFill>
                <a:effectLst/>
              </a:rPr>
              <a:t> В первом шаге алгоритма Вы изначально разбиваете граф на сообщества, где каждая компонента связности - сообщество, если исходный граф не связный. Не могли бы Вы подробнее пояснить этот шаг, а лучше написать его алгоритм?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350" y="2556540"/>
            <a:ext cx="11338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 случай несвязного графа в начале моей программы есть цикл, который </a:t>
            </a:r>
            <a:r>
              <a:rPr lang="ru-RU" sz="3200" dirty="0" smtClean="0"/>
              <a:t>пробегает </a:t>
            </a:r>
            <a:r>
              <a:rPr lang="ru-RU" sz="3200" dirty="0" smtClean="0"/>
              <a:t>по всем вершинам и, если она не принадлежит никакому сообществу</a:t>
            </a:r>
            <a:r>
              <a:rPr lang="ru-RU" sz="3200" dirty="0" smtClean="0"/>
              <a:t>, присваивает ей номер очередного сообщества и </a:t>
            </a:r>
            <a:r>
              <a:rPr lang="ru-RU" sz="3200" dirty="0" smtClean="0"/>
              <a:t>запускает для нее функцию, которая обходом в глубину присваивает </a:t>
            </a:r>
            <a:r>
              <a:rPr lang="ru-RU" sz="3200" dirty="0" smtClean="0"/>
              <a:t>этот номер</a:t>
            </a:r>
            <a:r>
              <a:rPr lang="ru-RU" sz="3200" dirty="0" smtClean="0"/>
              <a:t> </a:t>
            </a:r>
            <a:r>
              <a:rPr lang="ru-RU" sz="3200" dirty="0" smtClean="0"/>
              <a:t>всем вершинам, в которые можно попасть из данной.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93085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375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2rapirkaProdaction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Лавров</dc:creator>
  <cp:lastModifiedBy>Владимир Лавров</cp:lastModifiedBy>
  <cp:revision>6</cp:revision>
  <dcterms:created xsi:type="dcterms:W3CDTF">2017-06-11T17:09:50Z</dcterms:created>
  <dcterms:modified xsi:type="dcterms:W3CDTF">2017-06-12T08:52:13Z</dcterms:modified>
</cp:coreProperties>
</file>