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60" r:id="rId9"/>
    <p:sldId id="265" r:id="rId10"/>
    <p:sldId id="261" r:id="rId11"/>
    <p:sldId id="267" r:id="rId12"/>
    <p:sldId id="266" r:id="rId13"/>
    <p:sldId id="268" r:id="rId14"/>
    <p:sldId id="270" r:id="rId15"/>
    <p:sldId id="273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6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77388"/>
  </p:normalViewPr>
  <p:slideViewPr>
    <p:cSldViewPr snapToGrid="0" snapToObjects="1">
      <p:cViewPr>
        <p:scale>
          <a:sx n="80" d="100"/>
          <a:sy n="80" d="100"/>
        </p:scale>
        <p:origin x="170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F3E32-5F7D-444B-8A70-14187D086F6C}" type="datetimeFigureOut">
              <a:rPr lang="en-US" smtClean="0"/>
              <a:t>4/3/19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AB3C7-C91A-DA42-A500-94C8789AD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59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 language understanding 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AB3C7-C91A-DA42-A500-94C8789ADB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88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AB3C7-C91A-DA42-A500-94C8789ADB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55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Stochastic answer network. SAN’s answer module uses multi-step reasoning. Rather than directly predicting the entailment given the input, it maintains a state and iteratively refines its predictions.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AB3C7-C91A-DA42-A500-94C8789ADBF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07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AB3C7-C91A-DA42-A500-94C8789ADBF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16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AB3C7-C91A-DA42-A500-94C8789ADBF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84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AB3C7-C91A-DA42-A500-94C8789ADBF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71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Ppl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perplexity</a:t>
            </a:r>
          </a:p>
          <a:p>
            <a:r>
              <a:rPr lang="en-US" altLang="zh-CN" dirty="0" err="1"/>
              <a:t>Acc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accuracy</a:t>
            </a:r>
          </a:p>
          <a:p>
            <a:r>
              <a:rPr lang="en-US" altLang="zh-CN" dirty="0" err="1"/>
              <a:t>Bpb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bits</a:t>
            </a:r>
            <a:r>
              <a:rPr lang="zh-CN" altLang="en-US" dirty="0"/>
              <a:t> </a:t>
            </a:r>
            <a:r>
              <a:rPr lang="en-US" altLang="zh-CN" dirty="0"/>
              <a:t>per</a:t>
            </a:r>
            <a:r>
              <a:rPr lang="zh-CN" altLang="en-US" dirty="0"/>
              <a:t> </a:t>
            </a:r>
            <a:r>
              <a:rPr lang="en-US" altLang="zh-CN" dirty="0"/>
              <a:t>character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AB3C7-C91A-DA42-A500-94C8789ADBF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5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for which a complete answer can be given in 50 bytes or less, which is roughly a few words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AB3C7-C91A-DA42-A500-94C8789ADBF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76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B128B-5006-3A4F-8D69-E9DEE5539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88C87-5755-4948-9E51-C3FE4190E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B71C-0125-D441-858D-2FDDCD9D2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0F645-E855-0C4E-BD76-1395C0E53948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0D5E2-6BDE-5847-A7EB-BFA7A52AF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116DA-3AD2-3D4D-B794-8CC6F99DF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D882E-553D-4044-BA70-DBC344D5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62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0249A-533E-4D4B-B73E-6533E2C00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A6EA72-3E3B-FF4E-A2D6-65E404528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53602-86F6-F04D-9E0A-ABDB238C0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0F645-E855-0C4E-BD76-1395C0E53948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F205E-0FE4-FE4E-845B-267824CE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63567-98B9-E74D-858E-C5D8400F2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D882E-553D-4044-BA70-DBC344D5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2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BB3468-739A-E246-AC1D-09B7B823CE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355A74-B8DC-394E-8410-ED8E67E11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2F960-F6AB-B247-91D7-6E8C887A9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0F645-E855-0C4E-BD76-1395C0E53948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28360-E650-C74E-A65A-2E3DC49B6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4E039-A401-2742-8DBA-AD891EC1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D882E-553D-4044-BA70-DBC344D5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66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5DC9F-26C5-CB42-94BF-09ED11A31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2A46F-28F3-8745-B560-F1852B3D2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2766A-9462-1140-8C93-02CA0DBC2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0F645-E855-0C4E-BD76-1395C0E53948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8AB0E-F1F4-774E-8D77-6C982D7D0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0DFE9-7773-2A41-9957-F7522AB5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D882E-553D-4044-BA70-DBC344D5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0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B6500-DB51-D344-A2A6-A30588659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14B91-CEB6-8F43-A8BF-B18D9F8BF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4CC0C-53FC-5947-8639-47BA2565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0F645-E855-0C4E-BD76-1395C0E53948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7B1FD-4205-1746-9CAB-14AAB44F5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5C18E-F12F-754C-A4AA-D531B39F9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D882E-553D-4044-BA70-DBC344D5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10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B7D70-BFC6-5647-9C35-88B644F3B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EA126-801D-8941-BBC6-F66BEF07EB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32DCD-4E70-BF44-A055-067598912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4CA0C-1E2F-114D-8CEE-97EE239BB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0F645-E855-0C4E-BD76-1395C0E53948}" type="datetimeFigureOut">
              <a:rPr lang="en-US" smtClean="0"/>
              <a:t>4/3/19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9A3DC-B0B4-7040-9EC6-ECD19037F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7102E-6D2F-1D45-96E5-0476AC75D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D882E-553D-4044-BA70-DBC344D5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14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027AA-45E9-3C4B-A065-26C1D9B60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C671E-D565-2143-B915-9740BAF4C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BA639-782D-1046-9D15-86C242A92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64AF30-ECB5-FA4D-89AD-CDBF5AC20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6C699F-D799-034B-9E32-0506F08C7D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6B25F4-F47D-7742-B9A5-13B216B26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0F645-E855-0C4E-BD76-1395C0E53948}" type="datetimeFigureOut">
              <a:rPr lang="en-US" smtClean="0"/>
              <a:t>4/3/19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B4185A-570B-0B4D-96B9-198A7CF1D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5ACD3-6625-6642-9EE3-951F19310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D882E-553D-4044-BA70-DBC344D5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4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2538D-E1DD-9346-9E9A-9D3F1C917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BC8934-A029-3548-94ED-0B37AB8DE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0F645-E855-0C4E-BD76-1395C0E53948}" type="datetimeFigureOut">
              <a:rPr lang="en-US" smtClean="0"/>
              <a:t>4/3/19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6542AB-3142-A149-A6BA-1D7B0BEB2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651231-98B3-3746-8AB8-37552658E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D882E-553D-4044-BA70-DBC344D5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3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52EA19-C374-7C47-91CA-D273BA3E4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0F645-E855-0C4E-BD76-1395C0E53948}" type="datetimeFigureOut">
              <a:rPr lang="en-US" smtClean="0"/>
              <a:t>4/3/19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8E14C4-71BC-1D45-8D06-9D4FB5571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F3C70-D425-214A-A4AC-ED9B73F44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D882E-553D-4044-BA70-DBC344D5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838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03685-E2D3-B847-B9CB-714A3B8C6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CDC9B-8426-DE42-8527-92A60C25D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D8F475-AEF9-9D48-94B5-81C7F7A67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2A4C6-0803-6D4E-87E6-30B408D61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0F645-E855-0C4E-BD76-1395C0E53948}" type="datetimeFigureOut">
              <a:rPr lang="en-US" smtClean="0"/>
              <a:t>4/3/19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A2A90-AC58-2645-B53B-47715D5D0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66F363-29D8-FD4F-845B-B67103ED9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D882E-553D-4044-BA70-DBC344D5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81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36FF-A773-E449-86F4-6AFAE96C5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B70535-788D-4E4C-AC53-05A6B0241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780A-49A6-484A-92FA-8E44E8DC0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1AC51-1DDD-ED40-8533-253809977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0F645-E855-0C4E-BD76-1395C0E53948}" type="datetimeFigureOut">
              <a:rPr lang="en-US" smtClean="0"/>
              <a:t>4/3/19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1333A-640F-0948-9942-F04164A72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AAF43-176B-524B-A334-CEF0965D2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D882E-553D-4044-BA70-DBC344D5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52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F912C0-855F-0B4E-9613-6D38EDE37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7FFD1-71C4-C14C-950F-8714E6383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5050E-D000-8141-A649-7A34220860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0F645-E855-0C4E-BD76-1395C0E53948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F3DEB-0E1B-4242-A779-971CA89230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91B82-65FC-1245-93C5-AC27296F91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D882E-553D-4044-BA70-DBC344D5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870AC-8F1C-D24E-847B-65FC4453FF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Natural Language Representations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650C30-42B9-3646-87BB-03002416CA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Echo Liu</a:t>
            </a:r>
          </a:p>
          <a:p>
            <a:r>
              <a:rPr lang="en-US" dirty="0"/>
              <a:t>04/06/2019</a:t>
            </a:r>
          </a:p>
        </p:txBody>
      </p:sp>
    </p:spTree>
    <p:extLst>
      <p:ext uri="{BB962C8B-B14F-4D97-AF65-F5344CB8AC3E}">
        <p14:creationId xmlns:p14="http://schemas.microsoft.com/office/powerpoint/2010/main" val="61099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DA8EC-67CC-FA41-874D-BE907D79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MT-DNN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3670F-1F43-9243-AF05-EEA1D6381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GLUE: outperformance on 8 tasks, score 82.2%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Gain solely attributed to the use of MTL in fine-tuning.</a:t>
            </a:r>
          </a:p>
          <a:p>
            <a:pPr marL="0" indent="0">
              <a:buNone/>
            </a:pPr>
            <a:r>
              <a:rPr lang="en-US" dirty="0"/>
              <a:t>Improvement substantial for tasks with less in-domain training data.</a:t>
            </a:r>
          </a:p>
          <a:p>
            <a:pPr marL="0" indent="0">
              <a:buNone/>
            </a:pPr>
            <a:r>
              <a:rPr lang="en-US" dirty="0"/>
              <a:t>Flexible modeling framework.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4BCD53-7A9F-FB41-9A10-E67542C26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686" y="2241550"/>
            <a:ext cx="108204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984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75B95-F2E6-A040-B014-9C25A0D5D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6592A-D00C-EA48-9DBB-BC94F78B6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ST-DNNs &gt; BERT: SAN answer module better</a:t>
            </a:r>
          </a:p>
          <a:p>
            <a:pPr marL="0" indent="0">
              <a:buNone/>
            </a:pPr>
            <a:r>
              <a:rPr lang="en-US" dirty="0"/>
              <a:t>ST-DNN (pairwise ranking loss) &gt; BERT (cross entropy): problem formulation matters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C06E04-60CB-4E44-BC81-D60AB8098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97917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704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31F04-6B30-904D-B089-CEEF58925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MT-DNN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152C0-D70E-C445-90FA-CF15B96FC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SNLI: 91.1% (1%↑)</a:t>
            </a:r>
          </a:p>
          <a:p>
            <a:r>
              <a:rPr lang="en-US" dirty="0" err="1"/>
              <a:t>SCiTail</a:t>
            </a:r>
            <a:r>
              <a:rPr lang="en-US" dirty="0"/>
              <a:t>: 94.1% (5.8%↑)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2EE6DF-41E5-274A-8D6B-29CF7F48A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486" y="1690688"/>
            <a:ext cx="6647543" cy="493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061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03C98-5C72-1940-96B4-8F5EE05DD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MT-DNN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DF0CF-6E22-6240-ADE5-130FCF1B1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Domain adaption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46D7FF-DB18-294B-8B01-699C77A90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763" y="2715326"/>
            <a:ext cx="6052662" cy="37775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37323B-1B99-5B45-94E4-C44477EB2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640" y="2213429"/>
            <a:ext cx="4742123" cy="464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198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9D050-264A-5846-B82E-8F763DEA4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GPT-2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C795C-CEBD-304B-A0A8-759464784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  <a:p>
            <a:pPr lvl="1"/>
            <a:r>
              <a:rPr lang="en-US" dirty="0"/>
              <a:t>Language models can perform down-stream tasks in zero-shot setting</a:t>
            </a:r>
          </a:p>
          <a:p>
            <a:pPr lvl="1"/>
            <a:r>
              <a:rPr lang="en-US" dirty="0"/>
              <a:t>Learned on </a:t>
            </a:r>
            <a:r>
              <a:rPr lang="en-US" dirty="0" err="1"/>
              <a:t>WebText</a:t>
            </a:r>
            <a:endParaRPr lang="en-US" dirty="0"/>
          </a:p>
          <a:p>
            <a:pPr lvl="1"/>
            <a:r>
              <a:rPr lang="en-US" dirty="0"/>
              <a:t>1.5B parameter Transformer (underfit)</a:t>
            </a:r>
          </a:p>
          <a:p>
            <a:r>
              <a:rPr lang="en-US" dirty="0"/>
              <a:t>55 F1 on </a:t>
            </a:r>
            <a:r>
              <a:rPr lang="en-US" dirty="0" err="1"/>
              <a:t>CoQA</a:t>
            </a:r>
            <a:r>
              <a:rPr lang="en-US" dirty="0"/>
              <a:t> without using training examples</a:t>
            </a:r>
          </a:p>
          <a:p>
            <a:r>
              <a:rPr lang="en-US" dirty="0"/>
              <a:t>State of the art results on 7 out of 8 datasets</a:t>
            </a:r>
          </a:p>
        </p:txBody>
      </p:sp>
    </p:spTree>
    <p:extLst>
      <p:ext uri="{BB962C8B-B14F-4D97-AF65-F5344CB8AC3E}">
        <p14:creationId xmlns:p14="http://schemas.microsoft.com/office/powerpoint/2010/main" val="3648454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C3431-BF38-2542-8DAB-A58AEE27E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C9625-DBDE-6D45-AC6C-4762ECD82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Improvement in expressiveness of models, e.g. Transformer (Vaswani2017)</a:t>
            </a:r>
          </a:p>
          <a:p>
            <a:r>
              <a:rPr lang="en-US" dirty="0"/>
              <a:t>Language models able to learn some tasks without explicit supervision (McCann2018)</a:t>
            </a:r>
          </a:p>
          <a:p>
            <a:r>
              <a:rPr lang="en-US" dirty="0"/>
              <a:t>Sufficiently large language models can perform multitask learning, much slower than in supervised (Weston 2016)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BF0B12-35D2-AC4A-BD31-6B2D07E29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9"/>
            <a:ext cx="4062165" cy="108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867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8BCD-3A26-6746-AF1A-494923FC3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GPT-2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2C476-0F86-0C45-A972-477D8CCD2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GPT (Radford2018)</a:t>
            </a:r>
          </a:p>
          <a:p>
            <a:r>
              <a:rPr lang="en-US" dirty="0"/>
              <a:t>Layer normalization moved to input of each </a:t>
            </a:r>
          </a:p>
          <a:p>
            <a:pPr marL="0" indent="0">
              <a:buNone/>
            </a:pPr>
            <a:r>
              <a:rPr lang="en-US" dirty="0"/>
              <a:t>    sub-block</a:t>
            </a:r>
          </a:p>
          <a:p>
            <a:r>
              <a:rPr lang="en-US" dirty="0"/>
              <a:t>Layer normalization added after final self-attention block</a:t>
            </a:r>
          </a:p>
          <a:p>
            <a:r>
              <a:rPr lang="en-US" dirty="0"/>
              <a:t>Modified initialization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54CD84-0FD0-CB4D-BE69-33772ADA8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913" y="561374"/>
            <a:ext cx="3282601" cy="629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088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EBB5-F72B-3F42-84C0-D910C3EF5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GPT-2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B1318-E63E-0A4D-9AEA-DB15615CF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scrapes (</a:t>
            </a:r>
            <a:r>
              <a:rPr lang="en-US" b="1" dirty="0"/>
              <a:t>Common Crawl</a:t>
            </a:r>
            <a:r>
              <a:rPr lang="en-US" dirty="0"/>
              <a:t>): large, diverse</a:t>
            </a:r>
          </a:p>
          <a:p>
            <a:r>
              <a:rPr lang="en-US" dirty="0"/>
              <a:t>Processed to </a:t>
            </a:r>
            <a:r>
              <a:rPr lang="en-US" b="1" dirty="0" err="1"/>
              <a:t>WebText</a:t>
            </a:r>
            <a:r>
              <a:rPr lang="en-US" dirty="0"/>
              <a:t>: only web pages curated/filtered by humans, 8 million documents, 40 GB of text</a:t>
            </a:r>
          </a:p>
          <a:p>
            <a:r>
              <a:rPr lang="en-US" dirty="0"/>
              <a:t>Byte Pair Encoding (BPE) for input representation: word level frequent symbol + character  level infrequent symbol</a:t>
            </a:r>
          </a:p>
          <a:p>
            <a:r>
              <a:rPr lang="en-US" dirty="0"/>
              <a:t>Vocabulary size: 50,257</a:t>
            </a:r>
          </a:p>
          <a:p>
            <a:r>
              <a:rPr lang="en-US" dirty="0"/>
              <a:t>Context size: 1024 tokens</a:t>
            </a:r>
          </a:p>
          <a:p>
            <a:r>
              <a:rPr lang="en-US" dirty="0" err="1"/>
              <a:t>Batchsize</a:t>
            </a:r>
            <a:r>
              <a:rPr lang="en-US" dirty="0"/>
              <a:t>: 512</a:t>
            </a:r>
          </a:p>
          <a:p>
            <a:r>
              <a:rPr lang="en-US" dirty="0"/>
              <a:t>Learning rate: tuned for best perplexity on 5% held-out sample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32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E2476-96A1-2E41-9A6F-54112FC7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GPT-2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91755-53D3-0C4B-8695-1EC46A3DE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 underfit </a:t>
            </a:r>
            <a:r>
              <a:rPr lang="en-US" dirty="0" err="1"/>
              <a:t>WebText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~GPT</a:t>
            </a:r>
          </a:p>
          <a:p>
            <a:pPr marL="0" indent="0">
              <a:buNone/>
            </a:pPr>
            <a:r>
              <a:rPr lang="en-US" dirty="0"/>
              <a:t>~Largest BERT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GPT-2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C7023F-EA59-4F4B-AB5C-E9A1BEE44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627" y="2388477"/>
            <a:ext cx="6395169" cy="322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686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B464D-493B-E94C-AF0E-76AA2BFF5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GPT-2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F4B0C-BB86-3647-9AC3-19176ABB0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Language modeling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Transfer well across domains and datasets</a:t>
            </a:r>
          </a:p>
          <a:p>
            <a:pPr marL="0" indent="0">
              <a:buNone/>
            </a:pPr>
            <a:r>
              <a:rPr lang="en-US" dirty="0"/>
              <a:t>Improve state of the art on 7 out of 8 datasets in a zero-shot setting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0C6581-908E-0743-8776-9F2AA26245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151"/>
          <a:stretch/>
        </p:blipFill>
        <p:spPr>
          <a:xfrm>
            <a:off x="0" y="2238842"/>
            <a:ext cx="12192000" cy="238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56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96246-9940-C94F-9620-909CCA013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Learning in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29DD8-C6A9-C548-A346-AA972D210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Multi-task learning (MTL)</a:t>
            </a:r>
          </a:p>
          <a:p>
            <a:pPr lvl="1"/>
            <a:r>
              <a:rPr lang="en-US" dirty="0"/>
              <a:t>Learn knowledge from previous tasks, apply on new tasks/</a:t>
            </a:r>
            <a:r>
              <a:rPr lang="en-US" b="1" dirty="0"/>
              <a:t>learn jointly</a:t>
            </a:r>
          </a:p>
          <a:p>
            <a:pPr lvl="1"/>
            <a:r>
              <a:rPr lang="en-US" dirty="0"/>
              <a:t>Leverage </a:t>
            </a:r>
            <a:r>
              <a:rPr lang="en-US" dirty="0">
                <a:solidFill>
                  <a:srgbClr val="C00000"/>
                </a:solidFill>
              </a:rPr>
              <a:t>supervised</a:t>
            </a:r>
            <a:r>
              <a:rPr lang="en-US" dirty="0"/>
              <a:t> data from related tasks</a:t>
            </a:r>
          </a:p>
          <a:p>
            <a:pPr lvl="1"/>
            <a:r>
              <a:rPr lang="en-US" dirty="0"/>
              <a:t>Regularization alleviates overfitting</a:t>
            </a:r>
          </a:p>
          <a:p>
            <a:r>
              <a:rPr lang="en-US" dirty="0"/>
              <a:t>Language model pre-training</a:t>
            </a:r>
          </a:p>
          <a:p>
            <a:pPr lvl="1"/>
            <a:r>
              <a:rPr lang="en-US" dirty="0"/>
              <a:t>Learn universal representations from </a:t>
            </a:r>
            <a:r>
              <a:rPr lang="en-US" dirty="0">
                <a:solidFill>
                  <a:srgbClr val="C00000"/>
                </a:solidFill>
              </a:rPr>
              <a:t>unlabeled</a:t>
            </a:r>
            <a:r>
              <a:rPr lang="en-US" dirty="0"/>
              <a:t> data</a:t>
            </a:r>
          </a:p>
          <a:p>
            <a:pPr lvl="1"/>
            <a:r>
              <a:rPr lang="en-US" dirty="0" err="1"/>
              <a:t>ELMo</a:t>
            </a:r>
            <a:r>
              <a:rPr lang="en-US" dirty="0"/>
              <a:t>, GPT, BERT (multi-layer bidirectional Transformer + masked word prediction &amp; next sentence prediction)</a:t>
            </a:r>
          </a:p>
          <a:p>
            <a:pPr lvl="1"/>
            <a:r>
              <a:rPr lang="en-US" dirty="0"/>
              <a:t>Fine-tune (task-specific layers + task-specific training data)</a:t>
            </a:r>
          </a:p>
          <a:p>
            <a:r>
              <a:rPr lang="en-US" b="1" dirty="0"/>
              <a:t>Multi-Task Deep Neural Network (MT-DNN)</a:t>
            </a:r>
            <a:r>
              <a:rPr lang="en-US" dirty="0"/>
              <a:t>: combine!</a:t>
            </a:r>
            <a:endParaRPr lang="en-US" b="1" dirty="0"/>
          </a:p>
          <a:p>
            <a:r>
              <a:rPr lang="en-US" b="1" dirty="0"/>
              <a:t>GPT-2</a:t>
            </a:r>
            <a:r>
              <a:rPr lang="en-US" dirty="0"/>
              <a:t>: </a:t>
            </a:r>
            <a:r>
              <a:rPr lang="en-US"/>
              <a:t>language modeling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33860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720D7-ED92-0746-BC9C-B5C83FBC7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GPT-2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C117D-9BD1-D540-B93E-73D783322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</a:t>
            </a:r>
            <a:r>
              <a:rPr lang="en-US" altLang="zh-CN" dirty="0"/>
              <a:t>ormance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categories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words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727E9F-92CB-234A-BF5D-6A5A0E083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71350"/>
            <a:ext cx="8067221" cy="42215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5C4F17-C309-2747-99BC-73CA0E8823E5}"/>
              </a:ext>
            </a:extLst>
          </p:cNvPr>
          <p:cNvSpPr txBox="1"/>
          <p:nvPr/>
        </p:nvSpPr>
        <p:spPr>
          <a:xfrm>
            <a:off x="8641707" y="2271350"/>
            <a:ext cx="3419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improves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size</a:t>
            </a:r>
            <a:r>
              <a:rPr lang="zh-CN" altLang="en-US" dirty="0"/>
              <a:t> </a:t>
            </a:r>
            <a:r>
              <a:rPr lang="en-US" altLang="zh-CN" dirty="0"/>
              <a:t>increases</a:t>
            </a:r>
          </a:p>
          <a:p>
            <a:r>
              <a:rPr lang="en-US" altLang="zh-CN" dirty="0"/>
              <a:t>GPT-2</a:t>
            </a:r>
            <a:r>
              <a:rPr lang="zh-CN" altLang="en-US" dirty="0"/>
              <a:t> </a:t>
            </a:r>
            <a:r>
              <a:rPr lang="en-US" altLang="zh-CN" dirty="0"/>
              <a:t>achieves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state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art</a:t>
            </a:r>
            <a:r>
              <a:rPr lang="zh-CN" altLang="en-US" dirty="0"/>
              <a:t> </a:t>
            </a:r>
            <a:r>
              <a:rPr lang="en-US" altLang="zh-CN" dirty="0"/>
              <a:t>(93.3%,</a:t>
            </a:r>
            <a:r>
              <a:rPr lang="zh-CN" altLang="en-US" dirty="0"/>
              <a:t> </a:t>
            </a:r>
            <a:r>
              <a:rPr lang="en-US" altLang="zh-CN" dirty="0"/>
              <a:t>89.1%)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175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C75F1-BBEB-B24E-A8A8-B707E19E0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GPT-2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6960D-4E17-9640-A023-155B3693A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long-range</a:t>
            </a:r>
            <a:r>
              <a:rPr lang="zh-CN" altLang="en-US" dirty="0"/>
              <a:t> </a:t>
            </a:r>
            <a:r>
              <a:rPr lang="en-US" altLang="zh-CN" dirty="0"/>
              <a:t>dependencies:</a:t>
            </a:r>
            <a:r>
              <a:rPr lang="zh-CN" altLang="en-US" dirty="0"/>
              <a:t> </a:t>
            </a:r>
            <a:r>
              <a:rPr lang="en-US" altLang="zh-CN" dirty="0"/>
              <a:t>predict</a:t>
            </a:r>
            <a:r>
              <a:rPr lang="zh-CN" altLang="en-US" dirty="0"/>
              <a:t> </a:t>
            </a:r>
            <a:r>
              <a:rPr lang="en-US" altLang="zh-CN" dirty="0"/>
              <a:t>final</a:t>
            </a:r>
            <a:r>
              <a:rPr lang="zh-CN" altLang="en-US" dirty="0"/>
              <a:t> </a:t>
            </a:r>
            <a:r>
              <a:rPr lang="en-US" altLang="zh-CN" dirty="0"/>
              <a:t>word</a:t>
            </a:r>
          </a:p>
          <a:p>
            <a:r>
              <a:rPr lang="en-US" altLang="zh-CN" dirty="0"/>
              <a:t>GPT-2</a:t>
            </a:r>
            <a:r>
              <a:rPr lang="zh-CN" altLang="en-US" dirty="0"/>
              <a:t> </a:t>
            </a:r>
            <a:r>
              <a:rPr lang="en-US" altLang="zh-CN" dirty="0"/>
              <a:t>improves</a:t>
            </a:r>
            <a:r>
              <a:rPr lang="zh-CN" altLang="en-US" dirty="0"/>
              <a:t> </a:t>
            </a:r>
            <a:r>
              <a:rPr lang="en-US" altLang="zh-CN" dirty="0"/>
              <a:t>state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art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99.8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8.6</a:t>
            </a:r>
            <a:r>
              <a:rPr lang="zh-CN" altLang="en-US" dirty="0"/>
              <a:t> </a:t>
            </a:r>
            <a:r>
              <a:rPr lang="en-US" altLang="zh-CN" dirty="0"/>
              <a:t>perplexity,</a:t>
            </a:r>
            <a:r>
              <a:rPr lang="zh-CN" altLang="en-US" dirty="0"/>
              <a:t> </a:t>
            </a:r>
            <a:r>
              <a:rPr lang="en-US" altLang="zh-CN" dirty="0"/>
              <a:t>increases</a:t>
            </a:r>
            <a:r>
              <a:rPr lang="zh-CN" altLang="en-US" dirty="0"/>
              <a:t> </a:t>
            </a:r>
            <a:r>
              <a:rPr lang="en-US" altLang="zh-CN" dirty="0"/>
              <a:t>accuracy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19%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52.66%</a:t>
            </a:r>
          </a:p>
          <a:p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stop-word</a:t>
            </a:r>
            <a:r>
              <a:rPr lang="zh-CN" altLang="en-US" dirty="0"/>
              <a:t> </a:t>
            </a:r>
            <a:r>
              <a:rPr lang="en-US" altLang="zh-CN" dirty="0"/>
              <a:t>filter:</a:t>
            </a:r>
            <a:r>
              <a:rPr lang="zh-CN" altLang="en-US" dirty="0"/>
              <a:t> </a:t>
            </a:r>
            <a:r>
              <a:rPr lang="en-US" altLang="zh-CN" dirty="0"/>
              <a:t>increases</a:t>
            </a:r>
            <a:r>
              <a:rPr lang="zh-CN" altLang="en-US" dirty="0"/>
              <a:t> </a:t>
            </a:r>
            <a:r>
              <a:rPr lang="en-US" altLang="zh-CN" dirty="0"/>
              <a:t>accuracy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63.24%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781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ADD26-9CCF-6144-9C15-C07316F1A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GPT-2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C0C31-3C32-D14E-ACCE-C3DBCB6C4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Commonsense</a:t>
            </a:r>
            <a:r>
              <a:rPr lang="zh-CN" altLang="en-US" dirty="0"/>
              <a:t> </a:t>
            </a:r>
            <a:r>
              <a:rPr lang="en-US" altLang="zh-CN" dirty="0"/>
              <a:t>reasoning:</a:t>
            </a:r>
            <a:r>
              <a:rPr lang="zh-CN" altLang="en-US" dirty="0"/>
              <a:t> </a:t>
            </a:r>
            <a:r>
              <a:rPr lang="en-US" altLang="zh-CN" dirty="0"/>
              <a:t>resolve</a:t>
            </a:r>
            <a:r>
              <a:rPr lang="zh-CN" altLang="en-US" dirty="0"/>
              <a:t> </a:t>
            </a:r>
            <a:r>
              <a:rPr lang="en-US" altLang="zh-CN" dirty="0"/>
              <a:t>ambiguities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1AE407-57ED-B447-91D0-3F64ECD73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18598"/>
            <a:ext cx="6102255" cy="45849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C96FA8-63AC-BB4B-90FF-2056F7A7A96F}"/>
              </a:ext>
            </a:extLst>
          </p:cNvPr>
          <p:cNvSpPr txBox="1"/>
          <p:nvPr/>
        </p:nvSpPr>
        <p:spPr>
          <a:xfrm>
            <a:off x="7141029" y="2656114"/>
            <a:ext cx="4760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GPT-2</a:t>
            </a:r>
            <a:r>
              <a:rPr lang="zh-CN" altLang="en-US" dirty="0"/>
              <a:t> </a:t>
            </a:r>
            <a:r>
              <a:rPr lang="en-US" altLang="zh-CN" dirty="0"/>
              <a:t>improves</a:t>
            </a:r>
            <a:r>
              <a:rPr lang="zh-CN" altLang="en-US" dirty="0"/>
              <a:t> </a:t>
            </a:r>
            <a:r>
              <a:rPr lang="en-US" altLang="zh-CN" dirty="0"/>
              <a:t>state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art</a:t>
            </a:r>
            <a:r>
              <a:rPr lang="zh-CN" altLang="en-US" dirty="0"/>
              <a:t> </a:t>
            </a:r>
            <a:r>
              <a:rPr lang="en-US" altLang="zh-CN" dirty="0"/>
              <a:t>accuracy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7%,</a:t>
            </a:r>
            <a:r>
              <a:rPr lang="zh-CN" altLang="en-US" dirty="0"/>
              <a:t> </a:t>
            </a:r>
            <a:r>
              <a:rPr lang="en-US" altLang="zh-CN" dirty="0"/>
              <a:t>achieving</a:t>
            </a:r>
            <a:r>
              <a:rPr lang="zh-CN" altLang="en-US" dirty="0"/>
              <a:t> </a:t>
            </a:r>
            <a:r>
              <a:rPr lang="en-US" altLang="zh-CN" dirty="0"/>
              <a:t>70.7%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60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6AD9F-296E-3448-B20A-610A1EB7B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GPT-2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D580C-2C68-1246-B7AB-96F09E8A1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Reading</a:t>
            </a:r>
            <a:r>
              <a:rPr lang="zh-CN" altLang="en-US" dirty="0"/>
              <a:t> </a:t>
            </a:r>
            <a:r>
              <a:rPr lang="en-US" altLang="zh-CN" dirty="0"/>
              <a:t>comprehension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CoQA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GPT-2</a:t>
            </a:r>
            <a:r>
              <a:rPr lang="zh-CN" altLang="en-US" dirty="0"/>
              <a:t> </a:t>
            </a:r>
            <a:r>
              <a:rPr lang="en-US" altLang="zh-CN" dirty="0"/>
              <a:t>achieves</a:t>
            </a:r>
            <a:r>
              <a:rPr lang="zh-CN" altLang="en-US" dirty="0"/>
              <a:t> </a:t>
            </a:r>
            <a:r>
              <a:rPr lang="en-US" altLang="zh-CN" dirty="0"/>
              <a:t>55F1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dev</a:t>
            </a:r>
            <a:r>
              <a:rPr lang="zh-CN" altLang="en-US" dirty="0"/>
              <a:t> </a:t>
            </a:r>
            <a:r>
              <a:rPr lang="en-US" altLang="zh-CN" dirty="0"/>
              <a:t>set,</a:t>
            </a:r>
            <a:r>
              <a:rPr lang="zh-CN" altLang="en-US" dirty="0"/>
              <a:t> </a:t>
            </a:r>
            <a:r>
              <a:rPr lang="en-US" altLang="zh-CN" dirty="0"/>
              <a:t>exceeds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baselines</a:t>
            </a:r>
            <a:r>
              <a:rPr lang="zh-CN" altLang="en-US" dirty="0"/>
              <a:t> </a:t>
            </a:r>
            <a:r>
              <a:rPr lang="en-US" altLang="zh-CN" dirty="0"/>
              <a:t>without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manually</a:t>
            </a:r>
            <a:r>
              <a:rPr lang="zh-CN" altLang="en-US" dirty="0"/>
              <a:t> </a:t>
            </a:r>
            <a:r>
              <a:rPr lang="en-US" altLang="zh-CN" dirty="0"/>
              <a:t>collected</a:t>
            </a:r>
            <a:r>
              <a:rPr lang="zh-CN" altLang="en-US" dirty="0"/>
              <a:t> </a:t>
            </a:r>
            <a:r>
              <a:rPr lang="en-US" altLang="zh-CN" dirty="0"/>
              <a:t>samples</a:t>
            </a:r>
            <a:r>
              <a:rPr lang="zh-CN" altLang="en-US" dirty="0"/>
              <a:t> </a:t>
            </a:r>
            <a:r>
              <a:rPr lang="en-US" altLang="zh-CN" dirty="0"/>
              <a:t>(baselines</a:t>
            </a:r>
            <a:r>
              <a:rPr lang="zh-CN" altLang="en-US" dirty="0"/>
              <a:t> </a:t>
            </a:r>
            <a:r>
              <a:rPr lang="en-US" altLang="zh-CN" dirty="0"/>
              <a:t>used)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402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3D8E9-C3E4-184C-AC89-D5B4D1B0D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GPT-2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83EA1-AABD-414C-B6F4-AC8212B3D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Summarization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8B841B-E1AE-CA43-995A-E7DD4B398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2282476"/>
            <a:ext cx="8345714" cy="44147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BDA126-9E86-EE4C-8262-8B3D1B494C85}"/>
              </a:ext>
            </a:extLst>
          </p:cNvPr>
          <p:cNvSpPr txBox="1"/>
          <p:nvPr/>
        </p:nvSpPr>
        <p:spPr>
          <a:xfrm>
            <a:off x="9506857" y="2282476"/>
            <a:ext cx="26851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Resembles</a:t>
            </a:r>
            <a:r>
              <a:rPr lang="zh-CN" altLang="en-US" dirty="0"/>
              <a:t> </a:t>
            </a:r>
            <a:r>
              <a:rPr lang="en-US" altLang="zh-CN" dirty="0"/>
              <a:t>summaries</a:t>
            </a:r>
          </a:p>
          <a:p>
            <a:endParaRPr lang="en-US" altLang="zh-CN" dirty="0"/>
          </a:p>
          <a:p>
            <a:r>
              <a:rPr lang="en-US" altLang="zh-CN" dirty="0"/>
              <a:t>Often</a:t>
            </a:r>
            <a:r>
              <a:rPr lang="zh-CN" altLang="en-US" dirty="0"/>
              <a:t> </a:t>
            </a:r>
            <a:r>
              <a:rPr lang="en-US" altLang="zh-CN" dirty="0"/>
              <a:t>focuses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recent</a:t>
            </a:r>
            <a:r>
              <a:rPr lang="zh-CN" altLang="en-US" dirty="0"/>
              <a:t> </a:t>
            </a:r>
            <a:r>
              <a:rPr lang="en-US" altLang="zh-CN" dirty="0"/>
              <a:t>content/confuses</a:t>
            </a:r>
            <a:r>
              <a:rPr lang="zh-CN" altLang="en-US" dirty="0"/>
              <a:t> </a:t>
            </a:r>
            <a:r>
              <a:rPr lang="en-US" altLang="zh-CN" dirty="0"/>
              <a:t>details</a:t>
            </a:r>
          </a:p>
          <a:p>
            <a:endParaRPr lang="en-US" altLang="zh-CN" dirty="0"/>
          </a:p>
          <a:p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begin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classical</a:t>
            </a:r>
            <a:r>
              <a:rPr lang="zh-CN" altLang="en-US" dirty="0"/>
              <a:t> </a:t>
            </a:r>
            <a:r>
              <a:rPr lang="en-US" altLang="zh-CN" dirty="0"/>
              <a:t>baselines</a:t>
            </a:r>
          </a:p>
          <a:p>
            <a:endParaRPr lang="en-US" altLang="zh-CN" dirty="0"/>
          </a:p>
          <a:p>
            <a:r>
              <a:rPr lang="en-US" altLang="zh-CN" dirty="0"/>
              <a:t>Barely</a:t>
            </a:r>
            <a:r>
              <a:rPr lang="zh-CN" altLang="en-US" dirty="0"/>
              <a:t> </a:t>
            </a:r>
            <a:r>
              <a:rPr lang="en-US" altLang="zh-CN" dirty="0"/>
              <a:t>outperform</a:t>
            </a:r>
            <a:r>
              <a:rPr lang="zh-CN" altLang="en-US" dirty="0"/>
              <a:t> </a:t>
            </a:r>
            <a:r>
              <a:rPr lang="en-US" altLang="zh-CN" dirty="0"/>
              <a:t>selecting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sentences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468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1005E-D185-DB42-9AD7-5D2AEEF7C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GPT-2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01A94-D286-D949-B6B7-80809C59E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Translation</a:t>
            </a:r>
          </a:p>
          <a:p>
            <a:r>
              <a:rPr lang="en-US" altLang="zh-CN" dirty="0"/>
              <a:t>WMT-14</a:t>
            </a:r>
            <a:r>
              <a:rPr lang="zh-CN" altLang="en-US" dirty="0"/>
              <a:t> </a:t>
            </a:r>
            <a:r>
              <a:rPr lang="en-US" altLang="zh-CN" dirty="0"/>
              <a:t>English-French: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BLEU,</a:t>
            </a:r>
            <a:r>
              <a:rPr lang="zh-CN" altLang="en-US" dirty="0"/>
              <a:t> </a:t>
            </a:r>
            <a:r>
              <a:rPr lang="en-US" altLang="zh-CN" dirty="0"/>
              <a:t>slightly</a:t>
            </a:r>
            <a:r>
              <a:rPr lang="zh-CN" altLang="en-US" dirty="0"/>
              <a:t> </a:t>
            </a:r>
            <a:r>
              <a:rPr lang="en-US" altLang="zh-CN" dirty="0"/>
              <a:t>worse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word-by-word</a:t>
            </a:r>
            <a:r>
              <a:rPr lang="zh-CN" altLang="en-US" dirty="0"/>
              <a:t> </a:t>
            </a:r>
            <a:r>
              <a:rPr lang="en-US" altLang="zh-CN" dirty="0"/>
              <a:t>substitution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bilingual</a:t>
            </a:r>
            <a:r>
              <a:rPr lang="zh-CN" altLang="en-US" dirty="0"/>
              <a:t> </a:t>
            </a:r>
            <a:r>
              <a:rPr lang="en-US" altLang="zh-CN" dirty="0"/>
              <a:t>lexicon</a:t>
            </a:r>
          </a:p>
          <a:p>
            <a:r>
              <a:rPr lang="en-US" altLang="zh-CN" dirty="0"/>
              <a:t>WMT-14</a:t>
            </a:r>
            <a:r>
              <a:rPr lang="zh-CN" altLang="en-US" dirty="0"/>
              <a:t> </a:t>
            </a:r>
            <a:r>
              <a:rPr lang="en-US" altLang="zh-CN" dirty="0"/>
              <a:t>French-English:</a:t>
            </a:r>
            <a:r>
              <a:rPr lang="zh-CN" altLang="en-US" dirty="0"/>
              <a:t> </a:t>
            </a:r>
            <a:r>
              <a:rPr lang="en-US" altLang="zh-CN" dirty="0"/>
              <a:t>11.5</a:t>
            </a:r>
            <a:r>
              <a:rPr lang="zh-CN" altLang="en-US" dirty="0"/>
              <a:t> </a:t>
            </a:r>
            <a:r>
              <a:rPr lang="en-US" altLang="zh-CN" dirty="0"/>
              <a:t>BLEU,</a:t>
            </a:r>
            <a:r>
              <a:rPr lang="zh-CN" altLang="en-US" dirty="0"/>
              <a:t> </a:t>
            </a:r>
            <a:r>
              <a:rPr lang="en-US" altLang="zh-CN" dirty="0"/>
              <a:t>outperform</a:t>
            </a:r>
            <a:r>
              <a:rPr lang="zh-CN" altLang="en-US" dirty="0"/>
              <a:t> </a:t>
            </a:r>
            <a:r>
              <a:rPr lang="en-US" altLang="zh-CN" dirty="0"/>
              <a:t>several</a:t>
            </a:r>
            <a:r>
              <a:rPr lang="zh-CN" altLang="en-US" dirty="0"/>
              <a:t> </a:t>
            </a:r>
            <a:r>
              <a:rPr lang="en-US" altLang="zh-CN" dirty="0"/>
              <a:t>unsupervised</a:t>
            </a:r>
            <a:r>
              <a:rPr lang="zh-CN" altLang="en-US" dirty="0"/>
              <a:t> </a:t>
            </a:r>
            <a:r>
              <a:rPr lang="en-US" altLang="zh-CN" dirty="0"/>
              <a:t>baselines,</a:t>
            </a:r>
            <a:r>
              <a:rPr lang="zh-CN" altLang="en-US" dirty="0"/>
              <a:t> </a:t>
            </a:r>
            <a:r>
              <a:rPr lang="en-US" altLang="zh-CN" dirty="0"/>
              <a:t>much</a:t>
            </a:r>
            <a:r>
              <a:rPr lang="zh-CN" altLang="en-US" dirty="0"/>
              <a:t> </a:t>
            </a:r>
            <a:r>
              <a:rPr lang="en-US" altLang="zh-CN" dirty="0"/>
              <a:t>worse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altLang="zh-CN" dirty="0"/>
              <a:t>(33.5</a:t>
            </a:r>
            <a:r>
              <a:rPr lang="zh-CN" altLang="en-US" dirty="0"/>
              <a:t> </a:t>
            </a:r>
            <a:r>
              <a:rPr lang="en-US" altLang="zh-CN" dirty="0"/>
              <a:t>BLEU)</a:t>
            </a:r>
          </a:p>
        </p:txBody>
      </p:sp>
    </p:spTree>
    <p:extLst>
      <p:ext uri="{BB962C8B-B14F-4D97-AF65-F5344CB8AC3E}">
        <p14:creationId xmlns:p14="http://schemas.microsoft.com/office/powerpoint/2010/main" val="7810269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62E99-D021-724A-86B3-3DD3296D1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GPT-2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D08E5-D92C-3A41-A63F-67A08CD5F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Question</a:t>
            </a:r>
            <a:r>
              <a:rPr lang="zh-CN" altLang="en-US" dirty="0"/>
              <a:t> </a:t>
            </a:r>
            <a:r>
              <a:rPr lang="en-US" altLang="zh-CN" dirty="0"/>
              <a:t>answering: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answer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factoid-style</a:t>
            </a:r>
            <a:r>
              <a:rPr lang="zh-CN" altLang="en-US" dirty="0"/>
              <a:t> </a:t>
            </a:r>
            <a:r>
              <a:rPr lang="en-US" altLang="zh-CN" dirty="0"/>
              <a:t>questions</a:t>
            </a:r>
          </a:p>
          <a:p>
            <a:r>
              <a:rPr lang="en-US" altLang="zh-CN" dirty="0"/>
              <a:t>GPT-2</a:t>
            </a:r>
            <a:r>
              <a:rPr lang="zh-CN" altLang="en-US" dirty="0"/>
              <a:t> </a:t>
            </a:r>
            <a:r>
              <a:rPr lang="en-US" altLang="zh-CN" dirty="0"/>
              <a:t>4.1%</a:t>
            </a:r>
            <a:r>
              <a:rPr lang="zh-CN" altLang="en-US" dirty="0"/>
              <a:t> </a:t>
            </a:r>
            <a:r>
              <a:rPr lang="en-US" altLang="zh-CN" dirty="0"/>
              <a:t>accuracy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exact</a:t>
            </a:r>
            <a:r>
              <a:rPr lang="zh-CN" altLang="en-US" dirty="0"/>
              <a:t> </a:t>
            </a:r>
            <a:r>
              <a:rPr lang="en-US" altLang="zh-CN" dirty="0"/>
              <a:t>match</a:t>
            </a:r>
            <a:r>
              <a:rPr lang="zh-CN" altLang="en-US" dirty="0"/>
              <a:t> </a:t>
            </a:r>
            <a:r>
              <a:rPr lang="en-US" altLang="zh-CN" dirty="0"/>
              <a:t>metric</a:t>
            </a:r>
            <a:r>
              <a:rPr lang="zh-CN" altLang="en-US" dirty="0"/>
              <a:t> </a:t>
            </a:r>
            <a:r>
              <a:rPr lang="en-US" altLang="zh-CN" dirty="0"/>
              <a:t>(smallest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never</a:t>
            </a:r>
            <a:r>
              <a:rPr lang="zh-CN" altLang="en-US" dirty="0"/>
              <a:t> </a:t>
            </a:r>
            <a:r>
              <a:rPr lang="en-US" altLang="zh-CN" dirty="0"/>
              <a:t>exceeds</a:t>
            </a:r>
            <a:r>
              <a:rPr lang="zh-CN" altLang="en-US" dirty="0"/>
              <a:t> </a:t>
            </a:r>
            <a:r>
              <a:rPr lang="en-US" altLang="zh-CN" dirty="0"/>
              <a:t>1%)</a:t>
            </a:r>
          </a:p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capacity</a:t>
            </a:r>
            <a:r>
              <a:rPr lang="zh-CN" altLang="en-US" dirty="0"/>
              <a:t> </a:t>
            </a:r>
            <a:r>
              <a:rPr lang="en-US" altLang="zh-CN" dirty="0"/>
              <a:t>matters:</a:t>
            </a:r>
            <a:r>
              <a:rPr lang="zh-CN" altLang="en-US" dirty="0"/>
              <a:t> </a:t>
            </a:r>
            <a:r>
              <a:rPr lang="en-US" altLang="zh-CN" dirty="0"/>
              <a:t>GPT-2</a:t>
            </a:r>
            <a:r>
              <a:rPr lang="zh-CN" altLang="en-US" dirty="0"/>
              <a:t> </a:t>
            </a:r>
            <a:r>
              <a:rPr lang="en-US" altLang="zh-CN" dirty="0"/>
              <a:t>answers</a:t>
            </a:r>
            <a:r>
              <a:rPr lang="zh-CN" altLang="en-US" dirty="0"/>
              <a:t> </a:t>
            </a:r>
            <a:r>
              <a:rPr lang="en-US" altLang="zh-CN" dirty="0"/>
              <a:t>5.3</a:t>
            </a:r>
            <a:r>
              <a:rPr lang="zh-CN" altLang="en-US" dirty="0"/>
              <a:t> </a:t>
            </a:r>
            <a:r>
              <a:rPr lang="en-US" altLang="zh-CN" dirty="0"/>
              <a:t>times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questions</a:t>
            </a:r>
            <a:r>
              <a:rPr lang="zh-CN" altLang="en-US" dirty="0"/>
              <a:t> </a:t>
            </a:r>
            <a:r>
              <a:rPr lang="en-US" altLang="zh-CN" dirty="0"/>
              <a:t>correctly</a:t>
            </a:r>
          </a:p>
          <a:p>
            <a:r>
              <a:rPr lang="en-US" altLang="zh-CN" dirty="0"/>
              <a:t>GPT-2</a:t>
            </a:r>
            <a:r>
              <a:rPr lang="zh-CN" altLang="en-US" dirty="0"/>
              <a:t> </a:t>
            </a:r>
            <a:r>
              <a:rPr lang="en-US" altLang="zh-CN" dirty="0"/>
              <a:t>answers</a:t>
            </a:r>
            <a:r>
              <a:rPr lang="zh-CN" altLang="en-US" dirty="0"/>
              <a:t> </a:t>
            </a:r>
            <a:r>
              <a:rPr lang="en-US" altLang="zh-CN" dirty="0"/>
              <a:t>well</a:t>
            </a:r>
            <a:r>
              <a:rPr lang="zh-CN" altLang="en-US" dirty="0"/>
              <a:t> </a:t>
            </a:r>
            <a:r>
              <a:rPr lang="en-US" altLang="zh-CN" dirty="0"/>
              <a:t>calibrated:</a:t>
            </a:r>
            <a:r>
              <a:rPr lang="zh-CN" altLang="en-US" dirty="0"/>
              <a:t> </a:t>
            </a:r>
            <a:r>
              <a:rPr lang="en-US" altLang="zh-CN" dirty="0"/>
              <a:t>63.1%</a:t>
            </a:r>
            <a:r>
              <a:rPr lang="zh-CN" altLang="en-US" dirty="0"/>
              <a:t> </a:t>
            </a:r>
            <a:r>
              <a:rPr lang="en-US" altLang="zh-CN" dirty="0"/>
              <a:t>accuracy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top</a:t>
            </a:r>
            <a:r>
              <a:rPr lang="zh-CN" altLang="en-US" dirty="0"/>
              <a:t> </a:t>
            </a:r>
            <a:r>
              <a:rPr lang="en-US" altLang="zh-CN" dirty="0"/>
              <a:t>1%</a:t>
            </a:r>
            <a:r>
              <a:rPr lang="zh-CN" altLang="en-US" dirty="0"/>
              <a:t> </a:t>
            </a:r>
            <a:r>
              <a:rPr lang="en-US" altLang="zh-CN" dirty="0"/>
              <a:t>questions</a:t>
            </a:r>
          </a:p>
          <a:p>
            <a:r>
              <a:rPr lang="en-US" altLang="zh-CN" dirty="0"/>
              <a:t>GPT-2</a:t>
            </a:r>
            <a:r>
              <a:rPr lang="zh-CN" altLang="en-US" dirty="0"/>
              <a:t> </a:t>
            </a:r>
            <a:r>
              <a:rPr lang="en-US" altLang="zh-CN" dirty="0"/>
              <a:t>worse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information-retrieval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086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166C5-8CBE-DA44-914A-A009B9F8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Generalization</a:t>
            </a:r>
            <a:r>
              <a:rPr lang="zh-CN" altLang="en-US" dirty="0"/>
              <a:t> </a:t>
            </a:r>
            <a:r>
              <a:rPr lang="en-US" altLang="zh-CN" dirty="0"/>
              <a:t>vs.</a:t>
            </a:r>
            <a:r>
              <a:rPr lang="zh-CN" altLang="en-US" dirty="0"/>
              <a:t> </a:t>
            </a:r>
            <a:r>
              <a:rPr lang="en-US" altLang="zh-CN" dirty="0"/>
              <a:t>Memorization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0DD05-C351-0145-85DD-2DE1FAF7C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8</a:t>
            </a:r>
            <a:r>
              <a:rPr lang="zh-CN" altLang="en-US" dirty="0"/>
              <a:t> </a:t>
            </a:r>
            <a:r>
              <a:rPr lang="en-US" altLang="zh-CN" dirty="0"/>
              <a:t>gram</a:t>
            </a:r>
            <a:r>
              <a:rPr lang="zh-CN" altLang="en-US" dirty="0"/>
              <a:t> </a:t>
            </a:r>
            <a:r>
              <a:rPr lang="en-US" altLang="zh-CN" dirty="0"/>
              <a:t>overlapping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sets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altLang="zh-CN" dirty="0"/>
              <a:t>Overlap</a:t>
            </a:r>
            <a:r>
              <a:rPr lang="zh-CN" altLang="en-US" dirty="0"/>
              <a:t> </a:t>
            </a:r>
            <a:r>
              <a:rPr lang="en-US" altLang="zh-CN" dirty="0"/>
              <a:t>provides</a:t>
            </a:r>
            <a:r>
              <a:rPr lang="zh-CN" altLang="en-US" dirty="0"/>
              <a:t> </a:t>
            </a:r>
            <a:r>
              <a:rPr lang="en-US" altLang="zh-CN" dirty="0"/>
              <a:t>small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consistent</a:t>
            </a:r>
            <a:r>
              <a:rPr lang="zh-CN" altLang="en-US" dirty="0"/>
              <a:t> </a:t>
            </a:r>
            <a:r>
              <a:rPr lang="en-US" altLang="zh-CN" dirty="0"/>
              <a:t>benefit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</a:p>
          <a:p>
            <a:pPr marL="0" indent="0">
              <a:buNone/>
            </a:pP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understand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quantify</a:t>
            </a:r>
            <a:r>
              <a:rPr lang="zh-CN" altLang="en-US" dirty="0"/>
              <a:t> </a:t>
            </a:r>
            <a:r>
              <a:rPr lang="en-US" altLang="zh-CN" dirty="0"/>
              <a:t>highly</a:t>
            </a:r>
            <a:r>
              <a:rPr lang="zh-CN" altLang="en-US" dirty="0"/>
              <a:t> </a:t>
            </a:r>
            <a:r>
              <a:rPr lang="en-US" altLang="zh-CN" dirty="0"/>
              <a:t>similar</a:t>
            </a:r>
            <a:r>
              <a:rPr lang="zh-CN" altLang="en-US" dirty="0"/>
              <a:t> </a:t>
            </a:r>
            <a:r>
              <a:rPr lang="en-US" altLang="zh-CN" dirty="0"/>
              <a:t>text: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de-duplication</a:t>
            </a:r>
            <a:r>
              <a:rPr lang="zh-CN" altLang="en-US" dirty="0"/>
              <a:t> </a:t>
            </a:r>
            <a:r>
              <a:rPr lang="en-US" altLang="zh-CN" dirty="0"/>
              <a:t>techniques,</a:t>
            </a:r>
            <a:r>
              <a:rPr lang="zh-CN" altLang="en-US" dirty="0"/>
              <a:t> </a:t>
            </a:r>
            <a:r>
              <a:rPr lang="en-US" altLang="zh-CN" dirty="0"/>
              <a:t>important</a:t>
            </a:r>
            <a:r>
              <a:rPr lang="zh-CN" altLang="en-US" dirty="0"/>
              <a:t> </a:t>
            </a:r>
            <a:r>
              <a:rPr lang="en-US" altLang="zh-CN" dirty="0"/>
              <a:t>verification</a:t>
            </a:r>
            <a:r>
              <a:rPr lang="zh-CN" altLang="en-US" dirty="0"/>
              <a:t> </a:t>
            </a:r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creation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training/test</a:t>
            </a:r>
            <a:r>
              <a:rPr lang="zh-CN" altLang="en-US" dirty="0"/>
              <a:t> </a:t>
            </a:r>
            <a:r>
              <a:rPr lang="en-US" altLang="zh-CN" dirty="0"/>
              <a:t>splits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64044E-6157-464E-89E8-0A97C00D6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2264229"/>
            <a:ext cx="112522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774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C8694-9E9C-C44C-8B82-5C7FCA93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Generalization</a:t>
            </a:r>
            <a:r>
              <a:rPr lang="zh-CN" altLang="en-US" dirty="0"/>
              <a:t> </a:t>
            </a:r>
            <a:r>
              <a:rPr lang="en-US" altLang="zh-CN" dirty="0"/>
              <a:t>vs.</a:t>
            </a:r>
            <a:r>
              <a:rPr lang="zh-CN" altLang="en-US" dirty="0"/>
              <a:t> </a:t>
            </a:r>
            <a:r>
              <a:rPr lang="en-US" altLang="zh-CN" dirty="0"/>
              <a:t>Memorization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05973-8854-D34F-A105-2741CA9C3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GPT-2</a:t>
            </a:r>
            <a:r>
              <a:rPr lang="zh-CN" altLang="en-US" dirty="0"/>
              <a:t> </a:t>
            </a:r>
            <a:r>
              <a:rPr lang="en-US" altLang="zh-CN" dirty="0"/>
              <a:t>underfits</a:t>
            </a:r>
            <a:r>
              <a:rPr lang="zh-CN" altLang="en-US" dirty="0"/>
              <a:t> </a:t>
            </a:r>
            <a:r>
              <a:rPr lang="en-US" altLang="zh-CN" dirty="0" err="1"/>
              <a:t>WebText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1B6B98-FB6A-314D-B32D-D892E5E2D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1627"/>
            <a:ext cx="5050599" cy="446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877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312DF-02A5-6741-92C9-A4FEE670A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D4179-EAD6-C149-AF59-32FD46307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MT-DNN combine multi-task learning &amp; language model pre-training</a:t>
            </a:r>
          </a:p>
          <a:p>
            <a:r>
              <a:rPr lang="en-US" dirty="0"/>
              <a:t>MT-DNN has generalization capability in domain adaption</a:t>
            </a:r>
          </a:p>
          <a:p>
            <a:r>
              <a:rPr lang="en-US" altLang="zh-CN" dirty="0"/>
              <a:t>GPT-2</a:t>
            </a:r>
            <a:r>
              <a:rPr lang="zh-CN" altLang="en-US" dirty="0"/>
              <a:t> </a:t>
            </a:r>
            <a:r>
              <a:rPr lang="en-US" altLang="zh-CN" dirty="0"/>
              <a:t>suggests</a:t>
            </a:r>
            <a:r>
              <a:rPr lang="zh-CN" altLang="en-US" dirty="0"/>
              <a:t> </a:t>
            </a:r>
            <a:r>
              <a:rPr lang="en-US" altLang="zh-CN" dirty="0"/>
              <a:t>unsupervised</a:t>
            </a:r>
            <a:r>
              <a:rPr lang="zh-CN" altLang="en-US" dirty="0"/>
              <a:t> </a:t>
            </a:r>
            <a:r>
              <a:rPr lang="en-US" altLang="zh-CN" dirty="0"/>
              <a:t>task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promising</a:t>
            </a:r>
          </a:p>
          <a:p>
            <a:r>
              <a:rPr lang="en-US" altLang="zh-CN" dirty="0"/>
              <a:t>Sufficiently</a:t>
            </a:r>
            <a:r>
              <a:rPr lang="zh-CN" altLang="en-US" dirty="0"/>
              <a:t> </a:t>
            </a:r>
            <a:r>
              <a:rPr lang="en-US" altLang="zh-CN" dirty="0"/>
              <a:t>large,</a:t>
            </a:r>
            <a:r>
              <a:rPr lang="zh-CN" altLang="en-US" dirty="0"/>
              <a:t> </a:t>
            </a:r>
            <a:r>
              <a:rPr lang="en-US" altLang="zh-CN" dirty="0"/>
              <a:t>diverse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LM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</a:p>
          <a:p>
            <a:r>
              <a:rPr lang="en-US" altLang="zh-CN" dirty="0"/>
              <a:t>High-capacity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little</a:t>
            </a:r>
            <a:r>
              <a:rPr lang="zh-CN" altLang="en-US" dirty="0"/>
              <a:t> </a:t>
            </a:r>
            <a:r>
              <a:rPr lang="en-US" altLang="zh-CN" dirty="0"/>
              <a:t>supervision</a:t>
            </a:r>
          </a:p>
          <a:p>
            <a:r>
              <a:rPr lang="en-US" altLang="zh-CN" dirty="0"/>
              <a:t>GPT-2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far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usable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zero-shot</a:t>
            </a:r>
            <a:r>
              <a:rPr lang="zh-CN" altLang="en-US" dirty="0"/>
              <a:t> </a:t>
            </a:r>
            <a:r>
              <a:rPr lang="en-US" altLang="zh-CN" dirty="0"/>
              <a:t>setting</a:t>
            </a:r>
            <a:r>
              <a:rPr lang="zh-CN" altLang="en-US" dirty="0"/>
              <a:t> </a:t>
            </a:r>
            <a:r>
              <a:rPr lang="en-US" altLang="zh-CN" dirty="0"/>
              <a:t>application</a:t>
            </a:r>
          </a:p>
          <a:p>
            <a:r>
              <a:rPr lang="en-US" altLang="zh-CN" dirty="0"/>
              <a:t>Limit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fine-tuning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shown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GPT-2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626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D2346-5AE0-6145-BD4B-F7C59670E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MT-DNN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733B7-E999-2C41-872A-0A05E24E0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  <a:p>
            <a:pPr lvl="1"/>
            <a:r>
              <a:rPr lang="en-US" dirty="0"/>
              <a:t>Leverage large amounts of cross-task data</a:t>
            </a:r>
          </a:p>
          <a:p>
            <a:pPr lvl="1"/>
            <a:r>
              <a:rPr lang="en-US" dirty="0"/>
              <a:t>Regularization leading to more general representations</a:t>
            </a:r>
          </a:p>
          <a:p>
            <a:r>
              <a:rPr lang="en-US" dirty="0"/>
              <a:t>10 NLU tasks: SNLI + </a:t>
            </a:r>
            <a:r>
              <a:rPr lang="en-US" dirty="0" err="1"/>
              <a:t>SciTail</a:t>
            </a:r>
            <a:r>
              <a:rPr lang="en-US" dirty="0"/>
              <a:t> + 8 GLUE tasks</a:t>
            </a:r>
          </a:p>
          <a:p>
            <a:r>
              <a:rPr lang="en-US" dirty="0"/>
              <a:t>Domain adaption with fewer in-domain labels</a:t>
            </a:r>
          </a:p>
          <a:p>
            <a:r>
              <a:rPr lang="en-US" dirty="0"/>
              <a:t>Improve GLUE benchmark (BERT) by 1.8% (absolute)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862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C4529-25B4-1A4D-BCF0-E9CF1D7DE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MT-DNN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31433-0343-E947-BD29-7ACDE4E7C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Single-sentence classification</a:t>
            </a:r>
          </a:p>
          <a:p>
            <a:pPr lvl="1"/>
            <a:r>
              <a:rPr lang="en-US" dirty="0" err="1"/>
              <a:t>CoLA</a:t>
            </a:r>
            <a:r>
              <a:rPr lang="en-US" dirty="0"/>
              <a:t>: grammatically plausible/not</a:t>
            </a:r>
          </a:p>
          <a:p>
            <a:pPr lvl="1"/>
            <a:r>
              <a:rPr lang="en-US" dirty="0"/>
              <a:t>SST-2: sentiment of movie reviews positive/negative</a:t>
            </a:r>
          </a:p>
          <a:p>
            <a:r>
              <a:rPr lang="en-US" dirty="0"/>
              <a:t>Text similarity (semantic, regression)</a:t>
            </a:r>
          </a:p>
          <a:p>
            <a:pPr lvl="1"/>
            <a:r>
              <a:rPr lang="en-US" dirty="0"/>
              <a:t>STS-B</a:t>
            </a:r>
          </a:p>
          <a:p>
            <a:r>
              <a:rPr lang="en-US" dirty="0"/>
              <a:t>Pairwise text classification</a:t>
            </a:r>
          </a:p>
          <a:p>
            <a:pPr lvl="1"/>
            <a:r>
              <a:rPr lang="en-US" dirty="0"/>
              <a:t>RTE, MNLI: language inference (entailment, contradiction, neutral)</a:t>
            </a:r>
          </a:p>
          <a:p>
            <a:pPr lvl="1"/>
            <a:r>
              <a:rPr lang="en-US" dirty="0"/>
              <a:t>QQP, MRPC: semantically equivalent/not</a:t>
            </a:r>
          </a:p>
          <a:p>
            <a:r>
              <a:rPr lang="en-US" dirty="0"/>
              <a:t>Relevance Ranking (given a query &amp; candidate answers, rank answers)</a:t>
            </a:r>
          </a:p>
          <a:p>
            <a:pPr lvl="1"/>
            <a:r>
              <a:rPr lang="en-US" dirty="0"/>
              <a:t>QNLI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910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86C36-5E9D-8849-9E97-AB57AD405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MT-DNN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3E377-D7F6-5A43-8811-A1F33E590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BERT as shared text encoding layers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88E952-800B-5C4F-B7D1-37667D61D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483" y="2267005"/>
            <a:ext cx="6293003" cy="44930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FEB15C-3ACB-8840-B9DD-ADB7754D0AF6}"/>
              </a:ext>
            </a:extLst>
          </p:cNvPr>
          <p:cNvSpPr txBox="1"/>
          <p:nvPr/>
        </p:nvSpPr>
        <p:spPr>
          <a:xfrm>
            <a:off x="7478486" y="5203372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(sequence)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70DCD3-D3FE-9945-80B3-DE77BEF4CA9E}"/>
              </a:ext>
            </a:extLst>
          </p:cNvPr>
          <p:cNvSpPr txBox="1"/>
          <p:nvPr/>
        </p:nvSpPr>
        <p:spPr>
          <a:xfrm>
            <a:off x="7478486" y="4677958"/>
            <a:ext cx="158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(self-attention)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53A862-463B-1745-80C6-97AB5300A74F}"/>
              </a:ext>
            </a:extLst>
          </p:cNvPr>
          <p:cNvSpPr txBox="1"/>
          <p:nvPr/>
        </p:nvSpPr>
        <p:spPr>
          <a:xfrm>
            <a:off x="7478485" y="4073699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(sequence)</a:t>
            </a:r>
          </a:p>
        </p:txBody>
      </p:sp>
    </p:spTree>
    <p:extLst>
      <p:ext uri="{BB962C8B-B14F-4D97-AF65-F5344CB8AC3E}">
        <p14:creationId xmlns:p14="http://schemas.microsoft.com/office/powerpoint/2010/main" val="1684745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28891-66E3-0642-83ED-23F636F0E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Lexicon Encoder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B3411F-9F9F-714B-90B8-98D8154A66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Input: tokens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[CLS]</a:t>
                </a:r>
              </a:p>
              <a:p>
                <a:pPr lvl="1"/>
                <a:r>
                  <a:rPr lang="en-US" dirty="0"/>
                  <a:t>Sentence pair: separate by [SEP]</a:t>
                </a:r>
              </a:p>
              <a:p>
                <a:r>
                  <a:rPr lang="en-US" dirty="0"/>
                  <a:t>Output: a sequence of embedding vectors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B3411F-9F9F-714B-90B8-98D8154A66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5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3181F-5019-7240-95F3-C29353102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Encoder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C542DA-9251-2243-A632-E3C0D5C425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Input: representation vectors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Multilayer bidirectional Transformer encoder</a:t>
                </a:r>
              </a:p>
              <a:p>
                <a:r>
                  <a:rPr lang="en-US" dirty="0"/>
                  <a:t>Output: a sequence of contextual embedding vectors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C542DA-9251-2243-A632-E3C0D5C425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9545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DB28A-13E7-1842-8D12-FF0AD3254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MT-DNN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51EAA-8761-C641-B476-A99B3B554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Pre-training (same as BERT)</a:t>
            </a:r>
          </a:p>
          <a:p>
            <a:pPr lvl="1"/>
            <a:r>
              <a:rPr lang="en-US" dirty="0"/>
              <a:t>Masked language modeling</a:t>
            </a:r>
          </a:p>
          <a:p>
            <a:pPr lvl="1"/>
            <a:r>
              <a:rPr lang="en-US" dirty="0"/>
              <a:t>Next sentence prediction</a:t>
            </a:r>
          </a:p>
          <a:p>
            <a:r>
              <a:rPr lang="en-US" dirty="0"/>
              <a:t>Fine-tuning</a:t>
            </a:r>
          </a:p>
          <a:p>
            <a:pPr lvl="1"/>
            <a:r>
              <a:rPr lang="en-US" dirty="0"/>
              <a:t>MTL – multiple task-specific layers</a:t>
            </a:r>
          </a:p>
          <a:p>
            <a:pPr lvl="1"/>
            <a:r>
              <a:rPr lang="en-US" dirty="0"/>
              <a:t>Minibatch based SGD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F35023-87D7-234C-9A4C-EFA2EC640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3726406" cy="52083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42ACBB-C620-9E4C-A939-77D00AE50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592" y="4294868"/>
            <a:ext cx="3805017" cy="8472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5AB7CB-830F-1C41-AB76-744B9E9EF4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4546" y="5171657"/>
            <a:ext cx="3135316" cy="6357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36B106-3FE4-154D-BE5C-C41FA7D5EA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6083" y="5738253"/>
            <a:ext cx="3101522" cy="11197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048D7E-F726-7F42-BBB3-037DF1091E9B}"/>
              </a:ext>
            </a:extLst>
          </p:cNvPr>
          <p:cNvSpPr txBox="1"/>
          <p:nvPr/>
        </p:nvSpPr>
        <p:spPr>
          <a:xfrm>
            <a:off x="33198" y="4432239"/>
            <a:ext cx="1536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Cross entropy: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04EF19-DD4C-4745-9E15-7674FB511FB0}"/>
              </a:ext>
            </a:extLst>
          </p:cNvPr>
          <p:cNvSpPr txBox="1"/>
          <p:nvPr/>
        </p:nvSpPr>
        <p:spPr>
          <a:xfrm>
            <a:off x="838200" y="5304601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MSE: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0D3EE6-C266-8A42-B296-6FD95C5D0DF5}"/>
              </a:ext>
            </a:extLst>
          </p:cNvPr>
          <p:cNvSpPr txBox="1"/>
          <p:nvPr/>
        </p:nvSpPr>
        <p:spPr>
          <a:xfrm>
            <a:off x="231785" y="5919769"/>
            <a:ext cx="1399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Negative log </a:t>
            </a:r>
          </a:p>
          <a:p>
            <a:r>
              <a:rPr lang="en-US" dirty="0"/>
              <a:t>likelihood:</a:t>
            </a:r>
          </a:p>
        </p:txBody>
      </p:sp>
    </p:spTree>
    <p:extLst>
      <p:ext uri="{BB962C8B-B14F-4D97-AF65-F5344CB8AC3E}">
        <p14:creationId xmlns:p14="http://schemas.microsoft.com/office/powerpoint/2010/main" val="2143271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95E14-2F48-A74A-944E-A0A061843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MT-DNN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4E1FD-768A-2940-B188-0A3271195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21BB8E-332E-F841-B930-D553CCDF1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75" y="1885863"/>
            <a:ext cx="7600053" cy="497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883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3054</TotalTime>
  <Words>1032</Words>
  <Application>Microsoft Macintosh PowerPoint</Application>
  <PresentationFormat>Widescreen</PresentationFormat>
  <Paragraphs>189</Paragraphs>
  <Slides>29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Office Theme</vt:lpstr>
      <vt:lpstr>Learning Natural Language Representations</vt:lpstr>
      <vt:lpstr>Representation Learning in NLP</vt:lpstr>
      <vt:lpstr>MT-DNN Overview</vt:lpstr>
      <vt:lpstr>MT-DNN Tasks</vt:lpstr>
      <vt:lpstr>MT-DNN Model</vt:lpstr>
      <vt:lpstr>Lexicon Encoder</vt:lpstr>
      <vt:lpstr>Transformer Encoder</vt:lpstr>
      <vt:lpstr>MT-DNN Training</vt:lpstr>
      <vt:lpstr>MT-DNN Experiments</vt:lpstr>
      <vt:lpstr>MT-DNN Experiments</vt:lpstr>
      <vt:lpstr>Model Design</vt:lpstr>
      <vt:lpstr>MT-DNN Experiments</vt:lpstr>
      <vt:lpstr>MT-DNN Experiments</vt:lpstr>
      <vt:lpstr>GPT-2 Overview</vt:lpstr>
      <vt:lpstr>Language Models</vt:lpstr>
      <vt:lpstr>GPT-2 Model</vt:lpstr>
      <vt:lpstr>GPT-2 Training</vt:lpstr>
      <vt:lpstr>GPT-2 Training</vt:lpstr>
      <vt:lpstr>GPT-2 Testing</vt:lpstr>
      <vt:lpstr>GPT-2 Testing</vt:lpstr>
      <vt:lpstr>GPT-2 Testing</vt:lpstr>
      <vt:lpstr>GPT-2 Testing</vt:lpstr>
      <vt:lpstr>GPT-2 Testing</vt:lpstr>
      <vt:lpstr>GPT-2 Testing</vt:lpstr>
      <vt:lpstr>GPT-2 Testing</vt:lpstr>
      <vt:lpstr>GPT-2 Testing</vt:lpstr>
      <vt:lpstr>Generalization vs. Memorization</vt:lpstr>
      <vt:lpstr>Generalization vs. Memorization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Natural Language Representations</dc:title>
  <dc:creator>Microsoft Office User</dc:creator>
  <cp:lastModifiedBy>Microsoft Office User</cp:lastModifiedBy>
  <cp:revision>50</cp:revision>
  <dcterms:created xsi:type="dcterms:W3CDTF">2019-04-02T20:16:51Z</dcterms:created>
  <dcterms:modified xsi:type="dcterms:W3CDTF">2019-04-05T20:52:46Z</dcterms:modified>
</cp:coreProperties>
</file>