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/>
    <p:restoredTop sz="94671"/>
  </p:normalViewPr>
  <p:slideViewPr>
    <p:cSldViewPr snapToGrid="0" snapToObjects="1">
      <p:cViewPr varScale="1">
        <p:scale>
          <a:sx n="94" d="100"/>
          <a:sy n="94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249-197A-DA4E-9782-76B966FC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63F67-87D1-654F-BAF9-2CBB341D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51F9-222B-DF48-98EC-C88D0FE1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2E83-E9A7-2D43-9061-8E71EC6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6C38-C66D-194E-BB86-525422D8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0F53-668D-C746-A88E-F51EB99F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4601-367F-7249-8F6A-53F8FD940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14D1-321A-3645-AE2C-C19890D5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4CDD-F2F6-514D-BE79-0B04336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3737-B9EB-E14A-AB56-5A93A6BC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293A-1DC6-404D-A969-92AB5A48C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5644-478A-9443-B701-59B2F289D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4A20-9738-9141-B17D-B82DF7AA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3AC7-E2E8-524E-A1A0-0D086464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573A-2BAF-EF43-ABC8-E6A2BB0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40C1-4DAE-AB49-ABF0-31D5DC06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F492-9197-594B-A380-2213B86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3A1D-A833-1348-B258-E57E969B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DC83-0A19-F046-AEF6-896EBD85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B951-D1B5-E94B-B7D2-6939A73A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7D6B-5B55-074C-90E9-67C4E7B8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8FC8-B5B2-1E48-B952-613AD734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4FD7-6320-594D-86AA-C03BCD3D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BBBC6-A227-B74A-9686-CE0AF2CD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52EC-8A32-F449-9F3C-2D661C4C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CFA-9101-B94A-9EBD-5A69746C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A17B-7601-184E-A8D8-2C490BA9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DF42-6479-1047-8B1E-2CCABA6E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2B338-441D-0C4D-AD54-755078B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91F4-ECF0-2042-826A-8B3B2621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B55DD-DF31-2048-BF4E-0FEC7EB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A58-8A4B-1A4E-864F-7F48E92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8BE6-35A4-5F45-B397-9485F391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1D1A7-C6D8-7443-8872-6FFF8784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6943-6252-BE45-B01F-EADA3B4A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F058F-29FD-C342-B846-9F25B07A4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9D409-AF4B-CE4A-A751-E59FFCAB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C6E31-50C7-3F48-971B-54C72068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2BE38-8429-6543-B115-8FB2A76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BCFA-00EE-2840-A7FC-FAF70485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6DE7B-9AA7-184E-B494-A41A1C10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A81BA-5A68-414E-98A2-3C9035CA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25476-64FA-3247-AFEE-872AD941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B3D4C-1B52-B044-B35E-77CEBC9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6B675-B186-084C-A7D1-CC2569B0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B3DA-44DF-4A4A-831E-38803A2B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72D-6DE1-5249-8220-FD022949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0FB-BA06-FC46-B87D-90E66628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5217-41AA-E04A-A349-523C9A69B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F323-4EF6-7A41-AFFD-BBC5BC7E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D934-754F-F448-89C6-35B8EF79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7DE0-0C4D-914D-8049-8CCAAB54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17DF-439F-904C-AD71-FE225AD1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21FF6-B527-704F-AF06-5B6083D2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4143F-A53B-6A4C-85AE-06BDDB613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7C07A-6AC4-2D4D-B2C3-5D8A741D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55B8-5377-E34E-A29B-71C13D86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36EE-58EA-E54C-928C-52D5D20D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5C4C8-EF76-BB46-BAFC-D533CB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CD02-E4A9-A64E-AE12-5E0E0C1E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3B17-B236-9B48-8E52-A6CF16220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B6A2-16AB-8748-9C51-96CAB8FF1A08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265D-9146-B14B-8429-B0023E931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8EAB-BE1C-8545-8EC6-3C7436BF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F5BE-D048-4E4D-8C7B-67CB0D09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6E85D-4B74-4741-BD26-2272EE02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5" y="772813"/>
            <a:ext cx="4634299" cy="3679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3829E-889F-C941-9997-4E2F89560B4A}"/>
              </a:ext>
            </a:extLst>
          </p:cNvPr>
          <p:cNvSpPr txBox="1"/>
          <p:nvPr/>
        </p:nvSpPr>
        <p:spPr>
          <a:xfrm>
            <a:off x="2476363" y="4452165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reads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71536-CF32-E64A-A374-C04A533E5053}"/>
              </a:ext>
            </a:extLst>
          </p:cNvPr>
          <p:cNvSpPr txBox="1"/>
          <p:nvPr/>
        </p:nvSpPr>
        <p:spPr>
          <a:xfrm rot="16200000">
            <a:off x="-7017" y="2427823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reads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8F90B-5E05-B840-B13D-949B8DCD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772813"/>
            <a:ext cx="5048966" cy="3856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EBB36-4562-5845-A66C-F0DB34A9FFC9}"/>
              </a:ext>
            </a:extLst>
          </p:cNvPr>
          <p:cNvSpPr txBox="1"/>
          <p:nvPr/>
        </p:nvSpPr>
        <p:spPr>
          <a:xfrm>
            <a:off x="7943992" y="403481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Mismatch =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AE25E-ADCE-E94D-AEE8-991068AF4475}"/>
              </a:ext>
            </a:extLst>
          </p:cNvPr>
          <p:cNvSpPr txBox="1"/>
          <p:nvPr/>
        </p:nvSpPr>
        <p:spPr>
          <a:xfrm>
            <a:off x="507482" y="615658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Human-mouse tiling</a:t>
            </a:r>
          </a:p>
        </p:txBody>
      </p:sp>
    </p:spTree>
    <p:extLst>
      <p:ext uri="{BB962C8B-B14F-4D97-AF65-F5344CB8AC3E}">
        <p14:creationId xmlns:p14="http://schemas.microsoft.com/office/powerpoint/2010/main" val="7876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F062D-B538-B345-9BEA-B1730943F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" r="986" b="3990"/>
          <a:stretch/>
        </p:blipFill>
        <p:spPr>
          <a:xfrm>
            <a:off x="1177752" y="1341328"/>
            <a:ext cx="4651548" cy="3883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E7933-3793-7840-81C3-BD72DACBABE8}"/>
              </a:ext>
            </a:extLst>
          </p:cNvPr>
          <p:cNvSpPr txBox="1"/>
          <p:nvPr/>
        </p:nvSpPr>
        <p:spPr>
          <a:xfrm>
            <a:off x="2767914" y="5356250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Human Read 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475BE-2E45-F74E-BED6-D62A33A7DF14}"/>
              </a:ext>
            </a:extLst>
          </p:cNvPr>
          <p:cNvSpPr txBox="1"/>
          <p:nvPr/>
        </p:nvSpPr>
        <p:spPr>
          <a:xfrm rot="16200000">
            <a:off x="-107091" y="2968509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 Mouse Read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2577-467D-CD45-B949-7DD85BD9B2EE}"/>
              </a:ext>
            </a:extLst>
          </p:cNvPr>
          <p:cNvSpPr txBox="1"/>
          <p:nvPr/>
        </p:nvSpPr>
        <p:spPr>
          <a:xfrm>
            <a:off x="2091381" y="838021"/>
            <a:ext cx="339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radeGothic LT" panose="02000503020000020004" pitchFamily="2" charset="77"/>
                <a:cs typeface="Arial" panose="020B0604020202020204" pitchFamily="34" charset="0"/>
              </a:rPr>
              <a:t>Spatial</a:t>
            </a:r>
            <a:r>
              <a:rPr lang="en-US" dirty="0">
                <a:latin typeface="TradeGothic LT" panose="02000503020000020004" pitchFamily="2" charset="77"/>
                <a:cs typeface="Arial" panose="020B0604020202020204" pitchFamily="34" charset="0"/>
              </a:rPr>
              <a:t> Read Count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3D12D-5769-6348-ACE1-AD088B321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7" b="4237"/>
          <a:stretch/>
        </p:blipFill>
        <p:spPr>
          <a:xfrm>
            <a:off x="6293065" y="1341328"/>
            <a:ext cx="4651383" cy="388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43C53-593E-534F-A7DE-516604D3B573}"/>
              </a:ext>
            </a:extLst>
          </p:cNvPr>
          <p:cNvSpPr txBox="1"/>
          <p:nvPr/>
        </p:nvSpPr>
        <p:spPr>
          <a:xfrm>
            <a:off x="6943725" y="838021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radeGothic LT" panose="02000503020000020004" pitchFamily="2" charset="77"/>
                <a:cs typeface="Arial" panose="020B0604020202020204" pitchFamily="34" charset="0"/>
              </a:rPr>
              <a:t>Single Cell </a:t>
            </a:r>
            <a:r>
              <a:rPr lang="en-US" dirty="0">
                <a:latin typeface="TradeGothic LT" panose="02000503020000020004" pitchFamily="2" charset="77"/>
                <a:cs typeface="Arial" panose="020B0604020202020204" pitchFamily="34" charset="0"/>
              </a:rPr>
              <a:t>Read Count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99BCE-0677-454B-9175-A307CB32BBC7}"/>
              </a:ext>
            </a:extLst>
          </p:cNvPr>
          <p:cNvSpPr txBox="1"/>
          <p:nvPr/>
        </p:nvSpPr>
        <p:spPr>
          <a:xfrm>
            <a:off x="7949514" y="5379988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Human Read 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40DD-8BB2-4747-99F0-D1DA83906C97}"/>
              </a:ext>
            </a:extLst>
          </p:cNvPr>
          <p:cNvSpPr txBox="1"/>
          <p:nvPr/>
        </p:nvSpPr>
        <p:spPr>
          <a:xfrm rot="16200000">
            <a:off x="5119744" y="2968508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 Mouse Read Counts</a:t>
            </a:r>
          </a:p>
        </p:txBody>
      </p:sp>
    </p:spTree>
    <p:extLst>
      <p:ext uri="{BB962C8B-B14F-4D97-AF65-F5344CB8AC3E}">
        <p14:creationId xmlns:p14="http://schemas.microsoft.com/office/powerpoint/2010/main" val="30730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3558A-AE7A-2D46-8B40-6A5304585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86305"/>
              </p:ext>
            </p:extLst>
          </p:nvPr>
        </p:nvGraphicFramePr>
        <p:xfrm>
          <a:off x="7529513" y="614363"/>
          <a:ext cx="4400550" cy="1771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399955786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54410644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907126076"/>
                    </a:ext>
                  </a:extLst>
                </a:gridCol>
              </a:tblGrid>
              <a:tr h="775920">
                <a:tc>
                  <a:txBody>
                    <a:bodyPr/>
                    <a:lstStyle/>
                    <a:p>
                      <a:endParaRPr lang="en-US" dirty="0">
                        <a:latin typeface="TradeGothic LT" panose="0200050302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Number of UMIs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Number of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38292"/>
                  </a:ext>
                </a:extLst>
              </a:tr>
              <a:tr h="497865"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377,091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6,172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90310"/>
                  </a:ext>
                </a:extLst>
              </a:tr>
              <a:tr h="497865"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Human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1,514,437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radeGothic LT" panose="02000503020000020004" pitchFamily="2" charset="77"/>
                        </a:rPr>
                        <a:t>8,688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41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9FEEB6-B1C2-0346-AD6B-EEBD4842F190}"/>
              </a:ext>
            </a:extLst>
          </p:cNvPr>
          <p:cNvSpPr txBox="1"/>
          <p:nvPr/>
        </p:nvSpPr>
        <p:spPr>
          <a:xfrm>
            <a:off x="5330086" y="4765884"/>
            <a:ext cx="20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D48E5-A6A0-AB4E-BC46-FB098F5BAC99}"/>
              </a:ext>
            </a:extLst>
          </p:cNvPr>
          <p:cNvSpPr txBox="1"/>
          <p:nvPr/>
        </p:nvSpPr>
        <p:spPr>
          <a:xfrm>
            <a:off x="2477401" y="4765884"/>
            <a:ext cx="20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Mouse</a:t>
            </a:r>
            <a:endParaRPr lang="en-US" sz="1400" dirty="0">
              <a:latin typeface="TradeGothic LT" panose="02000503020000020004" pitchFamily="2" charset="7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00983-3AFB-AB40-A984-994E2E40BFE7}"/>
              </a:ext>
            </a:extLst>
          </p:cNvPr>
          <p:cNvSpPr txBox="1"/>
          <p:nvPr/>
        </p:nvSpPr>
        <p:spPr>
          <a:xfrm rot="16200000">
            <a:off x="-582763" y="2644568"/>
            <a:ext cx="20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adeGothic LT" panose="02000503020000020004" pitchFamily="2" charset="77"/>
                <a:cs typeface="Arial" panose="020B0604020202020204" pitchFamily="34" charset="0"/>
              </a:rPr>
              <a:t>Number of UMIs/cell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DB216D-5186-C249-B5E1-71286C85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8" y="542928"/>
            <a:ext cx="6788803" cy="42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18970-FB99-5C43-98E0-1B971B75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 b="3588"/>
          <a:stretch/>
        </p:blipFill>
        <p:spPr>
          <a:xfrm>
            <a:off x="1288218" y="1220764"/>
            <a:ext cx="4561541" cy="4135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702D2-D619-714E-B3B1-FDC7C64B5EC2}"/>
              </a:ext>
            </a:extLst>
          </p:cNvPr>
          <p:cNvSpPr txBox="1"/>
          <p:nvPr/>
        </p:nvSpPr>
        <p:spPr>
          <a:xfrm>
            <a:off x="2767913" y="5479361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Human Read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5ED61-4C0E-6E44-A50F-3196B9B0D7FC}"/>
              </a:ext>
            </a:extLst>
          </p:cNvPr>
          <p:cNvSpPr txBox="1"/>
          <p:nvPr/>
        </p:nvSpPr>
        <p:spPr>
          <a:xfrm rot="16200000">
            <a:off x="-107091" y="2968509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 Mouse Read 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9B18F-07B6-3B42-9304-A078F88C1860}"/>
              </a:ext>
            </a:extLst>
          </p:cNvPr>
          <p:cNvSpPr txBox="1"/>
          <p:nvPr/>
        </p:nvSpPr>
        <p:spPr>
          <a:xfrm>
            <a:off x="2091381" y="728321"/>
            <a:ext cx="339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radeGothic LT" panose="02000503020000020004" pitchFamily="2" charset="77"/>
                <a:cs typeface="Arial" panose="020B0604020202020204" pitchFamily="34" charset="0"/>
              </a:rPr>
              <a:t>Spatial</a:t>
            </a:r>
            <a:r>
              <a:rPr lang="en-US" dirty="0">
                <a:latin typeface="TradeGothic LT" panose="02000503020000020004" pitchFamily="2" charset="77"/>
                <a:cs typeface="Arial" panose="020B0604020202020204" pitchFamily="34" charset="0"/>
              </a:rPr>
              <a:t> Read Count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43834-9767-404C-9F3C-1057461C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74" y="1159208"/>
            <a:ext cx="4665941" cy="4258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DEF98-E857-A34C-A1A9-C67F18FA7994}"/>
              </a:ext>
            </a:extLst>
          </p:cNvPr>
          <p:cNvSpPr txBox="1"/>
          <p:nvPr/>
        </p:nvSpPr>
        <p:spPr>
          <a:xfrm>
            <a:off x="7061564" y="766242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radeGothic LT" panose="02000503020000020004" pitchFamily="2" charset="77"/>
                <a:cs typeface="Arial" panose="020B0604020202020204" pitchFamily="34" charset="0"/>
              </a:rPr>
              <a:t>Single Cell </a:t>
            </a:r>
            <a:r>
              <a:rPr lang="en-US" dirty="0">
                <a:latin typeface="TradeGothic LT" panose="02000503020000020004" pitchFamily="2" charset="77"/>
                <a:cs typeface="Arial" panose="020B0604020202020204" pitchFamily="34" charset="0"/>
              </a:rPr>
              <a:t>Read Count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6B68-9073-AE4C-8D0D-424366D4635D}"/>
              </a:ext>
            </a:extLst>
          </p:cNvPr>
          <p:cNvSpPr txBox="1"/>
          <p:nvPr/>
        </p:nvSpPr>
        <p:spPr>
          <a:xfrm>
            <a:off x="7949514" y="5379988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Human Read 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7646B-9922-7B44-B3ED-6E24CBE94965}"/>
              </a:ext>
            </a:extLst>
          </p:cNvPr>
          <p:cNvSpPr txBox="1"/>
          <p:nvPr/>
        </p:nvSpPr>
        <p:spPr>
          <a:xfrm rot="16200000">
            <a:off x="5119744" y="2968508"/>
            <a:ext cx="203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radeGothic LT" panose="02000503020000020004" pitchFamily="2" charset="77"/>
                <a:cs typeface="Arial" panose="020B0604020202020204" pitchFamily="34" charset="0"/>
              </a:rPr>
              <a:t> Mouse Read Counts</a:t>
            </a:r>
          </a:p>
        </p:txBody>
      </p:sp>
    </p:spTree>
    <p:extLst>
      <p:ext uri="{BB962C8B-B14F-4D97-AF65-F5344CB8AC3E}">
        <p14:creationId xmlns:p14="http://schemas.microsoft.com/office/powerpoint/2010/main" val="3107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A535C-B652-DF4F-9A88-701E99E1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5" y="415497"/>
            <a:ext cx="3307417" cy="276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B3261-CCBB-CA44-BA66-3238A5F3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83" y="415498"/>
            <a:ext cx="3370210" cy="2760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9B474-CC81-5F48-AE15-05850C4E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89" y="415497"/>
            <a:ext cx="3340099" cy="2823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B7D6D-9168-FD4F-94CD-E7C2DADF8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699" y="3533647"/>
            <a:ext cx="3791618" cy="318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3C5EA-A297-9845-8B4F-6190DE227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157" y="3422651"/>
            <a:ext cx="3787931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74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TradeGothic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14</cp:revision>
  <dcterms:created xsi:type="dcterms:W3CDTF">2018-03-21T01:28:36Z</dcterms:created>
  <dcterms:modified xsi:type="dcterms:W3CDTF">2018-04-20T23:28:38Z</dcterms:modified>
</cp:coreProperties>
</file>