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8" r:id="rId2"/>
    <p:sldId id="267" r:id="rId3"/>
    <p:sldId id="266" r:id="rId4"/>
    <p:sldId id="268" r:id="rId5"/>
    <p:sldId id="269" r:id="rId6"/>
    <p:sldId id="270" r:id="rId7"/>
    <p:sldId id="272" r:id="rId8"/>
    <p:sldId id="271" r:id="rId9"/>
    <p:sldId id="285" r:id="rId10"/>
    <p:sldId id="273" r:id="rId11"/>
    <p:sldId id="281" r:id="rId12"/>
    <p:sldId id="282" r:id="rId13"/>
    <p:sldId id="283" r:id="rId14"/>
    <p:sldId id="276" r:id="rId15"/>
    <p:sldId id="274" r:id="rId16"/>
    <p:sldId id="284" r:id="rId17"/>
    <p:sldId id="275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54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41F0B-E738-43D5-BFCC-E297B9E2A912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089F9-3962-4B8C-A2FB-5B5816134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5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9F9-3962-4B8C-A2FB-5B58161343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5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8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6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08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0638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37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0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8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9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0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1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6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0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0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3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8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4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802C1-5DD7-4CB6-A806-DCEE926BD65E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19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Face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Recognition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78803" y="3749780"/>
            <a:ext cx="3658986" cy="1468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Team Cortes</a:t>
            </a:r>
          </a:p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August 2017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37084" y="2270339"/>
            <a:ext cx="8053643" cy="1145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Design a classifier to recognize face 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images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86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82"/>
            <a:ext cx="10353762" cy="3695136"/>
          </a:xfrm>
        </p:spPr>
        <p:txBody>
          <a:bodyPr/>
          <a:lstStyle/>
          <a:p>
            <a:r>
              <a:rPr lang="en-US" dirty="0" smtClean="0"/>
              <a:t>Gaussian/Bayesian Model using 2PC</a:t>
            </a:r>
          </a:p>
          <a:p>
            <a:r>
              <a:rPr lang="en-US" dirty="0" smtClean="0"/>
              <a:t>Confusion </a:t>
            </a:r>
            <a:r>
              <a:rPr lang="en-US" dirty="0" smtClean="0"/>
              <a:t>Matrix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155493"/>
              </p:ext>
            </p:extLst>
          </p:nvPr>
        </p:nvGraphicFramePr>
        <p:xfrm>
          <a:off x="305945" y="3367502"/>
          <a:ext cx="5398827" cy="2417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61"/>
                <a:gridCol w="771261"/>
                <a:gridCol w="771261"/>
                <a:gridCol w="771261"/>
                <a:gridCol w="771261"/>
                <a:gridCol w="771261"/>
                <a:gridCol w="771261"/>
              </a:tblGrid>
              <a:tr h="30123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9307" y="2930702"/>
            <a:ext cx="174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samples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736248"/>
              </p:ext>
            </p:extLst>
          </p:nvPr>
        </p:nvGraphicFramePr>
        <p:xfrm>
          <a:off x="6255229" y="3367502"/>
          <a:ext cx="5398827" cy="2417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61"/>
                <a:gridCol w="771261"/>
                <a:gridCol w="771261"/>
                <a:gridCol w="771261"/>
                <a:gridCol w="771261"/>
                <a:gridCol w="771261"/>
                <a:gridCol w="771261"/>
              </a:tblGrid>
              <a:tr h="30123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27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55229" y="2930702"/>
            <a:ext cx="171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37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Gaussian/Bayesian Model using </a:t>
            </a:r>
            <a:r>
              <a:rPr lang="en-US" dirty="0" smtClean="0"/>
              <a:t>3PC</a:t>
            </a:r>
            <a:endParaRPr lang="en-US" dirty="0" smtClean="0"/>
          </a:p>
          <a:p>
            <a:r>
              <a:rPr lang="en-US" dirty="0" smtClean="0"/>
              <a:t>Confusion </a:t>
            </a:r>
            <a:r>
              <a:rPr lang="en-US" dirty="0" smtClean="0"/>
              <a:t>Matrix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080767"/>
              </p:ext>
            </p:extLst>
          </p:nvPr>
        </p:nvGraphicFramePr>
        <p:xfrm>
          <a:off x="305945" y="3367502"/>
          <a:ext cx="5398827" cy="2417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61"/>
                <a:gridCol w="771261"/>
                <a:gridCol w="771261"/>
                <a:gridCol w="771261"/>
                <a:gridCol w="771261"/>
                <a:gridCol w="771261"/>
                <a:gridCol w="771261"/>
              </a:tblGrid>
              <a:tr h="30123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9307" y="2930702"/>
            <a:ext cx="174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samples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235983"/>
              </p:ext>
            </p:extLst>
          </p:nvPr>
        </p:nvGraphicFramePr>
        <p:xfrm>
          <a:off x="6255229" y="3367502"/>
          <a:ext cx="5398827" cy="2417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61"/>
                <a:gridCol w="771261"/>
                <a:gridCol w="771261"/>
                <a:gridCol w="771261"/>
                <a:gridCol w="771261"/>
                <a:gridCol w="771261"/>
                <a:gridCol w="771261"/>
              </a:tblGrid>
              <a:tr h="30123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55229" y="2930702"/>
            <a:ext cx="171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81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Model using 2PC</a:t>
            </a:r>
          </a:p>
          <a:p>
            <a:r>
              <a:rPr lang="en-US" dirty="0" smtClean="0"/>
              <a:t>Confusion Matrix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31263"/>
              </p:ext>
            </p:extLst>
          </p:nvPr>
        </p:nvGraphicFramePr>
        <p:xfrm>
          <a:off x="305945" y="3367502"/>
          <a:ext cx="5398827" cy="2417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61"/>
                <a:gridCol w="771261"/>
                <a:gridCol w="771261"/>
                <a:gridCol w="771261"/>
                <a:gridCol w="771261"/>
                <a:gridCol w="771261"/>
                <a:gridCol w="771261"/>
              </a:tblGrid>
              <a:tr h="30123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56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67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9307" y="2930702"/>
            <a:ext cx="174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samples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691759"/>
              </p:ext>
            </p:extLst>
          </p:nvPr>
        </p:nvGraphicFramePr>
        <p:xfrm>
          <a:off x="6255229" y="3367502"/>
          <a:ext cx="5398827" cy="2417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61"/>
                <a:gridCol w="771261"/>
                <a:gridCol w="771261"/>
                <a:gridCol w="771261"/>
                <a:gridCol w="771261"/>
                <a:gridCol w="771261"/>
                <a:gridCol w="771261"/>
              </a:tblGrid>
              <a:tr h="30123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55229" y="2930702"/>
            <a:ext cx="171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59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Model using </a:t>
            </a:r>
            <a:r>
              <a:rPr lang="en-US" dirty="0" smtClean="0"/>
              <a:t>3PC</a:t>
            </a:r>
            <a:endParaRPr lang="en-US" dirty="0"/>
          </a:p>
          <a:p>
            <a:r>
              <a:rPr lang="en-US" dirty="0" smtClean="0"/>
              <a:t>Confusion Matrix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236924"/>
              </p:ext>
            </p:extLst>
          </p:nvPr>
        </p:nvGraphicFramePr>
        <p:xfrm>
          <a:off x="305945" y="3367502"/>
          <a:ext cx="5398827" cy="2417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61"/>
                <a:gridCol w="771261"/>
                <a:gridCol w="771261"/>
                <a:gridCol w="771261"/>
                <a:gridCol w="771261"/>
                <a:gridCol w="771261"/>
                <a:gridCol w="771261"/>
              </a:tblGrid>
              <a:tr h="30123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43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9307" y="2930702"/>
            <a:ext cx="174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samples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441526"/>
              </p:ext>
            </p:extLst>
          </p:nvPr>
        </p:nvGraphicFramePr>
        <p:xfrm>
          <a:off x="6255229" y="3367502"/>
          <a:ext cx="5398827" cy="2417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61"/>
                <a:gridCol w="771261"/>
                <a:gridCol w="771261"/>
                <a:gridCol w="771261"/>
                <a:gridCol w="771261"/>
                <a:gridCol w="771261"/>
                <a:gridCol w="771261"/>
              </a:tblGrid>
              <a:tr h="30123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26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55229" y="2930702"/>
            <a:ext cx="171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27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663571"/>
              </p:ext>
            </p:extLst>
          </p:nvPr>
        </p:nvGraphicFramePr>
        <p:xfrm>
          <a:off x="1581624" y="2739535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r>
                        <a:rPr lang="en-US" baseline="0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Gaussian Model 2PC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Gaussian Model 3PC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Model 2PC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Model 3PC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0.605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87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374337" y="0"/>
            <a:ext cx="8856482" cy="6858000"/>
            <a:chOff x="3374337" y="0"/>
            <a:chExt cx="8856482" cy="685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70" t="11053" r="8971" b="11648"/>
            <a:stretch/>
          </p:blipFill>
          <p:spPr>
            <a:xfrm>
              <a:off x="3374337" y="0"/>
              <a:ext cx="8856482" cy="6858000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9448085" y="2394038"/>
              <a:ext cx="1589765" cy="2706305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56" y="296773"/>
            <a:ext cx="10353761" cy="1326321"/>
          </a:xfrm>
        </p:spPr>
        <p:txBody>
          <a:bodyPr/>
          <a:lstStyle/>
          <a:p>
            <a:pPr algn="l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624" y="1825625"/>
            <a:ext cx="3424311" cy="4351338"/>
          </a:xfrm>
        </p:spPr>
        <p:txBody>
          <a:bodyPr/>
          <a:lstStyle/>
          <a:p>
            <a:r>
              <a:rPr lang="en-US" dirty="0" smtClean="0"/>
              <a:t>Decision boundary (2D Gaussian)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Class 0 is not well separated (non-linear model may yield better separation)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4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80" y="39711"/>
            <a:ext cx="10515600" cy="1325563"/>
          </a:xfrm>
        </p:spPr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9899" y="312629"/>
            <a:ext cx="10515600" cy="4351338"/>
          </a:xfrm>
        </p:spPr>
        <p:txBody>
          <a:bodyPr/>
          <a:lstStyle/>
          <a:p>
            <a:r>
              <a:rPr lang="en-US" dirty="0" smtClean="0"/>
              <a:t>Ensemble model</a:t>
            </a:r>
          </a:p>
          <a:p>
            <a:pPr marL="0" indent="0">
              <a:buNone/>
            </a:pPr>
            <a:r>
              <a:rPr lang="en-US" dirty="0" smtClean="0"/>
              <a:t>(60 linear classifiers)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7" t="11065" r="8705" b="11020"/>
          <a:stretch/>
        </p:blipFill>
        <p:spPr>
          <a:xfrm>
            <a:off x="3615396" y="-4470"/>
            <a:ext cx="8798769" cy="6862469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93117"/>
              </p:ext>
            </p:extLst>
          </p:nvPr>
        </p:nvGraphicFramePr>
        <p:xfrm>
          <a:off x="359899" y="1937248"/>
          <a:ext cx="290077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96"/>
                <a:gridCol w="414396"/>
                <a:gridCol w="414396"/>
                <a:gridCol w="414396"/>
                <a:gridCol w="414396"/>
                <a:gridCol w="414396"/>
                <a:gridCol w="414396"/>
              </a:tblGrid>
              <a:tr h="27256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</a:tr>
              <a:tr h="2725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725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725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725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725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725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63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919615"/>
              </p:ext>
            </p:extLst>
          </p:nvPr>
        </p:nvGraphicFramePr>
        <p:xfrm>
          <a:off x="359899" y="4642313"/>
          <a:ext cx="290077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96"/>
                <a:gridCol w="414396"/>
                <a:gridCol w="414396"/>
                <a:gridCol w="414396"/>
                <a:gridCol w="414396"/>
                <a:gridCol w="414396"/>
                <a:gridCol w="414396"/>
              </a:tblGrid>
              <a:tr h="27256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</a:tr>
              <a:tr h="2725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725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725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725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725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725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29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4291" y="1485430"/>
            <a:ext cx="2437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Training accuracy: 0.962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275" y="4176492"/>
            <a:ext cx="2349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Testing accuracy: 0.932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62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140677"/>
            <a:ext cx="85725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125" y="609600"/>
            <a:ext cx="10353761" cy="1326321"/>
          </a:xfrm>
        </p:spPr>
        <p:txBody>
          <a:bodyPr/>
          <a:lstStyle/>
          <a:p>
            <a:pPr algn="l"/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01" y="1819227"/>
            <a:ext cx="3902613" cy="4351338"/>
          </a:xfrm>
        </p:spPr>
        <p:txBody>
          <a:bodyPr/>
          <a:lstStyle/>
          <a:p>
            <a:r>
              <a:rPr lang="en-US" dirty="0" smtClean="0"/>
              <a:t>Factors affect model performance: the effect of lighting on prediction</a:t>
            </a:r>
          </a:p>
          <a:p>
            <a:endParaRPr lang="en-US" dirty="0"/>
          </a:p>
          <a:p>
            <a:r>
              <a:rPr lang="en-US" dirty="0" smtClean="0"/>
              <a:t>Caveats: unexpected male and female separation.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8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Team of Cortes</a:t>
            </a:r>
          </a:p>
          <a:p>
            <a:r>
              <a:rPr lang="en-US" dirty="0" smtClean="0"/>
              <a:t>Priyanka </a:t>
            </a:r>
            <a:r>
              <a:rPr lang="en-US" dirty="0" err="1"/>
              <a:t>Deo</a:t>
            </a:r>
            <a:r>
              <a:rPr lang="en-US" dirty="0"/>
              <a:t> </a:t>
            </a:r>
          </a:p>
          <a:p>
            <a:r>
              <a:rPr lang="en-US" dirty="0"/>
              <a:t>Weiya Jiang </a:t>
            </a:r>
          </a:p>
          <a:p>
            <a:r>
              <a:rPr lang="en-US" dirty="0" smtClean="0"/>
              <a:t>Nicolas </a:t>
            </a:r>
            <a:r>
              <a:rPr lang="en-US" dirty="0" err="1"/>
              <a:t>Loffreda</a:t>
            </a:r>
            <a:r>
              <a:rPr lang="en-US" dirty="0"/>
              <a:t> </a:t>
            </a:r>
          </a:p>
          <a:p>
            <a:r>
              <a:rPr lang="en-US" dirty="0"/>
              <a:t>Krupa </a:t>
            </a:r>
            <a:r>
              <a:rPr lang="en-US" dirty="0" err="1"/>
              <a:t>Masilamani</a:t>
            </a:r>
            <a:r>
              <a:rPr lang="en-US" dirty="0"/>
              <a:t> </a:t>
            </a:r>
          </a:p>
          <a:p>
            <a:r>
              <a:rPr lang="en-US" dirty="0" err="1"/>
              <a:t>Mukul</a:t>
            </a:r>
            <a:r>
              <a:rPr lang="en-US" dirty="0"/>
              <a:t> Sharma </a:t>
            </a:r>
          </a:p>
          <a:p>
            <a:r>
              <a:rPr lang="en-US" dirty="0"/>
              <a:t>Laura Ye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Special thanks to our teacher: </a:t>
            </a:r>
          </a:p>
          <a:p>
            <a:r>
              <a:rPr lang="en-US" dirty="0" err="1" smtClean="0"/>
              <a:t>Shashidhar</a:t>
            </a:r>
            <a:r>
              <a:rPr lang="en-US" dirty="0" smtClean="0"/>
              <a:t> </a:t>
            </a:r>
            <a:r>
              <a:rPr lang="en-US" dirty="0" err="1"/>
              <a:t>Sathyanarayana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3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085" y="2889144"/>
            <a:ext cx="914400" cy="9144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667" y="4284625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31" y="4711651"/>
            <a:ext cx="731520" cy="731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265" y="2797016"/>
            <a:ext cx="822960" cy="8229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980" y="2202656"/>
            <a:ext cx="1005840" cy="10058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835" y="4722495"/>
            <a:ext cx="640080" cy="6400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795" y="3949150"/>
            <a:ext cx="1005840" cy="10058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480" y="1994218"/>
            <a:ext cx="1005840" cy="10058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4650385"/>
            <a:ext cx="1097280" cy="10972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328" y="3949150"/>
            <a:ext cx="548640" cy="5486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75" y="2806065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60" y="4132030"/>
            <a:ext cx="640080" cy="64008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877847" y="785065"/>
            <a:ext cx="37802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WHO is this?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1692" y="464234"/>
            <a:ext cx="2137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problem: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044738" y="6003429"/>
            <a:ext cx="7740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Objective: design a classifier to recognize these face images.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70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913160" y="628228"/>
            <a:ext cx="7939328" cy="5282929"/>
            <a:chOff x="2913160" y="628228"/>
            <a:chExt cx="7939328" cy="5282929"/>
          </a:xfrm>
        </p:grpSpPr>
        <p:sp>
          <p:nvSpPr>
            <p:cNvPr id="5" name="Rounded Rectangle 4"/>
            <p:cNvSpPr/>
            <p:nvPr/>
          </p:nvSpPr>
          <p:spPr>
            <a:xfrm>
              <a:off x="3383386" y="628228"/>
              <a:ext cx="2238233" cy="8052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Collection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913160" y="1661037"/>
              <a:ext cx="3427481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Testing  </a:t>
              </a:r>
              <a:r>
                <a:rPr lang="en-US" dirty="0" smtClean="0"/>
                <a:t>and training data split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628272" y="2774892"/>
              <a:ext cx="1476160" cy="6856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PCA</a:t>
              </a:r>
              <a:endParaRPr lang="en-US" dirty="0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4427436" y="1362997"/>
              <a:ext cx="341195" cy="368489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5280424" y="2435699"/>
              <a:ext cx="341195" cy="368489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280424" y="3742004"/>
              <a:ext cx="3286802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Modeling</a:t>
              </a:r>
            </a:p>
            <a:p>
              <a:pPr algn="ctr"/>
              <a:r>
                <a:rPr lang="en-US" dirty="0" smtClean="0"/>
                <a:t>Linear, </a:t>
              </a:r>
              <a:r>
                <a:rPr lang="en-US" dirty="0" smtClean="0"/>
                <a:t>Gaussian</a:t>
              </a:r>
              <a:r>
                <a:rPr lang="en-US" dirty="0" smtClean="0"/>
                <a:t>, Ensemble etc.</a:t>
              </a:r>
              <a:endParaRPr lang="en-US" dirty="0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5567026" y="3401651"/>
              <a:ext cx="341195" cy="368489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780629" y="4996757"/>
              <a:ext cx="1786597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Evaluation matrix</a:t>
              </a:r>
              <a:endParaRPr lang="en-US" dirty="0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7503329" y="4659811"/>
              <a:ext cx="341195" cy="368489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Elbow Connector 18"/>
            <p:cNvCxnSpPr>
              <a:endCxn id="9" idx="1"/>
            </p:cNvCxnSpPr>
            <p:nvPr/>
          </p:nvCxnSpPr>
          <p:spPr>
            <a:xfrm>
              <a:off x="3502856" y="2575437"/>
              <a:ext cx="1125416" cy="542280"/>
            </a:xfrm>
            <a:prstGeom prst="bentConnector3">
              <a:avLst>
                <a:gd name="adj1" fmla="val 0"/>
              </a:avLst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endCxn id="14" idx="1"/>
            </p:cNvCxnSpPr>
            <p:nvPr/>
          </p:nvCxnSpPr>
          <p:spPr>
            <a:xfrm rot="16200000" flipH="1">
              <a:off x="4655198" y="3573977"/>
              <a:ext cx="738661" cy="511791"/>
            </a:xfrm>
            <a:prstGeom prst="bentConnector2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/>
            <p:nvPr/>
          </p:nvCxnSpPr>
          <p:spPr>
            <a:xfrm>
              <a:off x="5567026" y="4656404"/>
              <a:ext cx="1213603" cy="858133"/>
            </a:xfrm>
            <a:prstGeom prst="bentConnector3">
              <a:avLst>
                <a:gd name="adj1" fmla="val -3322"/>
              </a:avLst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/>
            <p:nvPr/>
          </p:nvCxnSpPr>
          <p:spPr>
            <a:xfrm flipV="1">
              <a:off x="8567226" y="4227340"/>
              <a:ext cx="12700" cy="1254753"/>
            </a:xfrm>
            <a:prstGeom prst="bentConnector3">
              <a:avLst>
                <a:gd name="adj1" fmla="val 4790772"/>
              </a:avLst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Callout 64"/>
            <p:cNvSpPr/>
            <p:nvPr/>
          </p:nvSpPr>
          <p:spPr>
            <a:xfrm>
              <a:off x="8853827" y="2575437"/>
              <a:ext cx="1998661" cy="1429290"/>
            </a:xfrm>
            <a:prstGeom prst="wedgeEllipseCallout">
              <a:avLst>
                <a:gd name="adj1" fmla="val -51114"/>
                <a:gd name="adj2" fmla="val 6002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2">
                      <a:lumMod val="50000"/>
                    </a:schemeClr>
                  </a:solidFill>
                </a:rPr>
                <a:t>Pick the winning model !</a:t>
              </a:r>
              <a:endParaRPr lang="en-US" sz="2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267371" y="507617"/>
            <a:ext cx="26457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 smtClean="0"/>
              <a:t>flow of data:</a:t>
            </a:r>
            <a:endParaRPr lang="en-US" sz="2800" dirty="0"/>
          </a:p>
        </p:txBody>
      </p:sp>
      <p:sp>
        <p:nvSpPr>
          <p:cNvPr id="67" name="TextBox 66"/>
          <p:cNvSpPr txBox="1"/>
          <p:nvPr/>
        </p:nvSpPr>
        <p:spPr>
          <a:xfrm>
            <a:off x="771842" y="4439139"/>
            <a:ext cx="3983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White </a:t>
            </a:r>
            <a:r>
              <a:rPr lang="en-US" b="1" dirty="0" smtClean="0"/>
              <a:t>arrow: flow of training data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Red arrow: flow of testing data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7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48326"/>
            <a:ext cx="10353762" cy="414287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Collect </a:t>
            </a:r>
            <a:r>
              <a:rPr lang="en-US" dirty="0"/>
              <a:t>face images using </a:t>
            </a:r>
            <a:r>
              <a:rPr lang="en-US" dirty="0" err="1"/>
              <a:t>opencv</a:t>
            </a:r>
            <a:r>
              <a:rPr lang="en-US" dirty="0"/>
              <a:t> </a:t>
            </a:r>
            <a:r>
              <a:rPr lang="en-US" dirty="0" smtClean="0"/>
              <a:t>package</a:t>
            </a:r>
          </a:p>
          <a:p>
            <a:r>
              <a:rPr lang="en-US" dirty="0" smtClean="0"/>
              <a:t>100 images per class, 6 classes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/>
              <a:t>labels:</a:t>
            </a:r>
          </a:p>
          <a:p>
            <a:r>
              <a:rPr lang="en-US" dirty="0"/>
              <a:t>Priyanka </a:t>
            </a:r>
            <a:r>
              <a:rPr lang="en-US" dirty="0" err="1"/>
              <a:t>Deo</a:t>
            </a:r>
            <a:r>
              <a:rPr lang="en-US" dirty="0"/>
              <a:t> 0</a:t>
            </a:r>
          </a:p>
          <a:p>
            <a:r>
              <a:rPr lang="en-US" dirty="0"/>
              <a:t>Weiya Jiang 1</a:t>
            </a:r>
          </a:p>
          <a:p>
            <a:r>
              <a:rPr lang="en-US" dirty="0"/>
              <a:t>Nicolas </a:t>
            </a:r>
            <a:r>
              <a:rPr lang="en-US" dirty="0" err="1"/>
              <a:t>Loffreda</a:t>
            </a:r>
            <a:r>
              <a:rPr lang="en-US" dirty="0"/>
              <a:t> 2</a:t>
            </a:r>
          </a:p>
          <a:p>
            <a:r>
              <a:rPr lang="en-US" dirty="0"/>
              <a:t>Krupa </a:t>
            </a:r>
            <a:r>
              <a:rPr lang="en-US" dirty="0" err="1"/>
              <a:t>Masilamani</a:t>
            </a:r>
            <a:r>
              <a:rPr lang="en-US" dirty="0"/>
              <a:t> 3</a:t>
            </a:r>
          </a:p>
          <a:p>
            <a:r>
              <a:rPr lang="en-US" dirty="0" err="1"/>
              <a:t>Mukul</a:t>
            </a:r>
            <a:r>
              <a:rPr lang="en-US" dirty="0"/>
              <a:t> Sharma 4</a:t>
            </a:r>
          </a:p>
          <a:p>
            <a:r>
              <a:rPr lang="en-US" dirty="0"/>
              <a:t>Laura Ye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of testing and training data splits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</a:t>
            </a:r>
            <a:r>
              <a:rPr lang="en-US" dirty="0" smtClean="0"/>
              <a:t>data: 75% data (444 samples)</a:t>
            </a:r>
          </a:p>
          <a:p>
            <a:r>
              <a:rPr lang="en-US" dirty="0" smtClean="0"/>
              <a:t>Testing data: 25% data (147 samples)</a:t>
            </a:r>
          </a:p>
          <a:p>
            <a:r>
              <a:rPr lang="en-US" dirty="0" smtClean="0"/>
              <a:t>Randomized </a:t>
            </a:r>
            <a:r>
              <a:rPr lang="en-US" dirty="0" smtClean="0"/>
              <a:t>samples</a:t>
            </a:r>
            <a:endParaRPr lang="en-US" dirty="0" smtClean="0"/>
          </a:p>
          <a:p>
            <a:r>
              <a:rPr lang="en-US" dirty="0" smtClean="0"/>
              <a:t>Sample counts in each class of training data: 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class_id</a:t>
            </a:r>
            <a:r>
              <a:rPr lang="en-US" dirty="0" smtClean="0"/>
              <a:t>: sample counts)</a:t>
            </a:r>
          </a:p>
          <a:p>
            <a:pPr marL="0" indent="0">
              <a:buNone/>
            </a:pPr>
            <a:r>
              <a:rPr lang="en-US" dirty="0" smtClean="0"/>
              <a:t>0</a:t>
            </a:r>
            <a:r>
              <a:rPr lang="en-US" dirty="0"/>
              <a:t>: 68, 1: 74, 2: 73, 3: 79, 4: 80, 5: 70</a:t>
            </a:r>
          </a:p>
        </p:txBody>
      </p:sp>
    </p:spTree>
    <p:extLst>
      <p:ext uri="{BB962C8B-B14F-4D97-AF65-F5344CB8AC3E}">
        <p14:creationId xmlns:p14="http://schemas.microsoft.com/office/powerpoint/2010/main" val="136070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1" t="8325" r="6985" b="4359"/>
          <a:stretch/>
        </p:blipFill>
        <p:spPr>
          <a:xfrm>
            <a:off x="6100004" y="2009277"/>
            <a:ext cx="5702968" cy="45118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4" t="9349" r="8656" b="9341"/>
          <a:stretch/>
        </p:blipFill>
        <p:spPr>
          <a:xfrm>
            <a:off x="108282" y="1997241"/>
            <a:ext cx="5775158" cy="45238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0060"/>
            <a:ext cx="10353761" cy="1326321"/>
          </a:xfrm>
        </p:spPr>
        <p:txBody>
          <a:bodyPr/>
          <a:lstStyle/>
          <a:p>
            <a:r>
              <a:rPr lang="en-US" dirty="0" smtClean="0"/>
              <a:t>PCA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780" y="1308666"/>
            <a:ext cx="10515600" cy="4699855"/>
          </a:xfrm>
        </p:spPr>
        <p:txBody>
          <a:bodyPr/>
          <a:lstStyle/>
          <a:p>
            <a:r>
              <a:rPr lang="en-US" dirty="0" smtClean="0"/>
              <a:t>PCA on training data (2500 -&gt; 2 dims)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6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2" t="11272" r="8320" b="12089"/>
          <a:stretch/>
        </p:blipFill>
        <p:spPr>
          <a:xfrm>
            <a:off x="252664" y="1935921"/>
            <a:ext cx="5618747" cy="4752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4699855"/>
          </a:xfrm>
        </p:spPr>
        <p:txBody>
          <a:bodyPr/>
          <a:lstStyle/>
          <a:p>
            <a:r>
              <a:rPr lang="en-US" dirty="0" smtClean="0"/>
              <a:t>PCA on training data (2500 -&gt; 3 dims)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7" t="8423" r="7589" b="6055"/>
          <a:stretch/>
        </p:blipFill>
        <p:spPr>
          <a:xfrm>
            <a:off x="6090675" y="2149438"/>
            <a:ext cx="5474369" cy="428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2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4" t="11866" r="8077" b="52169"/>
          <a:stretch/>
        </p:blipFill>
        <p:spPr>
          <a:xfrm>
            <a:off x="2334126" y="2839453"/>
            <a:ext cx="7158790" cy="24664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three </a:t>
            </a:r>
            <a:r>
              <a:rPr lang="en-US" dirty="0" err="1" smtClean="0"/>
              <a:t>Eigenfaces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applied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Gaussian model using 2PC</a:t>
            </a:r>
          </a:p>
          <a:p>
            <a:r>
              <a:rPr lang="en-US" dirty="0" smtClean="0"/>
              <a:t>Gaussian model using 3PC</a:t>
            </a:r>
          </a:p>
          <a:p>
            <a:r>
              <a:rPr lang="en-US" dirty="0" smtClean="0"/>
              <a:t>Linear model using 2PC</a:t>
            </a:r>
          </a:p>
          <a:p>
            <a:r>
              <a:rPr lang="en-US" dirty="0" smtClean="0"/>
              <a:t>Linear model using 3PC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20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758</TotalTime>
  <Words>954</Words>
  <Application>Microsoft Office PowerPoint</Application>
  <PresentationFormat>Widescreen</PresentationFormat>
  <Paragraphs>591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Bookman Old Style</vt:lpstr>
      <vt:lpstr>Calibri</vt:lpstr>
      <vt:lpstr>Rockwell</vt:lpstr>
      <vt:lpstr>Damask</vt:lpstr>
      <vt:lpstr>Face Recognition</vt:lpstr>
      <vt:lpstr>PowerPoint Presentation</vt:lpstr>
      <vt:lpstr>PowerPoint Presentation</vt:lpstr>
      <vt:lpstr>Data Collection Results</vt:lpstr>
      <vt:lpstr>Statistics of testing and training data splits</vt:lpstr>
      <vt:lpstr>PCA Results</vt:lpstr>
      <vt:lpstr>PCA Results</vt:lpstr>
      <vt:lpstr>PCA Results</vt:lpstr>
      <vt:lpstr>Models applied</vt:lpstr>
      <vt:lpstr>Results</vt:lpstr>
      <vt:lpstr>Results</vt:lpstr>
      <vt:lpstr>Results</vt:lpstr>
      <vt:lpstr>Results</vt:lpstr>
      <vt:lpstr>Results</vt:lpstr>
      <vt:lpstr>Results</vt:lpstr>
      <vt:lpstr>Discussion</vt:lpstr>
      <vt:lpstr>Discussion</vt:lpstr>
      <vt:lpstr>Acknowledgements</vt:lpstr>
    </vt:vector>
  </TitlesOfParts>
  <Company>Oracle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Mukul Sharma</dc:creator>
  <cp:lastModifiedBy>Weiya Jiang</cp:lastModifiedBy>
  <cp:revision>113</cp:revision>
  <dcterms:created xsi:type="dcterms:W3CDTF">2017-07-30T23:58:13Z</dcterms:created>
  <dcterms:modified xsi:type="dcterms:W3CDTF">2017-08-06T22:47:44Z</dcterms:modified>
</cp:coreProperties>
</file>