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1"/>
  </p:notesMasterIdLst>
  <p:sldIdLst>
    <p:sldId id="258" r:id="rId2"/>
    <p:sldId id="267" r:id="rId3"/>
    <p:sldId id="266" r:id="rId4"/>
    <p:sldId id="268" r:id="rId5"/>
    <p:sldId id="269" r:id="rId6"/>
    <p:sldId id="270" r:id="rId7"/>
    <p:sldId id="272" r:id="rId8"/>
    <p:sldId id="271" r:id="rId9"/>
    <p:sldId id="285" r:id="rId10"/>
    <p:sldId id="273" r:id="rId11"/>
    <p:sldId id="281" r:id="rId12"/>
    <p:sldId id="282" r:id="rId13"/>
    <p:sldId id="283" r:id="rId14"/>
    <p:sldId id="286" r:id="rId15"/>
    <p:sldId id="276" r:id="rId16"/>
    <p:sldId id="274" r:id="rId17"/>
    <p:sldId id="28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41F0B-E738-43D5-BFCC-E297B9E2A912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9F9-3962-4B8C-A2FB-5B581613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9F9-3962-4B8C-A2FB-5B58161343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2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949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78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5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02C1-5DD7-4CB6-A806-DCEE926BD65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2CCACD-BBFD-4C13-9F0D-7F672D5E6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Face Recognition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78803" y="3749780"/>
            <a:ext cx="3658986" cy="1468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Team Cortes</a:t>
            </a:r>
          </a:p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August 2017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37084" y="2270339"/>
            <a:ext cx="8053643" cy="114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 a classifier to recognize face images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6525"/>
            <a:ext cx="8596668" cy="3880773"/>
          </a:xfrm>
        </p:spPr>
        <p:txBody>
          <a:bodyPr/>
          <a:lstStyle/>
          <a:p>
            <a:r>
              <a:rPr lang="en-US" dirty="0" smtClean="0"/>
              <a:t>Gaussian/Bayesian Model using 2PC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76774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36248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5808794"/>
            <a:ext cx="23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0.89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5229" y="5832632"/>
            <a:ext cx="23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0.837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7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Gaussian/Bayesian Model using 3PC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80767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35983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7334" y="5808794"/>
            <a:ext cx="23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0.869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5229" y="5856696"/>
            <a:ext cx="23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0.789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 using 2PC</a:t>
            </a:r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1263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91759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7334" y="5808794"/>
            <a:ext cx="23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0.66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5229" y="5906787"/>
            <a:ext cx="23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0.633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 using </a:t>
            </a:r>
            <a:r>
              <a:rPr lang="en-US" dirty="0" smtClean="0"/>
              <a:t>3PC</a:t>
            </a:r>
            <a:endParaRPr lang="en-US" dirty="0"/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36924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41526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7334" y="5808794"/>
            <a:ext cx="23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0.662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5229" y="5856696"/>
            <a:ext cx="23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0.605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Ensemble Model, 60 linear classifiers, 2PC</a:t>
            </a:r>
            <a:endParaRPr lang="en-US" dirty="0"/>
          </a:p>
          <a:p>
            <a:r>
              <a:rPr lang="en-US" dirty="0" smtClean="0"/>
              <a:t>Confusion Matrix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36313"/>
              </p:ext>
            </p:extLst>
          </p:nvPr>
        </p:nvGraphicFramePr>
        <p:xfrm>
          <a:off x="305945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307" y="2930702"/>
            <a:ext cx="174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samples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83540"/>
              </p:ext>
            </p:extLst>
          </p:nvPr>
        </p:nvGraphicFramePr>
        <p:xfrm>
          <a:off x="6255229" y="3367502"/>
          <a:ext cx="5398827" cy="220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2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123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Class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55229" y="2930702"/>
            <a:ext cx="171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 samples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7334" y="5808794"/>
            <a:ext cx="23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0.962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5229" y="5858430"/>
            <a:ext cx="237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Accuracy: 0.932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09692"/>
              </p:ext>
            </p:extLst>
          </p:nvPr>
        </p:nvGraphicFramePr>
        <p:xfrm>
          <a:off x="805769" y="2739536"/>
          <a:ext cx="9418885" cy="3031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9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4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83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 &amp; PPV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Testing data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0-6 (PPV)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r>
                        <a:rPr lang="en-US" baseline="0" dirty="0" smtClean="0"/>
                        <a:t> 0-6 (PPV)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88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 Model 2PC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0.471-1.000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0.387-1.000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88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 Model 3PC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0.632-1.000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0.323-1.000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8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 2PC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0.000-1.000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0.000-1.000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388">
                <a:tc>
                  <a:txBody>
                    <a:bodyPr/>
                    <a:lstStyle/>
                    <a:p>
                      <a:r>
                        <a:rPr lang="en-US" dirty="0" smtClean="0"/>
                        <a:t>Linear Model 3PC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0.000-1.000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0.000-1.000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3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Ensemble model (60)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0.941-1.000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0.839-1.000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8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74337" y="0"/>
            <a:ext cx="8856482" cy="6858000"/>
            <a:chOff x="3374337" y="0"/>
            <a:chExt cx="8856482" cy="6858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0" t="11053" r="8971" b="11648"/>
            <a:stretch/>
          </p:blipFill>
          <p:spPr>
            <a:xfrm>
              <a:off x="3374337" y="0"/>
              <a:ext cx="8856482" cy="685800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9448085" y="2394038"/>
              <a:ext cx="1589765" cy="270630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56" y="296773"/>
            <a:ext cx="10353761" cy="1326321"/>
          </a:xfrm>
        </p:spPr>
        <p:txBody>
          <a:bodyPr/>
          <a:lstStyle/>
          <a:p>
            <a:pPr algn="l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24" y="1825625"/>
            <a:ext cx="3424311" cy="4351338"/>
          </a:xfrm>
        </p:spPr>
        <p:txBody>
          <a:bodyPr/>
          <a:lstStyle/>
          <a:p>
            <a:r>
              <a:rPr lang="en-US" dirty="0" smtClean="0"/>
              <a:t>Decision boundary (2D Gaussian)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Class 0 is not well separated (non-linear model may yield better separation)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16" y="299019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435" y="1606477"/>
            <a:ext cx="10515600" cy="4351338"/>
          </a:xfrm>
        </p:spPr>
        <p:txBody>
          <a:bodyPr/>
          <a:lstStyle/>
          <a:p>
            <a:r>
              <a:rPr lang="en-US" dirty="0" smtClean="0"/>
              <a:t>Decision boundary </a:t>
            </a:r>
          </a:p>
          <a:p>
            <a:r>
              <a:rPr lang="en-US" dirty="0" smtClean="0"/>
              <a:t>Ensemble model</a:t>
            </a:r>
          </a:p>
          <a:p>
            <a:pPr marL="0" indent="0">
              <a:buNone/>
            </a:pPr>
            <a:r>
              <a:rPr lang="en-US" dirty="0" smtClean="0"/>
              <a:t>(60 linear classifiers)</a:t>
            </a:r>
          </a:p>
          <a:p>
            <a:pPr marL="0" indent="0">
              <a:buNone/>
            </a:pPr>
            <a:r>
              <a:rPr lang="en-US" dirty="0" smtClean="0"/>
              <a:t>2PC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t="11065" r="8705" b="11020"/>
          <a:stretch/>
        </p:blipFill>
        <p:spPr>
          <a:xfrm>
            <a:off x="3615396" y="-4470"/>
            <a:ext cx="8798769" cy="68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25" y="609600"/>
            <a:ext cx="10353761" cy="1326321"/>
          </a:xfrm>
        </p:spPr>
        <p:txBody>
          <a:bodyPr/>
          <a:lstStyle/>
          <a:p>
            <a:pPr algn="l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1" y="1819227"/>
            <a:ext cx="3902613" cy="4351338"/>
          </a:xfrm>
        </p:spPr>
        <p:txBody>
          <a:bodyPr/>
          <a:lstStyle/>
          <a:p>
            <a:r>
              <a:rPr lang="en-US" dirty="0" smtClean="0"/>
              <a:t>Factors affect model performance: the effect of lighting on prediction</a:t>
            </a:r>
          </a:p>
          <a:p>
            <a:endParaRPr lang="en-US" dirty="0"/>
          </a:p>
          <a:p>
            <a:r>
              <a:rPr lang="en-US" dirty="0" smtClean="0"/>
              <a:t>Caveats: unexpected male and female separation.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45390" y="140677"/>
            <a:ext cx="7746609" cy="6858000"/>
            <a:chOff x="4445390" y="140677"/>
            <a:chExt cx="7746609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4"/>
            <a:stretch/>
          </p:blipFill>
          <p:spPr>
            <a:xfrm>
              <a:off x="4445390" y="140677"/>
              <a:ext cx="7746609" cy="685800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708478" y="805218"/>
              <a:ext cx="6897368" cy="5254388"/>
              <a:chOff x="4708478" y="805218"/>
              <a:chExt cx="6897368" cy="525438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708478" y="805218"/>
                <a:ext cx="2975212" cy="5254388"/>
              </a:xfrm>
              <a:prstGeom prst="rect">
                <a:avLst/>
              </a:prstGeom>
              <a:noFill/>
              <a:ln w="635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07570" y="1617785"/>
                <a:ext cx="3798276" cy="3981158"/>
              </a:xfrm>
              <a:prstGeom prst="rect">
                <a:avLst/>
              </a:prstGeom>
              <a:noFill/>
              <a:ln w="635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95557" y="903428"/>
                <a:ext cx="7649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male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948245" y="1738973"/>
                <a:ext cx="1049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Female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38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Team of Cortes</a:t>
            </a:r>
          </a:p>
          <a:p>
            <a:r>
              <a:rPr lang="en-US" dirty="0" smtClean="0"/>
              <a:t>Priyanka </a:t>
            </a:r>
            <a:r>
              <a:rPr lang="en-US" dirty="0" err="1"/>
              <a:t>Deo</a:t>
            </a:r>
            <a:r>
              <a:rPr lang="en-US" dirty="0"/>
              <a:t> </a:t>
            </a:r>
          </a:p>
          <a:p>
            <a:r>
              <a:rPr lang="en-US" dirty="0"/>
              <a:t>Weiya Jiang </a:t>
            </a:r>
          </a:p>
          <a:p>
            <a:r>
              <a:rPr lang="en-US" dirty="0" smtClean="0"/>
              <a:t>Nicolas </a:t>
            </a:r>
            <a:r>
              <a:rPr lang="en-US" dirty="0" err="1"/>
              <a:t>Loffreda</a:t>
            </a:r>
            <a:r>
              <a:rPr lang="en-US" dirty="0"/>
              <a:t> </a:t>
            </a:r>
          </a:p>
          <a:p>
            <a:r>
              <a:rPr lang="en-US" dirty="0"/>
              <a:t>Krupa </a:t>
            </a:r>
            <a:r>
              <a:rPr lang="en-US" dirty="0" err="1"/>
              <a:t>Masilamani</a:t>
            </a:r>
            <a:r>
              <a:rPr lang="en-US" dirty="0"/>
              <a:t> </a:t>
            </a:r>
          </a:p>
          <a:p>
            <a:r>
              <a:rPr lang="en-US" dirty="0" err="1"/>
              <a:t>Mukul</a:t>
            </a:r>
            <a:r>
              <a:rPr lang="en-US" dirty="0"/>
              <a:t> Sharma </a:t>
            </a:r>
          </a:p>
          <a:p>
            <a:r>
              <a:rPr lang="en-US" dirty="0"/>
              <a:t>Laura Ye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Special thanks to our teacher: </a:t>
            </a:r>
          </a:p>
          <a:p>
            <a:r>
              <a:rPr lang="en-US" dirty="0" err="1" smtClean="0"/>
              <a:t>Shashidhar</a:t>
            </a:r>
            <a:r>
              <a:rPr lang="en-US" dirty="0" smtClean="0"/>
              <a:t> </a:t>
            </a:r>
            <a:r>
              <a:rPr lang="en-US" dirty="0" err="1"/>
              <a:t>Sathyanarayana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87" y="2587232"/>
            <a:ext cx="914400" cy="9144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667" y="4284625"/>
            <a:ext cx="73152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31" y="4711651"/>
            <a:ext cx="731520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65" y="2797016"/>
            <a:ext cx="822960" cy="822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80" y="2202656"/>
            <a:ext cx="1005840" cy="1005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835" y="4722495"/>
            <a:ext cx="640080" cy="64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795" y="3949150"/>
            <a:ext cx="1005840" cy="1005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1994218"/>
            <a:ext cx="1005840" cy="100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4650385"/>
            <a:ext cx="1097280" cy="10972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28" y="3949150"/>
            <a:ext cx="548640" cy="5486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806065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0" y="4132030"/>
            <a:ext cx="640080" cy="64008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77847" y="785065"/>
            <a:ext cx="3780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WHO is this?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1692" y="464234"/>
            <a:ext cx="2137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problem: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44738" y="6003429"/>
            <a:ext cx="774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Objective: design a classifier to recognize these face images.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913160" y="628228"/>
            <a:ext cx="7939328" cy="5282929"/>
            <a:chOff x="2913160" y="628228"/>
            <a:chExt cx="7939328" cy="5282929"/>
          </a:xfrm>
        </p:grpSpPr>
        <p:sp>
          <p:nvSpPr>
            <p:cNvPr id="5" name="Rounded Rectangle 4"/>
            <p:cNvSpPr/>
            <p:nvPr/>
          </p:nvSpPr>
          <p:spPr>
            <a:xfrm>
              <a:off x="3383386" y="628228"/>
              <a:ext cx="2238233" cy="8052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Collection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913160" y="1661037"/>
              <a:ext cx="342748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Testing  and training data split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28272" y="2774892"/>
              <a:ext cx="1476160" cy="6856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PCA</a:t>
              </a:r>
              <a:endParaRPr lang="en-US" dirty="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427436" y="1362997"/>
              <a:ext cx="341195" cy="368489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5280424" y="2435699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80424" y="3742004"/>
              <a:ext cx="328680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Modeling</a:t>
              </a:r>
            </a:p>
            <a:p>
              <a:pPr algn="ctr"/>
              <a:r>
                <a:rPr lang="en-US" dirty="0" smtClean="0"/>
                <a:t>Linear, Gaussian, Ensemble etc.</a:t>
              </a:r>
              <a:endParaRPr lang="en-US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5567026" y="3401651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80629" y="4996757"/>
              <a:ext cx="1786597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Evaluation matrix</a:t>
              </a:r>
              <a:endParaRPr lang="en-US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503329" y="4659811"/>
              <a:ext cx="341195" cy="36848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Elbow Connector 18"/>
            <p:cNvCxnSpPr>
              <a:endCxn id="9" idx="1"/>
            </p:cNvCxnSpPr>
            <p:nvPr/>
          </p:nvCxnSpPr>
          <p:spPr>
            <a:xfrm>
              <a:off x="3502856" y="2575437"/>
              <a:ext cx="1125416" cy="542280"/>
            </a:xfrm>
            <a:prstGeom prst="bentConnector3">
              <a:avLst>
                <a:gd name="adj1" fmla="val 0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14" idx="1"/>
            </p:cNvCxnSpPr>
            <p:nvPr/>
          </p:nvCxnSpPr>
          <p:spPr>
            <a:xfrm rot="16200000" flipH="1">
              <a:off x="4655198" y="3573977"/>
              <a:ext cx="738661" cy="511791"/>
            </a:xfrm>
            <a:prstGeom prst="bentConnector2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>
              <a:off x="5567026" y="4656404"/>
              <a:ext cx="1213603" cy="858133"/>
            </a:xfrm>
            <a:prstGeom prst="bentConnector3">
              <a:avLst>
                <a:gd name="adj1" fmla="val -3322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flipV="1">
              <a:off x="8567226" y="4227340"/>
              <a:ext cx="12700" cy="1254753"/>
            </a:xfrm>
            <a:prstGeom prst="bentConnector3">
              <a:avLst>
                <a:gd name="adj1" fmla="val 4790772"/>
              </a:avLst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Callout 64"/>
            <p:cNvSpPr/>
            <p:nvPr/>
          </p:nvSpPr>
          <p:spPr>
            <a:xfrm>
              <a:off x="8853827" y="2575437"/>
              <a:ext cx="1998661" cy="1429290"/>
            </a:xfrm>
            <a:prstGeom prst="wedgeEllipseCallout">
              <a:avLst>
                <a:gd name="adj1" fmla="val -51114"/>
                <a:gd name="adj2" fmla="val 6002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bg2">
                      <a:lumMod val="50000"/>
                    </a:schemeClr>
                  </a:solidFill>
                </a:rPr>
                <a:t>Pick the winning model !</a:t>
              </a: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67371" y="507617"/>
            <a:ext cx="2645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smtClean="0"/>
              <a:t>flow of data: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>
            <a:off x="771842" y="4439139"/>
            <a:ext cx="3805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Black arrow: flow of training data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Red arrow: flow of testing data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48326"/>
            <a:ext cx="10353762" cy="4142874"/>
          </a:xfrm>
        </p:spPr>
        <p:txBody>
          <a:bodyPr>
            <a:normAutofit/>
          </a:bodyPr>
          <a:lstStyle/>
          <a:p>
            <a:r>
              <a:rPr lang="en-US" dirty="0" smtClean="0"/>
              <a:t>Collect </a:t>
            </a:r>
            <a:r>
              <a:rPr lang="en-US" dirty="0"/>
              <a:t>face images using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en-US" dirty="0" smtClean="0"/>
              <a:t>package</a:t>
            </a:r>
          </a:p>
          <a:p>
            <a:r>
              <a:rPr lang="en-US" dirty="0" smtClean="0"/>
              <a:t>100 images per class, 6 classes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labels:</a:t>
            </a:r>
          </a:p>
          <a:p>
            <a:r>
              <a:rPr lang="en-US" dirty="0"/>
              <a:t>Priyanka </a:t>
            </a:r>
            <a:r>
              <a:rPr lang="en-US" dirty="0" err="1"/>
              <a:t>Deo</a:t>
            </a:r>
            <a:r>
              <a:rPr lang="en-US" dirty="0"/>
              <a:t> 0</a:t>
            </a:r>
          </a:p>
          <a:p>
            <a:r>
              <a:rPr lang="en-US" dirty="0"/>
              <a:t>Weiya Jiang 1</a:t>
            </a:r>
          </a:p>
          <a:p>
            <a:r>
              <a:rPr lang="en-US" dirty="0"/>
              <a:t>Nicolas </a:t>
            </a:r>
            <a:r>
              <a:rPr lang="en-US" dirty="0" err="1"/>
              <a:t>Loffreda</a:t>
            </a:r>
            <a:r>
              <a:rPr lang="en-US" dirty="0"/>
              <a:t> 2</a:t>
            </a:r>
          </a:p>
          <a:p>
            <a:r>
              <a:rPr lang="en-US" dirty="0"/>
              <a:t>Krupa </a:t>
            </a:r>
            <a:r>
              <a:rPr lang="en-US" dirty="0" err="1"/>
              <a:t>Masilamani</a:t>
            </a:r>
            <a:r>
              <a:rPr lang="en-US" dirty="0"/>
              <a:t> 3</a:t>
            </a:r>
          </a:p>
          <a:p>
            <a:r>
              <a:rPr lang="en-US" dirty="0" err="1"/>
              <a:t>Mukul</a:t>
            </a:r>
            <a:r>
              <a:rPr lang="en-US" dirty="0"/>
              <a:t> Sharma 4</a:t>
            </a:r>
          </a:p>
          <a:p>
            <a:r>
              <a:rPr lang="en-US" dirty="0"/>
              <a:t>Laura Ye 5</a:t>
            </a:r>
          </a:p>
        </p:txBody>
      </p:sp>
    </p:spTree>
    <p:extLst>
      <p:ext uri="{BB962C8B-B14F-4D97-AF65-F5344CB8AC3E}">
        <p14:creationId xmlns:p14="http://schemas.microsoft.com/office/powerpoint/2010/main" val="32197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testing and training data 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data: 75% data (444 samples)</a:t>
            </a:r>
          </a:p>
          <a:p>
            <a:r>
              <a:rPr lang="en-US" dirty="0" smtClean="0"/>
              <a:t>Testing data: 25% data (147 samples)</a:t>
            </a:r>
          </a:p>
          <a:p>
            <a:r>
              <a:rPr lang="en-US" dirty="0" smtClean="0"/>
              <a:t>Randomized samples</a:t>
            </a:r>
          </a:p>
          <a:p>
            <a:r>
              <a:rPr lang="en-US" dirty="0" smtClean="0"/>
              <a:t>Sample counts in each class of training data: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class_id</a:t>
            </a:r>
            <a:r>
              <a:rPr lang="en-US" dirty="0" smtClean="0"/>
              <a:t>: sample counts)</a:t>
            </a:r>
          </a:p>
          <a:p>
            <a:pPr marL="0" indent="0">
              <a:buNone/>
            </a:pPr>
            <a:r>
              <a:rPr lang="en-US" dirty="0" smtClean="0"/>
              <a:t>0</a:t>
            </a:r>
            <a:r>
              <a:rPr lang="en-US" dirty="0"/>
              <a:t>: 68, 1: 74, 2: 73, 3: 79, 4: 80, 5: 70</a:t>
            </a:r>
          </a:p>
        </p:txBody>
      </p:sp>
    </p:spTree>
    <p:extLst>
      <p:ext uri="{BB962C8B-B14F-4D97-AF65-F5344CB8AC3E}">
        <p14:creationId xmlns:p14="http://schemas.microsoft.com/office/powerpoint/2010/main" val="13607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8325" r="6985" b="4359"/>
          <a:stretch/>
        </p:blipFill>
        <p:spPr>
          <a:xfrm>
            <a:off x="6100004" y="2009277"/>
            <a:ext cx="5702968" cy="45118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t="9349" r="8656" b="9341"/>
          <a:stretch/>
        </p:blipFill>
        <p:spPr>
          <a:xfrm>
            <a:off x="108282" y="1997241"/>
            <a:ext cx="5775158" cy="4523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060"/>
            <a:ext cx="10353761" cy="1326321"/>
          </a:xfrm>
        </p:spPr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80" y="1308666"/>
            <a:ext cx="10515600" cy="4699855"/>
          </a:xfrm>
        </p:spPr>
        <p:txBody>
          <a:bodyPr/>
          <a:lstStyle/>
          <a:p>
            <a:r>
              <a:rPr lang="en-US" dirty="0" smtClean="0"/>
              <a:t>PCA on training data (2500 -&gt; 2 dims)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11272" r="8320" b="12089"/>
          <a:stretch/>
        </p:blipFill>
        <p:spPr>
          <a:xfrm>
            <a:off x="252664" y="1935921"/>
            <a:ext cx="5618747" cy="4752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r>
              <a:rPr lang="en-US" dirty="0" smtClean="0"/>
              <a:t>PCA on training data (2500 -&gt; 3 dims)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" t="8423" r="7589" b="6055"/>
          <a:stretch/>
        </p:blipFill>
        <p:spPr>
          <a:xfrm>
            <a:off x="6090675" y="2149438"/>
            <a:ext cx="5474369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4" t="11866" r="8077" b="52169"/>
          <a:stretch/>
        </p:blipFill>
        <p:spPr>
          <a:xfrm>
            <a:off x="2334126" y="2839453"/>
            <a:ext cx="7158790" cy="2466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three </a:t>
            </a:r>
            <a:r>
              <a:rPr lang="en-US" dirty="0" err="1" smtClean="0"/>
              <a:t>Eigenfaces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Gaussian model using 2PC</a:t>
            </a:r>
          </a:p>
          <a:p>
            <a:r>
              <a:rPr lang="en-US" dirty="0" smtClean="0"/>
              <a:t>Gaussian model using 3PC</a:t>
            </a:r>
          </a:p>
          <a:p>
            <a:r>
              <a:rPr lang="en-US" dirty="0" smtClean="0"/>
              <a:t>Linear model using 2PC</a:t>
            </a:r>
          </a:p>
          <a:p>
            <a:r>
              <a:rPr lang="en-US" dirty="0" smtClean="0"/>
              <a:t>Linear model using 3PC</a:t>
            </a:r>
          </a:p>
          <a:p>
            <a:r>
              <a:rPr lang="en-US" dirty="0" smtClean="0"/>
              <a:t>Ensemble model 2PC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0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806</TotalTime>
  <Words>1056</Words>
  <Application>Microsoft Office PowerPoint</Application>
  <PresentationFormat>Widescreen</PresentationFormat>
  <Paragraphs>627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Face Recognition</vt:lpstr>
      <vt:lpstr>PowerPoint Presentation</vt:lpstr>
      <vt:lpstr>PowerPoint Presentation</vt:lpstr>
      <vt:lpstr>Data Collection Results</vt:lpstr>
      <vt:lpstr>Statistics of testing and training data splits</vt:lpstr>
      <vt:lpstr>PCA Results</vt:lpstr>
      <vt:lpstr>PCA Results</vt:lpstr>
      <vt:lpstr>PCA Results</vt:lpstr>
      <vt:lpstr>Models applied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Acknowledgements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Mukul Sharma</dc:creator>
  <cp:lastModifiedBy>Mukul Sharma</cp:lastModifiedBy>
  <cp:revision>124</cp:revision>
  <dcterms:created xsi:type="dcterms:W3CDTF">2017-07-30T23:58:13Z</dcterms:created>
  <dcterms:modified xsi:type="dcterms:W3CDTF">2017-08-07T23:17:32Z</dcterms:modified>
</cp:coreProperties>
</file>