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6383-6E94-4B74-B83B-ED818E647CF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4C62-D03E-443D-914F-4AF3DE3810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70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6383-6E94-4B74-B83B-ED818E647CF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4C62-D03E-443D-914F-4AF3DE38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6383-6E94-4B74-B83B-ED818E647CF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4C62-D03E-443D-914F-4AF3DE38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4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6383-6E94-4B74-B83B-ED818E647CF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4C62-D03E-443D-914F-4AF3DE38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7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6383-6E94-4B74-B83B-ED818E647CF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4C62-D03E-443D-914F-4AF3DE3810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60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6383-6E94-4B74-B83B-ED818E647CF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4C62-D03E-443D-914F-4AF3DE38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0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6383-6E94-4B74-B83B-ED818E647CF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4C62-D03E-443D-914F-4AF3DE38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6383-6E94-4B74-B83B-ED818E647CF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4C62-D03E-443D-914F-4AF3DE38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7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6383-6E94-4B74-B83B-ED818E647CF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4C62-D03E-443D-914F-4AF3DE38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2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326383-6E94-4B74-B83B-ED818E647CF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014C62-D03E-443D-914F-4AF3DE38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1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6383-6E94-4B74-B83B-ED818E647CF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4C62-D03E-443D-914F-4AF3DE38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326383-6E94-4B74-B83B-ED818E647CF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014C62-D03E-443D-914F-4AF3DE38101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88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bank+market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Optimizing </a:t>
            </a:r>
            <a:br>
              <a:rPr lang="en-US" dirty="0" smtClean="0"/>
            </a:br>
            <a:r>
              <a:rPr lang="en-US" dirty="0" smtClean="0"/>
              <a:t>Decision Trees and Random Forest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Laura Ye</a:t>
            </a:r>
          </a:p>
          <a:p>
            <a:r>
              <a:rPr lang="en-US" dirty="0" smtClean="0"/>
              <a:t>March 15,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69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of each model against test set after </a:t>
            </a:r>
            <a:r>
              <a:rPr lang="en-US" dirty="0" err="1" smtClean="0"/>
              <a:t>hyperparameter</a:t>
            </a:r>
            <a:r>
              <a:rPr lang="en-US" dirty="0" smtClean="0"/>
              <a:t> optimization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625927"/>
              </p:ext>
            </p:extLst>
          </p:nvPr>
        </p:nvGraphicFramePr>
        <p:xfrm>
          <a:off x="2396435" y="2349682"/>
          <a:ext cx="422700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594">
                  <a:extLst>
                    <a:ext uri="{9D8B030D-6E8A-4147-A177-3AD203B41FA5}">
                      <a16:colId xmlns:a16="http://schemas.microsoft.com/office/drawing/2014/main" val="93353307"/>
                    </a:ext>
                  </a:extLst>
                </a:gridCol>
                <a:gridCol w="1495743">
                  <a:extLst>
                    <a:ext uri="{9D8B030D-6E8A-4147-A177-3AD203B41FA5}">
                      <a16:colId xmlns:a16="http://schemas.microsoft.com/office/drawing/2014/main" val="3450779947"/>
                    </a:ext>
                  </a:extLst>
                </a:gridCol>
                <a:gridCol w="1665669">
                  <a:extLst>
                    <a:ext uri="{9D8B030D-6E8A-4147-A177-3AD203B41FA5}">
                      <a16:colId xmlns:a16="http://schemas.microsoft.com/office/drawing/2014/main" val="3878527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Decision</a:t>
                      </a:r>
                      <a:r>
                        <a:rPr lang="en-US" baseline="0" dirty="0" smtClean="0"/>
                        <a:t>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Forest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314523"/>
                  </a:ext>
                </a:extLst>
              </a:tr>
              <a:tr h="2413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393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93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ROC Curves for each model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36842"/>
            <a:ext cx="6363694" cy="392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08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Forest model performed the best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5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is related to direct marketing campaigns (phone calls) of a Portuguese banking institution. The classification goal is to predict if the client will subscribe a term </a:t>
            </a:r>
            <a:r>
              <a:rPr lang="en-US" dirty="0" smtClean="0"/>
              <a:t>deposit.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decision trees and random forest models (with optimization)</a:t>
            </a:r>
          </a:p>
          <a:p>
            <a:r>
              <a:rPr lang="en-US" dirty="0" smtClean="0"/>
              <a:t>Metrics used for comparison:</a:t>
            </a:r>
          </a:p>
          <a:p>
            <a:pPr lvl="1"/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Area under the ROC curve (AUC)</a:t>
            </a:r>
          </a:p>
          <a:p>
            <a:pPr lvl="1"/>
            <a:r>
              <a:rPr lang="en-US" dirty="0" smtClean="0"/>
              <a:t>ROC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00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Telemarketing data </a:t>
            </a:r>
            <a:r>
              <a:rPr lang="en-US" dirty="0"/>
              <a:t>set obtained </a:t>
            </a:r>
            <a:r>
              <a:rPr lang="en-US" dirty="0" smtClean="0"/>
              <a:t>from UC Irvine’s Machine Learning Repository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archive.ics.uci.edu/ml/datasets/bank+marketing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41188 rows, 21 columns (including response variable)</a:t>
            </a:r>
          </a:p>
          <a:p>
            <a:r>
              <a:rPr lang="en-US" dirty="0" smtClean="0"/>
              <a:t>Explanatory variables include:</a:t>
            </a:r>
          </a:p>
          <a:p>
            <a:pPr lvl="1"/>
            <a:r>
              <a:rPr lang="en-US" dirty="0" smtClean="0"/>
              <a:t>Age, job, marital status, education, default, housing, loan, contact, month, day of week, duration, campaign...</a:t>
            </a:r>
          </a:p>
        </p:txBody>
      </p:sp>
    </p:spTree>
    <p:extLst>
      <p:ext uri="{BB962C8B-B14F-4D97-AF65-F5344CB8AC3E}">
        <p14:creationId xmlns:p14="http://schemas.microsoft.com/office/powerpoint/2010/main" val="98345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Removed column with missing data: </a:t>
            </a:r>
            <a:r>
              <a:rPr lang="en-US" dirty="0" err="1" smtClean="0"/>
              <a:t>nr.employed</a:t>
            </a:r>
            <a:endParaRPr lang="en-US" dirty="0" smtClean="0"/>
          </a:p>
          <a:p>
            <a:pPr lvl="1"/>
            <a:r>
              <a:rPr lang="en-US" dirty="0" smtClean="0"/>
              <a:t>33425 rows of NAs</a:t>
            </a:r>
          </a:p>
          <a:p>
            <a:pPr lvl="1"/>
            <a:r>
              <a:rPr lang="en-US" dirty="0" smtClean="0"/>
              <a:t>Only one value for the non-missing rows</a:t>
            </a:r>
          </a:p>
          <a:p>
            <a:r>
              <a:rPr lang="en-US" dirty="0" smtClean="0"/>
              <a:t>Factorized Categorical Variables</a:t>
            </a:r>
          </a:p>
          <a:p>
            <a:pPr lvl="1"/>
            <a:r>
              <a:rPr lang="en-US" dirty="0" smtClean="0"/>
              <a:t>Columns containing categorical variables like job, marital status, education… were factorized.</a:t>
            </a:r>
          </a:p>
          <a:p>
            <a:r>
              <a:rPr lang="en-US" dirty="0" smtClean="0"/>
              <a:t>Removed columns with near-zero variance and zero variance</a:t>
            </a:r>
          </a:p>
          <a:p>
            <a:pPr lvl="1"/>
            <a:r>
              <a:rPr lang="en-US" dirty="0" smtClean="0"/>
              <a:t>Column </a:t>
            </a:r>
            <a:r>
              <a:rPr lang="en-US" dirty="0" err="1" smtClean="0"/>
              <a:t>pdays</a:t>
            </a:r>
            <a:r>
              <a:rPr lang="en-US" dirty="0" smtClean="0"/>
              <a:t> was removed since there was only one value in the entire column</a:t>
            </a:r>
          </a:p>
          <a:p>
            <a:r>
              <a:rPr lang="en-US" dirty="0"/>
              <a:t>Split data into training set (70%), validation set (15%), test set (15</a:t>
            </a:r>
            <a:r>
              <a:rPr lang="en-US" dirty="0" smtClean="0"/>
              <a:t>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7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Decision Tree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Trained an initial decision tree that will be optimized using </a:t>
            </a:r>
            <a:r>
              <a:rPr lang="en-US" dirty="0" err="1" smtClean="0"/>
              <a:t>hyperparameters</a:t>
            </a:r>
            <a:endParaRPr lang="en-US" dirty="0" smtClean="0"/>
          </a:p>
          <a:p>
            <a:pPr lvl="1"/>
            <a:r>
              <a:rPr lang="en-US" dirty="0" smtClean="0"/>
              <a:t>Pros: Easy to visually interpret</a:t>
            </a:r>
          </a:p>
          <a:p>
            <a:pPr lvl="1"/>
            <a:r>
              <a:rPr lang="en-US" dirty="0" smtClean="0"/>
              <a:t>Cons: Prone to overfitting, high variance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353" y="2149645"/>
            <a:ext cx="6420180" cy="409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1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the Decision Tree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Hyperparameters</a:t>
            </a:r>
            <a:r>
              <a:rPr lang="en-US" dirty="0" smtClean="0"/>
              <a:t> to be tuned</a:t>
            </a:r>
          </a:p>
          <a:p>
            <a:pPr lvl="1"/>
            <a:r>
              <a:rPr lang="en-US" dirty="0" err="1" smtClean="0"/>
              <a:t>cp</a:t>
            </a:r>
            <a:r>
              <a:rPr lang="en-US" dirty="0" smtClean="0"/>
              <a:t> (complexity parameter, default=0.1)</a:t>
            </a:r>
          </a:p>
          <a:p>
            <a:pPr lvl="1"/>
            <a:r>
              <a:rPr lang="en-US" dirty="0" err="1" smtClean="0"/>
              <a:t>Minsplit</a:t>
            </a:r>
            <a:r>
              <a:rPr lang="en-US" dirty="0"/>
              <a:t> (minimum number of data points required to attempt a </a:t>
            </a:r>
            <a:r>
              <a:rPr lang="en-US" dirty="0" smtClean="0"/>
              <a:t>split, default=20)</a:t>
            </a:r>
            <a:endParaRPr lang="en-US" dirty="0"/>
          </a:p>
          <a:p>
            <a:pPr lvl="1"/>
            <a:r>
              <a:rPr lang="en-US" dirty="0" err="1" smtClean="0"/>
              <a:t>maxdepth</a:t>
            </a:r>
            <a:r>
              <a:rPr lang="en-US" dirty="0"/>
              <a:t> (depth of a decision </a:t>
            </a:r>
            <a:r>
              <a:rPr lang="en-US" dirty="0" smtClean="0"/>
              <a:t>tree, default=30)</a:t>
            </a:r>
          </a:p>
          <a:p>
            <a:r>
              <a:rPr lang="en-US" dirty="0" err="1" smtClean="0"/>
              <a:t>Cp</a:t>
            </a:r>
            <a:r>
              <a:rPr lang="en-US" dirty="0" smtClean="0"/>
              <a:t> was tuned by visually inspecting </a:t>
            </a:r>
            <a:r>
              <a:rPr lang="en-US" dirty="0" err="1" smtClean="0"/>
              <a:t>cp</a:t>
            </a:r>
            <a:r>
              <a:rPr lang="en-US" dirty="0" smtClean="0"/>
              <a:t> table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676905"/>
            <a:ext cx="4146763" cy="12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3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the Decision Tree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insplit</a:t>
            </a:r>
            <a:r>
              <a:rPr lang="en-US" dirty="0" smtClean="0"/>
              <a:t> and </a:t>
            </a:r>
            <a:r>
              <a:rPr lang="en-US" dirty="0" err="1"/>
              <a:t>m</a:t>
            </a:r>
            <a:r>
              <a:rPr lang="en-US" dirty="0" err="1" smtClean="0"/>
              <a:t>axdepth</a:t>
            </a:r>
            <a:r>
              <a:rPr lang="en-US" dirty="0" smtClean="0"/>
              <a:t> were tuned using a grid search.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insplit</a:t>
            </a:r>
            <a:r>
              <a:rPr lang="en-US" dirty="0" smtClean="0"/>
              <a:t> range: 1-20, increments of 1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axdepth</a:t>
            </a:r>
            <a:r>
              <a:rPr lang="en-US" dirty="0" smtClean="0"/>
              <a:t> range: 1-30, increments of 1</a:t>
            </a:r>
          </a:p>
          <a:p>
            <a:pPr lvl="1"/>
            <a:r>
              <a:rPr lang="en-US" dirty="0" smtClean="0"/>
              <a:t>600 possibilities in total</a:t>
            </a:r>
          </a:p>
          <a:p>
            <a:r>
              <a:rPr lang="en-US" dirty="0" smtClean="0"/>
              <a:t>Compared AUC for each model</a:t>
            </a:r>
          </a:p>
          <a:p>
            <a:pPr lvl="1"/>
            <a:r>
              <a:rPr lang="en-US" dirty="0" smtClean="0"/>
              <a:t>Summary of results</a:t>
            </a:r>
            <a:endParaRPr lang="en-US" dirty="0"/>
          </a:p>
          <a:p>
            <a:r>
              <a:rPr lang="en-US" dirty="0" smtClean="0"/>
              <a:t>Ideal Parameters</a:t>
            </a:r>
          </a:p>
          <a:p>
            <a:pPr lvl="1"/>
            <a:r>
              <a:rPr lang="en-US" dirty="0" err="1" smtClean="0"/>
              <a:t>Minsplit</a:t>
            </a:r>
            <a:r>
              <a:rPr lang="en-US" dirty="0" smtClean="0"/>
              <a:t>: 20 (default)</a:t>
            </a:r>
          </a:p>
          <a:p>
            <a:pPr lvl="1"/>
            <a:r>
              <a:rPr lang="en-US" dirty="0" err="1" smtClean="0"/>
              <a:t>Maxdepth</a:t>
            </a:r>
            <a:r>
              <a:rPr lang="en-US" dirty="0" smtClean="0"/>
              <a:t>: 3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786644"/>
              </p:ext>
            </p:extLst>
          </p:nvPr>
        </p:nvGraphicFramePr>
        <p:xfrm>
          <a:off x="4960731" y="3279561"/>
          <a:ext cx="42308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95">
                  <a:extLst>
                    <a:ext uri="{9D8B030D-6E8A-4147-A177-3AD203B41FA5}">
                      <a16:colId xmlns:a16="http://schemas.microsoft.com/office/drawing/2014/main" val="1536846897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7734108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085500979"/>
                    </a:ext>
                  </a:extLst>
                </a:gridCol>
                <a:gridCol w="1002030">
                  <a:extLst>
                    <a:ext uri="{9D8B030D-6E8A-4147-A177-3AD203B41FA5}">
                      <a16:colId xmlns:a16="http://schemas.microsoft.com/office/drawing/2014/main" val="3868652065"/>
                    </a:ext>
                  </a:extLst>
                </a:gridCol>
                <a:gridCol w="1002030">
                  <a:extLst>
                    <a:ext uri="{9D8B030D-6E8A-4147-A177-3AD203B41FA5}">
                      <a16:colId xmlns:a16="http://schemas.microsoft.com/office/drawing/2014/main" val="3214202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0.7495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0.7576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0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694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888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Trained an initial random forest model that will be optimized using hyperparameters</a:t>
            </a:r>
          </a:p>
          <a:p>
            <a:pPr lvl="1"/>
            <a:r>
              <a:rPr lang="en-US" smtClean="0"/>
              <a:t>Pros: Reduces variance without increasing error and decorrelates trees</a:t>
            </a:r>
          </a:p>
          <a:p>
            <a:pPr lvl="1"/>
            <a:r>
              <a:rPr lang="en-US" smtClean="0"/>
              <a:t>Cons: Loses visual interpretability</a:t>
            </a:r>
          </a:p>
          <a:p>
            <a:endParaRPr lang="en-US" smtClean="0"/>
          </a:p>
          <a:p>
            <a:r>
              <a:rPr lang="en-US" smtClean="0"/>
              <a:t>Hyperparameters: </a:t>
            </a:r>
          </a:p>
          <a:p>
            <a:pPr lvl="1"/>
            <a:r>
              <a:rPr lang="en-US" smtClean="0"/>
              <a:t>mtry (number of variables to sample at each split, default=4 for this data set)</a:t>
            </a:r>
          </a:p>
          <a:p>
            <a:pPr lvl="1"/>
            <a:r>
              <a:rPr lang="en-US" smtClean="0"/>
              <a:t>nodesize (controls complexity, default=1)</a:t>
            </a:r>
          </a:p>
          <a:p>
            <a:pPr lvl="1"/>
            <a:r>
              <a:rPr lang="en-US" smtClean="0"/>
              <a:t>sampsize (controls variability and randomness, 63.2% of observations)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3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the Random Forest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mtry</a:t>
            </a:r>
            <a:r>
              <a:rPr lang="en-US" dirty="0" smtClean="0"/>
              <a:t>, </a:t>
            </a:r>
            <a:r>
              <a:rPr lang="en-US" dirty="0" err="1" smtClean="0"/>
              <a:t>nodesize</a:t>
            </a:r>
            <a:r>
              <a:rPr lang="en-US" dirty="0" smtClean="0"/>
              <a:t>, </a:t>
            </a:r>
            <a:r>
              <a:rPr lang="en-US" dirty="0" err="1" smtClean="0"/>
              <a:t>sampsize</a:t>
            </a:r>
            <a:r>
              <a:rPr lang="en-US" dirty="0" smtClean="0"/>
              <a:t> were tuned using a grid search against the validation set</a:t>
            </a:r>
          </a:p>
          <a:p>
            <a:pPr lvl="1"/>
            <a:r>
              <a:rPr lang="en-US" dirty="0" err="1" smtClean="0"/>
              <a:t>mtry</a:t>
            </a:r>
            <a:r>
              <a:rPr lang="en-US" dirty="0" smtClean="0"/>
              <a:t> range: 2-8, increments of 2</a:t>
            </a:r>
          </a:p>
          <a:p>
            <a:pPr lvl="1"/>
            <a:r>
              <a:rPr lang="en-US" dirty="0" err="1" smtClean="0"/>
              <a:t>nodesize</a:t>
            </a:r>
            <a:r>
              <a:rPr lang="en-US" dirty="0" smtClean="0"/>
              <a:t> range: 2-8, increments of 2</a:t>
            </a:r>
          </a:p>
          <a:p>
            <a:pPr lvl="1"/>
            <a:r>
              <a:rPr lang="en-US" dirty="0" err="1" smtClean="0"/>
              <a:t>sampsize</a:t>
            </a:r>
            <a:r>
              <a:rPr lang="en-US" dirty="0" smtClean="0"/>
              <a:t> range: 70 or 80% of the observations</a:t>
            </a:r>
          </a:p>
          <a:p>
            <a:pPr lvl="1"/>
            <a:r>
              <a:rPr lang="en-US" dirty="0" smtClean="0"/>
              <a:t>32 possibilities in total</a:t>
            </a:r>
          </a:p>
          <a:p>
            <a:r>
              <a:rPr lang="en-US" dirty="0" smtClean="0"/>
              <a:t>Selected model with minimum Out-of-Bag (OOB) error</a:t>
            </a:r>
          </a:p>
          <a:p>
            <a:r>
              <a:rPr lang="en-US" dirty="0" smtClean="0"/>
              <a:t>Ideal Parameters</a:t>
            </a:r>
          </a:p>
          <a:p>
            <a:pPr lvl="1"/>
            <a:r>
              <a:rPr lang="en-US" dirty="0" err="1" smtClean="0"/>
              <a:t>mtry</a:t>
            </a:r>
            <a:r>
              <a:rPr lang="en-US" dirty="0" smtClean="0"/>
              <a:t>: 8</a:t>
            </a:r>
          </a:p>
          <a:p>
            <a:pPr lvl="1"/>
            <a:r>
              <a:rPr lang="en-US" dirty="0" err="1" smtClean="0"/>
              <a:t>nodesize</a:t>
            </a:r>
            <a:r>
              <a:rPr lang="en-US" dirty="0" smtClean="0"/>
              <a:t>: 8</a:t>
            </a:r>
          </a:p>
          <a:p>
            <a:pPr lvl="1"/>
            <a:r>
              <a:rPr lang="en-US" dirty="0" err="1" smtClean="0"/>
              <a:t>Sampsize</a:t>
            </a:r>
            <a:r>
              <a:rPr lang="en-US" dirty="0" smtClean="0"/>
              <a:t>: 70% of observations</a:t>
            </a:r>
          </a:p>
        </p:txBody>
      </p:sp>
    </p:spTree>
    <p:extLst>
      <p:ext uri="{BB962C8B-B14F-4D97-AF65-F5344CB8AC3E}">
        <p14:creationId xmlns:p14="http://schemas.microsoft.com/office/powerpoint/2010/main" val="7939521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</TotalTime>
  <Words>477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Optimizing  Decision Trees and Random Forest Models</vt:lpstr>
      <vt:lpstr>Goals</vt:lpstr>
      <vt:lpstr>About the Data</vt:lpstr>
      <vt:lpstr>Data Preparation</vt:lpstr>
      <vt:lpstr>Decision Tree Model</vt:lpstr>
      <vt:lpstr>Tuning the Decision Tree Model</vt:lpstr>
      <vt:lpstr>Tuning the Decision Tree Model</vt:lpstr>
      <vt:lpstr>Random Forest Model</vt:lpstr>
      <vt:lpstr>Tuning the Random Forest Model</vt:lpstr>
      <vt:lpstr>Performance</vt:lpstr>
      <vt:lpstr>Performance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Decision Trees and Random Forest Models</dc:title>
  <dc:creator>Laura Ye</dc:creator>
  <cp:lastModifiedBy>Laura Ye</cp:lastModifiedBy>
  <cp:revision>24</cp:revision>
  <dcterms:created xsi:type="dcterms:W3CDTF">2018-03-14T14:39:37Z</dcterms:created>
  <dcterms:modified xsi:type="dcterms:W3CDTF">2018-03-14T16:17:23Z</dcterms:modified>
</cp:coreProperties>
</file>