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5" r:id="rId11"/>
    <p:sldId id="266" r:id="rId12"/>
    <p:sldId id="271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br>
              <a:rPr lang="en-US" dirty="0" smtClean="0"/>
            </a:br>
            <a:r>
              <a:rPr lang="en-US" dirty="0" smtClean="0"/>
              <a:t>Decision Trees and Random Forest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Ye</a:t>
            </a:r>
          </a:p>
          <a:p>
            <a:r>
              <a:rPr lang="en-US" dirty="0" smtClean="0"/>
              <a:t>March 15,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: Reduces variance without increasing error and </a:t>
            </a:r>
            <a:r>
              <a:rPr lang="en-US" dirty="0" err="1" smtClean="0"/>
              <a:t>decorrelates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Cons: Loses visual interpretability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4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 (number of variables to sample at each split, default=4 for this data set)</a:t>
            </a:r>
          </a:p>
          <a:p>
            <a:pPr lvl="1"/>
            <a:r>
              <a:rPr lang="en-US" dirty="0" err="1"/>
              <a:t>nodesize</a:t>
            </a:r>
            <a:r>
              <a:rPr lang="en-US" dirty="0"/>
              <a:t> (controls complexity, default=1)</a:t>
            </a:r>
          </a:p>
          <a:p>
            <a:pPr lvl="1"/>
            <a:r>
              <a:rPr lang="en-US" dirty="0" err="1"/>
              <a:t>sampsize</a:t>
            </a:r>
            <a:r>
              <a:rPr lang="en-US" dirty="0"/>
              <a:t> (controls variability and randomness, </a:t>
            </a:r>
            <a:r>
              <a:rPr lang="en-US" dirty="0" smtClean="0"/>
              <a:t>default=63.2</a:t>
            </a:r>
            <a:r>
              <a:rPr lang="en-US" dirty="0"/>
              <a:t>% of observations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mtry</a:t>
            </a:r>
            <a:r>
              <a:rPr lang="en-US" dirty="0" smtClean="0"/>
              <a:t>, </a:t>
            </a:r>
            <a:r>
              <a:rPr lang="en-US" dirty="0" err="1" smtClean="0"/>
              <a:t>nodesize</a:t>
            </a:r>
            <a:r>
              <a:rPr lang="en-US" dirty="0" smtClean="0"/>
              <a:t>, </a:t>
            </a:r>
            <a:r>
              <a:rPr lang="en-US" dirty="0" err="1" smtClean="0"/>
              <a:t>sampsize</a:t>
            </a:r>
            <a:r>
              <a:rPr lang="en-US" dirty="0" smtClean="0"/>
              <a:t> were tuned using a grid search against the validation set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nodesize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sampsize</a:t>
            </a:r>
            <a:r>
              <a:rPr lang="en-US" dirty="0" smtClean="0"/>
              <a:t> range: 70 or 80% of the observations</a:t>
            </a:r>
          </a:p>
          <a:p>
            <a:pPr lvl="1"/>
            <a:r>
              <a:rPr lang="en-US" dirty="0" smtClean="0"/>
              <a:t>32 possibilities in </a:t>
            </a:r>
            <a:r>
              <a:rPr lang="en-US" dirty="0" smtClean="0"/>
              <a:t>total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9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minimum </a:t>
            </a:r>
            <a:r>
              <a:rPr lang="en-US" dirty="0"/>
              <a:t>Out-of-Bag (OOB) </a:t>
            </a:r>
            <a:r>
              <a:rPr lang="en-US" dirty="0" smtClean="0"/>
              <a:t>error to select model</a:t>
            </a:r>
            <a:endParaRPr lang="en-US" dirty="0"/>
          </a:p>
          <a:p>
            <a:r>
              <a:rPr lang="en-US" dirty="0"/>
              <a:t>Ideal Parameters</a:t>
            </a:r>
          </a:p>
          <a:p>
            <a:pPr lvl="1"/>
            <a:r>
              <a:rPr lang="en-US" dirty="0" err="1"/>
              <a:t>mtry</a:t>
            </a:r>
            <a:r>
              <a:rPr lang="en-US" dirty="0"/>
              <a:t>: 8</a:t>
            </a:r>
          </a:p>
          <a:p>
            <a:pPr lvl="1"/>
            <a:r>
              <a:rPr lang="en-US" dirty="0" err="1"/>
              <a:t>nodesize</a:t>
            </a:r>
            <a:r>
              <a:rPr lang="en-US" dirty="0"/>
              <a:t>: 8</a:t>
            </a:r>
          </a:p>
          <a:p>
            <a:pPr lvl="1"/>
            <a:r>
              <a:rPr lang="en-US" dirty="0" err="1"/>
              <a:t>Sampsize</a:t>
            </a:r>
            <a:r>
              <a:rPr lang="en-US" dirty="0"/>
              <a:t>: 70%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533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467" y="4052221"/>
            <a:ext cx="4973541" cy="2070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Random Forest model performed better than Decision Tree in accuracy and AUC. </a:t>
            </a:r>
          </a:p>
          <a:p>
            <a:pPr marL="0" indent="0">
              <a:buNone/>
            </a:pPr>
            <a:r>
              <a:rPr lang="en-US" dirty="0" smtClean="0"/>
              <a:t>ROC Curve for Random Forest is also closest to the ideal curve.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Conclusion: Use Random Forest with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optimization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64973"/>
              </p:ext>
            </p:extLst>
          </p:nvPr>
        </p:nvGraphicFramePr>
        <p:xfrm>
          <a:off x="1211467" y="1952118"/>
          <a:ext cx="4785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324">
                  <a:extLst>
                    <a:ext uri="{9D8B030D-6E8A-4147-A177-3AD203B41FA5}">
                      <a16:colId xmlns:a16="http://schemas.microsoft.com/office/drawing/2014/main" val="2447084369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33160048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4354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0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4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 (Optimized)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r>
                        <a:rPr lang="en-US" baseline="0" dirty="0" smtClean="0"/>
                        <a:t>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(Optimized)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6537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061337" y="1923591"/>
            <a:ext cx="6130664" cy="3880862"/>
            <a:chOff x="6061337" y="2009729"/>
            <a:chExt cx="6130664" cy="38808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7531"/>
            <a:stretch/>
          </p:blipFill>
          <p:spPr>
            <a:xfrm>
              <a:off x="6061337" y="2392018"/>
              <a:ext cx="6130663" cy="3498573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185009" y="2009729"/>
              <a:ext cx="6006992" cy="38228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alibri" panose="020F0502020204030204" pitchFamily="34" charset="0"/>
                <a:buNone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ROC Plot for Models after Optimization</a:t>
              </a:r>
              <a:endParaRPr lang="en-US" sz="1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related to direct marketing campaigns (phone calls) of a Portuguese banking institution. The classification goal is to predict if the client will subscribe a term </a:t>
            </a:r>
            <a:r>
              <a:rPr lang="en-US" dirty="0" smtClean="0"/>
              <a:t>deposit.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decision trees and random forest models (with optimization)</a:t>
            </a:r>
          </a:p>
          <a:p>
            <a:r>
              <a:rPr lang="en-US" dirty="0" smtClean="0"/>
              <a:t>Metrics used for comparison: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Area under the ROC curve (AUC)</a:t>
            </a:r>
          </a:p>
          <a:p>
            <a:pPr lvl="1"/>
            <a:r>
              <a:rPr lang="en-US" dirty="0" smtClean="0"/>
              <a:t>ROC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Telemarketing data </a:t>
            </a:r>
            <a:r>
              <a:rPr lang="en-US" dirty="0"/>
              <a:t>set obtained </a:t>
            </a:r>
            <a:r>
              <a:rPr lang="en-US" dirty="0" smtClean="0"/>
              <a:t>from UC Irvine’s Machine Learning Repository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archive.ics.uci.edu/ml/datasets/bank+marketing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41188 rows, 21 columns (including response variable)</a:t>
            </a:r>
          </a:p>
          <a:p>
            <a:r>
              <a:rPr lang="en-US" dirty="0" smtClean="0"/>
              <a:t>Explanatory variables include:</a:t>
            </a:r>
          </a:p>
          <a:p>
            <a:pPr lvl="1"/>
            <a:r>
              <a:rPr lang="en-US" dirty="0" smtClean="0"/>
              <a:t>Age, job, marital status, education, default, housing, loan, contact, month, day of week, duration, campaign...</a:t>
            </a:r>
          </a:p>
        </p:txBody>
      </p:sp>
    </p:spTree>
    <p:extLst>
      <p:ext uri="{BB962C8B-B14F-4D97-AF65-F5344CB8AC3E}">
        <p14:creationId xmlns:p14="http://schemas.microsoft.com/office/powerpoint/2010/main" val="983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497496" y="2590800"/>
            <a:ext cx="1179443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7068" y="2590797"/>
            <a:ext cx="1517375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</a:t>
            </a:r>
            <a:endParaRPr lang="en-US" sz="105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74573" y="2590799"/>
            <a:ext cx="1793023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Data</a:t>
            </a:r>
            <a:endParaRPr lang="en-US" sz="105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94643" y="2590798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(70%)</a:t>
            </a:r>
            <a:endParaRPr lang="en-US" sz="105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494642" y="3572492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(15%)</a:t>
            </a:r>
            <a:endParaRPr lang="en-US" sz="105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494641" y="4554186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(15%)</a:t>
            </a:r>
            <a:endParaRPr lang="en-US" sz="1050" dirty="0" smtClean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2676939" y="2875718"/>
            <a:ext cx="74012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934443" y="2875719"/>
            <a:ext cx="7401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7467596" y="2875720"/>
            <a:ext cx="1027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8" idx="1"/>
          </p:cNvCxnSpPr>
          <p:nvPr/>
        </p:nvCxnSpPr>
        <p:spPr>
          <a:xfrm>
            <a:off x="7467596" y="2875721"/>
            <a:ext cx="1027046" cy="981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9" idx="1"/>
          </p:cNvCxnSpPr>
          <p:nvPr/>
        </p:nvCxnSpPr>
        <p:spPr>
          <a:xfrm>
            <a:off x="7467596" y="2875721"/>
            <a:ext cx="1027045" cy="1963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Model Tuning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6668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258956" y="2451645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(70%)</a:t>
            </a:r>
            <a:endParaRPr lang="en-US" sz="105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697359" y="2451645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</a:t>
            </a:r>
          </a:p>
          <a:p>
            <a:pPr algn="ctr"/>
            <a:r>
              <a:rPr lang="en-US" dirty="0" smtClean="0"/>
              <a:t>Decision Tree</a:t>
            </a:r>
            <a:endParaRPr lang="en-US" sz="105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697358" y="3363251"/>
            <a:ext cx="1623393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</a:t>
            </a:r>
          </a:p>
          <a:p>
            <a:pPr algn="ctr"/>
            <a:r>
              <a:rPr lang="en-US" dirty="0" smtClean="0"/>
              <a:t>Random Forest</a:t>
            </a:r>
            <a:endParaRPr lang="en-US" sz="1050" dirty="0" smtClean="0"/>
          </a:p>
        </p:txBody>
      </p:sp>
      <p:cxnSp>
        <p:nvCxnSpPr>
          <p:cNvPr id="11" name="Straight Arrow Connector 10"/>
          <p:cNvCxnSpPr>
            <a:stCxn id="7" idx="3"/>
            <a:endCxn id="16" idx="1"/>
          </p:cNvCxnSpPr>
          <p:nvPr/>
        </p:nvCxnSpPr>
        <p:spPr>
          <a:xfrm>
            <a:off x="2776331" y="2736567"/>
            <a:ext cx="92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18" idx="1"/>
          </p:cNvCxnSpPr>
          <p:nvPr/>
        </p:nvCxnSpPr>
        <p:spPr>
          <a:xfrm>
            <a:off x="2776331" y="2736567"/>
            <a:ext cx="921027" cy="911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58954" y="4354164"/>
            <a:ext cx="1775793" cy="546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endParaRPr lang="en-US" dirty="0"/>
          </a:p>
          <a:p>
            <a:pPr algn="ctr"/>
            <a:r>
              <a:rPr lang="en-US" dirty="0" smtClean="0"/>
              <a:t>Grids</a:t>
            </a:r>
            <a:endParaRPr lang="en-US" sz="105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88164" y="5276260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(15%)</a:t>
            </a:r>
            <a:endParaRPr lang="en-US" sz="105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3697359" y="4351195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Tune </a:t>
            </a:r>
          </a:p>
          <a:p>
            <a:pPr algn="ctr"/>
            <a:r>
              <a:rPr lang="en-US" dirty="0" smtClean="0"/>
              <a:t>Decision Tree</a:t>
            </a:r>
            <a:endParaRPr lang="en-US" sz="105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7358" y="5262802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Tune </a:t>
            </a:r>
          </a:p>
          <a:p>
            <a:pPr algn="ctr"/>
            <a:r>
              <a:rPr lang="en-US" dirty="0" smtClean="0"/>
              <a:t>Random Forest</a:t>
            </a:r>
            <a:endParaRPr lang="en-US" sz="1050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8211382" y="3781352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</a:t>
            </a:r>
          </a:p>
          <a:p>
            <a:pPr algn="ctr"/>
            <a:r>
              <a:rPr lang="en-US" dirty="0" smtClean="0"/>
              <a:t>Decision Tree</a:t>
            </a:r>
            <a:endParaRPr lang="en-US" sz="105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8187859" y="4802738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</a:t>
            </a:r>
          </a:p>
          <a:p>
            <a:pPr algn="ctr"/>
            <a:r>
              <a:rPr lang="en-US" dirty="0" smtClean="0"/>
              <a:t>Random Forest</a:t>
            </a:r>
            <a:endParaRPr lang="en-US" sz="105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611303" y="2451645"/>
            <a:ext cx="1517375" cy="56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(15%)</a:t>
            </a:r>
            <a:endParaRPr lang="en-US" sz="105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5611303" y="4215877"/>
            <a:ext cx="1623392" cy="7972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Ideal Parameters for Decision Tree</a:t>
            </a:r>
            <a:endParaRPr lang="en-US" sz="105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5611303" y="5114764"/>
            <a:ext cx="1623392" cy="892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Ideal Parameters for Random Forest</a:t>
            </a:r>
            <a:endParaRPr lang="en-US" sz="1050" dirty="0" smtClean="0"/>
          </a:p>
        </p:txBody>
      </p:sp>
      <p:cxnSp>
        <p:nvCxnSpPr>
          <p:cNvPr id="66" name="Straight Arrow Connector 65"/>
          <p:cNvCxnSpPr>
            <a:stCxn id="44" idx="3"/>
          </p:cNvCxnSpPr>
          <p:nvPr/>
        </p:nvCxnSpPr>
        <p:spPr>
          <a:xfrm flipV="1">
            <a:off x="5320751" y="4636116"/>
            <a:ext cx="2905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3"/>
            <a:endCxn id="64" idx="1"/>
          </p:cNvCxnSpPr>
          <p:nvPr/>
        </p:nvCxnSpPr>
        <p:spPr>
          <a:xfrm>
            <a:off x="5320750" y="5547724"/>
            <a:ext cx="290553" cy="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28678" y="2736566"/>
            <a:ext cx="51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639878" y="2736566"/>
            <a:ext cx="6626" cy="282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3" idx="3"/>
          </p:cNvCxnSpPr>
          <p:nvPr/>
        </p:nvCxnSpPr>
        <p:spPr>
          <a:xfrm flipV="1">
            <a:off x="7234695" y="4614512"/>
            <a:ext cx="4184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3"/>
          </p:cNvCxnSpPr>
          <p:nvPr/>
        </p:nvCxnSpPr>
        <p:spPr>
          <a:xfrm flipV="1">
            <a:off x="7234695" y="5548979"/>
            <a:ext cx="418436" cy="1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0" idx="1"/>
          </p:cNvCxnSpPr>
          <p:nvPr/>
        </p:nvCxnSpPr>
        <p:spPr>
          <a:xfrm>
            <a:off x="7646504" y="4066273"/>
            <a:ext cx="564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1" idx="1"/>
          </p:cNvCxnSpPr>
          <p:nvPr/>
        </p:nvCxnSpPr>
        <p:spPr>
          <a:xfrm>
            <a:off x="7639878" y="5087659"/>
            <a:ext cx="547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399652" y="4248348"/>
            <a:ext cx="1623392" cy="569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select model</a:t>
            </a:r>
            <a:endParaRPr lang="en-US" sz="1050" dirty="0" smtClean="0"/>
          </a:p>
        </p:txBody>
      </p:sp>
      <p:cxnSp>
        <p:nvCxnSpPr>
          <p:cNvPr id="92" name="Elbow Connector 91"/>
          <p:cNvCxnSpPr>
            <a:stCxn id="60" idx="3"/>
          </p:cNvCxnSpPr>
          <p:nvPr/>
        </p:nvCxnSpPr>
        <p:spPr>
          <a:xfrm>
            <a:off x="9834774" y="4066274"/>
            <a:ext cx="564878" cy="466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3"/>
          </p:cNvCxnSpPr>
          <p:nvPr/>
        </p:nvCxnSpPr>
        <p:spPr>
          <a:xfrm flipV="1">
            <a:off x="9811251" y="4533269"/>
            <a:ext cx="588401" cy="554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2" idx="3"/>
            <a:endCxn id="44" idx="1"/>
          </p:cNvCxnSpPr>
          <p:nvPr/>
        </p:nvCxnSpPr>
        <p:spPr>
          <a:xfrm>
            <a:off x="3034747" y="4627596"/>
            <a:ext cx="662612" cy="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3" idx="3"/>
            <a:endCxn id="45" idx="1"/>
          </p:cNvCxnSpPr>
          <p:nvPr/>
        </p:nvCxnSpPr>
        <p:spPr>
          <a:xfrm flipV="1">
            <a:off x="2905539" y="5547724"/>
            <a:ext cx="791819" cy="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10722" y="4627596"/>
            <a:ext cx="10603" cy="92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6" idx="0"/>
            <a:endCxn id="88" idx="0"/>
          </p:cNvCxnSpPr>
          <p:nvPr/>
        </p:nvCxnSpPr>
        <p:spPr>
          <a:xfrm rot="16200000" flipH="1">
            <a:off x="6961849" y="-1150"/>
            <a:ext cx="1796703" cy="6702293"/>
          </a:xfrm>
          <a:prstGeom prst="bentConnector3">
            <a:avLst>
              <a:gd name="adj1" fmla="val -12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8" idx="3"/>
            <a:endCxn id="88" idx="0"/>
          </p:cNvCxnSpPr>
          <p:nvPr/>
        </p:nvCxnSpPr>
        <p:spPr>
          <a:xfrm>
            <a:off x="5320751" y="3648173"/>
            <a:ext cx="5890597" cy="600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column with missing data: </a:t>
            </a:r>
            <a:r>
              <a:rPr lang="en-US" dirty="0" err="1" smtClean="0"/>
              <a:t>nr.employed</a:t>
            </a:r>
            <a:endParaRPr lang="en-US" dirty="0" smtClean="0"/>
          </a:p>
          <a:p>
            <a:pPr lvl="1"/>
            <a:r>
              <a:rPr lang="en-US" dirty="0" smtClean="0"/>
              <a:t>33425 rows of NAs</a:t>
            </a:r>
          </a:p>
          <a:p>
            <a:pPr lvl="1"/>
            <a:r>
              <a:rPr lang="en-US" dirty="0" smtClean="0"/>
              <a:t>Only one value for the non-missing rows</a:t>
            </a:r>
          </a:p>
          <a:p>
            <a:r>
              <a:rPr lang="en-US" dirty="0" smtClean="0"/>
              <a:t>Removed </a:t>
            </a:r>
            <a:r>
              <a:rPr lang="en-US" dirty="0" smtClean="0"/>
              <a:t>a </a:t>
            </a:r>
            <a:r>
              <a:rPr lang="en-US" dirty="0" smtClean="0"/>
              <a:t>column </a:t>
            </a:r>
            <a:r>
              <a:rPr lang="en-US" dirty="0" smtClean="0"/>
              <a:t>with </a:t>
            </a:r>
            <a:r>
              <a:rPr lang="en-US" dirty="0" smtClean="0"/>
              <a:t>zero </a:t>
            </a:r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Column </a:t>
            </a:r>
            <a:r>
              <a:rPr lang="en-US" dirty="0" err="1" smtClean="0"/>
              <a:t>pdays</a:t>
            </a:r>
            <a:r>
              <a:rPr lang="en-US" dirty="0" smtClean="0"/>
              <a:t> was removed since there was only one value in the entire column</a:t>
            </a:r>
            <a:endParaRPr lang="en-US" dirty="0"/>
          </a:p>
          <a:p>
            <a:r>
              <a:rPr lang="en-US" dirty="0"/>
              <a:t>Factorized Categorical Variables</a:t>
            </a:r>
          </a:p>
          <a:p>
            <a:pPr lvl="1"/>
            <a:r>
              <a:rPr lang="en-US" dirty="0"/>
              <a:t>Columns containing categorical variables like job, marital status, education… were factorized</a:t>
            </a:r>
            <a:r>
              <a:rPr lang="en-US" dirty="0" smtClean="0"/>
              <a:t>.</a:t>
            </a:r>
          </a:p>
          <a:p>
            <a:r>
              <a:rPr lang="en-US" dirty="0"/>
              <a:t>Split data into training set (70%), validation set (15%), test set (15</a:t>
            </a:r>
            <a:r>
              <a:rPr lang="en-US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: Easy to visually interpret</a:t>
            </a:r>
          </a:p>
          <a:p>
            <a:r>
              <a:rPr lang="en-US" dirty="0" smtClean="0"/>
              <a:t>Cons: Prone to overfitting, high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53" y="2149645"/>
            <a:ext cx="6420180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r>
              <a:rPr lang="en-US" dirty="0" smtClean="0"/>
              <a:t> to be tuned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(complexity parameter, default=0.1)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/>
              <a:t> (minimum number of data points required to attempt a </a:t>
            </a:r>
            <a:r>
              <a:rPr lang="en-US" dirty="0" smtClean="0"/>
              <a:t>split, default=20)</a:t>
            </a:r>
            <a:endParaRPr lang="en-US" dirty="0"/>
          </a:p>
          <a:p>
            <a:pPr lvl="1"/>
            <a:r>
              <a:rPr lang="en-US" dirty="0" err="1" smtClean="0"/>
              <a:t>maxdepth</a:t>
            </a:r>
            <a:r>
              <a:rPr lang="en-US" dirty="0"/>
              <a:t> (depth of a decision </a:t>
            </a:r>
            <a:r>
              <a:rPr lang="en-US" dirty="0" smtClean="0"/>
              <a:t>tree, default=30)</a:t>
            </a:r>
          </a:p>
          <a:p>
            <a:endParaRPr lang="en-US" dirty="0" smtClean="0"/>
          </a:p>
          <a:p>
            <a:r>
              <a:rPr lang="en-US" dirty="0" err="1" smtClean="0"/>
              <a:t>Cp</a:t>
            </a:r>
            <a:r>
              <a:rPr lang="en-US" dirty="0" smtClean="0"/>
              <a:t> was tuned by visually inspecting </a:t>
            </a:r>
            <a:r>
              <a:rPr lang="en-US" dirty="0" err="1" smtClean="0"/>
              <a:t>cp</a:t>
            </a:r>
            <a:r>
              <a:rPr lang="en-US" dirty="0" smtClean="0"/>
              <a:t> table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61218"/>
            <a:ext cx="4146763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and </a:t>
            </a:r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were tuned using a grid search.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range: 1-20, increments of 1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range: 1-30, increments of 1</a:t>
            </a:r>
          </a:p>
          <a:p>
            <a:pPr lvl="1"/>
            <a:r>
              <a:rPr lang="en-US" dirty="0" smtClean="0"/>
              <a:t>600 possibilities in total</a:t>
            </a:r>
          </a:p>
          <a:p>
            <a:r>
              <a:rPr lang="en-US" dirty="0" smtClean="0"/>
              <a:t>Compared AUC for each model</a:t>
            </a:r>
          </a:p>
          <a:p>
            <a:pPr lvl="1"/>
            <a:r>
              <a:rPr lang="en-US" dirty="0" smtClean="0"/>
              <a:t>Summary of results</a:t>
            </a:r>
            <a:endParaRPr lang="en-US" dirty="0"/>
          </a:p>
          <a:p>
            <a:r>
              <a:rPr lang="en-US" dirty="0" smtClean="0"/>
              <a:t>Ideal Parameters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 smtClean="0"/>
              <a:t>: 20 (default)</a:t>
            </a:r>
          </a:p>
          <a:p>
            <a:pPr lvl="1"/>
            <a:r>
              <a:rPr lang="en-US" dirty="0" err="1" smtClean="0"/>
              <a:t>Maxdepth</a:t>
            </a:r>
            <a:r>
              <a:rPr lang="en-US" dirty="0" smtClean="0"/>
              <a:t>: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86644"/>
              </p:ext>
            </p:extLst>
          </p:nvPr>
        </p:nvGraphicFramePr>
        <p:xfrm>
          <a:off x="4960731" y="3279561"/>
          <a:ext cx="4230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5">
                  <a:extLst>
                    <a:ext uri="{9D8B030D-6E8A-4147-A177-3AD203B41FA5}">
                      <a16:colId xmlns:a16="http://schemas.microsoft.com/office/drawing/2014/main" val="153684689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7734108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8550097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868652065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214202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572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Optimizing  Decision Trees and Random Forest Models</vt:lpstr>
      <vt:lpstr>Goals</vt:lpstr>
      <vt:lpstr>About the Data</vt:lpstr>
      <vt:lpstr>Plan – Data Preparation</vt:lpstr>
      <vt:lpstr>Plan – Model Tuning and Evaluation</vt:lpstr>
      <vt:lpstr>Data Preparation</vt:lpstr>
      <vt:lpstr>Decision Tree Model</vt:lpstr>
      <vt:lpstr>Tuning the Decision Tree Model</vt:lpstr>
      <vt:lpstr>Tuning the Decision Tree Model</vt:lpstr>
      <vt:lpstr>Random Forest Model</vt:lpstr>
      <vt:lpstr>Tuning the Random Forest Model</vt:lpstr>
      <vt:lpstr>Tuning the Random Forest Model</vt:lpstr>
      <vt:lpstr>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Decision Trees and Random Forest Models</dc:title>
  <dc:creator>Laura Ye</dc:creator>
  <cp:lastModifiedBy>Laura Ye</cp:lastModifiedBy>
  <cp:revision>53</cp:revision>
  <dcterms:created xsi:type="dcterms:W3CDTF">2018-03-14T14:39:37Z</dcterms:created>
  <dcterms:modified xsi:type="dcterms:W3CDTF">2018-03-15T14:39:15Z</dcterms:modified>
</cp:coreProperties>
</file>