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6D6A-D73F-AE4E-B7BB-A56A0F02C79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94FB-56CB-7147-B1D4-F13B9742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dirty="0">
                <a:effectLst/>
                <a:latin typeface="Bliss"/>
              </a:rPr>
              <a:t>The nervous system can modulate neurotransmitter release by </a:t>
            </a:r>
            <a:r>
              <a:rPr lang="en-GB" sz="1800" b="0" dirty="0" err="1">
                <a:effectLst/>
                <a:latin typeface="Bliss"/>
              </a:rPr>
              <a:t>neurotrans</a:t>
            </a:r>
            <a:r>
              <a:rPr lang="en-GB" sz="1800" b="0" dirty="0">
                <a:effectLst/>
                <a:latin typeface="Bliss"/>
              </a:rPr>
              <a:t>- </a:t>
            </a:r>
            <a:r>
              <a:rPr lang="en-GB" sz="1800" b="0" dirty="0" err="1">
                <a:effectLst/>
                <a:latin typeface="Bliss"/>
              </a:rPr>
              <a:t>mitter</a:t>
            </a:r>
            <a:r>
              <a:rPr lang="en-GB" sz="1800" b="0" dirty="0">
                <a:effectLst/>
                <a:latin typeface="Bliss"/>
              </a:rPr>
              <a:t> activation of heterotrimeric GTP–binding protein (G protein)–coupled receptors. We found that microinjection of G protein 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subunits (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b="0" dirty="0">
                <a:effectLst/>
                <a:latin typeface="Bliss"/>
              </a:rPr>
              <a:t>) mimics serotonin’s inhibitory effect on neurotransmission. Release of free 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was critical for this effect because a 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scavenger blocked serotonin’s effect. 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had no effect on fast, action potential– evoked intracellular Ca2 </a:t>
            </a:r>
            <a:r>
              <a:rPr lang="en-GB" sz="1800" dirty="0">
                <a:effectLst/>
                <a:latin typeface="Universal"/>
              </a:rPr>
              <a:t>1 </a:t>
            </a:r>
            <a:r>
              <a:rPr lang="en-GB" sz="1800" b="0" dirty="0">
                <a:effectLst/>
                <a:latin typeface="Bliss"/>
              </a:rPr>
              <a:t>release that triggered neurotransmission. Inhibition of neurotransmitter release by </a:t>
            </a:r>
            <a:r>
              <a:rPr lang="en-GB" sz="1800" b="0" dirty="0" err="1">
                <a:effectLst/>
                <a:latin typeface="Bliss"/>
              </a:rPr>
              <a:t>seroto</a:t>
            </a:r>
            <a:r>
              <a:rPr lang="en-GB" sz="1800" b="0" dirty="0">
                <a:effectLst/>
                <a:latin typeface="Bliss"/>
              </a:rPr>
              <a:t>- </a:t>
            </a:r>
            <a:r>
              <a:rPr lang="en-GB" sz="1800" b="0" dirty="0" err="1">
                <a:effectLst/>
                <a:latin typeface="Bliss"/>
              </a:rPr>
              <a:t>nin</a:t>
            </a:r>
            <a:r>
              <a:rPr lang="en-GB" sz="1800" b="0" dirty="0">
                <a:effectLst/>
                <a:latin typeface="Bliss"/>
              </a:rPr>
              <a:t> was still seen after blockade of all classical 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effector pathways. Thus, </a:t>
            </a:r>
            <a:r>
              <a:rPr lang="en-GB" sz="1800" b="0" dirty="0" err="1">
                <a:effectLst/>
                <a:latin typeface="Bliss"/>
              </a:rPr>
              <a:t>G</a:t>
            </a:r>
            <a:r>
              <a:rPr lang="en-GB" sz="1800" dirty="0" err="1">
                <a:effectLst/>
                <a:latin typeface="Universal"/>
              </a:rPr>
              <a:t>bg</a:t>
            </a:r>
            <a:r>
              <a:rPr lang="en-GB" sz="1800" dirty="0">
                <a:effectLst/>
                <a:latin typeface="Universal"/>
              </a:rPr>
              <a:t> </a:t>
            </a:r>
            <a:r>
              <a:rPr lang="en-GB" sz="1800" b="0" dirty="0">
                <a:effectLst/>
                <a:latin typeface="Bliss"/>
              </a:rPr>
              <a:t>blocked neurotransmitter release downstream of Ca2</a:t>
            </a:r>
            <a:r>
              <a:rPr lang="en-GB" sz="1800" dirty="0">
                <a:effectLst/>
                <a:latin typeface="Universal"/>
              </a:rPr>
              <a:t>1 </a:t>
            </a:r>
            <a:r>
              <a:rPr lang="en-GB" sz="1800" b="0" dirty="0">
                <a:effectLst/>
                <a:latin typeface="Bliss"/>
              </a:rPr>
              <a:t>entry and may directly target the exocytotic fusion machinery at the presynaptic terminal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94FB-56CB-7147-B1D4-F13B9742D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3A49-BF59-F7E9-786E-634E0B79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A173F-E773-B29D-D070-1CCC3219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73D4-48D8-BBB8-5C46-B65E7894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7DF5-98D3-61A4-105C-3E476404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D4F6-1429-D8D7-1B20-0CC25395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D73C-0B3F-6F49-EF0D-BD3A5B2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102C-ED13-FDAC-3D97-57453D95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94E4-5FF1-4B1E-A535-593602A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C4CA-5F36-B1DC-6BDC-60F70C0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D904-058D-EFE4-E860-A1779DE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9BD54-CCAE-F043-5B3D-D3FEF0D0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9C47-052F-E69E-A7FA-B7C54C11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57DC-1D3F-284A-B5D5-71A7654C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601A-A92A-99E5-C9B9-4D982CAA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D72-C927-5059-84EE-CA00E779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B58D-83C8-E8D3-05B2-F961CCB2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86FC-29C8-4B69-2D7F-AE54F17D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914-5C87-1965-2036-A85E8AE8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A531D-9BEE-1248-B534-8E3C283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963B-54F6-07FF-E414-2B59BEF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B591-6788-4BCC-1BC0-E3116A96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1377-15CB-7AB2-1C37-6A6B5E66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E4A0-3F70-25C2-1772-3BDD5972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85F2-D5F4-5D22-6246-E712A85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35AF-30D2-BCC9-9F26-FD33C204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E14E-DE10-6538-A97F-61DBF323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50B0-AFC0-C23F-D6E7-E856AA15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39C8-A7CE-891B-60BA-F5769C923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40CE-B664-6950-F735-26AD63B9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8578-F8CC-E900-48E5-998FB8B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4888-52FF-4E21-9E5B-D020D49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575D-AC5A-ECF6-4FD3-8B35ACA7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4065-42DD-B52C-C5A0-9D4CDF4E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2006-F7CA-E23C-7A6B-EB201672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88F12-99AE-48B9-0B58-BFC1F0AA9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461B-48DC-DB29-6EEA-458B68C1E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F5155-84BB-7A09-32D3-1C563912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A336A-44A8-A4BE-3413-AECA53DE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E7F9-BD65-5096-B0EC-5654C5EA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B011-851B-747E-CAFF-2CDB42D3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9A8F8-8EF3-9926-6AF9-8798465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F62A-9C44-1A89-0EE7-383C7B37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EC7CB-FE22-C324-5C4F-194DB510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7B0-BB92-1564-8F84-13DA1CB0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15A66-DC5E-88BE-5C5B-99075D5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FDFF-F4AE-44B6-B38D-FE0272DB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6C8-F811-7B4C-D087-5EF90C68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8714-22C5-95D6-83A5-BA85A98D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2890-D6B0-54EF-3070-119FC39A6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9E59-B4D0-F37C-B5E8-9DE1AFC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CF49-D5A2-7A7D-D88B-9E5F725E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9C38-9FE6-75C5-D992-2C0FBE11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42FB-7091-5524-339B-E14B7391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1687-687E-732E-6397-599B431D9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DA055-8163-4057-370D-8E8972D8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CD274-017A-783E-3224-644A2205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39513-42C1-839C-BD3D-70A94D8A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C529-8AF2-09F1-DD2B-AACDEC0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F071E-D1B4-45C7-F901-0DAEA9FF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0487-D977-DC8E-05EE-B83B6402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4432-B677-8A26-0FBE-996EC5A82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A6FAE-6A64-854C-8416-39714094A42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7751-FA77-29E4-70B4-29ED29ED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7BF4-72B7-08F5-398C-56088A6A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24A4-2F7E-BE4C-9774-DF4CC0E6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389-1B4B-32A7-CBC9-E13F21243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E987-FF08-76E4-A8B4-622283A87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9DA09B83-F8A1-7E09-8519-9FC1FE9C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7" y="361348"/>
            <a:ext cx="7772400" cy="2027992"/>
          </a:xfrm>
          <a:prstGeom prst="rect">
            <a:avLst/>
          </a:prstGeom>
        </p:spPr>
      </p:pic>
      <p:pic>
        <p:nvPicPr>
          <p:cNvPr id="7" name="Picture 6" descr="A diagram of a synaptic line&#10;&#10;Description automatically generated">
            <a:extLst>
              <a:ext uri="{FF2B5EF4-FFF2-40B4-BE49-F238E27FC236}">
                <a16:creationId xmlns:a16="http://schemas.microsoft.com/office/drawing/2014/main" id="{8066FC15-5F6E-28D6-B084-AD825382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66" y="3347272"/>
            <a:ext cx="7772400" cy="26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17142</TotalTime>
  <Words>121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Bliss</vt:lpstr>
      <vt:lpstr>Universal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Reva</dc:creator>
  <cp:lastModifiedBy>Maria Reva</cp:lastModifiedBy>
  <cp:revision>1</cp:revision>
  <dcterms:created xsi:type="dcterms:W3CDTF">2024-10-14T10:41:57Z</dcterms:created>
  <dcterms:modified xsi:type="dcterms:W3CDTF">2024-10-26T08:24:37Z</dcterms:modified>
</cp:coreProperties>
</file>