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6" r:id="rId4"/>
    <p:sldId id="259" r:id="rId5"/>
    <p:sldId id="265" r:id="rId6"/>
    <p:sldId id="268" r:id="rId7"/>
    <p:sldId id="263" r:id="rId8"/>
    <p:sldId id="269" r:id="rId9"/>
    <p:sldId id="270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2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1FD-21B2-4700-A4AA-9B1ABE86168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5DD8-0393-4901-9220-DB6E10C0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3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1FD-21B2-4700-A4AA-9B1ABE86168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5DD8-0393-4901-9220-DB6E10C0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1FD-21B2-4700-A4AA-9B1ABE86168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5DD8-0393-4901-9220-DB6E10C0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8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1FD-21B2-4700-A4AA-9B1ABE86168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5DD8-0393-4901-9220-DB6E10C0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1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1FD-21B2-4700-A4AA-9B1ABE86168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5DD8-0393-4901-9220-DB6E10C0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6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1FD-21B2-4700-A4AA-9B1ABE86168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5DD8-0393-4901-9220-DB6E10C0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2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1FD-21B2-4700-A4AA-9B1ABE86168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5DD8-0393-4901-9220-DB6E10C0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9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1FD-21B2-4700-A4AA-9B1ABE86168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5DD8-0393-4901-9220-DB6E10C0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9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1FD-21B2-4700-A4AA-9B1ABE86168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5DD8-0393-4901-9220-DB6E10C0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9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1FD-21B2-4700-A4AA-9B1ABE86168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5DD8-0393-4901-9220-DB6E10C0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4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1FD-21B2-4700-A4AA-9B1ABE86168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5DD8-0393-4901-9220-DB6E10C0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6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311FD-21B2-4700-A4AA-9B1ABE86168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5DD8-0393-4901-9220-DB6E10C0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6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foods@sfgov.com" TargetMode="External"/><Relationship Id="rId2" Type="http://schemas.openxmlformats.org/officeDocument/2006/relationships/hyperlink" Target="https://hsa.smcgov.org/hsa-loc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 I Eligible?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CalFresh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Eligibility Checklist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10600" cy="5867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Must </a:t>
            </a:r>
            <a:r>
              <a:rPr lang="en-US" sz="2000" dirty="0"/>
              <a:t>be a US citizen or a legal permanent resident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Student Requirements: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 smtClean="0"/>
              <a:t>Income Limits</a:t>
            </a:r>
            <a:r>
              <a:rPr lang="en-US" sz="2000" dirty="0" smtClean="0"/>
              <a:t>: Monthly gross income (before deductions) must be the same or below the amount listed in the chart below for the household size: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856200"/>
              </p:ext>
            </p:extLst>
          </p:nvPr>
        </p:nvGraphicFramePr>
        <p:xfrm>
          <a:off x="346165" y="5029200"/>
          <a:ext cx="792480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84"/>
                <a:gridCol w="700116"/>
                <a:gridCol w="685800"/>
                <a:gridCol w="685800"/>
                <a:gridCol w="685800"/>
                <a:gridCol w="685800"/>
                <a:gridCol w="685800"/>
                <a:gridCol w="762000"/>
                <a:gridCol w="685800"/>
                <a:gridCol w="685800"/>
                <a:gridCol w="762000"/>
              </a:tblGrid>
              <a:tr h="7429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Family Size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Income Limit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$2010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$2708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$3404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$4100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$4798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$5494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$6190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$6888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$7586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$8284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3"/>
          <a:stretch/>
        </p:blipFill>
        <p:spPr bwMode="auto">
          <a:xfrm>
            <a:off x="717951" y="1752600"/>
            <a:ext cx="7134225" cy="213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00617"/>
            <a:ext cx="2286000" cy="105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58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Office Locations/Contacts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534400" cy="5715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u="sng" dirty="0" smtClean="0"/>
              <a:t>Alameda County</a:t>
            </a:r>
          </a:p>
          <a:p>
            <a:pPr marL="0" indent="0">
              <a:buNone/>
            </a:pPr>
            <a:r>
              <a:rPr lang="en-US" sz="1800" dirty="0" smtClean="0"/>
              <a:t>P: 510-891-0700  (REALLY DIFFICULT to speak to someone over the phone at this office, phone lines are always busy)</a:t>
            </a:r>
          </a:p>
          <a:p>
            <a:pPr marL="0" indent="0">
              <a:buNone/>
            </a:pPr>
            <a:r>
              <a:rPr lang="en-US" sz="1800" dirty="0" smtClean="0"/>
              <a:t>Address: 2000 San Pablo Ave</a:t>
            </a:r>
          </a:p>
          <a:p>
            <a:pPr marL="0" indent="0">
              <a:buNone/>
            </a:pPr>
            <a:endParaRPr lang="en-US" sz="1800" b="1" u="sng" dirty="0" smtClean="0"/>
          </a:p>
          <a:p>
            <a:pPr marL="0" indent="0">
              <a:buNone/>
            </a:pPr>
            <a:r>
              <a:rPr lang="en-US" sz="1800" b="1" u="sng" dirty="0" smtClean="0"/>
              <a:t>San </a:t>
            </a:r>
            <a:r>
              <a:rPr lang="en-US" sz="1800" b="1" u="sng" dirty="0" smtClean="0"/>
              <a:t>Francisco County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P: 415-558-4700: </a:t>
            </a:r>
            <a:r>
              <a:rPr lang="en-US" sz="1800" b="1" dirty="0"/>
              <a:t>Press 1 for English, 2 for Spanish; Press 1 for info on how to apply, 2 if you have existing  case; Press 2 to speak to </a:t>
            </a:r>
            <a:r>
              <a:rPr lang="en-US" sz="1800" b="1" dirty="0" smtClean="0"/>
              <a:t>someone </a:t>
            </a:r>
            <a:r>
              <a:rPr lang="en-US" sz="1800" dirty="0" smtClean="0"/>
              <a:t>(can </a:t>
            </a:r>
            <a:r>
              <a:rPr lang="en-US" sz="1800" dirty="0"/>
              <a:t>take up to 10 minutes to speak to a person)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Address</a:t>
            </a:r>
            <a:r>
              <a:rPr lang="en-US" sz="1800" dirty="0"/>
              <a:t>: 1235 Mission Street 8a-5p weekdays.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(</a:t>
            </a:r>
            <a:r>
              <a:rPr lang="en-US" sz="1800" dirty="0"/>
              <a:t>BEST to arrive prior to opening) 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u="sng" dirty="0"/>
              <a:t>San Mateo County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 smtClean="0"/>
              <a:t>HAS Administrative Office – Belmont, Northern Region Office – Daly City,  Northern Region Office– South City, Central Region Office – Belmont, Central Region VRS Services Connect – San Carlos, CA, Southern Region Office – Redwood City, &amp; Souther</a:t>
            </a:r>
            <a:r>
              <a:rPr lang="en-US" sz="1800" dirty="0" smtClean="0"/>
              <a:t>n Region Office – East Palo Alto, CA</a:t>
            </a:r>
            <a:r>
              <a:rPr lang="en-US" sz="1800" dirty="0"/>
              <a:t>. (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hsa.smcgov.org/hsa-locations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Email: </a:t>
            </a:r>
            <a:r>
              <a:rPr lang="en-US" sz="1800" dirty="0" smtClean="0">
                <a:hlinkClick r:id="rId3"/>
              </a:rPr>
              <a:t>foods@sfgov.com</a:t>
            </a:r>
            <a:r>
              <a:rPr lang="en-US" sz="1800" dirty="0" smtClean="0"/>
              <a:t> (ONLY USE EMAIL TO SEND IN DOCUMENTS IF YOU HAVE A CASE NUMBER. INCLUDE your CASE NUMBER in subject </a:t>
            </a:r>
            <a:r>
              <a:rPr lang="en-US" sz="1800" dirty="0"/>
              <a:t> </a:t>
            </a:r>
            <a:r>
              <a:rPr lang="en-US" sz="1800" dirty="0" smtClean="0"/>
              <a:t>of email)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*If applying in-person, process can take up to 2-3 hours.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050" name="Picture 2" descr="C:\Users\sfatemp\Desktop\Captu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793" y="2971800"/>
            <a:ext cx="2852183" cy="123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2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Documents required to apply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686800" cy="5562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Proof of residence </a:t>
            </a:r>
            <a:r>
              <a:rPr lang="en-US" dirty="0" smtClean="0"/>
              <a:t>(lease, copy of bills) 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 smtClean="0"/>
              <a:t>Work Study Certification Letter</a:t>
            </a:r>
            <a:r>
              <a:rPr lang="en-US" dirty="0" smtClean="0"/>
              <a:t> </a:t>
            </a:r>
            <a:endParaRPr lang="en-US" dirty="0"/>
          </a:p>
          <a:p>
            <a:pPr marL="511175" indent="0">
              <a:buNone/>
            </a:pPr>
            <a:r>
              <a:rPr lang="en-US" dirty="0" smtClean="0"/>
              <a:t>***(you may be asked to submit your work      study pay stubs depending on the case worker that is assigned to you)</a:t>
            </a:r>
            <a:endParaRPr lang="en-US" dirty="0"/>
          </a:p>
          <a:p>
            <a:pPr marL="514350" indent="-514350">
              <a:buAutoNum type="arabicPeriod" startAt="3"/>
            </a:pPr>
            <a:r>
              <a:rPr lang="en-US" u="sng" dirty="0" smtClean="0"/>
              <a:t>Class schedule 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 algn="ctr">
              <a:buNone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Apply today! Enrolling in </a:t>
            </a:r>
            <a:r>
              <a:rPr lang="en-US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CalFresh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takes 3 steps!</a:t>
            </a:r>
          </a:p>
          <a:p>
            <a:pPr marL="0" indent="115888" algn="ctr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you don’t apply, you won’t know if you qualify. </a:t>
            </a:r>
          </a:p>
          <a:p>
            <a:pPr marL="0" indent="0" algn="ctr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2867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1: Create an Account at mybenefitscalwin.org (5 mins)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2" y="2209801"/>
            <a:ext cx="5714999" cy="353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2: Upload documents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 mins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Income Verification</a:t>
            </a:r>
            <a:r>
              <a:rPr lang="en-US" dirty="0" smtClean="0"/>
              <a:t>: Financial Award Letter &amp; either work study verification document OR recent pay stubs </a:t>
            </a:r>
            <a:r>
              <a:rPr lang="en-US" dirty="0"/>
              <a:t>(</a:t>
            </a:r>
            <a:r>
              <a:rPr lang="en-US" dirty="0" smtClean="0"/>
              <a:t>if you’re employed)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Citizenship Verification</a:t>
            </a:r>
            <a:r>
              <a:rPr lang="en-US" b="1" dirty="0" smtClean="0"/>
              <a:t> </a:t>
            </a:r>
            <a:r>
              <a:rPr lang="en-US" dirty="0" smtClean="0"/>
              <a:t>(passport, birth certificate, or green card)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Student Verification </a:t>
            </a:r>
            <a:r>
              <a:rPr lang="en-US" dirty="0" smtClean="0"/>
              <a:t>(e.g. class schedule)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 smtClean="0"/>
              <a:t>Be </a:t>
            </a:r>
            <a:r>
              <a:rPr lang="en-US" dirty="0"/>
              <a:t>Sure to provide a good contact phone number &amp; include  the best </a:t>
            </a:r>
            <a:r>
              <a:rPr lang="en-US" dirty="0" smtClean="0"/>
              <a:t>time </a:t>
            </a:r>
            <a:r>
              <a:rPr lang="en-US" dirty="0"/>
              <a:t>for a worker to call you to schedule an interview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 Phone Interview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(10-20 mins)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7933765" cy="27387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Within </a:t>
            </a:r>
            <a:r>
              <a:rPr lang="en-US" sz="2000" b="1" dirty="0" smtClean="0"/>
              <a:t>3 business days </a:t>
            </a:r>
            <a:r>
              <a:rPr lang="en-US" sz="2000" dirty="0" smtClean="0"/>
              <a:t>of applying online, you will receive a text message or a phone call to set up a phone OR in-person interview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 smtClean="0"/>
              <a:t>Phone interview sample Q’s from a student who was approved   </a:t>
            </a:r>
          </a:p>
          <a:p>
            <a:r>
              <a:rPr lang="en-US" sz="2000" dirty="0"/>
              <a:t>Verify name, address, &amp; SSN</a:t>
            </a:r>
          </a:p>
          <a:p>
            <a:r>
              <a:rPr lang="en-US" sz="2000" dirty="0"/>
              <a:t>How much do you pay for rent &amp; utilities? If utilities not included, how much do you pay for utilities?</a:t>
            </a:r>
          </a:p>
          <a:p>
            <a:r>
              <a:rPr lang="en-US" sz="2000" dirty="0"/>
              <a:t>Which bank firm do you use?</a:t>
            </a:r>
          </a:p>
          <a:p>
            <a:r>
              <a:rPr lang="en-US" sz="2000" dirty="0"/>
              <a:t>How much money do you have in your bank account? </a:t>
            </a:r>
            <a:r>
              <a:rPr lang="en-US" sz="2000" dirty="0" smtClean="0"/>
              <a:t>(If your </a:t>
            </a:r>
            <a:r>
              <a:rPr lang="en-US" sz="2000" dirty="0"/>
              <a:t>checking/savings account(s) is $100 or </a:t>
            </a:r>
            <a:r>
              <a:rPr lang="en-US" sz="2000" dirty="0" smtClean="0"/>
              <a:t>less, you will receive benefits immediately) </a:t>
            </a:r>
            <a:endParaRPr lang="en-US" sz="2000" dirty="0"/>
          </a:p>
          <a:p>
            <a:r>
              <a:rPr lang="en-US" sz="2000" dirty="0"/>
              <a:t>Do you receive any financial help from parents or outside source?</a:t>
            </a:r>
          </a:p>
          <a:p>
            <a:r>
              <a:rPr lang="en-US" sz="2000" dirty="0"/>
              <a:t>Do you have any loans outside of school?</a:t>
            </a:r>
          </a:p>
          <a:p>
            <a:r>
              <a:rPr lang="en-US" sz="2000" dirty="0"/>
              <a:t>Are you a full-time or part-time student? </a:t>
            </a:r>
          </a:p>
          <a:p>
            <a:endParaRPr lang="en-US" sz="2000" b="1" u="sng" dirty="0"/>
          </a:p>
          <a:p>
            <a:pPr marL="0" indent="0">
              <a:buNone/>
            </a:pPr>
            <a:r>
              <a:rPr lang="en-US" sz="1600" b="1" dirty="0" smtClean="0"/>
              <a:t>*NOTE You may want to consider NOT providing </a:t>
            </a:r>
            <a:r>
              <a:rPr lang="en-US" sz="1600" dirty="0" smtClean="0"/>
              <a:t>your bank </a:t>
            </a:r>
            <a:r>
              <a:rPr lang="en-US" sz="1600" dirty="0"/>
              <a:t>account statements </a:t>
            </a:r>
            <a:r>
              <a:rPr lang="en-US" sz="1600" b="1" dirty="0" smtClean="0"/>
              <a:t>if your account reflects large deposits from school loans/grants disbursements)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1823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325562"/>
          </a:xfrm>
        </p:spPr>
        <p:txBody>
          <a:bodyPr>
            <a:no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4: Approval or Denial Letter sent via mail  (3-30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days):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686800" cy="51054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How long will it take? The </a:t>
            </a:r>
            <a:r>
              <a:rPr lang="en-US" sz="2000" dirty="0"/>
              <a:t>assigned worker have up to 30 days to either approve or deny your case (if you haven’t heard anything by 10-14 business days</a:t>
            </a:r>
            <a:r>
              <a:rPr lang="en-US" sz="2000"/>
              <a:t>, </a:t>
            </a:r>
            <a:r>
              <a:rPr lang="en-US" sz="2000" smtClean="0"/>
              <a:t>give the </a:t>
            </a:r>
            <a:r>
              <a:rPr lang="en-US" sz="2000" dirty="0" smtClean="0"/>
              <a:t>HSA </a:t>
            </a:r>
            <a:r>
              <a:rPr lang="en-US" sz="2000" dirty="0" err="1" smtClean="0"/>
              <a:t>Medi</a:t>
            </a:r>
            <a:r>
              <a:rPr lang="en-US" sz="2000" dirty="0" smtClean="0"/>
              <a:t>-Cal office </a:t>
            </a:r>
            <a:r>
              <a:rPr lang="en-US" sz="2000" dirty="0"/>
              <a:t>a call at 415-558-4700)</a:t>
            </a:r>
          </a:p>
          <a:p>
            <a:r>
              <a:rPr lang="en-US" sz="2000" dirty="0" smtClean="0"/>
              <a:t>You may be eligible to get benefits within 3 calendar days, if you meet one of the criteria: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sz="1200" dirty="0" smtClean="0"/>
              <a:t>Your monthly gross income is less than $150 &amp; your checking/savings account(s) is $100 or less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sz="1200" dirty="0" smtClean="0"/>
              <a:t>Your household’s housing costs are more than your monthly gross income &amp; cash on hand or in checking/savings account(s) </a:t>
            </a:r>
            <a:endParaRPr lang="en-US" sz="1200" dirty="0"/>
          </a:p>
          <a:p>
            <a:r>
              <a:rPr lang="en-US" sz="2000" dirty="0" smtClean="0"/>
              <a:t>If approved, you will </a:t>
            </a:r>
            <a:r>
              <a:rPr lang="en-US" sz="2000" dirty="0"/>
              <a:t>receive </a:t>
            </a:r>
            <a:r>
              <a:rPr lang="en-US" sz="2000" b="1" dirty="0"/>
              <a:t>UP TO $194/month</a:t>
            </a:r>
            <a:r>
              <a:rPr lang="en-US" sz="2000" dirty="0"/>
              <a:t>. This amount varies depending on your income. If you’re in disagreement of your approved monthly benefits, contact your case worker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If your application is approved, you will also receive a </a:t>
            </a:r>
            <a:r>
              <a:rPr lang="en-US" sz="2000" b="1" u="sng" dirty="0"/>
              <a:t>SAR 7 Eligibility Status Report</a:t>
            </a:r>
            <a:r>
              <a:rPr lang="en-US" sz="2000" dirty="0"/>
              <a:t> Form via mail (</a:t>
            </a:r>
            <a:r>
              <a:rPr lang="en-US" sz="2000" b="1" dirty="0"/>
              <a:t>this will need to be completed usually within 3-5 business days to keep benefits active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2782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85" y="457200"/>
            <a:ext cx="8305800" cy="1417638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fill out your SAR 7 Eligibility Status Report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b="1" dirty="0" smtClean="0"/>
              <a:t>http://www.cdss.ca.gov/cdssweb/entres/forms/English/SAR7A.pdf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622434"/>
            <a:ext cx="4002124" cy="514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1559218"/>
            <a:ext cx="4096539" cy="529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5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Can I Use My EBT Card?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2533651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30480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Can be used to purchase food </a:t>
            </a:r>
          </a:p>
          <a:p>
            <a:pPr marL="287338"/>
            <a:r>
              <a:rPr lang="en-US" sz="2000" dirty="0" smtClean="0"/>
              <a:t>at many San Francisco stores for </a:t>
            </a:r>
            <a:r>
              <a:rPr lang="en-US" sz="2000" b="1" u="sng" dirty="0" smtClean="0"/>
              <a:t>FOOD ONLY!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o </a:t>
            </a:r>
            <a:r>
              <a:rPr lang="en-US" sz="2000" dirty="0"/>
              <a:t>find stores in your area that </a:t>
            </a:r>
            <a:r>
              <a:rPr lang="en-US" sz="2000" dirty="0" smtClean="0"/>
              <a:t>accept</a:t>
            </a:r>
            <a:r>
              <a:rPr lang="en-US" sz="2000" dirty="0"/>
              <a:t> </a:t>
            </a:r>
            <a:r>
              <a:rPr lang="en-US" sz="2000" dirty="0" err="1"/>
              <a:t>CalFresh</a:t>
            </a:r>
            <a:r>
              <a:rPr lang="en-US" sz="2000" dirty="0"/>
              <a:t> </a:t>
            </a:r>
            <a:r>
              <a:rPr lang="en-US" sz="2000" dirty="0" smtClean="0"/>
              <a:t>benefits</a:t>
            </a:r>
            <a:r>
              <a:rPr lang="en-US" sz="2000" dirty="0"/>
              <a:t> visit: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https</a:t>
            </a:r>
            <a:r>
              <a:rPr lang="en-US" sz="2000" dirty="0"/>
              <a:t>://www.ebt.ca.gov/caebtclient/cashlocationSearch.recip;jsessionid=F7563C65311FD79AB54E767AE732011A</a:t>
            </a:r>
            <a:endParaRPr lang="en-US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971800"/>
            <a:ext cx="1905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43000"/>
            <a:ext cx="223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154466" y="1524000"/>
            <a:ext cx="1646134" cy="1066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8574"/>
            <a:ext cx="53530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2" y="1752600"/>
            <a:ext cx="8991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Your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CalFresh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Benefits to Enjoy the Tastiest Local Fruits and Vegetables</a:t>
            </a:r>
          </a:p>
          <a:p>
            <a:pPr algn="ct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YOUR CALFRESH/EBT DOLLARS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W/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MATCH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2971800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</a:t>
            </a:r>
            <a:r>
              <a:rPr lang="en-US" b="1" dirty="0"/>
              <a:t>MARKET MATCH </a:t>
            </a:r>
            <a:r>
              <a:rPr lang="en-US" b="1" dirty="0" smtClean="0"/>
              <a:t>WORKS: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Visit your PCFMA farmers' market Info Booth.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Buy EBT Scrip with your Golden State Advantage EBT card.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every $1 dollar you purchase you will receive a free Market Match dollar worth $1 in fresh fruits and vegetables, up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$10 in free scrip per farmers' market visit.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Shop for fresh fruits and vegetables, spending the tokens with farmers as you would spend cash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/>
              <a:t>To Locate a Participating Farmers’ Market in your area visit:</a:t>
            </a:r>
          </a:p>
          <a:p>
            <a:r>
              <a:rPr lang="en-US" b="1" dirty="0"/>
              <a:t>http://www.pcfma.org/visit/markets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28600"/>
            <a:ext cx="1981201" cy="126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8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9809</TotalTime>
  <Words>944</Words>
  <Application>Microsoft Office PowerPoint</Application>
  <PresentationFormat>On-screen Show (4:3)</PresentationFormat>
  <Paragraphs>109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Am I Eligible? CalFresh Eligibility Checklist </vt:lpstr>
      <vt:lpstr>Documents required to apply</vt:lpstr>
      <vt:lpstr>Step 1: Create an Account at mybenefitscalwin.org (5 mins)</vt:lpstr>
      <vt:lpstr>Step 2: Upload documents (10 mins)</vt:lpstr>
      <vt:lpstr>Step 3: Phone Interview (10-20 mins)</vt:lpstr>
      <vt:lpstr>Step 4: Approval or Denial Letter sent via mail  (3-30 days): </vt:lpstr>
      <vt:lpstr>How to fill out your SAR 7 Eligibility Status Report  http://www.cdss.ca.gov/cdssweb/entres/forms/English/SAR7A.pdf </vt:lpstr>
      <vt:lpstr>Where Can I Use My EBT Card? </vt:lpstr>
      <vt:lpstr>PowerPoint Presentation</vt:lpstr>
      <vt:lpstr>Office Locations/Contacts </vt:lpstr>
    </vt:vector>
  </TitlesOfParts>
  <Company>UCSF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SFATEMP</dc:creator>
  <cp:lastModifiedBy>Garcia, Carol</cp:lastModifiedBy>
  <cp:revision>45</cp:revision>
  <cp:lastPrinted>2017-11-28T20:50:01Z</cp:lastPrinted>
  <dcterms:created xsi:type="dcterms:W3CDTF">2017-07-06T17:14:53Z</dcterms:created>
  <dcterms:modified xsi:type="dcterms:W3CDTF">2018-02-26T21:17:12Z</dcterms:modified>
</cp:coreProperties>
</file>