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8" r:id="rId14"/>
    <p:sldId id="299" r:id="rId15"/>
    <p:sldId id="268" r:id="rId16"/>
    <p:sldId id="269" r:id="rId17"/>
    <p:sldId id="270" r:id="rId18"/>
    <p:sldId id="271" r:id="rId19"/>
    <p:sldId id="272" r:id="rId20"/>
    <p:sldId id="273" r:id="rId21"/>
    <p:sldId id="300" r:id="rId22"/>
    <p:sldId id="274" r:id="rId23"/>
    <p:sldId id="275" r:id="rId24"/>
    <p:sldId id="276" r:id="rId25"/>
    <p:sldId id="277" r:id="rId26"/>
    <p:sldId id="278" r:id="rId27"/>
    <p:sldId id="279" r:id="rId28"/>
    <p:sldId id="280" r:id="rId29"/>
    <p:sldId id="281" r:id="rId30"/>
    <p:sldId id="282" r:id="rId31"/>
    <p:sldId id="283" r:id="rId32"/>
    <p:sldId id="301" r:id="rId33"/>
    <p:sldId id="285" r:id="rId34"/>
    <p:sldId id="286" r:id="rId35"/>
    <p:sldId id="284" r:id="rId36"/>
    <p:sldId id="302" r:id="rId37"/>
    <p:sldId id="287" r:id="rId38"/>
    <p:sldId id="288" r:id="rId39"/>
    <p:sldId id="289" r:id="rId40"/>
    <p:sldId id="290" r:id="rId41"/>
    <p:sldId id="291" r:id="rId42"/>
    <p:sldId id="292" r:id="rId43"/>
    <p:sldId id="293" r:id="rId44"/>
    <p:sldId id="294" r:id="rId45"/>
    <p:sldId id="297" r:id="rId4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77" autoAdjust="0"/>
  </p:normalViewPr>
  <p:slideViewPr>
    <p:cSldViewPr>
      <p:cViewPr varScale="1">
        <p:scale>
          <a:sx n="56" d="100"/>
          <a:sy n="56" d="100"/>
        </p:scale>
        <p:origin x="797"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A0FDC73-67E4-4BD9-A5E5-9D71B3851869}" type="datetimeFigureOut">
              <a:rPr lang="en-US" smtClean="0"/>
              <a:t>1/24/2021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B987228-2365-4143-B967-5184257FB04C}" type="slidenum">
              <a:rPr lang="en-US" smtClean="0"/>
              <a:t>‹#›</a:t>
            </a:fld>
            <a:endParaRPr lang="en-US"/>
          </a:p>
        </p:txBody>
      </p:sp>
    </p:spTree>
    <p:extLst>
      <p:ext uri="{BB962C8B-B14F-4D97-AF65-F5344CB8AC3E}">
        <p14:creationId xmlns:p14="http://schemas.microsoft.com/office/powerpoint/2010/main" val="324822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previous module was about test levels, and in this module, we will look at the so‑called test types.</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a:t>
            </a:fld>
            <a:endParaRPr lang="en-US"/>
          </a:p>
        </p:txBody>
      </p:sp>
    </p:spTree>
    <p:extLst>
      <p:ext uri="{BB962C8B-B14F-4D97-AF65-F5344CB8AC3E}">
        <p14:creationId xmlns:p14="http://schemas.microsoft.com/office/powerpoint/2010/main" val="2423413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Imagine a simple login page and you have to test it. What would be the coverage for it? Well, first and foremost, it depends on how many tests you can think of.</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think of just one test, enter valid credentials and verify that login was successful, then that is your 100%. And if you executed that single test, then that's 100% coverage done. After all, you use both inputs at least once. But, as you can surely tell, such definition of 100% coverage is not a guarantee of robust quality because it relies entirely on how good you are at coming up with tests.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10</a:t>
            </a:fld>
            <a:endParaRPr lang="en-US"/>
          </a:p>
        </p:txBody>
      </p:sp>
    </p:spTree>
    <p:extLst>
      <p:ext uri="{BB962C8B-B14F-4D97-AF65-F5344CB8AC3E}">
        <p14:creationId xmlns:p14="http://schemas.microsoft.com/office/powerpoint/2010/main" val="150597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Naturally, you should think of many more tests. Invalid login, invalid password, and those can be further broken down into all sorts of inputs. Leave it empty or blank, special characters that might crash the system, and so forth. Now, this becomes the new definition of the 100%. And if you execute and verify half, that's 50%. If you execute everything, that's 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11</a:t>
            </a:fld>
            <a:endParaRPr lang="en-US"/>
          </a:p>
        </p:txBody>
      </p:sp>
    </p:spTree>
    <p:extLst>
      <p:ext uri="{BB962C8B-B14F-4D97-AF65-F5344CB8AC3E}">
        <p14:creationId xmlns:p14="http://schemas.microsoft.com/office/powerpoint/2010/main" val="2607735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Developers have additional tools and techniques to define and measure the coverage of code. Two of such measures are statement coverage and decision coverage. Developers can write automated tests, run them, and the tool will tell them which parts of the code were used by the test and which ones were not.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tells the developers what kind of additional tests they can write to cover all lines and branches of code. This approach also has loopholes, but discussing this further would be outside of the scope of this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If you are curious, however, you can take your knowledge a step further and read through this beginner‑friendly online resources that explains a variety of coverage types.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Although, do be aware that such content makes use of simple code snippets and so relies on some very basic programming knowledge.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12</a:t>
            </a:fld>
            <a:endParaRPr lang="en-US"/>
          </a:p>
        </p:txBody>
      </p:sp>
    </p:spTree>
    <p:extLst>
      <p:ext uri="{BB962C8B-B14F-4D97-AF65-F5344CB8AC3E}">
        <p14:creationId xmlns:p14="http://schemas.microsoft.com/office/powerpoint/2010/main" val="100726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second concept I wanted to talk about is the coverage gap, and in a way it is the opposite of coverage.</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13</a:t>
            </a:fld>
            <a:endParaRPr lang="en-US"/>
          </a:p>
        </p:txBody>
      </p:sp>
    </p:spTree>
    <p:extLst>
      <p:ext uri="{BB962C8B-B14F-4D97-AF65-F5344CB8AC3E}">
        <p14:creationId xmlns:p14="http://schemas.microsoft.com/office/powerpoint/2010/main" val="2307753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It is what we don't have tests for yet or you didn't execute those tests, and so you don't know if that part of the system works or not, and it is also expressed as a percentage. In our example, if we didn't set 2 out of 10 features, then we have a 20% coverage gap.</a:t>
            </a:r>
          </a:p>
        </p:txBody>
      </p:sp>
      <p:sp>
        <p:nvSpPr>
          <p:cNvPr id="4" name="Slide Number Placeholder 3"/>
          <p:cNvSpPr>
            <a:spLocks noGrp="1"/>
          </p:cNvSpPr>
          <p:nvPr>
            <p:ph type="sldNum" sz="quarter" idx="5"/>
          </p:nvPr>
        </p:nvSpPr>
        <p:spPr/>
        <p:txBody>
          <a:bodyPr/>
          <a:lstStyle/>
          <a:p>
            <a:fld id="{5B987228-2365-4143-B967-5184257FB04C}" type="slidenum">
              <a:rPr lang="en-US" smtClean="0"/>
              <a:t>14</a:t>
            </a:fld>
            <a:endParaRPr lang="en-US"/>
          </a:p>
        </p:txBody>
      </p:sp>
    </p:spTree>
    <p:extLst>
      <p:ext uri="{BB962C8B-B14F-4D97-AF65-F5344CB8AC3E}">
        <p14:creationId xmlns:p14="http://schemas.microsoft.com/office/powerpoint/2010/main" val="503075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Imagine you spend all your time on functional testing, the system works perfectly,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you deliver it, and a week later, you ask the customer, does this system work properly for you?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the answer is yes, but it's really slow and it's unintuitive, and the text on the buttons is too small, oh, and we've been hacked yesterday. You could hardly call that a success, right?</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15</a:t>
            </a:fld>
            <a:endParaRPr lang="en-US"/>
          </a:p>
        </p:txBody>
      </p:sp>
    </p:spTree>
    <p:extLst>
      <p:ext uri="{BB962C8B-B14F-4D97-AF65-F5344CB8AC3E}">
        <p14:creationId xmlns:p14="http://schemas.microsoft.com/office/powerpoint/2010/main" val="508931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is what non‑functional testing is about. It answers the how questions, how well, how fast, how stable, how usable, how secure, and so on.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16</a:t>
            </a:fld>
            <a:endParaRPr lang="en-US"/>
          </a:p>
        </p:txBody>
      </p:sp>
    </p:spTree>
    <p:extLst>
      <p:ext uri="{BB962C8B-B14F-4D97-AF65-F5344CB8AC3E}">
        <p14:creationId xmlns:p14="http://schemas.microsoft.com/office/powerpoint/2010/main" val="3519997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these are the most widespread kinds of non‑functional testing, usability testing, performance testing, and security testing. No one has to be an expert in all of them, but it’s good to know.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17</a:t>
            </a:fld>
            <a:endParaRPr lang="en-US"/>
          </a:p>
        </p:txBody>
      </p:sp>
    </p:spTree>
    <p:extLst>
      <p:ext uri="{BB962C8B-B14F-4D97-AF65-F5344CB8AC3E}">
        <p14:creationId xmlns:p14="http://schemas.microsoft.com/office/powerpoint/2010/main" val="2596121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Usability is, of course, more than just saying make the text on this button bigger, but with some experience in the domain, I would argue that you could contribute to usability testing, although one of the best ways to do usability testing is via alpha and beta testing where real users give the team real feedback on what could be improved.</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18</a:t>
            </a:fld>
            <a:endParaRPr lang="en-US"/>
          </a:p>
        </p:txBody>
      </p:sp>
    </p:spTree>
    <p:extLst>
      <p:ext uri="{BB962C8B-B14F-4D97-AF65-F5344CB8AC3E}">
        <p14:creationId xmlns:p14="http://schemas.microsoft.com/office/powerpoint/2010/main" val="3838155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Performance testing requires a different set of skills compared to functional testing skills.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Sure, there is some overlap, but otherwise it is usually considered a specialist area. If you can design and execute both functional and performance tests, consider yourself a senior quality assurance professional.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But to give you an idea of how broad performance testing is, do know that it has a lot of sub categories, among them are stress testing, load testing, and endurance testing, but you might also hear about spike testing or scalability testing. It goes without saying that such testing also requires mastery of specialized tools.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19</a:t>
            </a:fld>
            <a:endParaRPr lang="en-US"/>
          </a:p>
        </p:txBody>
      </p:sp>
    </p:spTree>
    <p:extLst>
      <p:ext uri="{BB962C8B-B14F-4D97-AF65-F5344CB8AC3E}">
        <p14:creationId xmlns:p14="http://schemas.microsoft.com/office/powerpoint/2010/main" val="363466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A test type is a group of test activities aimed at testing specific characteristics of a software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a:t>
            </a:fld>
            <a:endParaRPr lang="en-US"/>
          </a:p>
        </p:txBody>
      </p:sp>
    </p:spTree>
    <p:extLst>
      <p:ext uri="{BB962C8B-B14F-4D97-AF65-F5344CB8AC3E}">
        <p14:creationId xmlns:p14="http://schemas.microsoft.com/office/powerpoint/2010/main" val="2269258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Finally, security testing is a huge separate domain much bigger than performance testing. Security testing is also known as penetration testing, or pen testing, ethical hacking, or white‑hat hacking. These terms are more or less synonymous to my best knowledge.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But the main point is, don't expect to become a highly skilled, functional performance, and security tester all at the same time because pen testing is simply a separate career path, it has its own certifications,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just to give you an idea of how much you have to study, there are on average 80 hours of courses on </a:t>
            </a:r>
            <a:r>
              <a:rPr lang="en-US" b="0" dirty="0" err="1">
                <a:solidFill>
                  <a:srgbClr val="D4D4D4"/>
                </a:solidFill>
                <a:effectLst/>
                <a:latin typeface="Consolas" panose="020B0609020204030204" pitchFamily="49" charset="0"/>
              </a:rPr>
              <a:t>pluralsight</a:t>
            </a:r>
            <a:r>
              <a:rPr lang="en-US" b="0" dirty="0">
                <a:solidFill>
                  <a:srgbClr val="D4D4D4"/>
                </a:solidFill>
                <a:effectLst/>
                <a:latin typeface="Consolas" panose="020B0609020204030204" pitchFamily="49" charset="0"/>
              </a:rPr>
              <a:t> just for certification in that area.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ISTQB does provide additional certification opportunities though. On the ISTQB website you can also acquire specialist knowledge for usability and performance testing, and there is also a security tester option at the advanced level.</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20</a:t>
            </a:fld>
            <a:endParaRPr lang="en-US"/>
          </a:p>
        </p:txBody>
      </p:sp>
    </p:spTree>
    <p:extLst>
      <p:ext uri="{BB962C8B-B14F-4D97-AF65-F5344CB8AC3E}">
        <p14:creationId xmlns:p14="http://schemas.microsoft.com/office/powerpoint/2010/main" val="271886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There are many ways of how we can group and categorize testing. So far, we have learned about test levels and test types. </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21</a:t>
            </a:fld>
            <a:endParaRPr lang="en-US"/>
          </a:p>
        </p:txBody>
      </p:sp>
    </p:spTree>
    <p:extLst>
      <p:ext uri="{BB962C8B-B14F-4D97-AF65-F5344CB8AC3E}">
        <p14:creationId xmlns:p14="http://schemas.microsoft.com/office/powerpoint/2010/main" val="767677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But there is at least one more popular and useful way to group them, and that is black‑box testing and white‑box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box is simply an analogy to the application you're testing. And black‑box testing means that you don't look into what's inside the box.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don't know about the internals of the software. You don't need to know or care if the black box is composed of small mini boxes or modules</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22</a:t>
            </a:fld>
            <a:endParaRPr lang="en-US"/>
          </a:p>
        </p:txBody>
      </p:sp>
    </p:spTree>
    <p:extLst>
      <p:ext uri="{BB962C8B-B14F-4D97-AF65-F5344CB8AC3E}">
        <p14:creationId xmlns:p14="http://schemas.microsoft.com/office/powerpoint/2010/main" val="3123176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rely almost entirely on requirements or documentation that describes how the box is supposed to behave in certain circumstances.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Most, but not all of your activity is sending various input, letting the black box do its magic and verifying the output is correct and as expected, that would be functional black‑box testing.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Of course, you might also need to test with different environment configurations, so black‑box testing is not just limited to sending input, clicking buttons, and seeing if nothing bad happens. Also, if it is part of your job, you might need to send input and time how long it takes to get the results back. It took 10 seconds, but the requirements say no more than 5. That would be a failed nonfunctional test, specifically a performance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Integration system and acceptance testing can all be executed in a black‑box way, and it is often carried out by testers or users in case of acceptance testing.</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23</a:t>
            </a:fld>
            <a:endParaRPr lang="en-US"/>
          </a:p>
        </p:txBody>
      </p:sp>
    </p:spTree>
    <p:extLst>
      <p:ext uri="{BB962C8B-B14F-4D97-AF65-F5344CB8AC3E}">
        <p14:creationId xmlns:p14="http://schemas.microsoft.com/office/powerpoint/2010/main" val="59964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On the other hand, white‑box testing means knowing what goes inside the box and making use of that knowledge. This is most often carried out by developers in the form of unit tests. They do rely on the requirements as well, but they may also use various technical documentation to make sure the internals fit together right. Quite often, white‑box testing is also just sending input and verifying the output, it just happens on a much lower, granular level.</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24</a:t>
            </a:fld>
            <a:endParaRPr lang="en-US"/>
          </a:p>
        </p:txBody>
      </p:sp>
    </p:spTree>
    <p:extLst>
      <p:ext uri="{BB962C8B-B14F-4D97-AF65-F5344CB8AC3E}">
        <p14:creationId xmlns:p14="http://schemas.microsoft.com/office/powerpoint/2010/main" val="3730476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We have already seen so many types of testing, and you'd think that should be enough, right? To be honest with you, there are many more types of testing, because both testing and developing can be as complex as the real world itself.</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25</a:t>
            </a:fld>
            <a:endParaRPr lang="en-US"/>
          </a:p>
        </p:txBody>
      </p:sp>
    </p:spTree>
    <p:extLst>
      <p:ext uri="{BB962C8B-B14F-4D97-AF65-F5344CB8AC3E}">
        <p14:creationId xmlns:p14="http://schemas.microsoft.com/office/powerpoint/2010/main" val="127641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So I will introduce you to two more types, and then I will put them all in a structured view in the next slide. ISTQB® defines something that is called change‑related testing, and I fully agree that this must be understood.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26</a:t>
            </a:fld>
            <a:endParaRPr lang="en-US"/>
          </a:p>
        </p:txBody>
      </p:sp>
    </p:spTree>
    <p:extLst>
      <p:ext uri="{BB962C8B-B14F-4D97-AF65-F5344CB8AC3E}">
        <p14:creationId xmlns:p14="http://schemas.microsoft.com/office/powerpoint/2010/main" val="4097439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Because bugs and mistakes happen. As you now know, you can find them at any stage of the lifecycle. But for the sake of keeping things simple, let's narrow this down to one of the stages where the software has already been built, the testing stage.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27</a:t>
            </a:fld>
            <a:endParaRPr lang="en-US"/>
          </a:p>
        </p:txBody>
      </p:sp>
    </p:spTree>
    <p:extLst>
      <p:ext uri="{BB962C8B-B14F-4D97-AF65-F5344CB8AC3E}">
        <p14:creationId xmlns:p14="http://schemas.microsoft.com/office/powerpoint/2010/main" val="1811530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So a bug was caught, and it needs to be fixed. The developer does that and tells you, yep, I fixed it. Here's the new version with the fix. Naturally, someone has to verify that this is the case. Not that the developer is malicious or is lying, but better be safe than sorry.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And this is where testers do two kinds of change‑related testing, confirmation and regression testing.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28</a:t>
            </a:fld>
            <a:endParaRPr lang="en-US"/>
          </a:p>
        </p:txBody>
      </p:sp>
    </p:spTree>
    <p:extLst>
      <p:ext uri="{BB962C8B-B14F-4D97-AF65-F5344CB8AC3E}">
        <p14:creationId xmlns:p14="http://schemas.microsoft.com/office/powerpoint/2010/main" val="576263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Confirmation testing answers the question, was the bug really fixed? And regression testing, did the fix or a change break anything else?</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29</a:t>
            </a:fld>
            <a:endParaRPr lang="en-US"/>
          </a:p>
        </p:txBody>
      </p:sp>
    </p:spTree>
    <p:extLst>
      <p:ext uri="{BB962C8B-B14F-4D97-AF65-F5344CB8AC3E}">
        <p14:creationId xmlns:p14="http://schemas.microsoft.com/office/powerpoint/2010/main" val="389495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There are two major groups, functional and nonfunctional, and we'll be looking into what kinds of testing can be performed for both.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a:t>
            </a:fld>
            <a:endParaRPr lang="en-US"/>
          </a:p>
        </p:txBody>
      </p:sp>
    </p:spTree>
    <p:extLst>
      <p:ext uri="{BB962C8B-B14F-4D97-AF65-F5344CB8AC3E}">
        <p14:creationId xmlns:p14="http://schemas.microsoft.com/office/powerpoint/2010/main" val="1665620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Let's go into a bit more detail. Confirmation testing means verifying that something is no longer broken after the fix was delivered. It could mean that only one test failed during the test execution, or you had multiple tests fail. In any case, we should re‑execute all failed tests and make sure they all pass now. Note that we focus only on the specific area that was broken. But what often happens is a fix in one place breaks something somewhere else. It might not happen, but if it does happen, then we call it a regression. A regression happened, or there is now a regression bug. To give it a formal definition,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B987228-2365-4143-B967-5184257FB04C}" type="slidenum">
              <a:rPr lang="en-US" smtClean="0"/>
              <a:t>30</a:t>
            </a:fld>
            <a:endParaRPr lang="en-US"/>
          </a:p>
        </p:txBody>
      </p:sp>
    </p:spTree>
    <p:extLst>
      <p:ext uri="{BB962C8B-B14F-4D97-AF65-F5344CB8AC3E}">
        <p14:creationId xmlns:p14="http://schemas.microsoft.com/office/powerpoint/2010/main" val="785217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 regression is any unintended side effect caused by a change.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31</a:t>
            </a:fld>
            <a:endParaRPr lang="en-US"/>
          </a:p>
        </p:txBody>
      </p:sp>
    </p:spTree>
    <p:extLst>
      <p:ext uri="{BB962C8B-B14F-4D97-AF65-F5344CB8AC3E}">
        <p14:creationId xmlns:p14="http://schemas.microsoft.com/office/powerpoint/2010/main" val="194561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this is why we should also carry out regression testing. We test the rest of this system to make sure it still works as expected, that there was no unintentional or accidental change in behavior. </a:t>
            </a:r>
          </a:p>
        </p:txBody>
      </p:sp>
      <p:sp>
        <p:nvSpPr>
          <p:cNvPr id="4" name="Slide Number Placeholder 3"/>
          <p:cNvSpPr>
            <a:spLocks noGrp="1"/>
          </p:cNvSpPr>
          <p:nvPr>
            <p:ph type="sldNum" sz="quarter" idx="5"/>
          </p:nvPr>
        </p:nvSpPr>
        <p:spPr/>
        <p:txBody>
          <a:bodyPr/>
          <a:lstStyle/>
          <a:p>
            <a:fld id="{5B987228-2365-4143-B967-5184257FB04C}" type="slidenum">
              <a:rPr lang="en-US" smtClean="0"/>
              <a:t>32</a:t>
            </a:fld>
            <a:endParaRPr lang="en-US"/>
          </a:p>
        </p:txBody>
      </p:sp>
    </p:spTree>
    <p:extLst>
      <p:ext uri="{BB962C8B-B14F-4D97-AF65-F5344CB8AC3E}">
        <p14:creationId xmlns:p14="http://schemas.microsoft.com/office/powerpoint/2010/main" val="1021928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might cause a problem, though. The system is likely to be big and complex, and you might have hundreds or thousands of tests. First of all, it's not a nice feeling that you suddenly have so much work, and you must retest everything again just because of a small change and just to be on the safe side. But what if? What if something did break and you'll be held responsible? And second, you're expected to be finished by the end of today, and the entire regression takes 3 days to execute manually.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33</a:t>
            </a:fld>
            <a:endParaRPr lang="en-US"/>
          </a:p>
        </p:txBody>
      </p:sp>
    </p:spTree>
    <p:extLst>
      <p:ext uri="{BB962C8B-B14F-4D97-AF65-F5344CB8AC3E}">
        <p14:creationId xmlns:p14="http://schemas.microsoft.com/office/powerpoint/2010/main" val="3521702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is why test automation is such an important part of any modern software development lifecycle.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Automated tests run hundreds or thousands of times faster.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Test automation is a serious investment, but if done properly, it pays off and prevents testing from becoming a bottleneck.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don't have automated tests to support you, then you have to prioritize and test only the most critical parts of the system.</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34</a:t>
            </a:fld>
            <a:endParaRPr lang="en-US"/>
          </a:p>
        </p:txBody>
      </p:sp>
    </p:spTree>
    <p:extLst>
      <p:ext uri="{BB962C8B-B14F-4D97-AF65-F5344CB8AC3E}">
        <p14:creationId xmlns:p14="http://schemas.microsoft.com/office/powerpoint/2010/main" val="4221207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Last but not least, I should mention that a code change to fix a bug or a bug fix is a frequent kind of change, but by far not the only one. New features mean new code, and the new thing might break an old thing. Same goes for intentional changes to existing features. The customer changed their minds, and they are requesting a change. That change gets implemented, and it accidentally breaks something else.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Configuration and environmental changes, different browser, different operating system, different server, different anything.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Your application might not have changed, but it never exists in isolation. It relies on the ecosystem around it, and any change there might break something too.</a:t>
            </a:r>
          </a:p>
          <a:p>
            <a:endParaRPr lang="en-US" dirty="0"/>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35</a:t>
            </a:fld>
            <a:endParaRPr lang="en-US"/>
          </a:p>
        </p:txBody>
      </p:sp>
    </p:spTree>
    <p:extLst>
      <p:ext uri="{BB962C8B-B14F-4D97-AF65-F5344CB8AC3E}">
        <p14:creationId xmlns:p14="http://schemas.microsoft.com/office/powerpoint/2010/main" val="2102959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Since there are so many testing types and kinds, people get naturally confused, and I don't blame them. It takes time to wrap your head around all of this.</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36</a:t>
            </a:fld>
            <a:endParaRPr lang="en-US"/>
          </a:p>
        </p:txBody>
      </p:sp>
    </p:spTree>
    <p:extLst>
      <p:ext uri="{BB962C8B-B14F-4D97-AF65-F5344CB8AC3E}">
        <p14:creationId xmlns:p14="http://schemas.microsoft.com/office/powerpoint/2010/main" val="3009654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Suppose you are testing search functionality. You input a word, and you submit your search, and you expect specific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Is this functional testing or is it black‑box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Wait, if this was previously broken, shouldn't we call this confirmation testing instead?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Do you find this difficult to answer? If so, that's normal. The problem is the nature of the question, which gets asked a lot in one form or another.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37</a:t>
            </a:fld>
            <a:endParaRPr lang="en-US"/>
          </a:p>
        </p:txBody>
      </p:sp>
    </p:spTree>
    <p:extLst>
      <p:ext uri="{BB962C8B-B14F-4D97-AF65-F5344CB8AC3E}">
        <p14:creationId xmlns:p14="http://schemas.microsoft.com/office/powerpoint/2010/main" val="455941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places all of these terms in one basket and makes you choose one. It places you in either this or that, but not both mindsets, and that is hugely misleading and the reason why people have endless debates on the internet. But the answer is quite simple.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can be a mix. It can be a combination.</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38</a:t>
            </a:fld>
            <a:endParaRPr lang="en-US"/>
          </a:p>
        </p:txBody>
      </p:sp>
    </p:spTree>
    <p:extLst>
      <p:ext uri="{BB962C8B-B14F-4D97-AF65-F5344CB8AC3E}">
        <p14:creationId xmlns:p14="http://schemas.microsoft.com/office/powerpoint/2010/main" val="2982816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So what should we call our testing of the search function? Well, we send some input and verify the output without knowing the internal details. So it's definitely black‑box testing. And clearly, it is also functional testing because we check that the search returns correct results. So now we are doing black‑box functional testing. But if we are </a:t>
            </a:r>
            <a:r>
              <a:rPr lang="en-US" b="0" dirty="0" err="1">
                <a:solidFill>
                  <a:srgbClr val="D4D4D4"/>
                </a:solidFill>
                <a:effectLst/>
                <a:latin typeface="Consolas" panose="020B0609020204030204" pitchFamily="49" charset="0"/>
              </a:rPr>
              <a:t>reexecuting</a:t>
            </a:r>
            <a:r>
              <a:rPr lang="en-US" b="0" dirty="0">
                <a:solidFill>
                  <a:srgbClr val="D4D4D4"/>
                </a:solidFill>
                <a:effectLst/>
                <a:latin typeface="Consolas" panose="020B0609020204030204" pitchFamily="49" charset="0"/>
              </a:rPr>
              <a:t> tests to make sure another change didn't break the search, then we can add regression to our long chain of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39</a:t>
            </a:fld>
            <a:endParaRPr lang="en-US"/>
          </a:p>
        </p:txBody>
      </p:sp>
    </p:spTree>
    <p:extLst>
      <p:ext uri="{BB962C8B-B14F-4D97-AF65-F5344CB8AC3E}">
        <p14:creationId xmlns:p14="http://schemas.microsoft.com/office/powerpoint/2010/main" val="263998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Additionally, we'll see what black‑box and white‑box testing mean and how they fit into the overall picture.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Then, I'll explain what the so‑called change‑related testing is all about and what can trigger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Finally, we'll bring the concepts of test types and test levels together to form a single unified picture.</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4</a:t>
            </a:fld>
            <a:endParaRPr lang="en-US"/>
          </a:p>
        </p:txBody>
      </p:sp>
    </p:spTree>
    <p:extLst>
      <p:ext uri="{BB962C8B-B14F-4D97-AF65-F5344CB8AC3E}">
        <p14:creationId xmlns:p14="http://schemas.microsoft.com/office/powerpoint/2010/main" val="139324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Of course, you won't be using all of these terms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So if someone asks us, what are we doing right now? How should we choose the right objective? The answer is focus. What are you focusing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the main purpose is to check the thing is not broken any more, just say confirmation or regression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If there is a new database connected to the search module and you focus on the integration of the new database, then say integration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tells people what you're focusing on. Even though you are doing almost the exact same activity.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brings us to the main thing that you should know for the ISTQB exam and that it's possible to perform any test type at any test level.</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40</a:t>
            </a:fld>
            <a:endParaRPr lang="en-US"/>
          </a:p>
        </p:txBody>
      </p:sp>
    </p:spTree>
    <p:extLst>
      <p:ext uri="{BB962C8B-B14F-4D97-AF65-F5344CB8AC3E}">
        <p14:creationId xmlns:p14="http://schemas.microsoft.com/office/powerpoint/2010/main" val="775010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In other words, this matrix view of testing activities is the main thing you should know for the exam.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Functional testing at unit level? Can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Performance integration testing? Yes, that makes sense.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Security at system level? Yep, that can be done as well.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matrix is not perfect. It gives us a good idea that different test types and levels can be mixed and matched.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42</a:t>
            </a:fld>
            <a:endParaRPr lang="en-US"/>
          </a:p>
        </p:txBody>
      </p:sp>
    </p:spTree>
    <p:extLst>
      <p:ext uri="{BB962C8B-B14F-4D97-AF65-F5344CB8AC3E}">
        <p14:creationId xmlns:p14="http://schemas.microsoft.com/office/powerpoint/2010/main" val="384952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But not all combinations are widespread or meaningful. For example, I don't really see performance testing done at unit level. It is possible, but the industry standard practice is to execute such testing at higher levels.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On the other hand, unit usability testing is not really meaningful. Remember, unit testing is the lowest level and is done by developers. So this is not a level that users look into. So from experience, I'd say you're likely to hear system usability testing or acceptance usability testing.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43</a:t>
            </a:fld>
            <a:endParaRPr lang="en-US"/>
          </a:p>
        </p:txBody>
      </p:sp>
    </p:spTree>
    <p:extLst>
      <p:ext uri="{BB962C8B-B14F-4D97-AF65-F5344CB8AC3E}">
        <p14:creationId xmlns:p14="http://schemas.microsoft.com/office/powerpoint/2010/main" val="2036225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if we had to try and add more kinds of testing to this view, then it would be accurate to say that black‑box testing is typically carried out at higher levels. White‑box testing is nearly synonymous with unit testing, whereas integration really sits somewhere in between, as it depends a lot on the context. And so it even has a dedicated name, gray‑box testing</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44</a:t>
            </a:fld>
            <a:endParaRPr lang="en-US"/>
          </a:p>
        </p:txBody>
      </p:sp>
    </p:spTree>
    <p:extLst>
      <p:ext uri="{BB962C8B-B14F-4D97-AF65-F5344CB8AC3E}">
        <p14:creationId xmlns:p14="http://schemas.microsoft.com/office/powerpoint/2010/main" val="1132614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meaning of functional testing is in its name. We test the functionality. Does this feature function correctly? Does it work as expected or as specified? </a:t>
            </a: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5</a:t>
            </a:fld>
            <a:endParaRPr lang="en-US"/>
          </a:p>
        </p:txBody>
      </p:sp>
    </p:spTree>
    <p:extLst>
      <p:ext uri="{BB962C8B-B14F-4D97-AF65-F5344CB8AC3E}">
        <p14:creationId xmlns:p14="http://schemas.microsoft.com/office/powerpoint/2010/main" val="279736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verbs function and work can be used interchangeably here. And most of the testing you would execute to verify the behavior at any level discussed in the previous module typically falls into this category.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Unit testing done by developers means asking, does this single isolated unit function correctly?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Integration and system testing means asking, do the components function correctly when connected together?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Then, we also have UI or user interface testing, either in the browser or on a desktop application and typically having a screen with buttons, drop‑downs, and inputs to click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We could say that most frequently acceptance testing is executed as system and UI testing. These concepts are complimentary, not mutually exclusive. We can even say that we didn't learn anything new so far. We just placed the test levels into one category and gave it a name. But, it is useful to keep this first big category in mind as we learn about the second one in greater detail in the next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6</a:t>
            </a:fld>
            <a:endParaRPr lang="en-US"/>
          </a:p>
        </p:txBody>
      </p:sp>
    </p:spTree>
    <p:extLst>
      <p:ext uri="{BB962C8B-B14F-4D97-AF65-F5344CB8AC3E}">
        <p14:creationId xmlns:p14="http://schemas.microsoft.com/office/powerpoint/2010/main" val="2716504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But before we do that, I should also mention the terms functional coverage and coverage gap.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7</a:t>
            </a:fld>
            <a:endParaRPr lang="en-US"/>
          </a:p>
        </p:txBody>
      </p:sp>
    </p:spTree>
    <p:extLst>
      <p:ext uri="{BB962C8B-B14F-4D97-AF65-F5344CB8AC3E}">
        <p14:creationId xmlns:p14="http://schemas.microsoft.com/office/powerpoint/2010/main" val="224774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Coverage is the degree to which an application is exercised by tests expressed as a percentage. In other words, it is a concept that allows us to quantify a part of our testing process, and it gives us some level of confidence in the quality of our system.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8</a:t>
            </a:fld>
            <a:endParaRPr lang="en-US"/>
          </a:p>
        </p:txBody>
      </p:sp>
    </p:spTree>
    <p:extLst>
      <p:ext uri="{BB962C8B-B14F-4D97-AF65-F5344CB8AC3E}">
        <p14:creationId xmlns:p14="http://schemas.microsoft.com/office/powerpoint/2010/main" val="113191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To simplify the concept to an extreme, if we had a system doing 10 things and if we had a bunch of tests that thoroughly exercised 8 out of 10 things, then we'd have 80% functional test coverage. But there's a bit more to it. </a:t>
            </a:r>
            <a:endParaRPr lang="en-US" dirty="0"/>
          </a:p>
        </p:txBody>
      </p:sp>
      <p:sp>
        <p:nvSpPr>
          <p:cNvPr id="4" name="Slide Number Placeholder 3"/>
          <p:cNvSpPr>
            <a:spLocks noGrp="1"/>
          </p:cNvSpPr>
          <p:nvPr>
            <p:ph type="sldNum" sz="quarter" idx="5"/>
          </p:nvPr>
        </p:nvSpPr>
        <p:spPr/>
        <p:txBody>
          <a:bodyPr/>
          <a:lstStyle/>
          <a:p>
            <a:fld id="{5B987228-2365-4143-B967-5184257FB04C}" type="slidenum">
              <a:rPr lang="en-US" smtClean="0"/>
              <a:t>9</a:t>
            </a:fld>
            <a:endParaRPr lang="en-US"/>
          </a:p>
        </p:txBody>
      </p:sp>
    </p:spTree>
    <p:extLst>
      <p:ext uri="{BB962C8B-B14F-4D97-AF65-F5344CB8AC3E}">
        <p14:creationId xmlns:p14="http://schemas.microsoft.com/office/powerpoint/2010/main" val="308122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43744" y="2087371"/>
            <a:ext cx="10104511"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40404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rgbClr val="F05A2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40404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40404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001524" y="1229867"/>
            <a:ext cx="3151504" cy="330200"/>
          </a:xfrm>
          <a:prstGeom prst="rect">
            <a:avLst/>
          </a:prstGeom>
        </p:spPr>
        <p:txBody>
          <a:bodyPr wrap="square" lIns="0" tIns="0" rIns="0" bIns="0">
            <a:spAutoFit/>
          </a:bodyPr>
          <a:lstStyle>
            <a:lvl1pPr>
              <a:defRPr sz="2000" b="0" i="0">
                <a:solidFill>
                  <a:srgbClr val="404040"/>
                </a:solidFill>
                <a:latin typeface="Calibri"/>
                <a:cs typeface="Calibri"/>
              </a:defRPr>
            </a:lvl1pPr>
          </a:lstStyle>
          <a:p>
            <a:endParaRPr/>
          </a:p>
        </p:txBody>
      </p:sp>
      <p:sp>
        <p:nvSpPr>
          <p:cNvPr id="3" name="Holder 3"/>
          <p:cNvSpPr>
            <a:spLocks noGrp="1"/>
          </p:cNvSpPr>
          <p:nvPr>
            <p:ph type="body" idx="1"/>
          </p:nvPr>
        </p:nvSpPr>
        <p:spPr>
          <a:xfrm>
            <a:off x="1383450" y="2937764"/>
            <a:ext cx="9425098" cy="1939925"/>
          </a:xfrm>
          <a:prstGeom prst="rect">
            <a:avLst/>
          </a:prstGeom>
        </p:spPr>
        <p:txBody>
          <a:bodyPr wrap="square" lIns="0" tIns="0" rIns="0" bIns="0">
            <a:spAutoFit/>
          </a:bodyPr>
          <a:lstStyle>
            <a:lvl1pPr>
              <a:defRPr sz="2400" b="0" i="0">
                <a:solidFill>
                  <a:srgbClr val="F05A28"/>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1695" y="2977578"/>
            <a:ext cx="10768609" cy="38099"/>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825369" y="4927295"/>
            <a:ext cx="2357755" cy="774700"/>
          </a:xfrm>
          <a:prstGeom prst="rect">
            <a:avLst/>
          </a:prstGeom>
        </p:spPr>
        <p:txBody>
          <a:bodyPr vert="horz" wrap="square" lIns="0" tIns="12700" rIns="0" bIns="0" rtlCol="0">
            <a:spAutoFit/>
          </a:bodyPr>
          <a:lstStyle/>
          <a:p>
            <a:pPr marL="12700">
              <a:lnSpc>
                <a:spcPts val="2695"/>
              </a:lnSpc>
              <a:spcBef>
                <a:spcPts val="100"/>
              </a:spcBef>
            </a:pPr>
            <a:r>
              <a:rPr sz="2400" spc="80" dirty="0">
                <a:solidFill>
                  <a:srgbClr val="F05A28"/>
                </a:solidFill>
                <a:latin typeface="Times New Roman"/>
                <a:cs typeface="Times New Roman"/>
              </a:rPr>
              <a:t>Yelena</a:t>
            </a:r>
            <a:r>
              <a:rPr sz="2400" spc="-55" dirty="0">
                <a:solidFill>
                  <a:srgbClr val="F05A28"/>
                </a:solidFill>
                <a:latin typeface="Times New Roman"/>
                <a:cs typeface="Times New Roman"/>
              </a:rPr>
              <a:t> </a:t>
            </a:r>
            <a:r>
              <a:rPr sz="2400" spc="75" dirty="0">
                <a:solidFill>
                  <a:srgbClr val="F05A28"/>
                </a:solidFill>
                <a:latin typeface="Times New Roman"/>
                <a:cs typeface="Times New Roman"/>
              </a:rPr>
              <a:t>Gouralnik</a:t>
            </a:r>
            <a:endParaRPr sz="2400">
              <a:latin typeface="Times New Roman"/>
              <a:cs typeface="Times New Roman"/>
            </a:endParaRPr>
          </a:p>
          <a:p>
            <a:pPr marL="12700" marR="294005">
              <a:lnSpc>
                <a:spcPct val="76500"/>
              </a:lnSpc>
              <a:spcBef>
                <a:spcPts val="265"/>
              </a:spcBef>
            </a:pPr>
            <a:r>
              <a:rPr sz="1600" spc="20" dirty="0">
                <a:solidFill>
                  <a:srgbClr val="202020"/>
                </a:solidFill>
                <a:latin typeface="Verdana"/>
                <a:cs typeface="Verdana"/>
              </a:rPr>
              <a:t>TEST</a:t>
            </a:r>
            <a:r>
              <a:rPr sz="1600" spc="-165" dirty="0">
                <a:solidFill>
                  <a:srgbClr val="202020"/>
                </a:solidFill>
                <a:latin typeface="Verdana"/>
                <a:cs typeface="Verdana"/>
              </a:rPr>
              <a:t> </a:t>
            </a:r>
            <a:r>
              <a:rPr sz="1600" spc="35" dirty="0">
                <a:solidFill>
                  <a:srgbClr val="202020"/>
                </a:solidFill>
                <a:latin typeface="Verdana"/>
                <a:cs typeface="Verdana"/>
              </a:rPr>
              <a:t>AUTOMATION  </a:t>
            </a:r>
            <a:r>
              <a:rPr sz="1600" spc="20" dirty="0">
                <a:solidFill>
                  <a:srgbClr val="202020"/>
                </a:solidFill>
                <a:latin typeface="Verdana"/>
                <a:cs typeface="Verdana"/>
              </a:rPr>
              <a:t>ENGINEER</a:t>
            </a:r>
            <a:endParaRPr sz="1600">
              <a:latin typeface="Verdana"/>
              <a:cs typeface="Verdana"/>
            </a:endParaRPr>
          </a:p>
        </p:txBody>
      </p:sp>
      <p:sp>
        <p:nvSpPr>
          <p:cNvPr id="4" name="object 4"/>
          <p:cNvSpPr txBox="1">
            <a:spLocks noGrp="1"/>
          </p:cNvSpPr>
          <p:nvPr>
            <p:ph type="title"/>
          </p:nvPr>
        </p:nvSpPr>
        <p:spPr>
          <a:xfrm>
            <a:off x="951275" y="2027935"/>
            <a:ext cx="6056630" cy="711200"/>
          </a:xfrm>
          <a:prstGeom prst="rect">
            <a:avLst/>
          </a:prstGeom>
        </p:spPr>
        <p:txBody>
          <a:bodyPr vert="horz" wrap="square" lIns="0" tIns="12700" rIns="0" bIns="0" rtlCol="0">
            <a:spAutoFit/>
          </a:bodyPr>
          <a:lstStyle/>
          <a:p>
            <a:pPr marL="12700">
              <a:lnSpc>
                <a:spcPct val="100000"/>
              </a:lnSpc>
              <a:spcBef>
                <a:spcPts val="100"/>
              </a:spcBef>
            </a:pPr>
            <a:r>
              <a:rPr sz="4500" spc="-75" dirty="0">
                <a:solidFill>
                  <a:srgbClr val="171717"/>
                </a:solidFill>
                <a:latin typeface="Verdana"/>
                <a:cs typeface="Verdana"/>
              </a:rPr>
              <a:t>Comparing </a:t>
            </a:r>
            <a:r>
              <a:rPr sz="4500" spc="-229" dirty="0">
                <a:solidFill>
                  <a:srgbClr val="171717"/>
                </a:solidFill>
                <a:latin typeface="Verdana"/>
                <a:cs typeface="Verdana"/>
              </a:rPr>
              <a:t>Test</a:t>
            </a:r>
            <a:r>
              <a:rPr sz="4500" spc="-894" dirty="0">
                <a:solidFill>
                  <a:srgbClr val="171717"/>
                </a:solidFill>
                <a:latin typeface="Verdana"/>
                <a:cs typeface="Verdana"/>
              </a:rPr>
              <a:t> </a:t>
            </a:r>
            <a:r>
              <a:rPr sz="4500" spc="-130" dirty="0">
                <a:solidFill>
                  <a:srgbClr val="171717"/>
                </a:solidFill>
                <a:latin typeface="Verdana"/>
                <a:cs typeface="Verdana"/>
              </a:rPr>
              <a:t>Types</a:t>
            </a:r>
            <a:endParaRPr sz="4500">
              <a:latin typeface="Verdana"/>
              <a:cs typeface="Verdana"/>
            </a:endParaRPr>
          </a:p>
        </p:txBody>
      </p:sp>
      <p:sp>
        <p:nvSpPr>
          <p:cNvPr id="5" name="object 5"/>
          <p:cNvSpPr/>
          <p:nvPr/>
        </p:nvSpPr>
        <p:spPr>
          <a:xfrm>
            <a:off x="959209" y="4618616"/>
            <a:ext cx="1636395" cy="1636395"/>
          </a:xfrm>
          <a:custGeom>
            <a:avLst/>
            <a:gdLst/>
            <a:ahLst/>
            <a:cxnLst/>
            <a:rect l="l" t="t" r="r" b="b"/>
            <a:pathLst>
              <a:path w="1636395" h="1636395">
                <a:moveTo>
                  <a:pt x="818167" y="0"/>
                </a:moveTo>
                <a:lnTo>
                  <a:pt x="901812" y="4223"/>
                </a:lnTo>
                <a:lnTo>
                  <a:pt x="983049" y="16621"/>
                </a:lnTo>
                <a:lnTo>
                  <a:pt x="1061461" y="36783"/>
                </a:lnTo>
                <a:lnTo>
                  <a:pt x="1136634" y="64297"/>
                </a:lnTo>
                <a:lnTo>
                  <a:pt x="1208156" y="98751"/>
                </a:lnTo>
                <a:lnTo>
                  <a:pt x="1275614" y="139733"/>
                </a:lnTo>
                <a:lnTo>
                  <a:pt x="1338598" y="186831"/>
                </a:lnTo>
                <a:lnTo>
                  <a:pt x="1396697" y="239636"/>
                </a:lnTo>
                <a:lnTo>
                  <a:pt x="1449502" y="297735"/>
                </a:lnTo>
                <a:lnTo>
                  <a:pt x="1496600" y="360719"/>
                </a:lnTo>
                <a:lnTo>
                  <a:pt x="1537582" y="428177"/>
                </a:lnTo>
                <a:lnTo>
                  <a:pt x="1572036" y="499699"/>
                </a:lnTo>
                <a:lnTo>
                  <a:pt x="1599550" y="574872"/>
                </a:lnTo>
                <a:lnTo>
                  <a:pt x="1619712" y="653284"/>
                </a:lnTo>
                <a:lnTo>
                  <a:pt x="1632110" y="734521"/>
                </a:lnTo>
                <a:lnTo>
                  <a:pt x="1636334" y="818167"/>
                </a:lnTo>
                <a:lnTo>
                  <a:pt x="1632110" y="901812"/>
                </a:lnTo>
                <a:lnTo>
                  <a:pt x="1619712" y="983049"/>
                </a:lnTo>
                <a:lnTo>
                  <a:pt x="1599550" y="1061461"/>
                </a:lnTo>
                <a:lnTo>
                  <a:pt x="1572036" y="1136634"/>
                </a:lnTo>
                <a:lnTo>
                  <a:pt x="1537582" y="1208156"/>
                </a:lnTo>
                <a:lnTo>
                  <a:pt x="1496600" y="1275614"/>
                </a:lnTo>
                <a:lnTo>
                  <a:pt x="1449502" y="1338598"/>
                </a:lnTo>
                <a:lnTo>
                  <a:pt x="1396697" y="1396697"/>
                </a:lnTo>
                <a:lnTo>
                  <a:pt x="1338598" y="1449502"/>
                </a:lnTo>
                <a:lnTo>
                  <a:pt x="1275614" y="1496600"/>
                </a:lnTo>
                <a:lnTo>
                  <a:pt x="1208156" y="1537582"/>
                </a:lnTo>
                <a:lnTo>
                  <a:pt x="1136634" y="1572036"/>
                </a:lnTo>
                <a:lnTo>
                  <a:pt x="1061461" y="1599550"/>
                </a:lnTo>
                <a:lnTo>
                  <a:pt x="983049" y="1619712"/>
                </a:lnTo>
                <a:lnTo>
                  <a:pt x="901812" y="1632110"/>
                </a:lnTo>
                <a:lnTo>
                  <a:pt x="818167" y="1636334"/>
                </a:lnTo>
                <a:lnTo>
                  <a:pt x="734521" y="1632110"/>
                </a:lnTo>
                <a:lnTo>
                  <a:pt x="653284" y="1619712"/>
                </a:lnTo>
                <a:lnTo>
                  <a:pt x="574872" y="1599550"/>
                </a:lnTo>
                <a:lnTo>
                  <a:pt x="499699" y="1572036"/>
                </a:lnTo>
                <a:lnTo>
                  <a:pt x="428177" y="1537582"/>
                </a:lnTo>
                <a:lnTo>
                  <a:pt x="360719" y="1496600"/>
                </a:lnTo>
                <a:lnTo>
                  <a:pt x="297735" y="1449502"/>
                </a:lnTo>
                <a:lnTo>
                  <a:pt x="239636" y="1396697"/>
                </a:lnTo>
                <a:lnTo>
                  <a:pt x="186831" y="1338598"/>
                </a:lnTo>
                <a:lnTo>
                  <a:pt x="139733" y="1275614"/>
                </a:lnTo>
                <a:lnTo>
                  <a:pt x="98751" y="1208156"/>
                </a:lnTo>
                <a:lnTo>
                  <a:pt x="64297" y="1136634"/>
                </a:lnTo>
                <a:lnTo>
                  <a:pt x="36783" y="1061461"/>
                </a:lnTo>
                <a:lnTo>
                  <a:pt x="16621" y="983049"/>
                </a:lnTo>
                <a:lnTo>
                  <a:pt x="4223" y="901812"/>
                </a:lnTo>
                <a:lnTo>
                  <a:pt x="0" y="818167"/>
                </a:lnTo>
                <a:lnTo>
                  <a:pt x="4223" y="734521"/>
                </a:lnTo>
                <a:lnTo>
                  <a:pt x="16621" y="653284"/>
                </a:lnTo>
                <a:lnTo>
                  <a:pt x="36783" y="574872"/>
                </a:lnTo>
                <a:lnTo>
                  <a:pt x="64297" y="499699"/>
                </a:lnTo>
                <a:lnTo>
                  <a:pt x="98751" y="428177"/>
                </a:lnTo>
                <a:lnTo>
                  <a:pt x="139733" y="360719"/>
                </a:lnTo>
                <a:lnTo>
                  <a:pt x="186831" y="297735"/>
                </a:lnTo>
                <a:lnTo>
                  <a:pt x="239636" y="239636"/>
                </a:lnTo>
                <a:lnTo>
                  <a:pt x="297735" y="186831"/>
                </a:lnTo>
                <a:lnTo>
                  <a:pt x="360719" y="139733"/>
                </a:lnTo>
                <a:lnTo>
                  <a:pt x="428177" y="98751"/>
                </a:lnTo>
                <a:lnTo>
                  <a:pt x="499699" y="64297"/>
                </a:lnTo>
                <a:lnTo>
                  <a:pt x="574872" y="36783"/>
                </a:lnTo>
                <a:lnTo>
                  <a:pt x="653284" y="16621"/>
                </a:lnTo>
                <a:lnTo>
                  <a:pt x="734521" y="4223"/>
                </a:lnTo>
                <a:lnTo>
                  <a:pt x="818167" y="0"/>
                </a:lnTo>
                <a:close/>
              </a:path>
            </a:pathLst>
          </a:custGeom>
          <a:ln w="9520">
            <a:solidFill>
              <a:srgbClr val="F8F8F8"/>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09302" y="2362860"/>
            <a:ext cx="1433423" cy="61635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223925" y="2428747"/>
            <a:ext cx="977900" cy="391160"/>
          </a:xfrm>
          <a:prstGeom prst="rect">
            <a:avLst/>
          </a:prstGeom>
        </p:spPr>
        <p:txBody>
          <a:bodyPr vert="horz" wrap="square" lIns="0" tIns="12700" rIns="0" bIns="0" rtlCol="0">
            <a:spAutoFit/>
          </a:bodyPr>
          <a:lstStyle/>
          <a:p>
            <a:pPr marL="12700">
              <a:lnSpc>
                <a:spcPct val="100000"/>
              </a:lnSpc>
              <a:spcBef>
                <a:spcPts val="100"/>
              </a:spcBef>
            </a:pPr>
            <a:r>
              <a:rPr sz="2400" spc="320" dirty="0">
                <a:solidFill>
                  <a:srgbClr val="404040"/>
                </a:solidFill>
                <a:latin typeface="Calibri"/>
                <a:cs typeface="Calibri"/>
              </a:rPr>
              <a:t>L</a:t>
            </a:r>
            <a:r>
              <a:rPr sz="2400" spc="430" dirty="0">
                <a:solidFill>
                  <a:srgbClr val="404040"/>
                </a:solidFill>
                <a:latin typeface="Calibri"/>
                <a:cs typeface="Calibri"/>
              </a:rPr>
              <a:t>o</a:t>
            </a:r>
            <a:r>
              <a:rPr sz="2400" spc="475" dirty="0">
                <a:solidFill>
                  <a:srgbClr val="404040"/>
                </a:solidFill>
                <a:latin typeface="Calibri"/>
                <a:cs typeface="Calibri"/>
              </a:rPr>
              <a:t>g</a:t>
            </a:r>
            <a:r>
              <a:rPr sz="2400" spc="135" dirty="0">
                <a:solidFill>
                  <a:srgbClr val="404040"/>
                </a:solidFill>
                <a:latin typeface="Calibri"/>
                <a:cs typeface="Calibri"/>
              </a:rPr>
              <a:t>i</a:t>
            </a:r>
            <a:r>
              <a:rPr sz="2400" spc="220" dirty="0">
                <a:solidFill>
                  <a:srgbClr val="404040"/>
                </a:solidFill>
                <a:latin typeface="Calibri"/>
                <a:cs typeface="Calibri"/>
              </a:rPr>
              <a:t>n</a:t>
            </a:r>
            <a:r>
              <a:rPr sz="2400" spc="25" dirty="0">
                <a:solidFill>
                  <a:srgbClr val="404040"/>
                </a:solidFill>
                <a:latin typeface="Calibri"/>
                <a:cs typeface="Calibri"/>
              </a:rPr>
              <a:t>:</a:t>
            </a:r>
            <a:endParaRPr sz="2400">
              <a:latin typeface="Calibri"/>
              <a:cs typeface="Calibri"/>
            </a:endParaRPr>
          </a:p>
        </p:txBody>
      </p:sp>
      <p:sp>
        <p:nvSpPr>
          <p:cNvPr id="4" name="object 4"/>
          <p:cNvSpPr/>
          <p:nvPr/>
        </p:nvSpPr>
        <p:spPr>
          <a:xfrm>
            <a:off x="3309302" y="3120821"/>
            <a:ext cx="1433423" cy="61635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23925" y="3236467"/>
            <a:ext cx="1567815" cy="391160"/>
          </a:xfrm>
          <a:prstGeom prst="rect">
            <a:avLst/>
          </a:prstGeom>
        </p:spPr>
        <p:txBody>
          <a:bodyPr vert="horz" wrap="square" lIns="0" tIns="12700" rIns="0" bIns="0" rtlCol="0">
            <a:spAutoFit/>
          </a:bodyPr>
          <a:lstStyle/>
          <a:p>
            <a:pPr marL="12700">
              <a:lnSpc>
                <a:spcPct val="100000"/>
              </a:lnSpc>
              <a:spcBef>
                <a:spcPts val="100"/>
              </a:spcBef>
            </a:pPr>
            <a:r>
              <a:rPr sz="2400" spc="235" dirty="0">
                <a:solidFill>
                  <a:srgbClr val="404040"/>
                </a:solidFill>
                <a:latin typeface="Calibri"/>
                <a:cs typeface="Calibri"/>
              </a:rPr>
              <a:t>Password:</a:t>
            </a:r>
            <a:endParaRPr sz="2400">
              <a:latin typeface="Calibri"/>
              <a:cs typeface="Calibri"/>
            </a:endParaRPr>
          </a:p>
        </p:txBody>
      </p:sp>
      <p:sp>
        <p:nvSpPr>
          <p:cNvPr id="6" name="object 6"/>
          <p:cNvSpPr txBox="1"/>
          <p:nvPr/>
        </p:nvSpPr>
        <p:spPr>
          <a:xfrm>
            <a:off x="5552085" y="2245867"/>
            <a:ext cx="3964940" cy="760095"/>
          </a:xfrm>
          <a:prstGeom prst="rect">
            <a:avLst/>
          </a:prstGeom>
        </p:spPr>
        <p:txBody>
          <a:bodyPr vert="horz" wrap="square" lIns="0" tIns="12700" rIns="0" bIns="0" rtlCol="0">
            <a:spAutoFit/>
          </a:bodyPr>
          <a:lstStyle/>
          <a:p>
            <a:pPr marL="12700">
              <a:lnSpc>
                <a:spcPct val="100000"/>
              </a:lnSpc>
              <a:spcBef>
                <a:spcPts val="100"/>
              </a:spcBef>
            </a:pPr>
            <a:r>
              <a:rPr sz="2400" spc="190" dirty="0">
                <a:solidFill>
                  <a:srgbClr val="9BC850"/>
                </a:solidFill>
                <a:latin typeface="Calibri"/>
                <a:cs typeface="Calibri"/>
              </a:rPr>
              <a:t>Test</a:t>
            </a:r>
            <a:r>
              <a:rPr sz="2400" spc="180" dirty="0">
                <a:solidFill>
                  <a:srgbClr val="9BC850"/>
                </a:solidFill>
                <a:latin typeface="Calibri"/>
                <a:cs typeface="Calibri"/>
              </a:rPr>
              <a:t> </a:t>
            </a:r>
            <a:r>
              <a:rPr sz="2400" spc="75" dirty="0">
                <a:solidFill>
                  <a:srgbClr val="9BC850"/>
                </a:solidFill>
                <a:latin typeface="Calibri"/>
                <a:cs typeface="Calibri"/>
              </a:rPr>
              <a:t>#1:</a:t>
            </a:r>
            <a:endParaRPr sz="2400">
              <a:latin typeface="Calibri"/>
              <a:cs typeface="Calibri"/>
            </a:endParaRPr>
          </a:p>
          <a:p>
            <a:pPr marL="12700">
              <a:lnSpc>
                <a:spcPct val="100000"/>
              </a:lnSpc>
              <a:spcBef>
                <a:spcPts val="25"/>
              </a:spcBef>
            </a:pPr>
            <a:r>
              <a:rPr sz="2400" spc="225" dirty="0">
                <a:solidFill>
                  <a:srgbClr val="9BC850"/>
                </a:solidFill>
                <a:latin typeface="Calibri"/>
                <a:cs typeface="Calibri"/>
              </a:rPr>
              <a:t>Valid </a:t>
            </a:r>
            <a:r>
              <a:rPr sz="2400" spc="315" dirty="0">
                <a:solidFill>
                  <a:srgbClr val="9BC850"/>
                </a:solidFill>
                <a:latin typeface="Calibri"/>
                <a:cs typeface="Calibri"/>
              </a:rPr>
              <a:t>Login </a:t>
            </a:r>
            <a:r>
              <a:rPr sz="2400" spc="275" dirty="0">
                <a:solidFill>
                  <a:srgbClr val="9BC850"/>
                </a:solidFill>
                <a:latin typeface="Calibri"/>
                <a:cs typeface="Calibri"/>
              </a:rPr>
              <a:t>and</a:t>
            </a:r>
            <a:r>
              <a:rPr sz="2400" spc="-15" dirty="0">
                <a:solidFill>
                  <a:srgbClr val="9BC850"/>
                </a:solidFill>
                <a:latin typeface="Calibri"/>
                <a:cs typeface="Calibri"/>
              </a:rPr>
              <a:t> </a:t>
            </a:r>
            <a:r>
              <a:rPr sz="2400" spc="260" dirty="0">
                <a:solidFill>
                  <a:srgbClr val="9BC850"/>
                </a:solidFill>
                <a:latin typeface="Calibri"/>
                <a:cs typeface="Calibri"/>
              </a:rPr>
              <a:t>Password</a:t>
            </a:r>
            <a:endParaRPr sz="2400">
              <a:latin typeface="Calibri"/>
              <a:cs typeface="Calibri"/>
            </a:endParaRPr>
          </a:p>
        </p:txBody>
      </p:sp>
      <p:sp>
        <p:nvSpPr>
          <p:cNvPr id="7" name="object 7"/>
          <p:cNvSpPr/>
          <p:nvPr/>
        </p:nvSpPr>
        <p:spPr>
          <a:xfrm>
            <a:off x="9682481" y="2224760"/>
            <a:ext cx="480695" cy="1009015"/>
          </a:xfrm>
          <a:custGeom>
            <a:avLst/>
            <a:gdLst/>
            <a:ahLst/>
            <a:cxnLst/>
            <a:rect l="l" t="t" r="r" b="b"/>
            <a:pathLst>
              <a:path w="480695" h="1009014">
                <a:moveTo>
                  <a:pt x="0" y="0"/>
                </a:moveTo>
                <a:lnTo>
                  <a:pt x="75941" y="2041"/>
                </a:lnTo>
                <a:lnTo>
                  <a:pt x="141894" y="7725"/>
                </a:lnTo>
                <a:lnTo>
                  <a:pt x="193904" y="16393"/>
                </a:lnTo>
                <a:lnTo>
                  <a:pt x="240260" y="40041"/>
                </a:lnTo>
                <a:lnTo>
                  <a:pt x="240260" y="464309"/>
                </a:lnTo>
                <a:lnTo>
                  <a:pt x="252509" y="476965"/>
                </a:lnTo>
                <a:lnTo>
                  <a:pt x="286617" y="487957"/>
                </a:lnTo>
                <a:lnTo>
                  <a:pt x="338626" y="496625"/>
                </a:lnTo>
                <a:lnTo>
                  <a:pt x="404580" y="502309"/>
                </a:lnTo>
                <a:lnTo>
                  <a:pt x="480521" y="504351"/>
                </a:lnTo>
                <a:lnTo>
                  <a:pt x="404580" y="506392"/>
                </a:lnTo>
                <a:lnTo>
                  <a:pt x="338626" y="512076"/>
                </a:lnTo>
                <a:lnTo>
                  <a:pt x="286617" y="520744"/>
                </a:lnTo>
                <a:lnTo>
                  <a:pt x="252509" y="531736"/>
                </a:lnTo>
                <a:lnTo>
                  <a:pt x="240260" y="544392"/>
                </a:lnTo>
                <a:lnTo>
                  <a:pt x="240260" y="968660"/>
                </a:lnTo>
                <a:lnTo>
                  <a:pt x="228012" y="981317"/>
                </a:lnTo>
                <a:lnTo>
                  <a:pt x="193904" y="992308"/>
                </a:lnTo>
                <a:lnTo>
                  <a:pt x="141894" y="1000976"/>
                </a:lnTo>
                <a:lnTo>
                  <a:pt x="75941" y="1006660"/>
                </a:lnTo>
                <a:lnTo>
                  <a:pt x="0" y="1008702"/>
                </a:lnTo>
              </a:path>
            </a:pathLst>
          </a:custGeom>
          <a:ln w="25387">
            <a:solidFill>
              <a:srgbClr val="2A9FBC"/>
            </a:solidFill>
          </a:ln>
        </p:spPr>
        <p:txBody>
          <a:bodyPr wrap="square" lIns="0" tIns="0" rIns="0" bIns="0" rtlCol="0"/>
          <a:lstStyle/>
          <a:p>
            <a:endParaRPr/>
          </a:p>
        </p:txBody>
      </p:sp>
      <p:sp>
        <p:nvSpPr>
          <p:cNvPr id="8" name="object 8"/>
          <p:cNvSpPr txBox="1"/>
          <p:nvPr/>
        </p:nvSpPr>
        <p:spPr>
          <a:xfrm>
            <a:off x="10246701" y="2517140"/>
            <a:ext cx="846455" cy="391160"/>
          </a:xfrm>
          <a:prstGeom prst="rect">
            <a:avLst/>
          </a:prstGeom>
        </p:spPr>
        <p:txBody>
          <a:bodyPr vert="horz" wrap="square" lIns="0" tIns="12700" rIns="0" bIns="0" rtlCol="0">
            <a:spAutoFit/>
          </a:bodyPr>
          <a:lstStyle/>
          <a:p>
            <a:pPr marL="12700">
              <a:lnSpc>
                <a:spcPct val="100000"/>
              </a:lnSpc>
              <a:spcBef>
                <a:spcPts val="100"/>
              </a:spcBef>
            </a:pPr>
            <a:r>
              <a:rPr sz="2400" spc="270" dirty="0">
                <a:solidFill>
                  <a:srgbClr val="2A9FBC"/>
                </a:solidFill>
                <a:latin typeface="Calibri"/>
                <a:cs typeface="Calibri"/>
              </a:rPr>
              <a:t>100%</a:t>
            </a:r>
            <a:endParaRPr sz="2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09302" y="2362860"/>
            <a:ext cx="1433423" cy="61635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223925" y="2428747"/>
            <a:ext cx="977900" cy="391160"/>
          </a:xfrm>
          <a:prstGeom prst="rect">
            <a:avLst/>
          </a:prstGeom>
        </p:spPr>
        <p:txBody>
          <a:bodyPr vert="horz" wrap="square" lIns="0" tIns="12700" rIns="0" bIns="0" rtlCol="0">
            <a:spAutoFit/>
          </a:bodyPr>
          <a:lstStyle/>
          <a:p>
            <a:pPr marL="12700">
              <a:lnSpc>
                <a:spcPct val="100000"/>
              </a:lnSpc>
              <a:spcBef>
                <a:spcPts val="100"/>
              </a:spcBef>
            </a:pPr>
            <a:r>
              <a:rPr sz="2400" spc="320" dirty="0">
                <a:solidFill>
                  <a:srgbClr val="404040"/>
                </a:solidFill>
                <a:latin typeface="Calibri"/>
                <a:cs typeface="Calibri"/>
              </a:rPr>
              <a:t>L</a:t>
            </a:r>
            <a:r>
              <a:rPr sz="2400" spc="430" dirty="0">
                <a:solidFill>
                  <a:srgbClr val="404040"/>
                </a:solidFill>
                <a:latin typeface="Calibri"/>
                <a:cs typeface="Calibri"/>
              </a:rPr>
              <a:t>o</a:t>
            </a:r>
            <a:r>
              <a:rPr sz="2400" spc="475" dirty="0">
                <a:solidFill>
                  <a:srgbClr val="404040"/>
                </a:solidFill>
                <a:latin typeface="Calibri"/>
                <a:cs typeface="Calibri"/>
              </a:rPr>
              <a:t>g</a:t>
            </a:r>
            <a:r>
              <a:rPr sz="2400" spc="135" dirty="0">
                <a:solidFill>
                  <a:srgbClr val="404040"/>
                </a:solidFill>
                <a:latin typeface="Calibri"/>
                <a:cs typeface="Calibri"/>
              </a:rPr>
              <a:t>i</a:t>
            </a:r>
            <a:r>
              <a:rPr sz="2400" spc="220" dirty="0">
                <a:solidFill>
                  <a:srgbClr val="404040"/>
                </a:solidFill>
                <a:latin typeface="Calibri"/>
                <a:cs typeface="Calibri"/>
              </a:rPr>
              <a:t>n</a:t>
            </a:r>
            <a:r>
              <a:rPr sz="2400" spc="25" dirty="0">
                <a:solidFill>
                  <a:srgbClr val="404040"/>
                </a:solidFill>
                <a:latin typeface="Calibri"/>
                <a:cs typeface="Calibri"/>
              </a:rPr>
              <a:t>:</a:t>
            </a:r>
            <a:endParaRPr sz="2400">
              <a:latin typeface="Calibri"/>
              <a:cs typeface="Calibri"/>
            </a:endParaRPr>
          </a:p>
        </p:txBody>
      </p:sp>
      <p:sp>
        <p:nvSpPr>
          <p:cNvPr id="4" name="object 4"/>
          <p:cNvSpPr/>
          <p:nvPr/>
        </p:nvSpPr>
        <p:spPr>
          <a:xfrm>
            <a:off x="3309302" y="3120821"/>
            <a:ext cx="1433423" cy="61635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23925" y="3236467"/>
            <a:ext cx="1567815" cy="391160"/>
          </a:xfrm>
          <a:prstGeom prst="rect">
            <a:avLst/>
          </a:prstGeom>
        </p:spPr>
        <p:txBody>
          <a:bodyPr vert="horz" wrap="square" lIns="0" tIns="12700" rIns="0" bIns="0" rtlCol="0">
            <a:spAutoFit/>
          </a:bodyPr>
          <a:lstStyle/>
          <a:p>
            <a:pPr marL="12700">
              <a:lnSpc>
                <a:spcPct val="100000"/>
              </a:lnSpc>
              <a:spcBef>
                <a:spcPts val="100"/>
              </a:spcBef>
            </a:pPr>
            <a:r>
              <a:rPr sz="2400" spc="235" dirty="0">
                <a:solidFill>
                  <a:srgbClr val="404040"/>
                </a:solidFill>
                <a:latin typeface="Calibri"/>
                <a:cs typeface="Calibri"/>
              </a:rPr>
              <a:t>Password:</a:t>
            </a:r>
            <a:endParaRPr sz="2400">
              <a:latin typeface="Calibri"/>
              <a:cs typeface="Calibri"/>
            </a:endParaRPr>
          </a:p>
        </p:txBody>
      </p:sp>
      <p:sp>
        <p:nvSpPr>
          <p:cNvPr id="6" name="object 6"/>
          <p:cNvSpPr txBox="1"/>
          <p:nvPr/>
        </p:nvSpPr>
        <p:spPr>
          <a:xfrm>
            <a:off x="5552085" y="2245867"/>
            <a:ext cx="3964940" cy="2564765"/>
          </a:xfrm>
          <a:prstGeom prst="rect">
            <a:avLst/>
          </a:prstGeom>
        </p:spPr>
        <p:txBody>
          <a:bodyPr vert="horz" wrap="square" lIns="0" tIns="12700" rIns="0" bIns="0" rtlCol="0">
            <a:spAutoFit/>
          </a:bodyPr>
          <a:lstStyle/>
          <a:p>
            <a:pPr marL="12700">
              <a:lnSpc>
                <a:spcPct val="100000"/>
              </a:lnSpc>
              <a:spcBef>
                <a:spcPts val="100"/>
              </a:spcBef>
            </a:pPr>
            <a:r>
              <a:rPr sz="2400" spc="190" dirty="0">
                <a:solidFill>
                  <a:srgbClr val="9BC850"/>
                </a:solidFill>
                <a:latin typeface="Calibri"/>
                <a:cs typeface="Calibri"/>
              </a:rPr>
              <a:t>Test</a:t>
            </a:r>
            <a:r>
              <a:rPr sz="2400" spc="180" dirty="0">
                <a:solidFill>
                  <a:srgbClr val="9BC850"/>
                </a:solidFill>
                <a:latin typeface="Calibri"/>
                <a:cs typeface="Calibri"/>
              </a:rPr>
              <a:t> </a:t>
            </a:r>
            <a:r>
              <a:rPr sz="2400" spc="75" dirty="0">
                <a:solidFill>
                  <a:srgbClr val="9BC850"/>
                </a:solidFill>
                <a:latin typeface="Calibri"/>
                <a:cs typeface="Calibri"/>
              </a:rPr>
              <a:t>#1:</a:t>
            </a:r>
            <a:endParaRPr sz="2400">
              <a:latin typeface="Calibri"/>
              <a:cs typeface="Calibri"/>
            </a:endParaRPr>
          </a:p>
          <a:p>
            <a:pPr marL="12700">
              <a:lnSpc>
                <a:spcPct val="100000"/>
              </a:lnSpc>
              <a:spcBef>
                <a:spcPts val="25"/>
              </a:spcBef>
            </a:pPr>
            <a:r>
              <a:rPr sz="2400" spc="225" dirty="0">
                <a:solidFill>
                  <a:srgbClr val="9BC850"/>
                </a:solidFill>
                <a:latin typeface="Calibri"/>
                <a:cs typeface="Calibri"/>
              </a:rPr>
              <a:t>Valid </a:t>
            </a:r>
            <a:r>
              <a:rPr sz="2400" spc="315" dirty="0">
                <a:solidFill>
                  <a:srgbClr val="9BC850"/>
                </a:solidFill>
                <a:latin typeface="Calibri"/>
                <a:cs typeface="Calibri"/>
              </a:rPr>
              <a:t>Login </a:t>
            </a:r>
            <a:r>
              <a:rPr sz="2400" spc="275" dirty="0">
                <a:solidFill>
                  <a:srgbClr val="9BC850"/>
                </a:solidFill>
                <a:latin typeface="Calibri"/>
                <a:cs typeface="Calibri"/>
              </a:rPr>
              <a:t>and</a:t>
            </a:r>
            <a:r>
              <a:rPr sz="2400" spc="-15" dirty="0">
                <a:solidFill>
                  <a:srgbClr val="9BC850"/>
                </a:solidFill>
                <a:latin typeface="Calibri"/>
                <a:cs typeface="Calibri"/>
              </a:rPr>
              <a:t> </a:t>
            </a:r>
            <a:r>
              <a:rPr sz="2400" spc="260" dirty="0">
                <a:solidFill>
                  <a:srgbClr val="9BC850"/>
                </a:solidFill>
                <a:latin typeface="Calibri"/>
                <a:cs typeface="Calibri"/>
              </a:rPr>
              <a:t>Password</a:t>
            </a:r>
            <a:endParaRPr sz="2400">
              <a:latin typeface="Calibri"/>
              <a:cs typeface="Calibri"/>
            </a:endParaRPr>
          </a:p>
          <a:p>
            <a:pPr marL="12700" marR="1973580">
              <a:lnSpc>
                <a:spcPct val="100800"/>
              </a:lnSpc>
              <a:spcBef>
                <a:spcPts val="1295"/>
              </a:spcBef>
            </a:pPr>
            <a:r>
              <a:rPr sz="2400" spc="190" dirty="0">
                <a:solidFill>
                  <a:srgbClr val="A62E5C"/>
                </a:solidFill>
                <a:latin typeface="Calibri"/>
                <a:cs typeface="Calibri"/>
              </a:rPr>
              <a:t>Test </a:t>
            </a:r>
            <a:r>
              <a:rPr sz="2400" spc="250" dirty="0">
                <a:solidFill>
                  <a:srgbClr val="A62E5C"/>
                </a:solidFill>
                <a:latin typeface="Calibri"/>
                <a:cs typeface="Calibri"/>
              </a:rPr>
              <a:t>#2:  </a:t>
            </a:r>
            <a:r>
              <a:rPr sz="2400" spc="210" dirty="0">
                <a:solidFill>
                  <a:srgbClr val="A62E5C"/>
                </a:solidFill>
                <a:latin typeface="Calibri"/>
                <a:cs typeface="Calibri"/>
              </a:rPr>
              <a:t>Invalid</a:t>
            </a:r>
            <a:r>
              <a:rPr sz="2400" spc="130" dirty="0">
                <a:solidFill>
                  <a:srgbClr val="A62E5C"/>
                </a:solidFill>
                <a:latin typeface="Calibri"/>
                <a:cs typeface="Calibri"/>
              </a:rPr>
              <a:t> </a:t>
            </a:r>
            <a:r>
              <a:rPr sz="2400" spc="315" dirty="0">
                <a:solidFill>
                  <a:srgbClr val="A62E5C"/>
                </a:solidFill>
                <a:latin typeface="Calibri"/>
                <a:cs typeface="Calibri"/>
              </a:rPr>
              <a:t>Login</a:t>
            </a:r>
            <a:endParaRPr sz="2400">
              <a:latin typeface="Calibri"/>
              <a:cs typeface="Calibri"/>
            </a:endParaRPr>
          </a:p>
          <a:p>
            <a:pPr marL="12700">
              <a:lnSpc>
                <a:spcPct val="100000"/>
              </a:lnSpc>
              <a:spcBef>
                <a:spcPts val="1320"/>
              </a:spcBef>
            </a:pPr>
            <a:r>
              <a:rPr sz="2400" spc="190" dirty="0">
                <a:solidFill>
                  <a:srgbClr val="A62E5C"/>
                </a:solidFill>
                <a:latin typeface="Calibri"/>
                <a:cs typeface="Calibri"/>
              </a:rPr>
              <a:t>Test</a:t>
            </a:r>
            <a:r>
              <a:rPr sz="2400" spc="180" dirty="0">
                <a:solidFill>
                  <a:srgbClr val="A62E5C"/>
                </a:solidFill>
                <a:latin typeface="Calibri"/>
                <a:cs typeface="Calibri"/>
              </a:rPr>
              <a:t> </a:t>
            </a:r>
            <a:r>
              <a:rPr sz="2400" spc="254" dirty="0">
                <a:solidFill>
                  <a:srgbClr val="A62E5C"/>
                </a:solidFill>
                <a:latin typeface="Calibri"/>
                <a:cs typeface="Calibri"/>
              </a:rPr>
              <a:t>#3:</a:t>
            </a:r>
            <a:endParaRPr sz="2400">
              <a:latin typeface="Calibri"/>
              <a:cs typeface="Calibri"/>
            </a:endParaRPr>
          </a:p>
          <a:p>
            <a:pPr marL="12700">
              <a:lnSpc>
                <a:spcPct val="100000"/>
              </a:lnSpc>
              <a:spcBef>
                <a:spcPts val="25"/>
              </a:spcBef>
            </a:pPr>
            <a:r>
              <a:rPr sz="2400" spc="210" dirty="0">
                <a:solidFill>
                  <a:srgbClr val="A62E5C"/>
                </a:solidFill>
                <a:latin typeface="Calibri"/>
                <a:cs typeface="Calibri"/>
              </a:rPr>
              <a:t>Invalid</a:t>
            </a:r>
            <a:r>
              <a:rPr sz="2400" spc="180" dirty="0">
                <a:solidFill>
                  <a:srgbClr val="A62E5C"/>
                </a:solidFill>
                <a:latin typeface="Calibri"/>
                <a:cs typeface="Calibri"/>
              </a:rPr>
              <a:t> </a:t>
            </a:r>
            <a:r>
              <a:rPr sz="2400" spc="260" dirty="0">
                <a:solidFill>
                  <a:srgbClr val="A62E5C"/>
                </a:solidFill>
                <a:latin typeface="Calibri"/>
                <a:cs typeface="Calibri"/>
              </a:rPr>
              <a:t>Password</a:t>
            </a:r>
            <a:endParaRPr sz="2400">
              <a:latin typeface="Calibri"/>
              <a:cs typeface="Calibri"/>
            </a:endParaRPr>
          </a:p>
        </p:txBody>
      </p:sp>
      <p:sp>
        <p:nvSpPr>
          <p:cNvPr id="7" name="object 7"/>
          <p:cNvSpPr/>
          <p:nvPr/>
        </p:nvSpPr>
        <p:spPr>
          <a:xfrm>
            <a:off x="9682481" y="2224760"/>
            <a:ext cx="480695" cy="2634615"/>
          </a:xfrm>
          <a:custGeom>
            <a:avLst/>
            <a:gdLst/>
            <a:ahLst/>
            <a:cxnLst/>
            <a:rect l="l" t="t" r="r" b="b"/>
            <a:pathLst>
              <a:path w="480695" h="2634615">
                <a:moveTo>
                  <a:pt x="0" y="0"/>
                </a:moveTo>
                <a:lnTo>
                  <a:pt x="75941" y="2041"/>
                </a:lnTo>
                <a:lnTo>
                  <a:pt x="141894" y="7725"/>
                </a:lnTo>
                <a:lnTo>
                  <a:pt x="193904" y="16393"/>
                </a:lnTo>
                <a:lnTo>
                  <a:pt x="240260" y="40041"/>
                </a:lnTo>
                <a:lnTo>
                  <a:pt x="240260" y="1277004"/>
                </a:lnTo>
                <a:lnTo>
                  <a:pt x="252509" y="1289660"/>
                </a:lnTo>
                <a:lnTo>
                  <a:pt x="286617" y="1300652"/>
                </a:lnTo>
                <a:lnTo>
                  <a:pt x="338626" y="1309320"/>
                </a:lnTo>
                <a:lnTo>
                  <a:pt x="404580" y="1315004"/>
                </a:lnTo>
                <a:lnTo>
                  <a:pt x="480521" y="1317046"/>
                </a:lnTo>
                <a:lnTo>
                  <a:pt x="404580" y="1319087"/>
                </a:lnTo>
                <a:lnTo>
                  <a:pt x="338626" y="1324771"/>
                </a:lnTo>
                <a:lnTo>
                  <a:pt x="286617" y="1333439"/>
                </a:lnTo>
                <a:lnTo>
                  <a:pt x="252509" y="1344430"/>
                </a:lnTo>
                <a:lnTo>
                  <a:pt x="240260" y="1357086"/>
                </a:lnTo>
                <a:lnTo>
                  <a:pt x="240260" y="2594049"/>
                </a:lnTo>
                <a:lnTo>
                  <a:pt x="228012" y="2606705"/>
                </a:lnTo>
                <a:lnTo>
                  <a:pt x="193904" y="2617697"/>
                </a:lnTo>
                <a:lnTo>
                  <a:pt x="141894" y="2626365"/>
                </a:lnTo>
                <a:lnTo>
                  <a:pt x="75941" y="2632049"/>
                </a:lnTo>
                <a:lnTo>
                  <a:pt x="0" y="2634091"/>
                </a:lnTo>
              </a:path>
            </a:pathLst>
          </a:custGeom>
          <a:ln w="25387">
            <a:solidFill>
              <a:srgbClr val="2A9FBC"/>
            </a:solidFill>
          </a:ln>
        </p:spPr>
        <p:txBody>
          <a:bodyPr wrap="square" lIns="0" tIns="0" rIns="0" bIns="0" rtlCol="0"/>
          <a:lstStyle/>
          <a:p>
            <a:endParaRPr/>
          </a:p>
        </p:txBody>
      </p:sp>
      <p:sp>
        <p:nvSpPr>
          <p:cNvPr id="8" name="object 8"/>
          <p:cNvSpPr txBox="1"/>
          <p:nvPr/>
        </p:nvSpPr>
        <p:spPr>
          <a:xfrm>
            <a:off x="10340968" y="3294379"/>
            <a:ext cx="846455" cy="391160"/>
          </a:xfrm>
          <a:prstGeom prst="rect">
            <a:avLst/>
          </a:prstGeom>
        </p:spPr>
        <p:txBody>
          <a:bodyPr vert="horz" wrap="square" lIns="0" tIns="12700" rIns="0" bIns="0" rtlCol="0">
            <a:spAutoFit/>
          </a:bodyPr>
          <a:lstStyle/>
          <a:p>
            <a:pPr marL="12700">
              <a:lnSpc>
                <a:spcPct val="100000"/>
              </a:lnSpc>
              <a:spcBef>
                <a:spcPts val="100"/>
              </a:spcBef>
            </a:pPr>
            <a:r>
              <a:rPr sz="2400" spc="270" dirty="0">
                <a:solidFill>
                  <a:srgbClr val="2A9FBC"/>
                </a:solidFill>
                <a:latin typeface="Calibri"/>
                <a:cs typeface="Calibri"/>
              </a:rPr>
              <a:t>100%</a:t>
            </a:r>
            <a:endParaRPr sz="24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404040"/>
          </a:solidFill>
        </p:spPr>
        <p:txBody>
          <a:bodyPr wrap="square" lIns="0" tIns="0" rIns="0" bIns="0" rtlCol="0"/>
          <a:lstStyle/>
          <a:p>
            <a:endParaRPr/>
          </a:p>
        </p:txBody>
      </p:sp>
      <p:sp>
        <p:nvSpPr>
          <p:cNvPr id="3" name="object 3"/>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1828799"/>
            <a:ext cx="5932805" cy="5029200"/>
          </a:xfrm>
          <a:custGeom>
            <a:avLst/>
            <a:gdLst/>
            <a:ahLst/>
            <a:cxnLst/>
            <a:rect l="l" t="t" r="r" b="b"/>
            <a:pathLst>
              <a:path w="5932805" h="5029200">
                <a:moveTo>
                  <a:pt x="5932449" y="495198"/>
                </a:moveTo>
                <a:lnTo>
                  <a:pt x="4281703" y="495198"/>
                </a:lnTo>
                <a:lnTo>
                  <a:pt x="4281703" y="0"/>
                </a:lnTo>
                <a:lnTo>
                  <a:pt x="0" y="0"/>
                </a:lnTo>
                <a:lnTo>
                  <a:pt x="0" y="495198"/>
                </a:lnTo>
                <a:lnTo>
                  <a:pt x="0" y="653148"/>
                </a:lnTo>
                <a:lnTo>
                  <a:pt x="0" y="5029200"/>
                </a:lnTo>
                <a:lnTo>
                  <a:pt x="5932449" y="5029200"/>
                </a:lnTo>
                <a:lnTo>
                  <a:pt x="5932449" y="495198"/>
                </a:lnTo>
                <a:close/>
              </a:path>
            </a:pathLst>
          </a:custGeom>
          <a:solidFill>
            <a:srgbClr val="171717"/>
          </a:solidFill>
        </p:spPr>
        <p:txBody>
          <a:bodyPr wrap="square" lIns="0" tIns="0" rIns="0" bIns="0" rtlCol="0"/>
          <a:lstStyle/>
          <a:p>
            <a:endParaRPr/>
          </a:p>
        </p:txBody>
      </p:sp>
      <p:sp>
        <p:nvSpPr>
          <p:cNvPr id="5" name="object 5"/>
          <p:cNvSpPr/>
          <p:nvPr/>
        </p:nvSpPr>
        <p:spPr>
          <a:xfrm>
            <a:off x="6259550" y="1828799"/>
            <a:ext cx="5932805" cy="5029200"/>
          </a:xfrm>
          <a:custGeom>
            <a:avLst/>
            <a:gdLst/>
            <a:ahLst/>
            <a:cxnLst/>
            <a:rect l="l" t="t" r="r" b="b"/>
            <a:pathLst>
              <a:path w="5932805" h="5029200">
                <a:moveTo>
                  <a:pt x="5932449" y="495198"/>
                </a:moveTo>
                <a:lnTo>
                  <a:pt x="4281703" y="495198"/>
                </a:lnTo>
                <a:lnTo>
                  <a:pt x="4281703" y="0"/>
                </a:lnTo>
                <a:lnTo>
                  <a:pt x="0" y="0"/>
                </a:lnTo>
                <a:lnTo>
                  <a:pt x="0" y="495198"/>
                </a:lnTo>
                <a:lnTo>
                  <a:pt x="0" y="653148"/>
                </a:lnTo>
                <a:lnTo>
                  <a:pt x="0" y="5029200"/>
                </a:lnTo>
                <a:lnTo>
                  <a:pt x="5932449" y="5029200"/>
                </a:lnTo>
                <a:lnTo>
                  <a:pt x="5932449" y="495198"/>
                </a:lnTo>
                <a:close/>
              </a:path>
            </a:pathLst>
          </a:custGeom>
          <a:solidFill>
            <a:srgbClr val="171717"/>
          </a:solidFill>
        </p:spPr>
        <p:txBody>
          <a:bodyPr wrap="square" lIns="0" tIns="0" rIns="0" bIns="0" rtlCol="0"/>
          <a:lstStyle/>
          <a:p>
            <a:endParaRPr/>
          </a:p>
        </p:txBody>
      </p:sp>
      <p:sp>
        <p:nvSpPr>
          <p:cNvPr id="6" name="object 6"/>
          <p:cNvSpPr txBox="1"/>
          <p:nvPr/>
        </p:nvSpPr>
        <p:spPr>
          <a:xfrm>
            <a:off x="363782" y="3320796"/>
            <a:ext cx="3530600" cy="24638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Courier New"/>
                <a:cs typeface="Courier New"/>
              </a:rPr>
              <a:t>if(age </a:t>
            </a:r>
            <a:r>
              <a:rPr sz="2000" dirty="0">
                <a:solidFill>
                  <a:srgbClr val="FFFFFF"/>
                </a:solidFill>
                <a:latin typeface="Courier New"/>
                <a:cs typeface="Courier New"/>
              </a:rPr>
              <a:t>&lt;</a:t>
            </a:r>
            <a:r>
              <a:rPr sz="2000" spc="-25" dirty="0">
                <a:solidFill>
                  <a:srgbClr val="FFFFFF"/>
                </a:solidFill>
                <a:latin typeface="Courier New"/>
                <a:cs typeface="Courier New"/>
              </a:rPr>
              <a:t> </a:t>
            </a:r>
            <a:r>
              <a:rPr sz="2000" spc="-5" dirty="0">
                <a:solidFill>
                  <a:srgbClr val="FFFFFF"/>
                </a:solidFill>
                <a:latin typeface="Courier New"/>
                <a:cs typeface="Courier New"/>
              </a:rPr>
              <a:t>18){</a:t>
            </a:r>
            <a:endParaRPr sz="2000">
              <a:latin typeface="Courier New"/>
              <a:cs typeface="Courier New"/>
            </a:endParaRPr>
          </a:p>
          <a:p>
            <a:pPr marL="469900">
              <a:lnSpc>
                <a:spcPct val="100000"/>
              </a:lnSpc>
              <a:spcBef>
                <a:spcPts val="1800"/>
              </a:spcBef>
            </a:pPr>
            <a:r>
              <a:rPr sz="2000" spc="-5" dirty="0">
                <a:solidFill>
                  <a:srgbClr val="FFFFFF"/>
                </a:solidFill>
                <a:latin typeface="Courier New"/>
                <a:cs typeface="Courier New"/>
              </a:rPr>
              <a:t>rejectApplication();</a:t>
            </a:r>
            <a:endParaRPr sz="2000">
              <a:latin typeface="Courier New"/>
              <a:cs typeface="Courier New"/>
            </a:endParaRPr>
          </a:p>
          <a:p>
            <a:pPr marL="12700">
              <a:lnSpc>
                <a:spcPct val="100000"/>
              </a:lnSpc>
              <a:spcBef>
                <a:spcPts val="1800"/>
              </a:spcBef>
            </a:pPr>
            <a:r>
              <a:rPr sz="2000" dirty="0">
                <a:solidFill>
                  <a:srgbClr val="FFFFFF"/>
                </a:solidFill>
                <a:latin typeface="Courier New"/>
                <a:cs typeface="Courier New"/>
              </a:rPr>
              <a:t>} </a:t>
            </a:r>
            <a:r>
              <a:rPr sz="2000" spc="-5" dirty="0">
                <a:solidFill>
                  <a:srgbClr val="FFFFFF"/>
                </a:solidFill>
                <a:latin typeface="Courier New"/>
                <a:cs typeface="Courier New"/>
              </a:rPr>
              <a:t>else</a:t>
            </a:r>
            <a:r>
              <a:rPr sz="2000" spc="-25" dirty="0">
                <a:solidFill>
                  <a:srgbClr val="FFFFFF"/>
                </a:solidFill>
                <a:latin typeface="Courier New"/>
                <a:cs typeface="Courier New"/>
              </a:rPr>
              <a:t> </a:t>
            </a:r>
            <a:r>
              <a:rPr sz="2000" dirty="0">
                <a:solidFill>
                  <a:srgbClr val="FFFFFF"/>
                </a:solidFill>
                <a:latin typeface="Courier New"/>
                <a:cs typeface="Courier New"/>
              </a:rPr>
              <a:t>{</a:t>
            </a:r>
            <a:endParaRPr sz="2000">
              <a:latin typeface="Courier New"/>
              <a:cs typeface="Courier New"/>
            </a:endParaRPr>
          </a:p>
          <a:p>
            <a:pPr marL="469900">
              <a:lnSpc>
                <a:spcPct val="100000"/>
              </a:lnSpc>
              <a:spcBef>
                <a:spcPts val="1800"/>
              </a:spcBef>
            </a:pPr>
            <a:r>
              <a:rPr sz="2000" spc="-5" dirty="0">
                <a:solidFill>
                  <a:srgbClr val="7F7F7F"/>
                </a:solidFill>
                <a:latin typeface="Courier New"/>
                <a:cs typeface="Courier New"/>
              </a:rPr>
              <a:t>// more</a:t>
            </a:r>
            <a:r>
              <a:rPr sz="2000" spc="-25" dirty="0">
                <a:solidFill>
                  <a:srgbClr val="7F7F7F"/>
                </a:solidFill>
                <a:latin typeface="Courier New"/>
                <a:cs typeface="Courier New"/>
              </a:rPr>
              <a:t> </a:t>
            </a:r>
            <a:r>
              <a:rPr sz="2000" spc="-5" dirty="0">
                <a:solidFill>
                  <a:srgbClr val="7F7F7F"/>
                </a:solidFill>
                <a:latin typeface="Courier New"/>
                <a:cs typeface="Courier New"/>
              </a:rPr>
              <a:t>logic</a:t>
            </a:r>
            <a:endParaRPr sz="2000">
              <a:latin typeface="Courier New"/>
              <a:cs typeface="Courier New"/>
            </a:endParaRPr>
          </a:p>
          <a:p>
            <a:pPr marL="12700">
              <a:lnSpc>
                <a:spcPct val="100000"/>
              </a:lnSpc>
              <a:spcBef>
                <a:spcPts val="1800"/>
              </a:spcBef>
            </a:pPr>
            <a:r>
              <a:rPr sz="2000" dirty="0">
                <a:solidFill>
                  <a:srgbClr val="FFFFFF"/>
                </a:solidFill>
                <a:latin typeface="Courier New"/>
                <a:cs typeface="Courier New"/>
              </a:rPr>
              <a:t>}</a:t>
            </a:r>
            <a:endParaRPr sz="2000">
              <a:latin typeface="Courier New"/>
              <a:cs typeface="Courier New"/>
            </a:endParaRPr>
          </a:p>
        </p:txBody>
      </p:sp>
      <p:sp>
        <p:nvSpPr>
          <p:cNvPr id="7" name="object 7"/>
          <p:cNvSpPr txBox="1"/>
          <p:nvPr/>
        </p:nvSpPr>
        <p:spPr>
          <a:xfrm>
            <a:off x="363781" y="1992884"/>
            <a:ext cx="512445" cy="299720"/>
          </a:xfrm>
          <a:prstGeom prst="rect">
            <a:avLst/>
          </a:prstGeom>
        </p:spPr>
        <p:txBody>
          <a:bodyPr vert="horz" wrap="square" lIns="0" tIns="12700" rIns="0" bIns="0" rtlCol="0">
            <a:spAutoFit/>
          </a:bodyPr>
          <a:lstStyle/>
          <a:p>
            <a:pPr marL="12700">
              <a:lnSpc>
                <a:spcPct val="100000"/>
              </a:lnSpc>
              <a:spcBef>
                <a:spcPts val="100"/>
              </a:spcBef>
            </a:pPr>
            <a:r>
              <a:rPr sz="1800" spc="335" dirty="0">
                <a:solidFill>
                  <a:srgbClr val="FFFFFF"/>
                </a:solidFill>
                <a:latin typeface="Calibri"/>
                <a:cs typeface="Calibri"/>
              </a:rPr>
              <a:t>A</a:t>
            </a:r>
            <a:r>
              <a:rPr sz="1800" spc="295" dirty="0">
                <a:solidFill>
                  <a:srgbClr val="FFFFFF"/>
                </a:solidFill>
                <a:latin typeface="Calibri"/>
                <a:cs typeface="Calibri"/>
              </a:rPr>
              <a:t>p</a:t>
            </a:r>
            <a:r>
              <a:rPr sz="1800" spc="260" dirty="0">
                <a:solidFill>
                  <a:srgbClr val="FFFFFF"/>
                </a:solidFill>
                <a:latin typeface="Calibri"/>
                <a:cs typeface="Calibri"/>
              </a:rPr>
              <a:t>p</a:t>
            </a:r>
            <a:endParaRPr sz="1800">
              <a:latin typeface="Calibri"/>
              <a:cs typeface="Calibri"/>
            </a:endParaRPr>
          </a:p>
        </p:txBody>
      </p:sp>
      <p:sp>
        <p:nvSpPr>
          <p:cNvPr id="8" name="object 8"/>
          <p:cNvSpPr txBox="1">
            <a:spLocks noGrp="1"/>
          </p:cNvSpPr>
          <p:nvPr>
            <p:ph type="title"/>
          </p:nvPr>
        </p:nvSpPr>
        <p:spPr>
          <a:xfrm>
            <a:off x="6669087" y="1992884"/>
            <a:ext cx="60515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rPr>
              <a:t>T</a:t>
            </a:r>
            <a:r>
              <a:rPr sz="1800" spc="235" dirty="0">
                <a:solidFill>
                  <a:srgbClr val="FFFFFF"/>
                </a:solidFill>
              </a:rPr>
              <a:t>e</a:t>
            </a:r>
            <a:r>
              <a:rPr sz="1800" spc="175" dirty="0">
                <a:solidFill>
                  <a:srgbClr val="FFFFFF"/>
                </a:solidFill>
              </a:rPr>
              <a:t>s</a:t>
            </a:r>
            <a:r>
              <a:rPr sz="1800" spc="130" dirty="0">
                <a:solidFill>
                  <a:srgbClr val="FFFFFF"/>
                </a:solidFill>
              </a:rPr>
              <a:t>t</a:t>
            </a:r>
            <a:r>
              <a:rPr sz="1800" spc="195" dirty="0">
                <a:solidFill>
                  <a:srgbClr val="FFFFFF"/>
                </a:solidFill>
              </a:rPr>
              <a:t>s</a:t>
            </a:r>
            <a:endParaRPr sz="1800"/>
          </a:p>
        </p:txBody>
      </p:sp>
      <p:sp>
        <p:nvSpPr>
          <p:cNvPr id="9" name="object 9"/>
          <p:cNvSpPr txBox="1"/>
          <p:nvPr/>
        </p:nvSpPr>
        <p:spPr>
          <a:xfrm>
            <a:off x="6668769" y="2827020"/>
            <a:ext cx="2921000" cy="13970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05A28"/>
                </a:solidFill>
                <a:latin typeface="Courier New"/>
                <a:cs typeface="Courier New"/>
              </a:rPr>
              <a:t>@Test</a:t>
            </a:r>
            <a:endParaRPr sz="2000">
              <a:latin typeface="Courier New"/>
              <a:cs typeface="Courier New"/>
            </a:endParaRPr>
          </a:p>
          <a:p>
            <a:pPr marL="12700">
              <a:lnSpc>
                <a:spcPct val="100000"/>
              </a:lnSpc>
              <a:spcBef>
                <a:spcPts val="1800"/>
              </a:spcBef>
            </a:pPr>
            <a:r>
              <a:rPr sz="2000" spc="-5" dirty="0">
                <a:solidFill>
                  <a:srgbClr val="FFFFFF"/>
                </a:solidFill>
                <a:latin typeface="Courier New"/>
                <a:cs typeface="Courier New"/>
              </a:rPr>
              <a:t>apply(</a:t>
            </a:r>
            <a:r>
              <a:rPr sz="2000" spc="-5" dirty="0">
                <a:solidFill>
                  <a:srgbClr val="2A9FBC"/>
                </a:solidFill>
                <a:latin typeface="Courier New"/>
                <a:cs typeface="Courier New"/>
              </a:rPr>
              <a:t>17</a:t>
            </a:r>
            <a:r>
              <a:rPr sz="2000" spc="-5" dirty="0">
                <a:solidFill>
                  <a:srgbClr val="FFFFFF"/>
                </a:solidFill>
                <a:latin typeface="Courier New"/>
                <a:cs typeface="Courier New"/>
              </a:rPr>
              <a:t>);</a:t>
            </a:r>
            <a:endParaRPr sz="2000">
              <a:latin typeface="Courier New"/>
              <a:cs typeface="Courier New"/>
            </a:endParaRPr>
          </a:p>
          <a:p>
            <a:pPr marL="12700">
              <a:lnSpc>
                <a:spcPct val="100000"/>
              </a:lnSpc>
              <a:spcBef>
                <a:spcPts val="1800"/>
              </a:spcBef>
            </a:pPr>
            <a:r>
              <a:rPr sz="2000" spc="-5" dirty="0">
                <a:solidFill>
                  <a:srgbClr val="7F7F7F"/>
                </a:solidFill>
                <a:latin typeface="Courier New"/>
                <a:cs typeface="Courier New"/>
              </a:rPr>
              <a:t>// verify</a:t>
            </a:r>
            <a:r>
              <a:rPr sz="2000" spc="-90" dirty="0">
                <a:solidFill>
                  <a:srgbClr val="7F7F7F"/>
                </a:solidFill>
                <a:latin typeface="Courier New"/>
                <a:cs typeface="Courier New"/>
              </a:rPr>
              <a:t> </a:t>
            </a:r>
            <a:r>
              <a:rPr sz="2000" spc="-5" dirty="0">
                <a:solidFill>
                  <a:srgbClr val="7F7F7F"/>
                </a:solidFill>
                <a:latin typeface="Courier New"/>
                <a:cs typeface="Courier New"/>
              </a:rPr>
              <a:t>rejection</a:t>
            </a:r>
            <a:endParaRPr sz="2000">
              <a:latin typeface="Courier New"/>
              <a:cs typeface="Courier New"/>
            </a:endParaRPr>
          </a:p>
        </p:txBody>
      </p:sp>
      <p:sp>
        <p:nvSpPr>
          <p:cNvPr id="10" name="object 10"/>
          <p:cNvSpPr txBox="1"/>
          <p:nvPr/>
        </p:nvSpPr>
        <p:spPr>
          <a:xfrm>
            <a:off x="6668769" y="4960620"/>
            <a:ext cx="2616200" cy="13970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05A28"/>
                </a:solidFill>
                <a:latin typeface="Courier New"/>
                <a:cs typeface="Courier New"/>
              </a:rPr>
              <a:t>@Test</a:t>
            </a:r>
            <a:endParaRPr sz="2000">
              <a:latin typeface="Courier New"/>
              <a:cs typeface="Courier New"/>
            </a:endParaRPr>
          </a:p>
          <a:p>
            <a:pPr marL="12700">
              <a:lnSpc>
                <a:spcPct val="100000"/>
              </a:lnSpc>
              <a:spcBef>
                <a:spcPts val="1800"/>
              </a:spcBef>
            </a:pPr>
            <a:r>
              <a:rPr sz="2000" spc="-5" dirty="0">
                <a:solidFill>
                  <a:srgbClr val="FFFFFF"/>
                </a:solidFill>
                <a:latin typeface="Courier New"/>
                <a:cs typeface="Courier New"/>
              </a:rPr>
              <a:t>apply(</a:t>
            </a:r>
            <a:r>
              <a:rPr sz="2000" spc="-5" dirty="0">
                <a:solidFill>
                  <a:srgbClr val="2A9FBC"/>
                </a:solidFill>
                <a:latin typeface="Courier New"/>
                <a:cs typeface="Courier New"/>
              </a:rPr>
              <a:t>18</a:t>
            </a:r>
            <a:r>
              <a:rPr sz="2000" spc="-5" dirty="0">
                <a:solidFill>
                  <a:srgbClr val="FFFFFF"/>
                </a:solidFill>
                <a:latin typeface="Courier New"/>
                <a:cs typeface="Courier New"/>
              </a:rPr>
              <a:t>);</a:t>
            </a:r>
            <a:endParaRPr sz="2000">
              <a:latin typeface="Courier New"/>
              <a:cs typeface="Courier New"/>
            </a:endParaRPr>
          </a:p>
          <a:p>
            <a:pPr marL="12700">
              <a:lnSpc>
                <a:spcPct val="100000"/>
              </a:lnSpc>
              <a:spcBef>
                <a:spcPts val="1800"/>
              </a:spcBef>
            </a:pPr>
            <a:r>
              <a:rPr sz="2000" spc="-5" dirty="0">
                <a:solidFill>
                  <a:srgbClr val="7F7F7F"/>
                </a:solidFill>
                <a:latin typeface="Courier New"/>
                <a:cs typeface="Courier New"/>
              </a:rPr>
              <a:t>// verify</a:t>
            </a:r>
            <a:r>
              <a:rPr sz="2000" spc="-90" dirty="0">
                <a:solidFill>
                  <a:srgbClr val="7F7F7F"/>
                </a:solidFill>
                <a:latin typeface="Courier New"/>
                <a:cs typeface="Courier New"/>
              </a:rPr>
              <a:t> </a:t>
            </a:r>
            <a:r>
              <a:rPr sz="2000" spc="-5" dirty="0">
                <a:solidFill>
                  <a:srgbClr val="7F7F7F"/>
                </a:solidFill>
                <a:latin typeface="Courier New"/>
                <a:cs typeface="Courier New"/>
              </a:rPr>
              <a:t>success</a:t>
            </a:r>
            <a:endParaRPr sz="2000">
              <a:latin typeface="Courier New"/>
              <a:cs typeface="Courier New"/>
            </a:endParaRPr>
          </a:p>
        </p:txBody>
      </p:sp>
      <p:grpSp>
        <p:nvGrpSpPr>
          <p:cNvPr id="11" name="object 11"/>
          <p:cNvGrpSpPr/>
          <p:nvPr/>
        </p:nvGrpSpPr>
        <p:grpSpPr>
          <a:xfrm>
            <a:off x="276273" y="2681367"/>
            <a:ext cx="6189980" cy="1716405"/>
            <a:chOff x="276273" y="2681367"/>
            <a:chExt cx="6189980" cy="1716405"/>
          </a:xfrm>
        </p:grpSpPr>
        <p:sp>
          <p:nvSpPr>
            <p:cNvPr id="12" name="object 12"/>
            <p:cNvSpPr/>
            <p:nvPr/>
          </p:nvSpPr>
          <p:spPr>
            <a:xfrm>
              <a:off x="295323" y="2700417"/>
              <a:ext cx="4186554" cy="1678305"/>
            </a:xfrm>
            <a:custGeom>
              <a:avLst/>
              <a:gdLst/>
              <a:ahLst/>
              <a:cxnLst/>
              <a:rect l="l" t="t" r="r" b="b"/>
              <a:pathLst>
                <a:path w="4186554" h="1678304">
                  <a:moveTo>
                    <a:pt x="4186498" y="1538127"/>
                  </a:moveTo>
                  <a:lnTo>
                    <a:pt x="4179368" y="1582329"/>
                  </a:lnTo>
                  <a:lnTo>
                    <a:pt x="4159516" y="1620717"/>
                  </a:lnTo>
                  <a:lnTo>
                    <a:pt x="4129244" y="1650989"/>
                  </a:lnTo>
                  <a:lnTo>
                    <a:pt x="4090856" y="1670841"/>
                  </a:lnTo>
                  <a:lnTo>
                    <a:pt x="4046655" y="1677971"/>
                  </a:lnTo>
                  <a:lnTo>
                    <a:pt x="139843" y="1677971"/>
                  </a:lnTo>
                  <a:lnTo>
                    <a:pt x="95641" y="1670841"/>
                  </a:lnTo>
                  <a:lnTo>
                    <a:pt x="57253" y="1650989"/>
                  </a:lnTo>
                  <a:lnTo>
                    <a:pt x="26981" y="1620717"/>
                  </a:lnTo>
                  <a:lnTo>
                    <a:pt x="7129" y="1582329"/>
                  </a:lnTo>
                  <a:lnTo>
                    <a:pt x="0" y="1538127"/>
                  </a:lnTo>
                  <a:lnTo>
                    <a:pt x="0" y="139843"/>
                  </a:lnTo>
                  <a:lnTo>
                    <a:pt x="7129" y="95641"/>
                  </a:lnTo>
                  <a:lnTo>
                    <a:pt x="26981" y="57253"/>
                  </a:lnTo>
                  <a:lnTo>
                    <a:pt x="57253" y="26981"/>
                  </a:lnTo>
                  <a:lnTo>
                    <a:pt x="95641" y="7129"/>
                  </a:lnTo>
                  <a:lnTo>
                    <a:pt x="139843" y="0"/>
                  </a:lnTo>
                  <a:lnTo>
                    <a:pt x="4046655" y="0"/>
                  </a:lnTo>
                  <a:lnTo>
                    <a:pt x="4090856" y="7129"/>
                  </a:lnTo>
                  <a:lnTo>
                    <a:pt x="4129244" y="26981"/>
                  </a:lnTo>
                  <a:lnTo>
                    <a:pt x="4159516" y="57253"/>
                  </a:lnTo>
                  <a:lnTo>
                    <a:pt x="4179368" y="95641"/>
                  </a:lnTo>
                  <a:lnTo>
                    <a:pt x="4186498" y="139843"/>
                  </a:lnTo>
                  <a:lnTo>
                    <a:pt x="4186498" y="1538127"/>
                  </a:lnTo>
                  <a:close/>
                </a:path>
              </a:pathLst>
            </a:custGeom>
            <a:ln w="38100">
              <a:solidFill>
                <a:srgbClr val="9BC850"/>
              </a:solidFill>
            </a:ln>
          </p:spPr>
          <p:txBody>
            <a:bodyPr wrap="square" lIns="0" tIns="0" rIns="0" bIns="0" rtlCol="0"/>
            <a:lstStyle/>
            <a:p>
              <a:endParaRPr/>
            </a:p>
          </p:txBody>
        </p:sp>
        <p:sp>
          <p:nvSpPr>
            <p:cNvPr id="13" name="object 13"/>
            <p:cNvSpPr/>
            <p:nvPr/>
          </p:nvSpPr>
          <p:spPr>
            <a:xfrm>
              <a:off x="4481821" y="3539402"/>
              <a:ext cx="1984375" cy="0"/>
            </a:xfrm>
            <a:custGeom>
              <a:avLst/>
              <a:gdLst/>
              <a:ahLst/>
              <a:cxnLst/>
              <a:rect l="l" t="t" r="r" b="b"/>
              <a:pathLst>
                <a:path w="1984375">
                  <a:moveTo>
                    <a:pt x="1983975" y="0"/>
                  </a:moveTo>
                  <a:lnTo>
                    <a:pt x="0" y="1"/>
                  </a:lnTo>
                </a:path>
              </a:pathLst>
            </a:custGeom>
            <a:ln w="38100">
              <a:solidFill>
                <a:srgbClr val="9BC850"/>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17329"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0"/>
              </a:spcBef>
            </a:pPr>
            <a:endParaRPr sz="6050">
              <a:latin typeface="Times New Roman"/>
              <a:cs typeface="Times New Roman"/>
            </a:endParaRPr>
          </a:p>
          <a:p>
            <a:pPr algn="ctr">
              <a:lnSpc>
                <a:spcPct val="100000"/>
              </a:lnSpc>
            </a:pPr>
            <a:r>
              <a:rPr sz="3200" spc="10" dirty="0">
                <a:solidFill>
                  <a:srgbClr val="2A9FBC"/>
                </a:solidFill>
                <a:latin typeface="Verdana"/>
                <a:cs typeface="Verdana"/>
              </a:rPr>
              <a:t>Coverage</a:t>
            </a:r>
            <a:r>
              <a:rPr sz="3200" spc="-170" dirty="0">
                <a:solidFill>
                  <a:srgbClr val="2A9FBC"/>
                </a:solidFill>
                <a:latin typeface="Verdana"/>
                <a:cs typeface="Verdana"/>
              </a:rPr>
              <a:t> </a:t>
            </a:r>
            <a:r>
              <a:rPr sz="3200" spc="50" dirty="0">
                <a:solidFill>
                  <a:srgbClr val="2A9FBC"/>
                </a:solidFill>
                <a:latin typeface="Verdana"/>
                <a:cs typeface="Verdana"/>
              </a:rPr>
              <a:t>Gap</a:t>
            </a:r>
            <a:endParaRPr sz="3200">
              <a:latin typeface="Verdana"/>
              <a:cs typeface="Verdana"/>
            </a:endParaRPr>
          </a:p>
        </p:txBody>
      </p:sp>
      <p:sp>
        <p:nvSpPr>
          <p:cNvPr id="3" name="object 3"/>
          <p:cNvSpPr txBox="1"/>
          <p:nvPr/>
        </p:nvSpPr>
        <p:spPr>
          <a:xfrm>
            <a:off x="706514"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0"/>
              </a:spcBef>
            </a:pPr>
            <a:endParaRPr sz="6050">
              <a:latin typeface="Times New Roman"/>
              <a:cs typeface="Times New Roman"/>
            </a:endParaRPr>
          </a:p>
          <a:p>
            <a:pPr marL="517525">
              <a:lnSpc>
                <a:spcPct val="100000"/>
              </a:lnSpc>
            </a:pPr>
            <a:r>
              <a:rPr sz="3200" spc="50" dirty="0">
                <a:solidFill>
                  <a:srgbClr val="2A9FBC"/>
                </a:solidFill>
                <a:latin typeface="Verdana"/>
                <a:cs typeface="Verdana"/>
              </a:rPr>
              <a:t>Functional</a:t>
            </a:r>
            <a:r>
              <a:rPr sz="3200" spc="-180" dirty="0">
                <a:solidFill>
                  <a:srgbClr val="2A9FBC"/>
                </a:solidFill>
                <a:latin typeface="Verdana"/>
                <a:cs typeface="Verdana"/>
              </a:rPr>
              <a:t> </a:t>
            </a:r>
            <a:r>
              <a:rPr sz="3200" spc="10" dirty="0">
                <a:solidFill>
                  <a:srgbClr val="2A9FBC"/>
                </a:solidFill>
                <a:latin typeface="Verdana"/>
                <a:cs typeface="Verdana"/>
              </a:rPr>
              <a:t>Coverage</a:t>
            </a:r>
            <a:endParaRPr sz="3200">
              <a:latin typeface="Verdana"/>
              <a:cs typeface="Verdana"/>
            </a:endParaRPr>
          </a:p>
        </p:txBody>
      </p:sp>
    </p:spTree>
    <p:extLst>
      <p:ext uri="{BB962C8B-B14F-4D97-AF65-F5344CB8AC3E}">
        <p14:creationId xmlns:p14="http://schemas.microsoft.com/office/powerpoint/2010/main" val="4191067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326902" y="1982829"/>
            <a:ext cx="2331720" cy="2331720"/>
          </a:xfrm>
          <a:custGeom>
            <a:avLst/>
            <a:gdLst/>
            <a:ahLst/>
            <a:cxnLst/>
            <a:rect l="l" t="t" r="r" b="b"/>
            <a:pathLst>
              <a:path w="2331720" h="2331720">
                <a:moveTo>
                  <a:pt x="2331168" y="0"/>
                </a:moveTo>
                <a:lnTo>
                  <a:pt x="0" y="0"/>
                </a:lnTo>
                <a:lnTo>
                  <a:pt x="0" y="2331168"/>
                </a:lnTo>
                <a:lnTo>
                  <a:pt x="2331168" y="2331168"/>
                </a:lnTo>
                <a:lnTo>
                  <a:pt x="2331168" y="0"/>
                </a:lnTo>
                <a:close/>
              </a:path>
            </a:pathLst>
          </a:custGeom>
          <a:solidFill>
            <a:srgbClr val="404040"/>
          </a:solidFill>
        </p:spPr>
        <p:txBody>
          <a:bodyPr wrap="square" lIns="0" tIns="0" rIns="0" bIns="0" rtlCol="0"/>
          <a:lstStyle/>
          <a:p>
            <a:endParaRPr/>
          </a:p>
        </p:txBody>
      </p:sp>
      <p:sp>
        <p:nvSpPr>
          <p:cNvPr id="4" name="object 4"/>
          <p:cNvSpPr txBox="1">
            <a:spLocks noGrp="1"/>
          </p:cNvSpPr>
          <p:nvPr>
            <p:ph type="title"/>
          </p:nvPr>
        </p:nvSpPr>
        <p:spPr>
          <a:xfrm>
            <a:off x="4326902" y="1982829"/>
            <a:ext cx="2331720" cy="2331720"/>
          </a:xfrm>
          <a:prstGeom prst="rect">
            <a:avLst/>
          </a:prstGeom>
        </p:spPr>
        <p:txBody>
          <a:bodyPr vert="horz" wrap="square" lIns="0" tIns="0" rIns="0" bIns="0" rtlCol="0">
            <a:spAutoFit/>
          </a:bodyPr>
          <a:lstStyle/>
          <a:p>
            <a:pPr>
              <a:lnSpc>
                <a:spcPct val="100000"/>
              </a:lnSpc>
            </a:pPr>
            <a:endParaRPr sz="2150" dirty="0">
              <a:latin typeface="Times New Roman"/>
              <a:cs typeface="Times New Roman"/>
            </a:endParaRPr>
          </a:p>
          <a:p>
            <a:pPr marL="320040" marR="312420" algn="ctr">
              <a:lnSpc>
                <a:spcPct val="100000"/>
              </a:lnSpc>
            </a:pPr>
            <a:r>
              <a:rPr spc="175" dirty="0">
                <a:solidFill>
                  <a:srgbClr val="FFFFFF"/>
                </a:solidFill>
              </a:rPr>
              <a:t>8/10</a:t>
            </a:r>
            <a:r>
              <a:rPr spc="95" dirty="0">
                <a:solidFill>
                  <a:srgbClr val="FFFFFF"/>
                </a:solidFill>
              </a:rPr>
              <a:t> </a:t>
            </a:r>
            <a:r>
              <a:rPr spc="170" dirty="0">
                <a:solidFill>
                  <a:srgbClr val="FFFFFF"/>
                </a:solidFill>
              </a:rPr>
              <a:t>features  </a:t>
            </a:r>
            <a:r>
              <a:rPr spc="200" dirty="0">
                <a:solidFill>
                  <a:srgbClr val="FFFFFF"/>
                </a:solidFill>
              </a:rPr>
              <a:t>exercised </a:t>
            </a:r>
            <a:r>
              <a:rPr spc="260" dirty="0">
                <a:solidFill>
                  <a:srgbClr val="FFFFFF"/>
                </a:solidFill>
              </a:rPr>
              <a:t>by  </a:t>
            </a:r>
            <a:r>
              <a:rPr spc="180" dirty="0">
                <a:solidFill>
                  <a:srgbClr val="FFFFFF"/>
                </a:solidFill>
              </a:rPr>
              <a:t>tests</a:t>
            </a:r>
          </a:p>
        </p:txBody>
      </p:sp>
      <p:sp>
        <p:nvSpPr>
          <p:cNvPr id="5" name="object 5"/>
          <p:cNvSpPr/>
          <p:nvPr/>
        </p:nvSpPr>
        <p:spPr>
          <a:xfrm>
            <a:off x="9478351" y="4048043"/>
            <a:ext cx="659684" cy="7738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348003" y="3756075"/>
            <a:ext cx="2282190" cy="530225"/>
          </a:xfrm>
          <a:custGeom>
            <a:avLst/>
            <a:gdLst/>
            <a:ahLst/>
            <a:cxnLst/>
            <a:rect l="l" t="t" r="r" b="b"/>
            <a:pathLst>
              <a:path w="2282190" h="530225">
                <a:moveTo>
                  <a:pt x="2281786" y="485499"/>
                </a:moveTo>
                <a:lnTo>
                  <a:pt x="2278317" y="502681"/>
                </a:lnTo>
                <a:lnTo>
                  <a:pt x="2268857" y="516712"/>
                </a:lnTo>
                <a:lnTo>
                  <a:pt x="2254826" y="526172"/>
                </a:lnTo>
                <a:lnTo>
                  <a:pt x="2237645" y="529641"/>
                </a:lnTo>
                <a:lnTo>
                  <a:pt x="44141" y="529641"/>
                </a:lnTo>
                <a:lnTo>
                  <a:pt x="26959" y="526172"/>
                </a:lnTo>
                <a:lnTo>
                  <a:pt x="12928" y="516712"/>
                </a:lnTo>
                <a:lnTo>
                  <a:pt x="3468" y="502681"/>
                </a:lnTo>
                <a:lnTo>
                  <a:pt x="0" y="485499"/>
                </a:lnTo>
                <a:lnTo>
                  <a:pt x="0" y="44141"/>
                </a:lnTo>
                <a:lnTo>
                  <a:pt x="3468" y="26959"/>
                </a:lnTo>
                <a:lnTo>
                  <a:pt x="12928" y="12928"/>
                </a:lnTo>
                <a:lnTo>
                  <a:pt x="26959" y="3468"/>
                </a:lnTo>
                <a:lnTo>
                  <a:pt x="44141" y="0"/>
                </a:lnTo>
                <a:lnTo>
                  <a:pt x="2237645" y="0"/>
                </a:lnTo>
                <a:lnTo>
                  <a:pt x="2254826" y="3468"/>
                </a:lnTo>
                <a:lnTo>
                  <a:pt x="2268857" y="12928"/>
                </a:lnTo>
                <a:lnTo>
                  <a:pt x="2278317" y="26959"/>
                </a:lnTo>
                <a:lnTo>
                  <a:pt x="2281786" y="44141"/>
                </a:lnTo>
                <a:lnTo>
                  <a:pt x="2281786" y="485499"/>
                </a:lnTo>
                <a:close/>
              </a:path>
            </a:pathLst>
          </a:custGeom>
          <a:ln w="57150">
            <a:solidFill>
              <a:srgbClr val="F05A28"/>
            </a:solidFill>
          </a:ln>
        </p:spPr>
        <p:txBody>
          <a:bodyPr wrap="square" lIns="0" tIns="0" rIns="0" bIns="0" rtlCol="0"/>
          <a:lstStyle/>
          <a:p>
            <a:endParaRPr/>
          </a:p>
        </p:txBody>
      </p:sp>
      <p:sp>
        <p:nvSpPr>
          <p:cNvPr id="11" name="object 11"/>
          <p:cNvSpPr txBox="1"/>
          <p:nvPr/>
        </p:nvSpPr>
        <p:spPr>
          <a:xfrm>
            <a:off x="7789864" y="2656332"/>
            <a:ext cx="2390775" cy="330200"/>
          </a:xfrm>
          <a:prstGeom prst="rect">
            <a:avLst/>
          </a:prstGeom>
        </p:spPr>
        <p:txBody>
          <a:bodyPr vert="horz" wrap="square" lIns="0" tIns="12700" rIns="0" bIns="0" rtlCol="0">
            <a:spAutoFit/>
          </a:bodyPr>
          <a:lstStyle/>
          <a:p>
            <a:pPr marL="12700">
              <a:lnSpc>
                <a:spcPct val="100000"/>
              </a:lnSpc>
              <a:spcBef>
                <a:spcPts val="100"/>
              </a:spcBef>
            </a:pPr>
            <a:r>
              <a:rPr sz="2000" spc="315" dirty="0">
                <a:solidFill>
                  <a:srgbClr val="9BC850"/>
                </a:solidFill>
                <a:latin typeface="Calibri"/>
                <a:cs typeface="Calibri"/>
              </a:rPr>
              <a:t>80% </a:t>
            </a:r>
            <a:r>
              <a:rPr sz="2000" spc="170" dirty="0">
                <a:solidFill>
                  <a:srgbClr val="9BC850"/>
                </a:solidFill>
                <a:latin typeface="Calibri"/>
                <a:cs typeface="Calibri"/>
              </a:rPr>
              <a:t>test</a:t>
            </a:r>
            <a:r>
              <a:rPr sz="2000" spc="-80" dirty="0">
                <a:solidFill>
                  <a:srgbClr val="9BC850"/>
                </a:solidFill>
                <a:latin typeface="Calibri"/>
                <a:cs typeface="Calibri"/>
              </a:rPr>
              <a:t> </a:t>
            </a:r>
            <a:r>
              <a:rPr sz="2000" spc="220" dirty="0">
                <a:solidFill>
                  <a:srgbClr val="9BC850"/>
                </a:solidFill>
                <a:latin typeface="Calibri"/>
                <a:cs typeface="Calibri"/>
              </a:rPr>
              <a:t>coverage</a:t>
            </a:r>
            <a:endParaRPr sz="2000" dirty="0">
              <a:latin typeface="Calibri"/>
              <a:cs typeface="Calibri"/>
            </a:endParaRPr>
          </a:p>
        </p:txBody>
      </p:sp>
      <p:sp>
        <p:nvSpPr>
          <p:cNvPr id="12" name="object 12"/>
          <p:cNvSpPr txBox="1"/>
          <p:nvPr/>
        </p:nvSpPr>
        <p:spPr>
          <a:xfrm>
            <a:off x="7780437" y="3838955"/>
            <a:ext cx="2391410" cy="330200"/>
          </a:xfrm>
          <a:prstGeom prst="rect">
            <a:avLst/>
          </a:prstGeom>
        </p:spPr>
        <p:txBody>
          <a:bodyPr vert="horz" wrap="square" lIns="0" tIns="12700" rIns="0" bIns="0" rtlCol="0">
            <a:spAutoFit/>
          </a:bodyPr>
          <a:lstStyle/>
          <a:p>
            <a:pPr marL="12700">
              <a:lnSpc>
                <a:spcPct val="100000"/>
              </a:lnSpc>
              <a:spcBef>
                <a:spcPts val="100"/>
              </a:spcBef>
            </a:pPr>
            <a:r>
              <a:rPr sz="2000" spc="300" dirty="0">
                <a:solidFill>
                  <a:srgbClr val="F05A28"/>
                </a:solidFill>
                <a:latin typeface="Calibri"/>
                <a:cs typeface="Calibri"/>
              </a:rPr>
              <a:t>20% </a:t>
            </a:r>
            <a:r>
              <a:rPr sz="2000" spc="220" dirty="0">
                <a:solidFill>
                  <a:srgbClr val="F05A28"/>
                </a:solidFill>
                <a:latin typeface="Calibri"/>
                <a:cs typeface="Calibri"/>
              </a:rPr>
              <a:t>coverage</a:t>
            </a:r>
            <a:r>
              <a:rPr sz="2000" spc="-50" dirty="0">
                <a:solidFill>
                  <a:srgbClr val="F05A28"/>
                </a:solidFill>
                <a:latin typeface="Calibri"/>
                <a:cs typeface="Calibri"/>
              </a:rPr>
              <a:t> </a:t>
            </a:r>
            <a:r>
              <a:rPr sz="2000" spc="295" dirty="0">
                <a:solidFill>
                  <a:srgbClr val="F05A28"/>
                </a:solidFill>
                <a:latin typeface="Calibri"/>
                <a:cs typeface="Calibri"/>
              </a:rPr>
              <a:t>gap</a:t>
            </a:r>
            <a:endParaRPr sz="2000" dirty="0">
              <a:latin typeface="Calibri"/>
              <a:cs typeface="Calibri"/>
            </a:endParaRPr>
          </a:p>
        </p:txBody>
      </p:sp>
      <p:sp>
        <p:nvSpPr>
          <p:cNvPr id="13" name="object 7">
            <a:extLst>
              <a:ext uri="{FF2B5EF4-FFF2-40B4-BE49-F238E27FC236}">
                <a16:creationId xmlns:a16="http://schemas.microsoft.com/office/drawing/2014/main" id="{0D69A8CF-04EE-46F5-9D27-3A23CC52E37E}"/>
              </a:ext>
            </a:extLst>
          </p:cNvPr>
          <p:cNvSpPr/>
          <p:nvPr/>
        </p:nvSpPr>
        <p:spPr>
          <a:xfrm>
            <a:off x="4357431" y="2007909"/>
            <a:ext cx="2282190" cy="1678305"/>
          </a:xfrm>
          <a:custGeom>
            <a:avLst/>
            <a:gdLst/>
            <a:ahLst/>
            <a:cxnLst/>
            <a:rect l="l" t="t" r="r" b="b"/>
            <a:pathLst>
              <a:path w="2282190" h="1678304">
                <a:moveTo>
                  <a:pt x="2281786" y="1538129"/>
                </a:moveTo>
                <a:lnTo>
                  <a:pt x="2274656" y="1582329"/>
                </a:lnTo>
                <a:lnTo>
                  <a:pt x="2254804" y="1620717"/>
                </a:lnTo>
                <a:lnTo>
                  <a:pt x="2224533" y="1650989"/>
                </a:lnTo>
                <a:lnTo>
                  <a:pt x="2186145" y="1670841"/>
                </a:lnTo>
                <a:lnTo>
                  <a:pt x="2141944" y="1677971"/>
                </a:lnTo>
                <a:lnTo>
                  <a:pt x="139842" y="1677971"/>
                </a:lnTo>
                <a:lnTo>
                  <a:pt x="95640" y="1670841"/>
                </a:lnTo>
                <a:lnTo>
                  <a:pt x="57252" y="1650989"/>
                </a:lnTo>
                <a:lnTo>
                  <a:pt x="26981" y="1620717"/>
                </a:lnTo>
                <a:lnTo>
                  <a:pt x="7129" y="1582329"/>
                </a:lnTo>
                <a:lnTo>
                  <a:pt x="0" y="1538129"/>
                </a:lnTo>
                <a:lnTo>
                  <a:pt x="0" y="139842"/>
                </a:lnTo>
                <a:lnTo>
                  <a:pt x="7129" y="95640"/>
                </a:lnTo>
                <a:lnTo>
                  <a:pt x="26981" y="57252"/>
                </a:lnTo>
                <a:lnTo>
                  <a:pt x="57252" y="26981"/>
                </a:lnTo>
                <a:lnTo>
                  <a:pt x="95640" y="7129"/>
                </a:lnTo>
                <a:lnTo>
                  <a:pt x="139842" y="0"/>
                </a:lnTo>
                <a:lnTo>
                  <a:pt x="2141944" y="0"/>
                </a:lnTo>
                <a:lnTo>
                  <a:pt x="2186145" y="7129"/>
                </a:lnTo>
                <a:lnTo>
                  <a:pt x="2224533" y="26981"/>
                </a:lnTo>
                <a:lnTo>
                  <a:pt x="2254804" y="57252"/>
                </a:lnTo>
                <a:lnTo>
                  <a:pt x="2274656" y="95640"/>
                </a:lnTo>
                <a:lnTo>
                  <a:pt x="2281786" y="139842"/>
                </a:lnTo>
                <a:lnTo>
                  <a:pt x="2281786" y="1538129"/>
                </a:lnTo>
                <a:close/>
              </a:path>
            </a:pathLst>
          </a:custGeom>
          <a:ln w="57150">
            <a:solidFill>
              <a:srgbClr val="9BC850"/>
            </a:solidFill>
          </a:ln>
        </p:spPr>
        <p:txBody>
          <a:bodyPr wrap="square" lIns="0" tIns="0" rIns="0" bIns="0" rtlCol="0"/>
          <a:lstStyle/>
          <a:p>
            <a:endParaRPr/>
          </a:p>
        </p:txBody>
      </p:sp>
      <p:sp>
        <p:nvSpPr>
          <p:cNvPr id="14" name="object 8">
            <a:extLst>
              <a:ext uri="{FF2B5EF4-FFF2-40B4-BE49-F238E27FC236}">
                <a16:creationId xmlns:a16="http://schemas.microsoft.com/office/drawing/2014/main" id="{6D2BF952-6FF8-4E8F-97F2-2A698D1EDDC9}"/>
              </a:ext>
            </a:extLst>
          </p:cNvPr>
          <p:cNvSpPr/>
          <p:nvPr/>
        </p:nvSpPr>
        <p:spPr>
          <a:xfrm>
            <a:off x="6639217" y="2846895"/>
            <a:ext cx="1081405" cy="0"/>
          </a:xfrm>
          <a:custGeom>
            <a:avLst/>
            <a:gdLst/>
            <a:ahLst/>
            <a:cxnLst/>
            <a:rect l="l" t="t" r="r" b="b"/>
            <a:pathLst>
              <a:path w="1081404">
                <a:moveTo>
                  <a:pt x="1081335" y="0"/>
                </a:moveTo>
                <a:lnTo>
                  <a:pt x="0" y="1"/>
                </a:lnTo>
              </a:path>
            </a:pathLst>
          </a:custGeom>
          <a:ln w="57150">
            <a:solidFill>
              <a:srgbClr val="9BC850"/>
            </a:solidFill>
          </a:ln>
        </p:spPr>
        <p:txBody>
          <a:bodyPr wrap="square" lIns="0" tIns="0" rIns="0" bIns="0" rtlCol="0"/>
          <a:lstStyle/>
          <a:p>
            <a:endParaRPr/>
          </a:p>
        </p:txBody>
      </p:sp>
      <p:sp>
        <p:nvSpPr>
          <p:cNvPr id="15" name="object 10">
            <a:extLst>
              <a:ext uri="{FF2B5EF4-FFF2-40B4-BE49-F238E27FC236}">
                <a16:creationId xmlns:a16="http://schemas.microsoft.com/office/drawing/2014/main" id="{C5D9B8C8-1DA0-455B-9868-323CDD076A30}"/>
              </a:ext>
            </a:extLst>
          </p:cNvPr>
          <p:cNvSpPr/>
          <p:nvPr/>
        </p:nvSpPr>
        <p:spPr>
          <a:xfrm>
            <a:off x="6629789" y="4020895"/>
            <a:ext cx="1072515" cy="0"/>
          </a:xfrm>
          <a:custGeom>
            <a:avLst/>
            <a:gdLst/>
            <a:ahLst/>
            <a:cxnLst/>
            <a:rect l="l" t="t" r="r" b="b"/>
            <a:pathLst>
              <a:path w="1072515">
                <a:moveTo>
                  <a:pt x="1071908" y="0"/>
                </a:moveTo>
                <a:lnTo>
                  <a:pt x="0" y="1"/>
                </a:lnTo>
              </a:path>
            </a:pathLst>
          </a:custGeom>
          <a:ln w="57150">
            <a:solidFill>
              <a:srgbClr val="F05A28"/>
            </a:solidFill>
          </a:ln>
        </p:spPr>
        <p:txBody>
          <a:bodyPr wrap="square" lIns="0" tIns="0" rIns="0" bIns="0" rtlCol="0"/>
          <a:lstStyle/>
          <a:p>
            <a:endParaRPr/>
          </a:p>
        </p:txBody>
      </p:sp>
    </p:spTree>
    <p:extLst>
      <p:ext uri="{BB962C8B-B14F-4D97-AF65-F5344CB8AC3E}">
        <p14:creationId xmlns:p14="http://schemas.microsoft.com/office/powerpoint/2010/main" val="428216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202" y="805516"/>
            <a:ext cx="5502910" cy="954405"/>
          </a:xfrm>
          <a:prstGeom prst="rect">
            <a:avLst/>
          </a:prstGeom>
          <a:solidFill>
            <a:srgbClr val="2A9FBC"/>
          </a:solidFill>
        </p:spPr>
        <p:txBody>
          <a:bodyPr vert="horz" wrap="square" lIns="0" tIns="54610" rIns="0" bIns="0" rtlCol="0">
            <a:spAutoFit/>
          </a:bodyPr>
          <a:lstStyle/>
          <a:p>
            <a:pPr marL="1201420" marR="775970" indent="-417830">
              <a:lnSpc>
                <a:spcPts val="3290"/>
              </a:lnSpc>
              <a:spcBef>
                <a:spcPts val="430"/>
              </a:spcBef>
            </a:pPr>
            <a:r>
              <a:rPr sz="2800" spc="350" dirty="0">
                <a:solidFill>
                  <a:srgbClr val="FFFFFF"/>
                </a:solidFill>
              </a:rPr>
              <a:t>Does </a:t>
            </a:r>
            <a:r>
              <a:rPr sz="2800" spc="254" dirty="0">
                <a:solidFill>
                  <a:srgbClr val="FFFFFF"/>
                </a:solidFill>
              </a:rPr>
              <a:t>the </a:t>
            </a:r>
            <a:r>
              <a:rPr sz="2800" spc="295" dirty="0">
                <a:solidFill>
                  <a:srgbClr val="FFFFFF"/>
                </a:solidFill>
              </a:rPr>
              <a:t>system</a:t>
            </a:r>
            <a:r>
              <a:rPr sz="2800" spc="-55" dirty="0">
                <a:solidFill>
                  <a:srgbClr val="FFFFFF"/>
                </a:solidFill>
              </a:rPr>
              <a:t> </a:t>
            </a:r>
            <a:r>
              <a:rPr sz="2800" spc="305" dirty="0">
                <a:solidFill>
                  <a:srgbClr val="FFFFFF"/>
                </a:solidFill>
              </a:rPr>
              <a:t>work  </a:t>
            </a:r>
            <a:r>
              <a:rPr sz="2800" spc="290" dirty="0">
                <a:solidFill>
                  <a:srgbClr val="FFFFFF"/>
                </a:solidFill>
              </a:rPr>
              <a:t>properly </a:t>
            </a:r>
            <a:r>
              <a:rPr sz="2800" spc="229" dirty="0">
                <a:solidFill>
                  <a:srgbClr val="FFFFFF"/>
                </a:solidFill>
              </a:rPr>
              <a:t>for</a:t>
            </a:r>
            <a:r>
              <a:rPr sz="2800" spc="100" dirty="0">
                <a:solidFill>
                  <a:srgbClr val="FFFFFF"/>
                </a:solidFill>
              </a:rPr>
              <a:t> </a:t>
            </a:r>
            <a:r>
              <a:rPr sz="2800" spc="290" dirty="0">
                <a:solidFill>
                  <a:srgbClr val="FFFFFF"/>
                </a:solidFill>
              </a:rPr>
              <a:t>you?</a:t>
            </a:r>
            <a:endParaRPr sz="2800"/>
          </a:p>
        </p:txBody>
      </p:sp>
      <p:sp>
        <p:nvSpPr>
          <p:cNvPr id="3" name="object 3"/>
          <p:cNvSpPr txBox="1"/>
          <p:nvPr/>
        </p:nvSpPr>
        <p:spPr>
          <a:xfrm>
            <a:off x="4860757" y="2990326"/>
            <a:ext cx="4737100" cy="523240"/>
          </a:xfrm>
          <a:prstGeom prst="rect">
            <a:avLst/>
          </a:prstGeom>
          <a:solidFill>
            <a:srgbClr val="2A9FBC"/>
          </a:solidFill>
        </p:spPr>
        <p:txBody>
          <a:bodyPr vert="horz" wrap="square" lIns="0" tIns="34290" rIns="0" bIns="0" rtlCol="0">
            <a:spAutoFit/>
          </a:bodyPr>
          <a:lstStyle/>
          <a:p>
            <a:pPr marL="635" algn="ctr">
              <a:lnSpc>
                <a:spcPct val="100000"/>
              </a:lnSpc>
              <a:spcBef>
                <a:spcPts val="270"/>
              </a:spcBef>
            </a:pPr>
            <a:r>
              <a:rPr sz="2800" spc="300" dirty="0">
                <a:solidFill>
                  <a:srgbClr val="FFFFFF"/>
                </a:solidFill>
                <a:latin typeface="Calibri"/>
                <a:cs typeface="Calibri"/>
              </a:rPr>
              <a:t>Yes…</a:t>
            </a:r>
            <a:endParaRPr sz="2800">
              <a:latin typeface="Calibri"/>
              <a:cs typeface="Calibri"/>
            </a:endParaRPr>
          </a:p>
        </p:txBody>
      </p:sp>
      <p:sp>
        <p:nvSpPr>
          <p:cNvPr id="4" name="object 4"/>
          <p:cNvSpPr/>
          <p:nvPr/>
        </p:nvSpPr>
        <p:spPr>
          <a:xfrm>
            <a:off x="9853948" y="3422830"/>
            <a:ext cx="1959197" cy="20453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70153" y="805522"/>
            <a:ext cx="2298048" cy="244641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860757" y="3825312"/>
            <a:ext cx="4737100" cy="954405"/>
          </a:xfrm>
          <a:prstGeom prst="rect">
            <a:avLst/>
          </a:prstGeom>
          <a:solidFill>
            <a:srgbClr val="2A9FBC"/>
          </a:solidFill>
        </p:spPr>
        <p:txBody>
          <a:bodyPr vert="horz" wrap="square" lIns="0" tIns="55879" rIns="0" bIns="0" rtlCol="0">
            <a:spAutoFit/>
          </a:bodyPr>
          <a:lstStyle/>
          <a:p>
            <a:pPr marL="1282065" marR="309880" indent="-964565">
              <a:lnSpc>
                <a:spcPts val="3290"/>
              </a:lnSpc>
              <a:spcBef>
                <a:spcPts val="439"/>
              </a:spcBef>
            </a:pPr>
            <a:r>
              <a:rPr sz="2800" spc="320" dirty="0">
                <a:solidFill>
                  <a:srgbClr val="FFFFFF"/>
                </a:solidFill>
                <a:latin typeface="Calibri"/>
                <a:cs typeface="Calibri"/>
              </a:rPr>
              <a:t>But </a:t>
            </a:r>
            <a:r>
              <a:rPr sz="2800" spc="185" dirty="0">
                <a:solidFill>
                  <a:srgbClr val="FFFFFF"/>
                </a:solidFill>
                <a:latin typeface="Calibri"/>
                <a:cs typeface="Calibri"/>
              </a:rPr>
              <a:t>it’s </a:t>
            </a:r>
            <a:r>
              <a:rPr sz="2800" spc="235" dirty="0">
                <a:solidFill>
                  <a:srgbClr val="FFFFFF"/>
                </a:solidFill>
                <a:latin typeface="Calibri"/>
                <a:cs typeface="Calibri"/>
              </a:rPr>
              <a:t>really </a:t>
            </a:r>
            <a:r>
              <a:rPr sz="2800" spc="200" dirty="0">
                <a:solidFill>
                  <a:srgbClr val="FFFFFF"/>
                </a:solidFill>
                <a:latin typeface="Calibri"/>
                <a:cs typeface="Calibri"/>
              </a:rPr>
              <a:t>slow,</a:t>
            </a:r>
            <a:r>
              <a:rPr sz="2800" spc="50" dirty="0">
                <a:solidFill>
                  <a:srgbClr val="FFFFFF"/>
                </a:solidFill>
                <a:latin typeface="Calibri"/>
                <a:cs typeface="Calibri"/>
              </a:rPr>
              <a:t> </a:t>
            </a:r>
            <a:r>
              <a:rPr sz="2800" spc="320" dirty="0">
                <a:solidFill>
                  <a:srgbClr val="FFFFFF"/>
                </a:solidFill>
                <a:latin typeface="Calibri"/>
                <a:cs typeface="Calibri"/>
              </a:rPr>
              <a:t>and  </a:t>
            </a:r>
            <a:r>
              <a:rPr sz="2800" spc="229" dirty="0">
                <a:solidFill>
                  <a:srgbClr val="FFFFFF"/>
                </a:solidFill>
                <a:latin typeface="Calibri"/>
                <a:cs typeface="Calibri"/>
              </a:rPr>
              <a:t>unintuitive…</a:t>
            </a:r>
            <a:endParaRPr sz="2800">
              <a:latin typeface="Calibri"/>
              <a:cs typeface="Calibri"/>
            </a:endParaRPr>
          </a:p>
        </p:txBody>
      </p:sp>
      <p:sp>
        <p:nvSpPr>
          <p:cNvPr id="7" name="object 7"/>
          <p:cNvSpPr txBox="1"/>
          <p:nvPr/>
        </p:nvSpPr>
        <p:spPr>
          <a:xfrm>
            <a:off x="4860757" y="4991144"/>
            <a:ext cx="4737100" cy="523240"/>
          </a:xfrm>
          <a:prstGeom prst="rect">
            <a:avLst/>
          </a:prstGeom>
          <a:solidFill>
            <a:srgbClr val="2A9FBC"/>
          </a:solidFill>
        </p:spPr>
        <p:txBody>
          <a:bodyPr vert="horz" wrap="square" lIns="0" tIns="33019" rIns="0" bIns="0" rtlCol="0">
            <a:spAutoFit/>
          </a:bodyPr>
          <a:lstStyle/>
          <a:p>
            <a:pPr marL="225425">
              <a:lnSpc>
                <a:spcPct val="100000"/>
              </a:lnSpc>
              <a:spcBef>
                <a:spcPts val="259"/>
              </a:spcBef>
            </a:pPr>
            <a:r>
              <a:rPr sz="2800" spc="320" dirty="0">
                <a:solidFill>
                  <a:srgbClr val="FFFFFF"/>
                </a:solidFill>
                <a:latin typeface="Calibri"/>
                <a:cs typeface="Calibri"/>
              </a:rPr>
              <a:t>and </a:t>
            </a:r>
            <a:r>
              <a:rPr sz="2800" spc="254" dirty="0">
                <a:solidFill>
                  <a:srgbClr val="FFFFFF"/>
                </a:solidFill>
                <a:latin typeface="Calibri"/>
                <a:cs typeface="Calibri"/>
              </a:rPr>
              <a:t>we’ve </a:t>
            </a:r>
            <a:r>
              <a:rPr sz="2800" spc="310" dirty="0">
                <a:solidFill>
                  <a:srgbClr val="FFFFFF"/>
                </a:solidFill>
                <a:latin typeface="Calibri"/>
                <a:cs typeface="Calibri"/>
              </a:rPr>
              <a:t>been</a:t>
            </a:r>
            <a:r>
              <a:rPr sz="2800" dirty="0">
                <a:solidFill>
                  <a:srgbClr val="FFFFFF"/>
                </a:solidFill>
                <a:latin typeface="Calibri"/>
                <a:cs typeface="Calibri"/>
              </a:rPr>
              <a:t> </a:t>
            </a:r>
            <a:r>
              <a:rPr sz="2800" spc="265" dirty="0">
                <a:solidFill>
                  <a:srgbClr val="FFFFFF"/>
                </a:solidFill>
                <a:latin typeface="Calibri"/>
                <a:cs typeface="Calibri"/>
              </a:rPr>
              <a:t>hacked!</a:t>
            </a:r>
            <a:endParaRPr sz="2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491215" y="511555"/>
            <a:ext cx="5123180" cy="574040"/>
          </a:xfrm>
          <a:prstGeom prst="rect">
            <a:avLst/>
          </a:prstGeom>
        </p:spPr>
        <p:txBody>
          <a:bodyPr vert="horz" wrap="square" lIns="0" tIns="12700" rIns="0" bIns="0" rtlCol="0">
            <a:spAutoFit/>
          </a:bodyPr>
          <a:lstStyle/>
          <a:p>
            <a:pPr marL="12700">
              <a:lnSpc>
                <a:spcPct val="100000"/>
              </a:lnSpc>
              <a:spcBef>
                <a:spcPts val="100"/>
              </a:spcBef>
            </a:pPr>
            <a:r>
              <a:rPr sz="3600" spc="-10" dirty="0">
                <a:latin typeface="Verdana"/>
                <a:cs typeface="Verdana"/>
              </a:rPr>
              <a:t>Non-functional</a:t>
            </a:r>
            <a:r>
              <a:rPr sz="3600" spc="-240" dirty="0">
                <a:latin typeface="Verdana"/>
                <a:cs typeface="Verdana"/>
              </a:rPr>
              <a:t> </a:t>
            </a:r>
            <a:r>
              <a:rPr sz="3600" spc="-80" dirty="0">
                <a:latin typeface="Verdana"/>
                <a:cs typeface="Verdana"/>
              </a:rPr>
              <a:t>Testing</a:t>
            </a:r>
            <a:endParaRPr sz="3600">
              <a:latin typeface="Verdana"/>
              <a:cs typeface="Verdana"/>
            </a:endParaRPr>
          </a:p>
        </p:txBody>
      </p:sp>
      <p:sp>
        <p:nvSpPr>
          <p:cNvPr id="4" name="object 4"/>
          <p:cNvSpPr txBox="1"/>
          <p:nvPr/>
        </p:nvSpPr>
        <p:spPr>
          <a:xfrm>
            <a:off x="5024663" y="2276348"/>
            <a:ext cx="4813935" cy="2680335"/>
          </a:xfrm>
          <a:prstGeom prst="rect">
            <a:avLst/>
          </a:prstGeom>
        </p:spPr>
        <p:txBody>
          <a:bodyPr vert="horz" wrap="square" lIns="0" tIns="91440" rIns="0" bIns="0" rtlCol="0">
            <a:spAutoFit/>
          </a:bodyPr>
          <a:lstStyle/>
          <a:p>
            <a:pPr marL="12700">
              <a:lnSpc>
                <a:spcPct val="100000"/>
              </a:lnSpc>
              <a:spcBef>
                <a:spcPts val="720"/>
              </a:spcBef>
            </a:pPr>
            <a:r>
              <a:rPr sz="2400" spc="270" dirty="0">
                <a:solidFill>
                  <a:srgbClr val="F05A28"/>
                </a:solidFill>
                <a:latin typeface="Calibri"/>
                <a:cs typeface="Calibri"/>
              </a:rPr>
              <a:t>Answers </a:t>
            </a:r>
            <a:r>
              <a:rPr sz="2400" spc="220" dirty="0">
                <a:solidFill>
                  <a:srgbClr val="F05A28"/>
                </a:solidFill>
                <a:latin typeface="Calibri"/>
                <a:cs typeface="Calibri"/>
              </a:rPr>
              <a:t>the </a:t>
            </a:r>
            <a:r>
              <a:rPr sz="2400" spc="245" dirty="0">
                <a:solidFill>
                  <a:srgbClr val="F05A28"/>
                </a:solidFill>
                <a:latin typeface="Calibri"/>
                <a:cs typeface="Calibri"/>
              </a:rPr>
              <a:t>“How?”</a:t>
            </a:r>
            <a:r>
              <a:rPr sz="2400" spc="-20" dirty="0">
                <a:solidFill>
                  <a:srgbClr val="F05A28"/>
                </a:solidFill>
                <a:latin typeface="Calibri"/>
                <a:cs typeface="Calibri"/>
              </a:rPr>
              <a:t> </a:t>
            </a:r>
            <a:r>
              <a:rPr sz="2400" spc="220" dirty="0">
                <a:solidFill>
                  <a:srgbClr val="F05A28"/>
                </a:solidFill>
                <a:latin typeface="Calibri"/>
                <a:cs typeface="Calibri"/>
              </a:rPr>
              <a:t>questions:</a:t>
            </a:r>
            <a:endParaRPr sz="2400">
              <a:latin typeface="Calibri"/>
              <a:cs typeface="Calibri"/>
            </a:endParaRPr>
          </a:p>
          <a:p>
            <a:pPr marL="598805" indent="-289560">
              <a:lnSpc>
                <a:spcPct val="100000"/>
              </a:lnSpc>
              <a:spcBef>
                <a:spcPts val="625"/>
              </a:spcBef>
              <a:buSzPct val="75000"/>
              <a:buFont typeface="Lucida Sans Unicode"/>
              <a:buChar char="-"/>
              <a:tabLst>
                <a:tab pos="598170" algn="l"/>
                <a:tab pos="598805" algn="l"/>
              </a:tabLst>
            </a:pPr>
            <a:r>
              <a:rPr sz="2400" spc="50" dirty="0">
                <a:solidFill>
                  <a:srgbClr val="F05A28"/>
                </a:solidFill>
                <a:latin typeface="Verdana"/>
                <a:cs typeface="Verdana"/>
              </a:rPr>
              <a:t>How</a:t>
            </a:r>
            <a:r>
              <a:rPr sz="2400" spc="-130" dirty="0">
                <a:solidFill>
                  <a:srgbClr val="F05A28"/>
                </a:solidFill>
                <a:latin typeface="Verdana"/>
                <a:cs typeface="Verdana"/>
              </a:rPr>
              <a:t> </a:t>
            </a:r>
            <a:r>
              <a:rPr sz="2400" spc="-15" dirty="0">
                <a:solidFill>
                  <a:srgbClr val="F05A28"/>
                </a:solidFill>
                <a:latin typeface="Verdana"/>
                <a:cs typeface="Verdana"/>
              </a:rPr>
              <a:t>well?</a:t>
            </a:r>
            <a:endParaRPr sz="2400">
              <a:latin typeface="Verdana"/>
              <a:cs typeface="Verdana"/>
            </a:endParaRPr>
          </a:p>
          <a:p>
            <a:pPr marL="598805" indent="-289560">
              <a:lnSpc>
                <a:spcPct val="100000"/>
              </a:lnSpc>
              <a:spcBef>
                <a:spcPts val="625"/>
              </a:spcBef>
              <a:buSzPct val="75000"/>
              <a:buFont typeface="Lucida Sans Unicode"/>
              <a:buChar char="-"/>
              <a:tabLst>
                <a:tab pos="598170" algn="l"/>
                <a:tab pos="598805" algn="l"/>
              </a:tabLst>
            </a:pPr>
            <a:r>
              <a:rPr sz="2400" spc="50" dirty="0">
                <a:solidFill>
                  <a:srgbClr val="F05A28"/>
                </a:solidFill>
                <a:latin typeface="Verdana"/>
                <a:cs typeface="Verdana"/>
              </a:rPr>
              <a:t>How</a:t>
            </a:r>
            <a:r>
              <a:rPr sz="2400" spc="-130" dirty="0">
                <a:solidFill>
                  <a:srgbClr val="F05A28"/>
                </a:solidFill>
                <a:latin typeface="Verdana"/>
                <a:cs typeface="Verdana"/>
              </a:rPr>
              <a:t> </a:t>
            </a:r>
            <a:r>
              <a:rPr sz="2400" spc="-30" dirty="0">
                <a:solidFill>
                  <a:srgbClr val="F05A28"/>
                </a:solidFill>
                <a:latin typeface="Verdana"/>
                <a:cs typeface="Verdana"/>
              </a:rPr>
              <a:t>fast?</a:t>
            </a:r>
            <a:endParaRPr sz="2400">
              <a:latin typeface="Verdana"/>
              <a:cs typeface="Verdana"/>
            </a:endParaRPr>
          </a:p>
          <a:p>
            <a:pPr marL="598805" indent="-289560">
              <a:lnSpc>
                <a:spcPct val="100000"/>
              </a:lnSpc>
              <a:spcBef>
                <a:spcPts val="530"/>
              </a:spcBef>
              <a:buSzPct val="75000"/>
              <a:buFont typeface="Lucida Sans Unicode"/>
              <a:buChar char="-"/>
              <a:tabLst>
                <a:tab pos="598170" algn="l"/>
                <a:tab pos="598805" algn="l"/>
              </a:tabLst>
            </a:pPr>
            <a:r>
              <a:rPr sz="2400" spc="50" dirty="0">
                <a:solidFill>
                  <a:srgbClr val="F05A28"/>
                </a:solidFill>
                <a:latin typeface="Verdana"/>
                <a:cs typeface="Verdana"/>
              </a:rPr>
              <a:t>How</a:t>
            </a:r>
            <a:r>
              <a:rPr sz="2400" spc="-130" dirty="0">
                <a:solidFill>
                  <a:srgbClr val="F05A28"/>
                </a:solidFill>
                <a:latin typeface="Verdana"/>
                <a:cs typeface="Verdana"/>
              </a:rPr>
              <a:t> </a:t>
            </a:r>
            <a:r>
              <a:rPr sz="2400" spc="-30" dirty="0">
                <a:solidFill>
                  <a:srgbClr val="F05A28"/>
                </a:solidFill>
                <a:latin typeface="Verdana"/>
                <a:cs typeface="Verdana"/>
              </a:rPr>
              <a:t>stable?</a:t>
            </a:r>
            <a:endParaRPr sz="2400">
              <a:latin typeface="Verdana"/>
              <a:cs typeface="Verdana"/>
            </a:endParaRPr>
          </a:p>
          <a:p>
            <a:pPr marL="598805" indent="-289560">
              <a:lnSpc>
                <a:spcPct val="100000"/>
              </a:lnSpc>
              <a:spcBef>
                <a:spcPts val="620"/>
              </a:spcBef>
              <a:buSzPct val="75000"/>
              <a:buFont typeface="Lucida Sans Unicode"/>
              <a:buChar char="-"/>
              <a:tabLst>
                <a:tab pos="598170" algn="l"/>
                <a:tab pos="598805" algn="l"/>
              </a:tabLst>
            </a:pPr>
            <a:r>
              <a:rPr sz="2400" spc="50" dirty="0">
                <a:solidFill>
                  <a:srgbClr val="F05A28"/>
                </a:solidFill>
                <a:latin typeface="Verdana"/>
                <a:cs typeface="Verdana"/>
              </a:rPr>
              <a:t>How</a:t>
            </a:r>
            <a:r>
              <a:rPr sz="2400" spc="-204" dirty="0">
                <a:solidFill>
                  <a:srgbClr val="F05A28"/>
                </a:solidFill>
                <a:latin typeface="Verdana"/>
                <a:cs typeface="Verdana"/>
              </a:rPr>
              <a:t> </a:t>
            </a:r>
            <a:r>
              <a:rPr sz="2400" spc="-35" dirty="0">
                <a:solidFill>
                  <a:srgbClr val="F05A28"/>
                </a:solidFill>
                <a:latin typeface="Verdana"/>
                <a:cs typeface="Verdana"/>
              </a:rPr>
              <a:t>usable?</a:t>
            </a:r>
            <a:endParaRPr sz="2400">
              <a:latin typeface="Verdana"/>
              <a:cs typeface="Verdana"/>
            </a:endParaRPr>
          </a:p>
          <a:p>
            <a:pPr marL="598805" indent="-289560">
              <a:lnSpc>
                <a:spcPct val="100000"/>
              </a:lnSpc>
              <a:spcBef>
                <a:spcPts val="600"/>
              </a:spcBef>
              <a:buSzPct val="75000"/>
              <a:buFont typeface="Lucida Sans Unicode"/>
              <a:buChar char="-"/>
              <a:tabLst>
                <a:tab pos="598170" algn="l"/>
                <a:tab pos="598805" algn="l"/>
              </a:tabLst>
            </a:pPr>
            <a:r>
              <a:rPr sz="2400" spc="50" dirty="0">
                <a:solidFill>
                  <a:srgbClr val="F05A28"/>
                </a:solidFill>
                <a:latin typeface="Verdana"/>
                <a:cs typeface="Verdana"/>
              </a:rPr>
              <a:t>How</a:t>
            </a:r>
            <a:r>
              <a:rPr sz="2400" spc="-220" dirty="0">
                <a:solidFill>
                  <a:srgbClr val="F05A28"/>
                </a:solidFill>
                <a:latin typeface="Verdana"/>
                <a:cs typeface="Verdana"/>
              </a:rPr>
              <a:t> </a:t>
            </a:r>
            <a:r>
              <a:rPr sz="2400" spc="-30" dirty="0">
                <a:solidFill>
                  <a:srgbClr val="F05A28"/>
                </a:solidFill>
                <a:latin typeface="Verdana"/>
                <a:cs typeface="Verdana"/>
              </a:rPr>
              <a:t>secure?</a:t>
            </a:r>
            <a:endParaRPr sz="2400">
              <a:latin typeface="Verdana"/>
              <a:cs typeface="Verdana"/>
            </a:endParaRPr>
          </a:p>
        </p:txBody>
      </p:sp>
      <p:sp>
        <p:nvSpPr>
          <p:cNvPr id="5" name="object 5"/>
          <p:cNvSpPr/>
          <p:nvPr/>
        </p:nvSpPr>
        <p:spPr>
          <a:xfrm>
            <a:off x="470547" y="1812925"/>
            <a:ext cx="3549942"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936770" y="738393"/>
            <a:ext cx="10313670" cy="2571750"/>
          </a:xfrm>
          <a:prstGeom prst="rect">
            <a:avLst/>
          </a:prstGeom>
          <a:solidFill>
            <a:srgbClr val="C3DE96"/>
          </a:solidFill>
          <a:ln w="25387">
            <a:solidFill>
              <a:srgbClr val="9BC850"/>
            </a:solidFill>
          </a:ln>
        </p:spPr>
        <p:txBody>
          <a:bodyPr vert="horz" wrap="square" lIns="0" tIns="132080" rIns="0" bIns="0" rtlCol="0">
            <a:spAutoFit/>
          </a:bodyPr>
          <a:lstStyle/>
          <a:p>
            <a:pPr marL="300355" algn="ctr">
              <a:lnSpc>
                <a:spcPct val="100000"/>
              </a:lnSpc>
              <a:spcBef>
                <a:spcPts val="1040"/>
              </a:spcBef>
            </a:pPr>
            <a:r>
              <a:rPr sz="2000" spc="204" dirty="0">
                <a:solidFill>
                  <a:srgbClr val="404040"/>
                </a:solidFill>
                <a:latin typeface="Calibri"/>
                <a:cs typeface="Calibri"/>
              </a:rPr>
              <a:t>Functional</a:t>
            </a:r>
            <a:endParaRPr sz="2000">
              <a:latin typeface="Calibri"/>
              <a:cs typeface="Calibri"/>
            </a:endParaRPr>
          </a:p>
        </p:txBody>
      </p:sp>
      <p:sp>
        <p:nvSpPr>
          <p:cNvPr id="2" name="object 2"/>
          <p:cNvSpPr txBox="1"/>
          <p:nvPr/>
        </p:nvSpPr>
        <p:spPr>
          <a:xfrm>
            <a:off x="1447102" y="1423826"/>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dirty="0">
              <a:latin typeface="Times New Roman"/>
              <a:cs typeface="Times New Roman"/>
            </a:endParaRPr>
          </a:p>
          <a:p>
            <a:pPr algn="ctr">
              <a:lnSpc>
                <a:spcPct val="100000"/>
              </a:lnSpc>
            </a:pPr>
            <a:r>
              <a:rPr sz="1800" spc="150" dirty="0">
                <a:solidFill>
                  <a:srgbClr val="FFFFFF"/>
                </a:solidFill>
                <a:latin typeface="Calibri"/>
                <a:cs typeface="Calibri"/>
              </a:rPr>
              <a:t>Unit</a:t>
            </a:r>
            <a:endParaRPr sz="1800" dirty="0">
              <a:latin typeface="Calibri"/>
              <a:cs typeface="Calibri"/>
            </a:endParaRPr>
          </a:p>
        </p:txBody>
      </p:sp>
      <p:sp>
        <p:nvSpPr>
          <p:cNvPr id="3" name="object 3"/>
          <p:cNvSpPr txBox="1"/>
          <p:nvPr/>
        </p:nvSpPr>
        <p:spPr>
          <a:xfrm>
            <a:off x="4016928" y="1423824"/>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284480">
              <a:lnSpc>
                <a:spcPct val="100000"/>
              </a:lnSpc>
            </a:pPr>
            <a:r>
              <a:rPr sz="1800" spc="160" dirty="0">
                <a:solidFill>
                  <a:srgbClr val="FFFFFF"/>
                </a:solidFill>
                <a:latin typeface="Calibri"/>
                <a:cs typeface="Calibri"/>
              </a:rPr>
              <a:t>Integration</a:t>
            </a:r>
            <a:endParaRPr sz="1800">
              <a:latin typeface="Calibri"/>
              <a:cs typeface="Calibri"/>
            </a:endParaRPr>
          </a:p>
        </p:txBody>
      </p:sp>
      <p:sp>
        <p:nvSpPr>
          <p:cNvPr id="4" name="object 4"/>
          <p:cNvSpPr txBox="1"/>
          <p:nvPr/>
        </p:nvSpPr>
        <p:spPr>
          <a:xfrm>
            <a:off x="6544809" y="1423827"/>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502284">
              <a:lnSpc>
                <a:spcPct val="100000"/>
              </a:lnSpc>
            </a:pPr>
            <a:r>
              <a:rPr sz="1800" spc="204" dirty="0">
                <a:solidFill>
                  <a:srgbClr val="FFFFFF"/>
                </a:solidFill>
                <a:latin typeface="Calibri"/>
                <a:cs typeface="Calibri"/>
              </a:rPr>
              <a:t>System</a:t>
            </a:r>
            <a:endParaRPr sz="1800">
              <a:latin typeface="Calibri"/>
              <a:cs typeface="Calibri"/>
            </a:endParaRPr>
          </a:p>
        </p:txBody>
      </p:sp>
      <p:sp>
        <p:nvSpPr>
          <p:cNvPr id="5" name="object 5"/>
          <p:cNvSpPr txBox="1"/>
          <p:nvPr/>
        </p:nvSpPr>
        <p:spPr>
          <a:xfrm>
            <a:off x="9114636" y="1423826"/>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algn="ctr">
              <a:lnSpc>
                <a:spcPct val="100000"/>
              </a:lnSpc>
            </a:pPr>
            <a:r>
              <a:rPr sz="1800" spc="155" dirty="0">
                <a:solidFill>
                  <a:srgbClr val="FFFFFF"/>
                </a:solidFill>
                <a:latin typeface="Calibri"/>
                <a:cs typeface="Calibri"/>
              </a:rPr>
              <a:t>UI</a:t>
            </a:r>
            <a:endParaRPr sz="1800">
              <a:latin typeface="Calibri"/>
              <a:cs typeface="Calibri"/>
            </a:endParaRPr>
          </a:p>
        </p:txBody>
      </p:sp>
      <p:sp>
        <p:nvSpPr>
          <p:cNvPr id="7" name="object 7"/>
          <p:cNvSpPr txBox="1"/>
          <p:nvPr/>
        </p:nvSpPr>
        <p:spPr>
          <a:xfrm>
            <a:off x="936770" y="3776442"/>
            <a:ext cx="10313670" cy="2473960"/>
          </a:xfrm>
          <a:prstGeom prst="rect">
            <a:avLst/>
          </a:prstGeom>
          <a:solidFill>
            <a:srgbClr val="A49DCA"/>
          </a:solidFill>
          <a:ln w="25387">
            <a:solidFill>
              <a:srgbClr val="675BA7"/>
            </a:solidFill>
          </a:ln>
        </p:spPr>
        <p:txBody>
          <a:bodyPr vert="horz" wrap="square" lIns="0" tIns="239395" rIns="0" bIns="0" rtlCol="0">
            <a:spAutoFit/>
          </a:bodyPr>
          <a:lstStyle/>
          <a:p>
            <a:pPr marL="374015" algn="ctr">
              <a:lnSpc>
                <a:spcPct val="100000"/>
              </a:lnSpc>
              <a:spcBef>
                <a:spcPts val="1885"/>
              </a:spcBef>
            </a:pPr>
            <a:r>
              <a:rPr sz="2000" spc="210" dirty="0">
                <a:solidFill>
                  <a:srgbClr val="404040"/>
                </a:solidFill>
                <a:latin typeface="Calibri"/>
                <a:cs typeface="Calibri"/>
              </a:rPr>
              <a:t>Non-Functional</a:t>
            </a:r>
            <a:endParaRPr sz="2000">
              <a:latin typeface="Calibri"/>
              <a:cs typeface="Calibri"/>
            </a:endParaRPr>
          </a:p>
        </p:txBody>
      </p:sp>
      <p:sp>
        <p:nvSpPr>
          <p:cNvPr id="8" name="object 8"/>
          <p:cNvSpPr txBox="1"/>
          <p:nvPr/>
        </p:nvSpPr>
        <p:spPr>
          <a:xfrm>
            <a:off x="2029437" y="4587707"/>
            <a:ext cx="1837689" cy="1219200"/>
          </a:xfrm>
          <a:prstGeom prst="rect">
            <a:avLst/>
          </a:prstGeom>
          <a:solidFill>
            <a:srgbClr val="675BA7"/>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418465">
              <a:lnSpc>
                <a:spcPct val="100000"/>
              </a:lnSpc>
            </a:pPr>
            <a:r>
              <a:rPr sz="1800" spc="170" dirty="0">
                <a:solidFill>
                  <a:srgbClr val="FFFFFF"/>
                </a:solidFill>
                <a:latin typeface="Calibri"/>
                <a:cs typeface="Calibri"/>
              </a:rPr>
              <a:t>Usability</a:t>
            </a:r>
            <a:endParaRPr sz="1800">
              <a:latin typeface="Calibri"/>
              <a:cs typeface="Calibri"/>
            </a:endParaRPr>
          </a:p>
        </p:txBody>
      </p:sp>
      <p:sp>
        <p:nvSpPr>
          <p:cNvPr id="9" name="object 9"/>
          <p:cNvSpPr txBox="1"/>
          <p:nvPr/>
        </p:nvSpPr>
        <p:spPr>
          <a:xfrm>
            <a:off x="5377342" y="4587707"/>
            <a:ext cx="1837689" cy="1219200"/>
          </a:xfrm>
          <a:prstGeom prst="rect">
            <a:avLst/>
          </a:prstGeom>
          <a:solidFill>
            <a:srgbClr val="675BA7"/>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183515">
              <a:lnSpc>
                <a:spcPct val="100000"/>
              </a:lnSpc>
            </a:pPr>
            <a:r>
              <a:rPr sz="1800" spc="185" dirty="0">
                <a:solidFill>
                  <a:srgbClr val="FFFFFF"/>
                </a:solidFill>
                <a:latin typeface="Calibri"/>
                <a:cs typeface="Calibri"/>
              </a:rPr>
              <a:t>Performance</a:t>
            </a:r>
            <a:endParaRPr sz="1800">
              <a:latin typeface="Calibri"/>
              <a:cs typeface="Calibri"/>
            </a:endParaRPr>
          </a:p>
        </p:txBody>
      </p:sp>
      <p:sp>
        <p:nvSpPr>
          <p:cNvPr id="10" name="object 10"/>
          <p:cNvSpPr txBox="1"/>
          <p:nvPr/>
        </p:nvSpPr>
        <p:spPr>
          <a:xfrm>
            <a:off x="8725249" y="4587707"/>
            <a:ext cx="1837689" cy="1219200"/>
          </a:xfrm>
          <a:prstGeom prst="rect">
            <a:avLst/>
          </a:prstGeom>
          <a:solidFill>
            <a:srgbClr val="675BA7"/>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445770">
              <a:lnSpc>
                <a:spcPct val="100000"/>
              </a:lnSpc>
            </a:pPr>
            <a:r>
              <a:rPr sz="1800" spc="190" dirty="0">
                <a:solidFill>
                  <a:srgbClr val="FFFFFF"/>
                </a:solidFill>
                <a:latin typeface="Calibri"/>
                <a:cs typeface="Calibri"/>
              </a:rPr>
              <a:t>Security</a:t>
            </a:r>
            <a:endParaRPr sz="1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203209" y="511555"/>
            <a:ext cx="3698240" cy="574040"/>
          </a:xfrm>
          <a:prstGeom prst="rect">
            <a:avLst/>
          </a:prstGeom>
        </p:spPr>
        <p:txBody>
          <a:bodyPr vert="horz" wrap="square" lIns="0" tIns="12700" rIns="0" bIns="0" rtlCol="0">
            <a:spAutoFit/>
          </a:bodyPr>
          <a:lstStyle/>
          <a:p>
            <a:pPr marL="12700">
              <a:lnSpc>
                <a:spcPct val="100000"/>
              </a:lnSpc>
              <a:spcBef>
                <a:spcPts val="100"/>
              </a:spcBef>
            </a:pPr>
            <a:r>
              <a:rPr sz="3600" spc="-25" dirty="0">
                <a:latin typeface="Verdana"/>
                <a:cs typeface="Verdana"/>
              </a:rPr>
              <a:t>Usability</a:t>
            </a:r>
            <a:r>
              <a:rPr sz="3600" spc="-280" dirty="0">
                <a:latin typeface="Verdana"/>
                <a:cs typeface="Verdana"/>
              </a:rPr>
              <a:t> </a:t>
            </a:r>
            <a:r>
              <a:rPr sz="3600" spc="-80" dirty="0">
                <a:latin typeface="Verdana"/>
                <a:cs typeface="Verdana"/>
              </a:rPr>
              <a:t>Testing</a:t>
            </a:r>
            <a:endParaRPr sz="3600">
              <a:latin typeface="Verdana"/>
              <a:cs typeface="Verdana"/>
            </a:endParaRPr>
          </a:p>
        </p:txBody>
      </p:sp>
      <p:sp>
        <p:nvSpPr>
          <p:cNvPr id="4" name="object 4"/>
          <p:cNvSpPr txBox="1"/>
          <p:nvPr/>
        </p:nvSpPr>
        <p:spPr>
          <a:xfrm>
            <a:off x="5024663" y="2980435"/>
            <a:ext cx="6660515" cy="1357630"/>
          </a:xfrm>
          <a:prstGeom prst="rect">
            <a:avLst/>
          </a:prstGeom>
        </p:spPr>
        <p:txBody>
          <a:bodyPr vert="horz" wrap="square" lIns="0" tIns="9525" rIns="0" bIns="0" rtlCol="0">
            <a:spAutoFit/>
          </a:bodyPr>
          <a:lstStyle/>
          <a:p>
            <a:pPr marL="12700" marR="978535">
              <a:lnSpc>
                <a:spcPct val="100800"/>
              </a:lnSpc>
              <a:spcBef>
                <a:spcPts val="75"/>
              </a:spcBef>
            </a:pPr>
            <a:r>
              <a:rPr sz="2400" spc="170" dirty="0">
                <a:solidFill>
                  <a:srgbClr val="F05A28"/>
                </a:solidFill>
                <a:latin typeface="Calibri"/>
                <a:cs typeface="Calibri"/>
              </a:rPr>
              <a:t>More </a:t>
            </a:r>
            <a:r>
              <a:rPr sz="2400" spc="220" dirty="0">
                <a:solidFill>
                  <a:srgbClr val="F05A28"/>
                </a:solidFill>
                <a:latin typeface="Calibri"/>
                <a:cs typeface="Calibri"/>
              </a:rPr>
              <a:t>than </a:t>
            </a:r>
            <a:r>
              <a:rPr sz="2400" spc="185" dirty="0">
                <a:solidFill>
                  <a:srgbClr val="F05A28"/>
                </a:solidFill>
                <a:latin typeface="Calibri"/>
                <a:cs typeface="Calibri"/>
              </a:rPr>
              <a:t>just </a:t>
            </a:r>
            <a:r>
              <a:rPr sz="2400" spc="260" dirty="0">
                <a:solidFill>
                  <a:srgbClr val="F05A28"/>
                </a:solidFill>
                <a:latin typeface="Calibri"/>
                <a:cs typeface="Calibri"/>
              </a:rPr>
              <a:t>“make </a:t>
            </a:r>
            <a:r>
              <a:rPr sz="2400" spc="220" dirty="0">
                <a:solidFill>
                  <a:srgbClr val="F05A28"/>
                </a:solidFill>
                <a:latin typeface="Calibri"/>
                <a:cs typeface="Calibri"/>
              </a:rPr>
              <a:t>the </a:t>
            </a:r>
            <a:r>
              <a:rPr sz="2400" spc="210" dirty="0">
                <a:solidFill>
                  <a:srgbClr val="F05A28"/>
                </a:solidFill>
                <a:latin typeface="Calibri"/>
                <a:cs typeface="Calibri"/>
              </a:rPr>
              <a:t>text </a:t>
            </a:r>
            <a:r>
              <a:rPr sz="2400" spc="265" dirty="0">
                <a:solidFill>
                  <a:srgbClr val="F05A28"/>
                </a:solidFill>
                <a:latin typeface="Calibri"/>
                <a:cs typeface="Calibri"/>
              </a:rPr>
              <a:t>on</a:t>
            </a:r>
            <a:r>
              <a:rPr sz="2400" spc="-15" dirty="0">
                <a:solidFill>
                  <a:srgbClr val="F05A28"/>
                </a:solidFill>
                <a:latin typeface="Calibri"/>
                <a:cs typeface="Calibri"/>
              </a:rPr>
              <a:t> </a:t>
            </a:r>
            <a:r>
              <a:rPr sz="2400" spc="200" dirty="0">
                <a:solidFill>
                  <a:srgbClr val="F05A28"/>
                </a:solidFill>
                <a:latin typeface="Calibri"/>
                <a:cs typeface="Calibri"/>
              </a:rPr>
              <a:t>this  </a:t>
            </a:r>
            <a:r>
              <a:rPr sz="2400" spc="235" dirty="0">
                <a:solidFill>
                  <a:srgbClr val="F05A28"/>
                </a:solidFill>
                <a:latin typeface="Calibri"/>
                <a:cs typeface="Calibri"/>
              </a:rPr>
              <a:t>button</a:t>
            </a:r>
            <a:r>
              <a:rPr sz="2400" spc="175" dirty="0">
                <a:solidFill>
                  <a:srgbClr val="F05A28"/>
                </a:solidFill>
                <a:latin typeface="Calibri"/>
                <a:cs typeface="Calibri"/>
              </a:rPr>
              <a:t> </a:t>
            </a:r>
            <a:r>
              <a:rPr sz="2400" spc="300" dirty="0">
                <a:solidFill>
                  <a:srgbClr val="F05A28"/>
                </a:solidFill>
                <a:latin typeface="Calibri"/>
                <a:cs typeface="Calibri"/>
              </a:rPr>
              <a:t>bigger”</a:t>
            </a:r>
            <a:endParaRPr sz="2400">
              <a:latin typeface="Calibri"/>
              <a:cs typeface="Calibri"/>
            </a:endParaRPr>
          </a:p>
          <a:p>
            <a:pPr marL="12700">
              <a:lnSpc>
                <a:spcPct val="100000"/>
              </a:lnSpc>
              <a:spcBef>
                <a:spcPts val="1825"/>
              </a:spcBef>
            </a:pPr>
            <a:r>
              <a:rPr sz="2400" spc="195" dirty="0">
                <a:solidFill>
                  <a:srgbClr val="F05A28"/>
                </a:solidFill>
                <a:latin typeface="Calibri"/>
                <a:cs typeface="Calibri"/>
              </a:rPr>
              <a:t>May </a:t>
            </a:r>
            <a:r>
              <a:rPr sz="2400" spc="300" dirty="0">
                <a:solidFill>
                  <a:srgbClr val="F05A28"/>
                </a:solidFill>
                <a:latin typeface="Calibri"/>
                <a:cs typeface="Calibri"/>
              </a:rPr>
              <a:t>be </a:t>
            </a:r>
            <a:r>
              <a:rPr sz="2400" spc="250" dirty="0">
                <a:solidFill>
                  <a:srgbClr val="F05A28"/>
                </a:solidFill>
                <a:latin typeface="Calibri"/>
                <a:cs typeface="Calibri"/>
              </a:rPr>
              <a:t>achieved </a:t>
            </a:r>
            <a:r>
              <a:rPr sz="2400" spc="240" dirty="0">
                <a:solidFill>
                  <a:srgbClr val="F05A28"/>
                </a:solidFill>
                <a:latin typeface="Calibri"/>
                <a:cs typeface="Calibri"/>
              </a:rPr>
              <a:t>via alpha </a:t>
            </a:r>
            <a:r>
              <a:rPr sz="2400" spc="275" dirty="0">
                <a:solidFill>
                  <a:srgbClr val="F05A28"/>
                </a:solidFill>
                <a:latin typeface="Calibri"/>
                <a:cs typeface="Calibri"/>
              </a:rPr>
              <a:t>and </a:t>
            </a:r>
            <a:r>
              <a:rPr sz="2400" spc="254" dirty="0">
                <a:solidFill>
                  <a:srgbClr val="F05A28"/>
                </a:solidFill>
                <a:latin typeface="Calibri"/>
                <a:cs typeface="Calibri"/>
              </a:rPr>
              <a:t>beta</a:t>
            </a:r>
            <a:r>
              <a:rPr sz="2400" spc="-225" dirty="0">
                <a:solidFill>
                  <a:srgbClr val="F05A28"/>
                </a:solidFill>
                <a:latin typeface="Calibri"/>
                <a:cs typeface="Calibri"/>
              </a:rPr>
              <a:t> </a:t>
            </a:r>
            <a:r>
              <a:rPr sz="2400" spc="235" dirty="0">
                <a:solidFill>
                  <a:srgbClr val="F05A28"/>
                </a:solidFill>
                <a:latin typeface="Calibri"/>
                <a:cs typeface="Calibri"/>
              </a:rPr>
              <a:t>testing</a:t>
            </a:r>
            <a:endParaRPr sz="2400">
              <a:latin typeface="Calibri"/>
              <a:cs typeface="Calibri"/>
            </a:endParaRPr>
          </a:p>
        </p:txBody>
      </p:sp>
      <p:sp>
        <p:nvSpPr>
          <p:cNvPr id="5" name="object 5"/>
          <p:cNvSpPr/>
          <p:nvPr/>
        </p:nvSpPr>
        <p:spPr>
          <a:xfrm>
            <a:off x="358775" y="1843519"/>
            <a:ext cx="3773487" cy="35852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726674" y="511555"/>
            <a:ext cx="4652645" cy="574040"/>
          </a:xfrm>
          <a:prstGeom prst="rect">
            <a:avLst/>
          </a:prstGeom>
        </p:spPr>
        <p:txBody>
          <a:bodyPr vert="horz" wrap="square" lIns="0" tIns="12700" rIns="0" bIns="0" rtlCol="0">
            <a:spAutoFit/>
          </a:bodyPr>
          <a:lstStyle/>
          <a:p>
            <a:pPr marL="12700">
              <a:lnSpc>
                <a:spcPct val="100000"/>
              </a:lnSpc>
              <a:spcBef>
                <a:spcPts val="100"/>
              </a:spcBef>
            </a:pPr>
            <a:r>
              <a:rPr sz="3600" spc="-10" dirty="0">
                <a:latin typeface="Verdana"/>
                <a:cs typeface="Verdana"/>
              </a:rPr>
              <a:t>Performance</a:t>
            </a:r>
            <a:r>
              <a:rPr sz="3600" spc="-265" dirty="0">
                <a:latin typeface="Verdana"/>
                <a:cs typeface="Verdana"/>
              </a:rPr>
              <a:t> </a:t>
            </a:r>
            <a:r>
              <a:rPr sz="3600" spc="-80" dirty="0">
                <a:latin typeface="Verdana"/>
                <a:cs typeface="Verdana"/>
              </a:rPr>
              <a:t>Testing</a:t>
            </a:r>
            <a:endParaRPr sz="3600">
              <a:latin typeface="Verdana"/>
              <a:cs typeface="Verdana"/>
            </a:endParaRPr>
          </a:p>
        </p:txBody>
      </p:sp>
      <p:sp>
        <p:nvSpPr>
          <p:cNvPr id="4" name="object 4"/>
          <p:cNvSpPr txBox="1"/>
          <p:nvPr/>
        </p:nvSpPr>
        <p:spPr>
          <a:xfrm>
            <a:off x="5024663" y="2203196"/>
            <a:ext cx="4845050" cy="2905760"/>
          </a:xfrm>
          <a:prstGeom prst="rect">
            <a:avLst/>
          </a:prstGeom>
        </p:spPr>
        <p:txBody>
          <a:bodyPr vert="horz" wrap="square" lIns="0" tIns="12700" rIns="0" bIns="0" rtlCol="0">
            <a:spAutoFit/>
          </a:bodyPr>
          <a:lstStyle/>
          <a:p>
            <a:pPr marL="12700">
              <a:lnSpc>
                <a:spcPct val="100000"/>
              </a:lnSpc>
              <a:spcBef>
                <a:spcPts val="100"/>
              </a:spcBef>
            </a:pPr>
            <a:r>
              <a:rPr sz="2400" spc="245" dirty="0">
                <a:solidFill>
                  <a:srgbClr val="F05A28"/>
                </a:solidFill>
                <a:latin typeface="Calibri"/>
                <a:cs typeface="Calibri"/>
              </a:rPr>
              <a:t>Requires </a:t>
            </a:r>
            <a:r>
              <a:rPr sz="2400" spc="254" dirty="0">
                <a:solidFill>
                  <a:srgbClr val="F05A28"/>
                </a:solidFill>
                <a:latin typeface="Calibri"/>
                <a:cs typeface="Calibri"/>
              </a:rPr>
              <a:t>a </a:t>
            </a:r>
            <a:r>
              <a:rPr sz="2400" spc="200" dirty="0">
                <a:solidFill>
                  <a:srgbClr val="F05A28"/>
                </a:solidFill>
                <a:latin typeface="Calibri"/>
                <a:cs typeface="Calibri"/>
              </a:rPr>
              <a:t>different </a:t>
            </a:r>
            <a:r>
              <a:rPr sz="2400" spc="229" dirty="0">
                <a:solidFill>
                  <a:srgbClr val="F05A28"/>
                </a:solidFill>
                <a:latin typeface="Calibri"/>
                <a:cs typeface="Calibri"/>
              </a:rPr>
              <a:t>set </a:t>
            </a:r>
            <a:r>
              <a:rPr sz="2400" spc="235" dirty="0">
                <a:solidFill>
                  <a:srgbClr val="F05A28"/>
                </a:solidFill>
                <a:latin typeface="Calibri"/>
                <a:cs typeface="Calibri"/>
              </a:rPr>
              <a:t>of</a:t>
            </a:r>
            <a:r>
              <a:rPr sz="2400" spc="-50" dirty="0">
                <a:solidFill>
                  <a:srgbClr val="F05A28"/>
                </a:solidFill>
                <a:latin typeface="Calibri"/>
                <a:cs typeface="Calibri"/>
              </a:rPr>
              <a:t> </a:t>
            </a:r>
            <a:r>
              <a:rPr sz="2400" spc="204" dirty="0">
                <a:solidFill>
                  <a:srgbClr val="F05A28"/>
                </a:solidFill>
                <a:latin typeface="Calibri"/>
                <a:cs typeface="Calibri"/>
              </a:rPr>
              <a:t>skills</a:t>
            </a:r>
            <a:endParaRPr sz="2400">
              <a:latin typeface="Calibri"/>
              <a:cs typeface="Calibri"/>
            </a:endParaRPr>
          </a:p>
          <a:p>
            <a:pPr marL="12700" marR="2304415">
              <a:lnSpc>
                <a:spcPct val="163300"/>
              </a:lnSpc>
            </a:pPr>
            <a:r>
              <a:rPr sz="2400" spc="505" dirty="0">
                <a:solidFill>
                  <a:srgbClr val="F05A28"/>
                </a:solidFill>
                <a:latin typeface="Calibri"/>
                <a:cs typeface="Calibri"/>
              </a:rPr>
              <a:t>A </a:t>
            </a:r>
            <a:r>
              <a:rPr sz="2400" spc="229" dirty="0">
                <a:solidFill>
                  <a:srgbClr val="F05A28"/>
                </a:solidFill>
                <a:latin typeface="Calibri"/>
                <a:cs typeface="Calibri"/>
              </a:rPr>
              <a:t>specialist</a:t>
            </a:r>
            <a:r>
              <a:rPr sz="2400" spc="-215" dirty="0">
                <a:solidFill>
                  <a:srgbClr val="F05A28"/>
                </a:solidFill>
                <a:latin typeface="Calibri"/>
                <a:cs typeface="Calibri"/>
              </a:rPr>
              <a:t> </a:t>
            </a:r>
            <a:r>
              <a:rPr sz="2400" spc="215" dirty="0">
                <a:solidFill>
                  <a:srgbClr val="F05A28"/>
                </a:solidFill>
                <a:latin typeface="Calibri"/>
                <a:cs typeface="Calibri"/>
              </a:rPr>
              <a:t>area  </a:t>
            </a:r>
            <a:r>
              <a:rPr sz="2400" spc="240" dirty="0">
                <a:solidFill>
                  <a:srgbClr val="F05A28"/>
                </a:solidFill>
                <a:latin typeface="Calibri"/>
                <a:cs typeface="Calibri"/>
              </a:rPr>
              <a:t>Types:</a:t>
            </a:r>
            <a:endParaRPr sz="2400">
              <a:latin typeface="Calibri"/>
              <a:cs typeface="Calibri"/>
            </a:endParaRPr>
          </a:p>
          <a:p>
            <a:pPr marL="598805" indent="-289560">
              <a:lnSpc>
                <a:spcPct val="100000"/>
              </a:lnSpc>
              <a:spcBef>
                <a:spcPts val="525"/>
              </a:spcBef>
              <a:buSzPct val="75000"/>
              <a:buFont typeface="Lucida Sans Unicode"/>
              <a:buChar char="-"/>
              <a:tabLst>
                <a:tab pos="598170" algn="l"/>
                <a:tab pos="598805" algn="l"/>
              </a:tabLst>
            </a:pPr>
            <a:r>
              <a:rPr sz="2400" spc="-60" dirty="0">
                <a:solidFill>
                  <a:srgbClr val="F05A28"/>
                </a:solidFill>
                <a:latin typeface="Verdana"/>
                <a:cs typeface="Verdana"/>
              </a:rPr>
              <a:t>Stress</a:t>
            </a:r>
            <a:r>
              <a:rPr sz="2400" spc="-120" dirty="0">
                <a:solidFill>
                  <a:srgbClr val="F05A28"/>
                </a:solidFill>
                <a:latin typeface="Verdana"/>
                <a:cs typeface="Verdana"/>
              </a:rPr>
              <a:t> </a:t>
            </a:r>
            <a:r>
              <a:rPr sz="2400" spc="-45" dirty="0">
                <a:solidFill>
                  <a:srgbClr val="F05A28"/>
                </a:solidFill>
                <a:latin typeface="Verdana"/>
                <a:cs typeface="Verdana"/>
              </a:rPr>
              <a:t>Testing</a:t>
            </a:r>
            <a:endParaRPr sz="2400">
              <a:latin typeface="Verdana"/>
              <a:cs typeface="Verdana"/>
            </a:endParaRPr>
          </a:p>
          <a:p>
            <a:pPr marL="598805" indent="-289560">
              <a:lnSpc>
                <a:spcPct val="100000"/>
              </a:lnSpc>
              <a:spcBef>
                <a:spcPts val="625"/>
              </a:spcBef>
              <a:buSzPct val="75000"/>
              <a:buFont typeface="Lucida Sans Unicode"/>
              <a:buChar char="-"/>
              <a:tabLst>
                <a:tab pos="598170" algn="l"/>
                <a:tab pos="598805" algn="l"/>
              </a:tabLst>
            </a:pPr>
            <a:r>
              <a:rPr sz="2400" spc="60" dirty="0">
                <a:solidFill>
                  <a:srgbClr val="F05A28"/>
                </a:solidFill>
                <a:latin typeface="Verdana"/>
                <a:cs typeface="Verdana"/>
              </a:rPr>
              <a:t>Load</a:t>
            </a:r>
            <a:r>
              <a:rPr sz="2400" spc="-130" dirty="0">
                <a:solidFill>
                  <a:srgbClr val="F05A28"/>
                </a:solidFill>
                <a:latin typeface="Verdana"/>
                <a:cs typeface="Verdana"/>
              </a:rPr>
              <a:t> </a:t>
            </a:r>
            <a:r>
              <a:rPr sz="2400" spc="-40" dirty="0">
                <a:solidFill>
                  <a:srgbClr val="F05A28"/>
                </a:solidFill>
                <a:latin typeface="Verdana"/>
                <a:cs typeface="Verdana"/>
              </a:rPr>
              <a:t>Testing</a:t>
            </a:r>
            <a:endParaRPr sz="2400">
              <a:latin typeface="Verdana"/>
              <a:cs typeface="Verdana"/>
            </a:endParaRPr>
          </a:p>
          <a:p>
            <a:pPr marL="598805" indent="-289560">
              <a:lnSpc>
                <a:spcPct val="100000"/>
              </a:lnSpc>
              <a:spcBef>
                <a:spcPts val="600"/>
              </a:spcBef>
              <a:buSzPct val="75000"/>
              <a:buFont typeface="Lucida Sans Unicode"/>
              <a:buChar char="-"/>
              <a:tabLst>
                <a:tab pos="598170" algn="l"/>
                <a:tab pos="598805" algn="l"/>
              </a:tabLst>
            </a:pPr>
            <a:r>
              <a:rPr sz="2400" spc="-5" dirty="0">
                <a:solidFill>
                  <a:srgbClr val="F05A28"/>
                </a:solidFill>
                <a:latin typeface="Verdana"/>
                <a:cs typeface="Verdana"/>
              </a:rPr>
              <a:t>Endurance</a:t>
            </a:r>
            <a:r>
              <a:rPr sz="2400" spc="-125" dirty="0">
                <a:solidFill>
                  <a:srgbClr val="F05A28"/>
                </a:solidFill>
                <a:latin typeface="Verdana"/>
                <a:cs typeface="Verdana"/>
              </a:rPr>
              <a:t> </a:t>
            </a:r>
            <a:r>
              <a:rPr sz="2400" spc="-40" dirty="0">
                <a:solidFill>
                  <a:srgbClr val="F05A28"/>
                </a:solidFill>
                <a:latin typeface="Verdana"/>
                <a:cs typeface="Verdana"/>
              </a:rPr>
              <a:t>Testing</a:t>
            </a:r>
            <a:endParaRPr sz="2400">
              <a:latin typeface="Verdana"/>
              <a:cs typeface="Verdana"/>
            </a:endParaRPr>
          </a:p>
        </p:txBody>
      </p:sp>
      <p:sp>
        <p:nvSpPr>
          <p:cNvPr id="5" name="object 5"/>
          <p:cNvSpPr/>
          <p:nvPr/>
        </p:nvSpPr>
        <p:spPr>
          <a:xfrm>
            <a:off x="422275" y="1812925"/>
            <a:ext cx="3646487"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8815705" cy="869950"/>
          </a:xfrm>
          <a:prstGeom prst="rect">
            <a:avLst/>
          </a:prstGeom>
        </p:spPr>
        <p:txBody>
          <a:bodyPr vert="horz" wrap="square" lIns="0" tIns="33655" rIns="0" bIns="0" rtlCol="0">
            <a:spAutoFit/>
          </a:bodyPr>
          <a:lstStyle/>
          <a:p>
            <a:pPr marL="12700" marR="5080">
              <a:lnSpc>
                <a:spcPts val="3290"/>
              </a:lnSpc>
              <a:spcBef>
                <a:spcPts val="265"/>
              </a:spcBef>
            </a:pPr>
            <a:r>
              <a:rPr sz="2800" spc="295" dirty="0">
                <a:solidFill>
                  <a:srgbClr val="404040"/>
                </a:solidFill>
                <a:latin typeface="Verdana"/>
                <a:cs typeface="Verdana"/>
              </a:rPr>
              <a:t>A</a:t>
            </a:r>
            <a:r>
              <a:rPr sz="2800" spc="-150" dirty="0">
                <a:solidFill>
                  <a:srgbClr val="404040"/>
                </a:solidFill>
                <a:latin typeface="Verdana"/>
                <a:cs typeface="Verdana"/>
              </a:rPr>
              <a:t> </a:t>
            </a:r>
            <a:r>
              <a:rPr sz="2800" spc="30" dirty="0">
                <a:solidFill>
                  <a:srgbClr val="404040"/>
                </a:solidFill>
                <a:latin typeface="Verdana"/>
                <a:cs typeface="Verdana"/>
              </a:rPr>
              <a:t>group</a:t>
            </a:r>
            <a:r>
              <a:rPr sz="2800" spc="-140" dirty="0">
                <a:solidFill>
                  <a:srgbClr val="404040"/>
                </a:solidFill>
                <a:latin typeface="Verdana"/>
                <a:cs typeface="Verdana"/>
              </a:rPr>
              <a:t> </a:t>
            </a:r>
            <a:r>
              <a:rPr sz="2800" spc="75" dirty="0">
                <a:solidFill>
                  <a:srgbClr val="404040"/>
                </a:solidFill>
                <a:latin typeface="Verdana"/>
                <a:cs typeface="Verdana"/>
              </a:rPr>
              <a:t>of</a:t>
            </a:r>
            <a:r>
              <a:rPr sz="2800" spc="-150" dirty="0">
                <a:solidFill>
                  <a:srgbClr val="404040"/>
                </a:solidFill>
                <a:latin typeface="Verdana"/>
                <a:cs typeface="Verdana"/>
              </a:rPr>
              <a:t> </a:t>
            </a:r>
            <a:r>
              <a:rPr sz="2800" spc="-25" dirty="0">
                <a:solidFill>
                  <a:srgbClr val="404040"/>
                </a:solidFill>
                <a:latin typeface="Verdana"/>
                <a:cs typeface="Verdana"/>
              </a:rPr>
              <a:t>test</a:t>
            </a:r>
            <a:r>
              <a:rPr sz="2800" spc="-150" dirty="0">
                <a:solidFill>
                  <a:srgbClr val="404040"/>
                </a:solidFill>
                <a:latin typeface="Verdana"/>
                <a:cs typeface="Verdana"/>
              </a:rPr>
              <a:t> </a:t>
            </a:r>
            <a:r>
              <a:rPr sz="2800" spc="-10" dirty="0">
                <a:solidFill>
                  <a:srgbClr val="404040"/>
                </a:solidFill>
                <a:latin typeface="Verdana"/>
                <a:cs typeface="Verdana"/>
              </a:rPr>
              <a:t>activities</a:t>
            </a:r>
            <a:r>
              <a:rPr sz="2800" spc="-145" dirty="0">
                <a:solidFill>
                  <a:srgbClr val="404040"/>
                </a:solidFill>
                <a:latin typeface="Verdana"/>
                <a:cs typeface="Verdana"/>
              </a:rPr>
              <a:t> </a:t>
            </a:r>
            <a:r>
              <a:rPr sz="2800" spc="-10" dirty="0">
                <a:solidFill>
                  <a:srgbClr val="404040"/>
                </a:solidFill>
                <a:latin typeface="Verdana"/>
                <a:cs typeface="Verdana"/>
              </a:rPr>
              <a:t>aimed</a:t>
            </a:r>
            <a:r>
              <a:rPr sz="2800" spc="-140" dirty="0">
                <a:solidFill>
                  <a:srgbClr val="404040"/>
                </a:solidFill>
                <a:latin typeface="Verdana"/>
                <a:cs typeface="Verdana"/>
              </a:rPr>
              <a:t> </a:t>
            </a:r>
            <a:r>
              <a:rPr sz="2800" spc="-25" dirty="0">
                <a:solidFill>
                  <a:srgbClr val="404040"/>
                </a:solidFill>
                <a:latin typeface="Verdana"/>
                <a:cs typeface="Verdana"/>
              </a:rPr>
              <a:t>at</a:t>
            </a:r>
            <a:r>
              <a:rPr sz="2800" spc="-150" dirty="0">
                <a:solidFill>
                  <a:srgbClr val="404040"/>
                </a:solidFill>
                <a:latin typeface="Verdana"/>
                <a:cs typeface="Verdana"/>
              </a:rPr>
              <a:t> </a:t>
            </a:r>
            <a:r>
              <a:rPr sz="2800" spc="-10" dirty="0">
                <a:solidFill>
                  <a:srgbClr val="404040"/>
                </a:solidFill>
                <a:latin typeface="Verdana"/>
                <a:cs typeface="Verdana"/>
              </a:rPr>
              <a:t>testing</a:t>
            </a:r>
            <a:r>
              <a:rPr sz="2800" spc="-145" dirty="0">
                <a:solidFill>
                  <a:srgbClr val="404040"/>
                </a:solidFill>
                <a:latin typeface="Verdana"/>
                <a:cs typeface="Verdana"/>
              </a:rPr>
              <a:t> </a:t>
            </a:r>
            <a:r>
              <a:rPr sz="2800" spc="35" dirty="0">
                <a:solidFill>
                  <a:srgbClr val="404040"/>
                </a:solidFill>
                <a:latin typeface="Verdana"/>
                <a:cs typeface="Verdana"/>
              </a:rPr>
              <a:t>specific  </a:t>
            </a:r>
            <a:r>
              <a:rPr sz="2800" spc="-15" dirty="0">
                <a:solidFill>
                  <a:srgbClr val="404040"/>
                </a:solidFill>
                <a:latin typeface="Verdana"/>
                <a:cs typeface="Verdana"/>
              </a:rPr>
              <a:t>characteristics </a:t>
            </a:r>
            <a:r>
              <a:rPr sz="2800" spc="75" dirty="0">
                <a:solidFill>
                  <a:srgbClr val="404040"/>
                </a:solidFill>
                <a:latin typeface="Verdana"/>
                <a:cs typeface="Verdana"/>
              </a:rPr>
              <a:t>of </a:t>
            </a:r>
            <a:r>
              <a:rPr sz="2800" spc="-65" dirty="0">
                <a:solidFill>
                  <a:srgbClr val="404040"/>
                </a:solidFill>
                <a:latin typeface="Verdana"/>
                <a:cs typeface="Verdana"/>
              </a:rPr>
              <a:t>a </a:t>
            </a:r>
            <a:r>
              <a:rPr sz="2800" spc="-5" dirty="0">
                <a:solidFill>
                  <a:srgbClr val="404040"/>
                </a:solidFill>
                <a:latin typeface="Verdana"/>
                <a:cs typeface="Verdana"/>
              </a:rPr>
              <a:t>software</a:t>
            </a:r>
            <a:r>
              <a:rPr sz="2800" spc="-580" dirty="0">
                <a:solidFill>
                  <a:srgbClr val="404040"/>
                </a:solidFill>
                <a:latin typeface="Verdana"/>
                <a:cs typeface="Verdana"/>
              </a:rPr>
              <a:t> </a:t>
            </a:r>
            <a:r>
              <a:rPr sz="2800" spc="-60" dirty="0">
                <a:solidFill>
                  <a:srgbClr val="404040"/>
                </a:solidFill>
                <a:latin typeface="Verdana"/>
                <a:cs typeface="Verdana"/>
              </a:rPr>
              <a:t>system</a:t>
            </a:r>
            <a:endParaRPr sz="2800">
              <a:latin typeface="Verdana"/>
              <a:cs typeface="Verdana"/>
            </a:endParaRPr>
          </a:p>
        </p:txBody>
      </p:sp>
      <p:sp>
        <p:nvSpPr>
          <p:cNvPr id="3" name="object 3"/>
          <p:cNvSpPr txBox="1"/>
          <p:nvPr/>
        </p:nvSpPr>
        <p:spPr>
          <a:xfrm>
            <a:off x="1043744" y="2087371"/>
            <a:ext cx="2755265" cy="756920"/>
          </a:xfrm>
          <a:prstGeom prst="rect">
            <a:avLst/>
          </a:prstGeom>
        </p:spPr>
        <p:txBody>
          <a:bodyPr vert="horz" wrap="square" lIns="0" tIns="12700" rIns="0" bIns="0" rtlCol="0">
            <a:spAutoFit/>
          </a:bodyPr>
          <a:lstStyle/>
          <a:p>
            <a:pPr marL="12700">
              <a:lnSpc>
                <a:spcPct val="100000"/>
              </a:lnSpc>
              <a:spcBef>
                <a:spcPts val="100"/>
              </a:spcBef>
            </a:pPr>
            <a:r>
              <a:rPr sz="4800" spc="-260" dirty="0">
                <a:solidFill>
                  <a:srgbClr val="9BC850"/>
                </a:solidFill>
                <a:latin typeface="Verdana"/>
                <a:cs typeface="Verdana"/>
              </a:rPr>
              <a:t>Test</a:t>
            </a:r>
            <a:r>
              <a:rPr sz="4800" spc="-535" dirty="0">
                <a:solidFill>
                  <a:srgbClr val="9BC850"/>
                </a:solidFill>
                <a:latin typeface="Verdana"/>
                <a:cs typeface="Verdana"/>
              </a:rPr>
              <a:t> </a:t>
            </a:r>
            <a:r>
              <a:rPr sz="4800" spc="-145" dirty="0">
                <a:solidFill>
                  <a:srgbClr val="9BC850"/>
                </a:solidFill>
                <a:latin typeface="Verdana"/>
                <a:cs typeface="Verdana"/>
              </a:rPr>
              <a:t>Type</a:t>
            </a:r>
            <a:endParaRPr sz="4800">
              <a:latin typeface="Verdana"/>
              <a:cs typeface="Verdana"/>
            </a:endParaRPr>
          </a:p>
        </p:txBody>
      </p:sp>
      <p:sp>
        <p:nvSpPr>
          <p:cNvPr id="4" name="object 4"/>
          <p:cNvSpPr/>
          <p:nvPr/>
        </p:nvSpPr>
        <p:spPr>
          <a:xfrm>
            <a:off x="1024360" y="3412952"/>
            <a:ext cx="2633345" cy="477520"/>
          </a:xfrm>
          <a:custGeom>
            <a:avLst/>
            <a:gdLst/>
            <a:ahLst/>
            <a:cxnLst/>
            <a:rect l="l" t="t" r="r" b="b"/>
            <a:pathLst>
              <a:path w="2633345" h="477520">
                <a:moveTo>
                  <a:pt x="2553665" y="0"/>
                </a:moveTo>
                <a:lnTo>
                  <a:pt x="79578" y="0"/>
                </a:lnTo>
                <a:lnTo>
                  <a:pt x="48600" y="6254"/>
                </a:lnTo>
                <a:lnTo>
                  <a:pt x="23306" y="23310"/>
                </a:lnTo>
                <a:lnTo>
                  <a:pt x="6252" y="48606"/>
                </a:lnTo>
                <a:lnTo>
                  <a:pt x="0" y="79578"/>
                </a:lnTo>
                <a:lnTo>
                  <a:pt x="0" y="397865"/>
                </a:lnTo>
                <a:lnTo>
                  <a:pt x="6252" y="428835"/>
                </a:lnTo>
                <a:lnTo>
                  <a:pt x="23306" y="454126"/>
                </a:lnTo>
                <a:lnTo>
                  <a:pt x="48600" y="471178"/>
                </a:lnTo>
                <a:lnTo>
                  <a:pt x="79578" y="477431"/>
                </a:lnTo>
                <a:lnTo>
                  <a:pt x="2553665" y="477431"/>
                </a:lnTo>
                <a:lnTo>
                  <a:pt x="2584642" y="471178"/>
                </a:lnTo>
                <a:lnTo>
                  <a:pt x="2609937" y="454126"/>
                </a:lnTo>
                <a:lnTo>
                  <a:pt x="2626990" y="428835"/>
                </a:lnTo>
                <a:lnTo>
                  <a:pt x="2633243" y="397865"/>
                </a:lnTo>
                <a:lnTo>
                  <a:pt x="2633243" y="79578"/>
                </a:lnTo>
                <a:lnTo>
                  <a:pt x="2626990" y="48606"/>
                </a:lnTo>
                <a:lnTo>
                  <a:pt x="2609937" y="23310"/>
                </a:lnTo>
                <a:lnTo>
                  <a:pt x="2584642" y="6254"/>
                </a:lnTo>
                <a:lnTo>
                  <a:pt x="2553665" y="0"/>
                </a:lnTo>
                <a:close/>
              </a:path>
            </a:pathLst>
          </a:custGeom>
          <a:solidFill>
            <a:srgbClr val="9BC850">
              <a:alpha val="39999"/>
            </a:srgbClr>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245278" y="511555"/>
            <a:ext cx="3613150" cy="574040"/>
          </a:xfrm>
          <a:prstGeom prst="rect">
            <a:avLst/>
          </a:prstGeom>
        </p:spPr>
        <p:txBody>
          <a:bodyPr vert="horz" wrap="square" lIns="0" tIns="12700" rIns="0" bIns="0" rtlCol="0">
            <a:spAutoFit/>
          </a:bodyPr>
          <a:lstStyle/>
          <a:p>
            <a:pPr marL="12700">
              <a:lnSpc>
                <a:spcPct val="100000"/>
              </a:lnSpc>
              <a:spcBef>
                <a:spcPts val="100"/>
              </a:spcBef>
            </a:pPr>
            <a:r>
              <a:rPr sz="3600" spc="-40" dirty="0">
                <a:latin typeface="Verdana"/>
                <a:cs typeface="Verdana"/>
              </a:rPr>
              <a:t>Security</a:t>
            </a:r>
            <a:r>
              <a:rPr sz="3600" spc="-260" dirty="0">
                <a:latin typeface="Verdana"/>
                <a:cs typeface="Verdana"/>
              </a:rPr>
              <a:t> </a:t>
            </a:r>
            <a:r>
              <a:rPr sz="3600" spc="-80" dirty="0">
                <a:latin typeface="Verdana"/>
                <a:cs typeface="Verdana"/>
              </a:rPr>
              <a:t>Testing</a:t>
            </a:r>
            <a:endParaRPr sz="3600">
              <a:latin typeface="Verdana"/>
              <a:cs typeface="Verdana"/>
            </a:endParaRPr>
          </a:p>
        </p:txBody>
      </p:sp>
      <p:sp>
        <p:nvSpPr>
          <p:cNvPr id="4" name="object 4"/>
          <p:cNvSpPr txBox="1"/>
          <p:nvPr/>
        </p:nvSpPr>
        <p:spPr>
          <a:xfrm>
            <a:off x="5024485" y="2203196"/>
            <a:ext cx="3824604" cy="2905760"/>
          </a:xfrm>
          <a:prstGeom prst="rect">
            <a:avLst/>
          </a:prstGeom>
        </p:spPr>
        <p:txBody>
          <a:bodyPr vert="horz" wrap="square" lIns="0" tIns="12700" rIns="0" bIns="0" rtlCol="0">
            <a:spAutoFit/>
          </a:bodyPr>
          <a:lstStyle/>
          <a:p>
            <a:pPr marL="12700">
              <a:lnSpc>
                <a:spcPct val="100000"/>
              </a:lnSpc>
              <a:spcBef>
                <a:spcPts val="100"/>
              </a:spcBef>
            </a:pPr>
            <a:r>
              <a:rPr sz="2400" spc="320" dirty="0">
                <a:solidFill>
                  <a:srgbClr val="F05A28"/>
                </a:solidFill>
                <a:latin typeface="Calibri"/>
                <a:cs typeface="Calibri"/>
              </a:rPr>
              <a:t>Huge</a:t>
            </a:r>
            <a:r>
              <a:rPr sz="2400" spc="175" dirty="0">
                <a:solidFill>
                  <a:srgbClr val="F05A28"/>
                </a:solidFill>
                <a:latin typeface="Calibri"/>
                <a:cs typeface="Calibri"/>
              </a:rPr>
              <a:t> </a:t>
            </a:r>
            <a:r>
              <a:rPr sz="2400" spc="270" dirty="0">
                <a:solidFill>
                  <a:srgbClr val="F05A28"/>
                </a:solidFill>
                <a:latin typeface="Calibri"/>
                <a:cs typeface="Calibri"/>
              </a:rPr>
              <a:t>domain</a:t>
            </a:r>
            <a:endParaRPr sz="2400">
              <a:latin typeface="Calibri"/>
              <a:cs typeface="Calibri"/>
            </a:endParaRPr>
          </a:p>
          <a:p>
            <a:pPr marL="12700">
              <a:lnSpc>
                <a:spcPct val="100000"/>
              </a:lnSpc>
              <a:spcBef>
                <a:spcPts val="1820"/>
              </a:spcBef>
            </a:pPr>
            <a:r>
              <a:rPr sz="2400" spc="300" dirty="0">
                <a:solidFill>
                  <a:srgbClr val="F05A28"/>
                </a:solidFill>
                <a:latin typeface="Calibri"/>
                <a:cs typeface="Calibri"/>
              </a:rPr>
              <a:t>Also </a:t>
            </a:r>
            <a:r>
              <a:rPr sz="2400" spc="270" dirty="0">
                <a:solidFill>
                  <a:srgbClr val="F05A28"/>
                </a:solidFill>
                <a:latin typeface="Calibri"/>
                <a:cs typeface="Calibri"/>
              </a:rPr>
              <a:t>known</a:t>
            </a:r>
            <a:r>
              <a:rPr sz="2400" spc="50" dirty="0">
                <a:solidFill>
                  <a:srgbClr val="F05A28"/>
                </a:solidFill>
                <a:latin typeface="Calibri"/>
                <a:cs typeface="Calibri"/>
              </a:rPr>
              <a:t> </a:t>
            </a:r>
            <a:r>
              <a:rPr sz="2400" spc="180" dirty="0">
                <a:solidFill>
                  <a:srgbClr val="F05A28"/>
                </a:solidFill>
                <a:latin typeface="Calibri"/>
                <a:cs typeface="Calibri"/>
              </a:rPr>
              <a:t>as:</a:t>
            </a:r>
            <a:endParaRPr sz="2400">
              <a:latin typeface="Calibri"/>
              <a:cs typeface="Calibri"/>
            </a:endParaRPr>
          </a:p>
          <a:p>
            <a:pPr marL="884555" indent="-343535">
              <a:lnSpc>
                <a:spcPct val="100000"/>
              </a:lnSpc>
              <a:spcBef>
                <a:spcPts val="625"/>
              </a:spcBef>
              <a:buSzPct val="75000"/>
              <a:buFont typeface="Lucida Sans Unicode"/>
              <a:buChar char="-"/>
              <a:tabLst>
                <a:tab pos="884555" algn="l"/>
                <a:tab pos="885190" algn="l"/>
              </a:tabLst>
            </a:pPr>
            <a:r>
              <a:rPr sz="2400" spc="-5" dirty="0">
                <a:solidFill>
                  <a:srgbClr val="F05A28"/>
                </a:solidFill>
                <a:latin typeface="Verdana"/>
                <a:cs typeface="Verdana"/>
              </a:rPr>
              <a:t>Penetration</a:t>
            </a:r>
            <a:r>
              <a:rPr sz="2400" spc="-200" dirty="0">
                <a:solidFill>
                  <a:srgbClr val="F05A28"/>
                </a:solidFill>
                <a:latin typeface="Verdana"/>
                <a:cs typeface="Verdana"/>
              </a:rPr>
              <a:t> </a:t>
            </a:r>
            <a:r>
              <a:rPr sz="2400" spc="-40" dirty="0">
                <a:solidFill>
                  <a:srgbClr val="F05A28"/>
                </a:solidFill>
                <a:latin typeface="Verdana"/>
                <a:cs typeface="Verdana"/>
              </a:rPr>
              <a:t>Testing</a:t>
            </a:r>
            <a:endParaRPr sz="2400">
              <a:latin typeface="Verdana"/>
              <a:cs typeface="Verdana"/>
            </a:endParaRPr>
          </a:p>
          <a:p>
            <a:pPr marL="884555" indent="-343535">
              <a:lnSpc>
                <a:spcPct val="100000"/>
              </a:lnSpc>
              <a:spcBef>
                <a:spcPts val="530"/>
              </a:spcBef>
              <a:buSzPct val="75000"/>
              <a:buFont typeface="Lucida Sans Unicode"/>
              <a:buChar char="-"/>
              <a:tabLst>
                <a:tab pos="884555" algn="l"/>
                <a:tab pos="885190" algn="l"/>
              </a:tabLst>
            </a:pPr>
            <a:r>
              <a:rPr sz="2400" spc="5" dirty="0">
                <a:solidFill>
                  <a:srgbClr val="F05A28"/>
                </a:solidFill>
                <a:latin typeface="Verdana"/>
                <a:cs typeface="Verdana"/>
              </a:rPr>
              <a:t>Ethical</a:t>
            </a:r>
            <a:r>
              <a:rPr sz="2400" spc="-165" dirty="0">
                <a:solidFill>
                  <a:srgbClr val="F05A28"/>
                </a:solidFill>
                <a:latin typeface="Verdana"/>
                <a:cs typeface="Verdana"/>
              </a:rPr>
              <a:t> </a:t>
            </a:r>
            <a:r>
              <a:rPr sz="2400" dirty="0">
                <a:solidFill>
                  <a:srgbClr val="F05A28"/>
                </a:solidFill>
                <a:latin typeface="Verdana"/>
                <a:cs typeface="Verdana"/>
              </a:rPr>
              <a:t>Hacking</a:t>
            </a:r>
            <a:endParaRPr sz="2400">
              <a:latin typeface="Verdana"/>
              <a:cs typeface="Verdana"/>
            </a:endParaRPr>
          </a:p>
          <a:p>
            <a:pPr marL="884555" indent="-343535">
              <a:lnSpc>
                <a:spcPct val="100000"/>
              </a:lnSpc>
              <a:spcBef>
                <a:spcPts val="625"/>
              </a:spcBef>
              <a:buSzPct val="75000"/>
              <a:buFont typeface="Lucida Sans Unicode"/>
              <a:buChar char="-"/>
              <a:tabLst>
                <a:tab pos="884555" algn="l"/>
                <a:tab pos="885190" algn="l"/>
              </a:tabLst>
            </a:pPr>
            <a:r>
              <a:rPr sz="2400" spc="-10" dirty="0">
                <a:solidFill>
                  <a:srgbClr val="F05A28"/>
                </a:solidFill>
                <a:latin typeface="Verdana"/>
                <a:cs typeface="Verdana"/>
              </a:rPr>
              <a:t>White-hat</a:t>
            </a:r>
            <a:r>
              <a:rPr sz="2400" spc="-140" dirty="0">
                <a:solidFill>
                  <a:srgbClr val="F05A28"/>
                </a:solidFill>
                <a:latin typeface="Verdana"/>
                <a:cs typeface="Verdana"/>
              </a:rPr>
              <a:t> </a:t>
            </a:r>
            <a:r>
              <a:rPr sz="2400" dirty="0">
                <a:solidFill>
                  <a:srgbClr val="F05A28"/>
                </a:solidFill>
                <a:latin typeface="Verdana"/>
                <a:cs typeface="Verdana"/>
              </a:rPr>
              <a:t>Hacking</a:t>
            </a:r>
            <a:endParaRPr sz="2400">
              <a:latin typeface="Verdana"/>
              <a:cs typeface="Verdana"/>
            </a:endParaRPr>
          </a:p>
          <a:p>
            <a:pPr marL="12700">
              <a:lnSpc>
                <a:spcPct val="100000"/>
              </a:lnSpc>
              <a:spcBef>
                <a:spcPts val="1800"/>
              </a:spcBef>
            </a:pPr>
            <a:r>
              <a:rPr sz="2400" spc="505" dirty="0">
                <a:solidFill>
                  <a:srgbClr val="F05A28"/>
                </a:solidFill>
                <a:latin typeface="Calibri"/>
                <a:cs typeface="Calibri"/>
              </a:rPr>
              <a:t>A </a:t>
            </a:r>
            <a:r>
              <a:rPr sz="2400" spc="229" dirty="0">
                <a:solidFill>
                  <a:srgbClr val="F05A28"/>
                </a:solidFill>
                <a:latin typeface="Calibri"/>
                <a:cs typeface="Calibri"/>
              </a:rPr>
              <a:t>separate career</a:t>
            </a:r>
            <a:r>
              <a:rPr sz="2400" spc="-229" dirty="0">
                <a:solidFill>
                  <a:srgbClr val="F05A28"/>
                </a:solidFill>
                <a:latin typeface="Calibri"/>
                <a:cs typeface="Calibri"/>
              </a:rPr>
              <a:t> </a:t>
            </a:r>
            <a:r>
              <a:rPr sz="2400" spc="250" dirty="0">
                <a:solidFill>
                  <a:srgbClr val="F05A28"/>
                </a:solidFill>
                <a:latin typeface="Calibri"/>
                <a:cs typeface="Calibri"/>
              </a:rPr>
              <a:t>path</a:t>
            </a:r>
            <a:endParaRPr sz="2400">
              <a:latin typeface="Calibri"/>
              <a:cs typeface="Calibri"/>
            </a:endParaRPr>
          </a:p>
        </p:txBody>
      </p:sp>
      <p:sp>
        <p:nvSpPr>
          <p:cNvPr id="5" name="object 5"/>
          <p:cNvSpPr/>
          <p:nvPr/>
        </p:nvSpPr>
        <p:spPr>
          <a:xfrm>
            <a:off x="388759" y="1812925"/>
            <a:ext cx="3713518"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936770" y="738393"/>
            <a:ext cx="10313670" cy="2571750"/>
          </a:xfrm>
          <a:prstGeom prst="rect">
            <a:avLst/>
          </a:prstGeom>
          <a:solidFill>
            <a:srgbClr val="C3DE96"/>
          </a:solidFill>
          <a:ln w="25387">
            <a:solidFill>
              <a:srgbClr val="9BC850"/>
            </a:solidFill>
          </a:ln>
        </p:spPr>
        <p:txBody>
          <a:bodyPr vert="horz" wrap="square" lIns="0" tIns="132080" rIns="0" bIns="0" rtlCol="0">
            <a:spAutoFit/>
          </a:bodyPr>
          <a:lstStyle/>
          <a:p>
            <a:pPr marL="300355" algn="ctr">
              <a:lnSpc>
                <a:spcPct val="100000"/>
              </a:lnSpc>
              <a:spcBef>
                <a:spcPts val="1040"/>
              </a:spcBef>
            </a:pPr>
            <a:r>
              <a:rPr sz="2000" spc="204" dirty="0">
                <a:solidFill>
                  <a:srgbClr val="404040"/>
                </a:solidFill>
                <a:latin typeface="Calibri"/>
                <a:cs typeface="Calibri"/>
              </a:rPr>
              <a:t>Functional</a:t>
            </a:r>
            <a:endParaRPr sz="2000">
              <a:latin typeface="Calibri"/>
              <a:cs typeface="Calibri"/>
            </a:endParaRPr>
          </a:p>
        </p:txBody>
      </p:sp>
      <p:sp>
        <p:nvSpPr>
          <p:cNvPr id="2" name="object 2"/>
          <p:cNvSpPr txBox="1"/>
          <p:nvPr/>
        </p:nvSpPr>
        <p:spPr>
          <a:xfrm>
            <a:off x="1447102" y="1423826"/>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dirty="0">
              <a:latin typeface="Times New Roman"/>
              <a:cs typeface="Times New Roman"/>
            </a:endParaRPr>
          </a:p>
          <a:p>
            <a:pPr algn="ctr">
              <a:lnSpc>
                <a:spcPct val="100000"/>
              </a:lnSpc>
            </a:pPr>
            <a:r>
              <a:rPr sz="1800" spc="150" dirty="0">
                <a:solidFill>
                  <a:srgbClr val="FFFFFF"/>
                </a:solidFill>
                <a:latin typeface="Calibri"/>
                <a:cs typeface="Calibri"/>
              </a:rPr>
              <a:t>Unit</a:t>
            </a:r>
            <a:endParaRPr sz="1800" dirty="0">
              <a:latin typeface="Calibri"/>
              <a:cs typeface="Calibri"/>
            </a:endParaRPr>
          </a:p>
        </p:txBody>
      </p:sp>
      <p:sp>
        <p:nvSpPr>
          <p:cNvPr id="3" name="object 3"/>
          <p:cNvSpPr txBox="1"/>
          <p:nvPr/>
        </p:nvSpPr>
        <p:spPr>
          <a:xfrm>
            <a:off x="4016928" y="1423824"/>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284480">
              <a:lnSpc>
                <a:spcPct val="100000"/>
              </a:lnSpc>
            </a:pPr>
            <a:r>
              <a:rPr sz="1800" spc="160" dirty="0">
                <a:solidFill>
                  <a:srgbClr val="FFFFFF"/>
                </a:solidFill>
                <a:latin typeface="Calibri"/>
                <a:cs typeface="Calibri"/>
              </a:rPr>
              <a:t>Integration</a:t>
            </a:r>
            <a:endParaRPr sz="1800">
              <a:latin typeface="Calibri"/>
              <a:cs typeface="Calibri"/>
            </a:endParaRPr>
          </a:p>
        </p:txBody>
      </p:sp>
      <p:sp>
        <p:nvSpPr>
          <p:cNvPr id="4" name="object 4"/>
          <p:cNvSpPr txBox="1"/>
          <p:nvPr/>
        </p:nvSpPr>
        <p:spPr>
          <a:xfrm>
            <a:off x="6544809" y="1423827"/>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502284">
              <a:lnSpc>
                <a:spcPct val="100000"/>
              </a:lnSpc>
            </a:pPr>
            <a:r>
              <a:rPr sz="1800" spc="204" dirty="0">
                <a:solidFill>
                  <a:srgbClr val="FFFFFF"/>
                </a:solidFill>
                <a:latin typeface="Calibri"/>
                <a:cs typeface="Calibri"/>
              </a:rPr>
              <a:t>System</a:t>
            </a:r>
            <a:endParaRPr sz="1800">
              <a:latin typeface="Calibri"/>
              <a:cs typeface="Calibri"/>
            </a:endParaRPr>
          </a:p>
        </p:txBody>
      </p:sp>
      <p:sp>
        <p:nvSpPr>
          <p:cNvPr id="5" name="object 5"/>
          <p:cNvSpPr txBox="1"/>
          <p:nvPr/>
        </p:nvSpPr>
        <p:spPr>
          <a:xfrm>
            <a:off x="9114636" y="1423826"/>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algn="ctr">
              <a:lnSpc>
                <a:spcPct val="100000"/>
              </a:lnSpc>
            </a:pPr>
            <a:r>
              <a:rPr sz="1800" spc="155" dirty="0">
                <a:solidFill>
                  <a:srgbClr val="FFFFFF"/>
                </a:solidFill>
                <a:latin typeface="Calibri"/>
                <a:cs typeface="Calibri"/>
              </a:rPr>
              <a:t>UI</a:t>
            </a:r>
            <a:endParaRPr sz="1800">
              <a:latin typeface="Calibri"/>
              <a:cs typeface="Calibri"/>
            </a:endParaRPr>
          </a:p>
        </p:txBody>
      </p:sp>
      <p:sp>
        <p:nvSpPr>
          <p:cNvPr id="7" name="object 7"/>
          <p:cNvSpPr txBox="1"/>
          <p:nvPr/>
        </p:nvSpPr>
        <p:spPr>
          <a:xfrm>
            <a:off x="936770" y="3776442"/>
            <a:ext cx="10313670" cy="2473960"/>
          </a:xfrm>
          <a:prstGeom prst="rect">
            <a:avLst/>
          </a:prstGeom>
          <a:solidFill>
            <a:srgbClr val="A49DCA"/>
          </a:solidFill>
          <a:ln w="25387">
            <a:solidFill>
              <a:srgbClr val="675BA7"/>
            </a:solidFill>
          </a:ln>
        </p:spPr>
        <p:txBody>
          <a:bodyPr vert="horz" wrap="square" lIns="0" tIns="239395" rIns="0" bIns="0" rtlCol="0">
            <a:spAutoFit/>
          </a:bodyPr>
          <a:lstStyle/>
          <a:p>
            <a:pPr marL="374015" algn="ctr">
              <a:lnSpc>
                <a:spcPct val="100000"/>
              </a:lnSpc>
              <a:spcBef>
                <a:spcPts val="1885"/>
              </a:spcBef>
            </a:pPr>
            <a:r>
              <a:rPr sz="2000" spc="210" dirty="0">
                <a:solidFill>
                  <a:srgbClr val="404040"/>
                </a:solidFill>
                <a:latin typeface="Calibri"/>
                <a:cs typeface="Calibri"/>
              </a:rPr>
              <a:t>Non-Functional</a:t>
            </a:r>
            <a:endParaRPr sz="2000">
              <a:latin typeface="Calibri"/>
              <a:cs typeface="Calibri"/>
            </a:endParaRPr>
          </a:p>
        </p:txBody>
      </p:sp>
      <p:sp>
        <p:nvSpPr>
          <p:cNvPr id="8" name="object 8"/>
          <p:cNvSpPr txBox="1"/>
          <p:nvPr/>
        </p:nvSpPr>
        <p:spPr>
          <a:xfrm>
            <a:off x="2029437" y="4587707"/>
            <a:ext cx="1837689" cy="1219200"/>
          </a:xfrm>
          <a:prstGeom prst="rect">
            <a:avLst/>
          </a:prstGeom>
          <a:solidFill>
            <a:srgbClr val="675BA7"/>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418465">
              <a:lnSpc>
                <a:spcPct val="100000"/>
              </a:lnSpc>
            </a:pPr>
            <a:r>
              <a:rPr sz="1800" spc="170" dirty="0">
                <a:solidFill>
                  <a:srgbClr val="FFFFFF"/>
                </a:solidFill>
                <a:latin typeface="Calibri"/>
                <a:cs typeface="Calibri"/>
              </a:rPr>
              <a:t>Usability</a:t>
            </a:r>
            <a:endParaRPr sz="1800">
              <a:latin typeface="Calibri"/>
              <a:cs typeface="Calibri"/>
            </a:endParaRPr>
          </a:p>
        </p:txBody>
      </p:sp>
      <p:sp>
        <p:nvSpPr>
          <p:cNvPr id="9" name="object 9"/>
          <p:cNvSpPr txBox="1"/>
          <p:nvPr/>
        </p:nvSpPr>
        <p:spPr>
          <a:xfrm>
            <a:off x="5377342" y="4587707"/>
            <a:ext cx="1837689" cy="1219200"/>
          </a:xfrm>
          <a:prstGeom prst="rect">
            <a:avLst/>
          </a:prstGeom>
          <a:solidFill>
            <a:srgbClr val="675BA7"/>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183515">
              <a:lnSpc>
                <a:spcPct val="100000"/>
              </a:lnSpc>
            </a:pPr>
            <a:r>
              <a:rPr sz="1800" spc="185" dirty="0">
                <a:solidFill>
                  <a:srgbClr val="FFFFFF"/>
                </a:solidFill>
                <a:latin typeface="Calibri"/>
                <a:cs typeface="Calibri"/>
              </a:rPr>
              <a:t>Performance</a:t>
            </a:r>
            <a:endParaRPr sz="1800">
              <a:latin typeface="Calibri"/>
              <a:cs typeface="Calibri"/>
            </a:endParaRPr>
          </a:p>
        </p:txBody>
      </p:sp>
      <p:sp>
        <p:nvSpPr>
          <p:cNvPr id="10" name="object 10"/>
          <p:cNvSpPr txBox="1"/>
          <p:nvPr/>
        </p:nvSpPr>
        <p:spPr>
          <a:xfrm>
            <a:off x="8725249" y="4587707"/>
            <a:ext cx="1837689" cy="1219200"/>
          </a:xfrm>
          <a:prstGeom prst="rect">
            <a:avLst/>
          </a:prstGeom>
          <a:solidFill>
            <a:srgbClr val="675BA7"/>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445770">
              <a:lnSpc>
                <a:spcPct val="100000"/>
              </a:lnSpc>
            </a:pPr>
            <a:r>
              <a:rPr sz="1800" spc="190" dirty="0">
                <a:solidFill>
                  <a:srgbClr val="FFFFFF"/>
                </a:solidFill>
                <a:latin typeface="Calibri"/>
                <a:cs typeface="Calibri"/>
              </a:rPr>
              <a:t>Security</a:t>
            </a:r>
            <a:endParaRPr sz="1800">
              <a:latin typeface="Calibri"/>
              <a:cs typeface="Calibri"/>
            </a:endParaRPr>
          </a:p>
        </p:txBody>
      </p:sp>
    </p:spTree>
    <p:extLst>
      <p:ext uri="{BB962C8B-B14F-4D97-AF65-F5344CB8AC3E}">
        <p14:creationId xmlns:p14="http://schemas.microsoft.com/office/powerpoint/2010/main" val="3014884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09567" y="1888561"/>
            <a:ext cx="2331720" cy="2331720"/>
          </a:xfrm>
          <a:prstGeom prst="rect">
            <a:avLst/>
          </a:prstGeom>
          <a:solidFill>
            <a:srgbClr val="404040"/>
          </a:solidFill>
        </p:spPr>
        <p:txBody>
          <a:bodyPr vert="horz" wrap="square" lIns="0" tIns="0" rIns="0" bIns="0" rtlCol="0">
            <a:spAutoFit/>
          </a:bodyPr>
          <a:lstStyle/>
          <a:p>
            <a:pPr>
              <a:lnSpc>
                <a:spcPct val="100000"/>
              </a:lnSpc>
            </a:pPr>
            <a:endParaRPr sz="2500">
              <a:latin typeface="Times New Roman"/>
              <a:cs typeface="Times New Roman"/>
            </a:endParaRPr>
          </a:p>
          <a:p>
            <a:pPr>
              <a:lnSpc>
                <a:spcPct val="100000"/>
              </a:lnSpc>
              <a:spcBef>
                <a:spcPts val="35"/>
              </a:spcBef>
            </a:pPr>
            <a:endParaRPr sz="2500">
              <a:latin typeface="Times New Roman"/>
              <a:cs typeface="Times New Roman"/>
            </a:endParaRPr>
          </a:p>
          <a:p>
            <a:pPr marL="705485" marR="521970" indent="-176530">
              <a:lnSpc>
                <a:spcPct val="125000"/>
              </a:lnSpc>
            </a:pPr>
            <a:r>
              <a:rPr sz="2000" spc="330" dirty="0">
                <a:solidFill>
                  <a:srgbClr val="FFFFFF"/>
                </a:solidFill>
                <a:latin typeface="Calibri"/>
                <a:cs typeface="Calibri"/>
              </a:rPr>
              <a:t>B</a:t>
            </a:r>
            <a:r>
              <a:rPr sz="2000" spc="135" dirty="0">
                <a:solidFill>
                  <a:srgbClr val="FFFFFF"/>
                </a:solidFill>
                <a:latin typeface="Calibri"/>
                <a:cs typeface="Calibri"/>
              </a:rPr>
              <a:t>l</a:t>
            </a:r>
            <a:r>
              <a:rPr sz="2000" spc="215" dirty="0">
                <a:solidFill>
                  <a:srgbClr val="FFFFFF"/>
                </a:solidFill>
                <a:latin typeface="Calibri"/>
                <a:cs typeface="Calibri"/>
              </a:rPr>
              <a:t>a</a:t>
            </a:r>
            <a:r>
              <a:rPr sz="2000" spc="290" dirty="0">
                <a:solidFill>
                  <a:srgbClr val="FFFFFF"/>
                </a:solidFill>
                <a:latin typeface="Calibri"/>
                <a:cs typeface="Calibri"/>
              </a:rPr>
              <a:t>c</a:t>
            </a:r>
            <a:r>
              <a:rPr sz="2000" spc="210" dirty="0">
                <a:solidFill>
                  <a:srgbClr val="FFFFFF"/>
                </a:solidFill>
                <a:latin typeface="Calibri"/>
                <a:cs typeface="Calibri"/>
              </a:rPr>
              <a:t>k</a:t>
            </a:r>
            <a:r>
              <a:rPr sz="2000" spc="195" dirty="0">
                <a:solidFill>
                  <a:srgbClr val="FFFFFF"/>
                </a:solidFill>
                <a:latin typeface="Calibri"/>
                <a:cs typeface="Calibri"/>
              </a:rPr>
              <a:t>-</a:t>
            </a:r>
            <a:r>
              <a:rPr sz="2000" spc="265" dirty="0">
                <a:solidFill>
                  <a:srgbClr val="FFFFFF"/>
                </a:solidFill>
                <a:latin typeface="Calibri"/>
                <a:cs typeface="Calibri"/>
              </a:rPr>
              <a:t>b</a:t>
            </a:r>
            <a:r>
              <a:rPr sz="2000" spc="195" dirty="0">
                <a:solidFill>
                  <a:srgbClr val="FFFFFF"/>
                </a:solidFill>
                <a:latin typeface="Calibri"/>
                <a:cs typeface="Calibri"/>
              </a:rPr>
              <a:t>o</a:t>
            </a:r>
            <a:r>
              <a:rPr sz="2000" spc="200" dirty="0">
                <a:solidFill>
                  <a:srgbClr val="FFFFFF"/>
                </a:solidFill>
                <a:latin typeface="Calibri"/>
                <a:cs typeface="Calibri"/>
              </a:rPr>
              <a:t>x  </a:t>
            </a:r>
            <a:r>
              <a:rPr sz="2000" spc="190" dirty="0">
                <a:solidFill>
                  <a:srgbClr val="FFFFFF"/>
                </a:solidFill>
                <a:latin typeface="Calibri"/>
                <a:cs typeface="Calibri"/>
              </a:rPr>
              <a:t>Testing</a:t>
            </a:r>
            <a:endParaRPr sz="2000">
              <a:latin typeface="Calibri"/>
              <a:cs typeface="Calibri"/>
            </a:endParaRPr>
          </a:p>
        </p:txBody>
      </p:sp>
      <p:sp>
        <p:nvSpPr>
          <p:cNvPr id="3" name="object 3"/>
          <p:cNvSpPr/>
          <p:nvPr/>
        </p:nvSpPr>
        <p:spPr>
          <a:xfrm>
            <a:off x="9478353" y="4048043"/>
            <a:ext cx="659683" cy="77388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147183" y="1888561"/>
            <a:ext cx="2330450" cy="2330450"/>
          </a:xfrm>
          <a:prstGeom prst="rect">
            <a:avLst/>
          </a:prstGeom>
          <a:ln w="25387">
            <a:solidFill>
              <a:srgbClr val="404040"/>
            </a:solidFill>
          </a:ln>
        </p:spPr>
        <p:txBody>
          <a:bodyPr vert="horz" wrap="square" lIns="0" tIns="0" rIns="0" bIns="0" rtlCol="0">
            <a:spAutoFit/>
          </a:bodyPr>
          <a:lstStyle/>
          <a:p>
            <a:pPr>
              <a:lnSpc>
                <a:spcPct val="100000"/>
              </a:lnSpc>
            </a:pPr>
            <a:endParaRPr sz="2500">
              <a:latin typeface="Times New Roman"/>
              <a:cs typeface="Times New Roman"/>
            </a:endParaRPr>
          </a:p>
          <a:p>
            <a:pPr>
              <a:lnSpc>
                <a:spcPct val="100000"/>
              </a:lnSpc>
              <a:spcBef>
                <a:spcPts val="35"/>
              </a:spcBef>
            </a:pPr>
            <a:endParaRPr sz="2500">
              <a:latin typeface="Times New Roman"/>
              <a:cs typeface="Times New Roman"/>
            </a:endParaRPr>
          </a:p>
          <a:p>
            <a:pPr marL="705485" marR="484505" indent="-213360">
              <a:lnSpc>
                <a:spcPct val="125000"/>
              </a:lnSpc>
            </a:pPr>
            <a:r>
              <a:rPr spc="385" dirty="0"/>
              <a:t>W</a:t>
            </a:r>
            <a:r>
              <a:rPr spc="229" dirty="0"/>
              <a:t>h</a:t>
            </a:r>
            <a:r>
              <a:rPr spc="110" dirty="0"/>
              <a:t>i</a:t>
            </a:r>
            <a:r>
              <a:rPr spc="125" dirty="0"/>
              <a:t>t</a:t>
            </a:r>
            <a:r>
              <a:rPr spc="210" dirty="0"/>
              <a:t>e</a:t>
            </a:r>
            <a:r>
              <a:rPr spc="195" dirty="0"/>
              <a:t>-</a:t>
            </a:r>
            <a:r>
              <a:rPr spc="265" dirty="0"/>
              <a:t>b</a:t>
            </a:r>
            <a:r>
              <a:rPr spc="195" dirty="0"/>
              <a:t>o</a:t>
            </a:r>
            <a:r>
              <a:rPr spc="200" dirty="0"/>
              <a:t>x  </a:t>
            </a:r>
            <a:r>
              <a:rPr spc="190" dirty="0"/>
              <a:t>Testing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object 4">
            <a:extLst>
              <a:ext uri="{FF2B5EF4-FFF2-40B4-BE49-F238E27FC236}">
                <a16:creationId xmlns:a16="http://schemas.microsoft.com/office/drawing/2014/main" id="{22695ED3-EBAE-4DB4-817D-476AD824DE42}"/>
              </a:ext>
            </a:extLst>
          </p:cNvPr>
          <p:cNvSpPr/>
          <p:nvPr/>
        </p:nvSpPr>
        <p:spPr>
          <a:xfrm>
            <a:off x="7254829" y="1763525"/>
            <a:ext cx="2331720" cy="2331720"/>
          </a:xfrm>
          <a:custGeom>
            <a:avLst/>
            <a:gdLst/>
            <a:ahLst/>
            <a:cxnLst/>
            <a:rect l="l" t="t" r="r" b="b"/>
            <a:pathLst>
              <a:path w="2331720" h="2331720">
                <a:moveTo>
                  <a:pt x="2331168" y="0"/>
                </a:moveTo>
                <a:lnTo>
                  <a:pt x="0" y="0"/>
                </a:lnTo>
                <a:lnTo>
                  <a:pt x="0" y="2331168"/>
                </a:lnTo>
                <a:lnTo>
                  <a:pt x="2331168" y="2331168"/>
                </a:lnTo>
                <a:lnTo>
                  <a:pt x="2331168" y="0"/>
                </a:lnTo>
                <a:close/>
              </a:path>
            </a:pathLst>
          </a:custGeom>
          <a:solidFill>
            <a:srgbClr val="404040"/>
          </a:solidFill>
        </p:spPr>
        <p:txBody>
          <a:bodyPr wrap="square" lIns="0" tIns="0" rIns="0" bIns="0" rtlCol="0"/>
          <a:lstStyle/>
          <a:p>
            <a:endParaRPr dirty="0"/>
          </a:p>
        </p:txBody>
      </p:sp>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936657" y="3004949"/>
            <a:ext cx="946785" cy="114300"/>
          </a:xfrm>
          <a:custGeom>
            <a:avLst/>
            <a:gdLst/>
            <a:ahLst/>
            <a:cxnLst/>
            <a:rect l="l" t="t" r="r" b="b"/>
            <a:pathLst>
              <a:path w="946785" h="114300">
                <a:moveTo>
                  <a:pt x="832025" y="0"/>
                </a:moveTo>
                <a:lnTo>
                  <a:pt x="832025" y="114300"/>
                </a:lnTo>
                <a:lnTo>
                  <a:pt x="908225" y="76200"/>
                </a:lnTo>
                <a:lnTo>
                  <a:pt x="851075" y="76200"/>
                </a:lnTo>
                <a:lnTo>
                  <a:pt x="851075" y="38100"/>
                </a:lnTo>
                <a:lnTo>
                  <a:pt x="908225" y="38100"/>
                </a:lnTo>
                <a:lnTo>
                  <a:pt x="832025" y="0"/>
                </a:lnTo>
                <a:close/>
              </a:path>
              <a:path w="946785" h="114300">
                <a:moveTo>
                  <a:pt x="832025" y="38100"/>
                </a:moveTo>
                <a:lnTo>
                  <a:pt x="1" y="38100"/>
                </a:lnTo>
                <a:lnTo>
                  <a:pt x="0" y="76200"/>
                </a:lnTo>
                <a:lnTo>
                  <a:pt x="832025" y="76200"/>
                </a:lnTo>
                <a:lnTo>
                  <a:pt x="832025" y="38100"/>
                </a:lnTo>
                <a:close/>
              </a:path>
              <a:path w="946785" h="114300">
                <a:moveTo>
                  <a:pt x="908225" y="38100"/>
                </a:moveTo>
                <a:lnTo>
                  <a:pt x="851075" y="38100"/>
                </a:lnTo>
                <a:lnTo>
                  <a:pt x="851075" y="76200"/>
                </a:lnTo>
                <a:lnTo>
                  <a:pt x="908225" y="76200"/>
                </a:lnTo>
                <a:lnTo>
                  <a:pt x="946325" y="57150"/>
                </a:lnTo>
                <a:lnTo>
                  <a:pt x="908225" y="38100"/>
                </a:lnTo>
                <a:close/>
              </a:path>
            </a:pathLst>
          </a:custGeom>
          <a:solidFill>
            <a:srgbClr val="404040"/>
          </a:solidFill>
        </p:spPr>
        <p:txBody>
          <a:bodyPr wrap="square" lIns="0" tIns="0" rIns="0" bIns="0" rtlCol="0"/>
          <a:lstStyle/>
          <a:p>
            <a:endParaRPr/>
          </a:p>
        </p:txBody>
      </p:sp>
      <p:sp>
        <p:nvSpPr>
          <p:cNvPr id="12" name="object 12"/>
          <p:cNvSpPr txBox="1"/>
          <p:nvPr/>
        </p:nvSpPr>
        <p:spPr>
          <a:xfrm>
            <a:off x="509942" y="3813211"/>
            <a:ext cx="2017395" cy="400685"/>
          </a:xfrm>
          <a:prstGeom prst="rect">
            <a:avLst/>
          </a:prstGeom>
          <a:solidFill>
            <a:srgbClr val="2A9FBC"/>
          </a:solidFill>
        </p:spPr>
        <p:txBody>
          <a:bodyPr vert="horz" wrap="square" lIns="0" tIns="32384" rIns="0" bIns="0" rtlCol="0">
            <a:spAutoFit/>
          </a:bodyPr>
          <a:lstStyle/>
          <a:p>
            <a:pPr marL="90805">
              <a:lnSpc>
                <a:spcPct val="100000"/>
              </a:lnSpc>
              <a:spcBef>
                <a:spcPts val="254"/>
              </a:spcBef>
            </a:pPr>
            <a:r>
              <a:rPr sz="2000" spc="204" dirty="0">
                <a:solidFill>
                  <a:srgbClr val="FFFFFF"/>
                </a:solidFill>
                <a:latin typeface="Calibri"/>
                <a:cs typeface="Calibri"/>
              </a:rPr>
              <a:t>Requirements</a:t>
            </a:r>
            <a:endParaRPr sz="2000" dirty="0">
              <a:latin typeface="Calibri"/>
              <a:cs typeface="Calibri"/>
            </a:endParaRPr>
          </a:p>
        </p:txBody>
      </p:sp>
      <p:sp>
        <p:nvSpPr>
          <p:cNvPr id="14" name="object 14"/>
          <p:cNvSpPr txBox="1"/>
          <p:nvPr/>
        </p:nvSpPr>
        <p:spPr>
          <a:xfrm>
            <a:off x="4586770" y="2531364"/>
            <a:ext cx="1414145" cy="330200"/>
          </a:xfrm>
          <a:prstGeom prst="rect">
            <a:avLst/>
          </a:prstGeom>
        </p:spPr>
        <p:txBody>
          <a:bodyPr vert="horz" wrap="square" lIns="0" tIns="12700" rIns="0" bIns="0" rtlCol="0">
            <a:spAutoFit/>
          </a:bodyPr>
          <a:lstStyle/>
          <a:p>
            <a:pPr marL="12700">
              <a:lnSpc>
                <a:spcPct val="100000"/>
              </a:lnSpc>
              <a:spcBef>
                <a:spcPts val="100"/>
              </a:spcBef>
            </a:pPr>
            <a:r>
              <a:rPr sz="2000" spc="260" dirty="0">
                <a:solidFill>
                  <a:srgbClr val="404040"/>
                </a:solidFill>
                <a:latin typeface="Calibri"/>
                <a:cs typeface="Calibri"/>
              </a:rPr>
              <a:t>Send</a:t>
            </a:r>
            <a:r>
              <a:rPr sz="2000" spc="70" dirty="0">
                <a:solidFill>
                  <a:srgbClr val="404040"/>
                </a:solidFill>
                <a:latin typeface="Calibri"/>
                <a:cs typeface="Calibri"/>
              </a:rPr>
              <a:t> </a:t>
            </a:r>
            <a:r>
              <a:rPr sz="2000" spc="185" dirty="0">
                <a:solidFill>
                  <a:srgbClr val="404040"/>
                </a:solidFill>
                <a:latin typeface="Calibri"/>
                <a:cs typeface="Calibri"/>
              </a:rPr>
              <a:t>Input</a:t>
            </a:r>
            <a:endParaRPr sz="2000">
              <a:latin typeface="Calibri"/>
              <a:cs typeface="Calibri"/>
            </a:endParaRPr>
          </a:p>
        </p:txBody>
      </p:sp>
      <p:sp>
        <p:nvSpPr>
          <p:cNvPr id="15" name="object 15"/>
          <p:cNvSpPr txBox="1"/>
          <p:nvPr/>
        </p:nvSpPr>
        <p:spPr>
          <a:xfrm>
            <a:off x="4581362" y="3558540"/>
            <a:ext cx="1801495" cy="330200"/>
          </a:xfrm>
          <a:prstGeom prst="rect">
            <a:avLst/>
          </a:prstGeom>
        </p:spPr>
        <p:txBody>
          <a:bodyPr vert="horz" wrap="square" lIns="0" tIns="12700" rIns="0" bIns="0" rtlCol="0">
            <a:spAutoFit/>
          </a:bodyPr>
          <a:lstStyle/>
          <a:p>
            <a:pPr marL="12700">
              <a:lnSpc>
                <a:spcPct val="100000"/>
              </a:lnSpc>
              <a:spcBef>
                <a:spcPts val="100"/>
              </a:spcBef>
            </a:pPr>
            <a:r>
              <a:rPr sz="2000" spc="265" dirty="0">
                <a:solidFill>
                  <a:srgbClr val="404040"/>
                </a:solidFill>
                <a:latin typeface="Calibri"/>
                <a:cs typeface="Calibri"/>
              </a:rPr>
              <a:t>Check</a:t>
            </a:r>
            <a:r>
              <a:rPr sz="2000" spc="90" dirty="0">
                <a:solidFill>
                  <a:srgbClr val="404040"/>
                </a:solidFill>
                <a:latin typeface="Calibri"/>
                <a:cs typeface="Calibri"/>
              </a:rPr>
              <a:t> </a:t>
            </a:r>
            <a:r>
              <a:rPr sz="2000" spc="220" dirty="0">
                <a:solidFill>
                  <a:srgbClr val="404040"/>
                </a:solidFill>
                <a:latin typeface="Calibri"/>
                <a:cs typeface="Calibri"/>
              </a:rPr>
              <a:t>Output</a:t>
            </a:r>
            <a:endParaRPr sz="2000" dirty="0">
              <a:latin typeface="Calibri"/>
              <a:cs typeface="Calibri"/>
            </a:endParaRPr>
          </a:p>
        </p:txBody>
      </p:sp>
      <p:grpSp>
        <p:nvGrpSpPr>
          <p:cNvPr id="16" name="object 16"/>
          <p:cNvGrpSpPr/>
          <p:nvPr/>
        </p:nvGrpSpPr>
        <p:grpSpPr>
          <a:xfrm>
            <a:off x="6751297" y="870013"/>
            <a:ext cx="3204845" cy="3681095"/>
            <a:chOff x="6751297" y="870013"/>
            <a:chExt cx="3204845" cy="3681095"/>
          </a:xfrm>
        </p:grpSpPr>
        <p:sp>
          <p:nvSpPr>
            <p:cNvPr id="17" name="object 17"/>
            <p:cNvSpPr/>
            <p:nvPr/>
          </p:nvSpPr>
          <p:spPr>
            <a:xfrm>
              <a:off x="6763997" y="1320079"/>
              <a:ext cx="3179445" cy="3218180"/>
            </a:xfrm>
            <a:custGeom>
              <a:avLst/>
              <a:gdLst/>
              <a:ahLst/>
              <a:cxnLst/>
              <a:rect l="l" t="t" r="r" b="b"/>
              <a:pathLst>
                <a:path w="3179445" h="3218179">
                  <a:moveTo>
                    <a:pt x="0" y="0"/>
                  </a:moveTo>
                  <a:lnTo>
                    <a:pt x="3179030" y="0"/>
                  </a:lnTo>
                  <a:lnTo>
                    <a:pt x="3179030" y="3218059"/>
                  </a:lnTo>
                  <a:lnTo>
                    <a:pt x="0" y="3218059"/>
                  </a:lnTo>
                  <a:lnTo>
                    <a:pt x="0" y="0"/>
                  </a:lnTo>
                  <a:close/>
                </a:path>
              </a:pathLst>
            </a:custGeom>
            <a:ln w="25400">
              <a:solidFill>
                <a:srgbClr val="404040"/>
              </a:solidFill>
            </a:ln>
          </p:spPr>
          <p:txBody>
            <a:bodyPr wrap="square" lIns="0" tIns="0" rIns="0" bIns="0" rtlCol="0"/>
            <a:lstStyle/>
            <a:p>
              <a:endParaRPr/>
            </a:p>
          </p:txBody>
        </p:sp>
        <p:sp>
          <p:nvSpPr>
            <p:cNvPr id="18" name="object 18"/>
            <p:cNvSpPr/>
            <p:nvPr/>
          </p:nvSpPr>
          <p:spPr>
            <a:xfrm>
              <a:off x="6754570" y="870013"/>
              <a:ext cx="2766060" cy="461009"/>
            </a:xfrm>
            <a:custGeom>
              <a:avLst/>
              <a:gdLst/>
              <a:ahLst/>
              <a:cxnLst/>
              <a:rect l="l" t="t" r="r" b="b"/>
              <a:pathLst>
                <a:path w="2766059" h="461009">
                  <a:moveTo>
                    <a:pt x="2765463" y="0"/>
                  </a:moveTo>
                  <a:lnTo>
                    <a:pt x="0" y="0"/>
                  </a:lnTo>
                  <a:lnTo>
                    <a:pt x="0" y="460444"/>
                  </a:lnTo>
                  <a:lnTo>
                    <a:pt x="2765463" y="460444"/>
                  </a:lnTo>
                  <a:lnTo>
                    <a:pt x="2765463" y="0"/>
                  </a:lnTo>
                  <a:close/>
                </a:path>
              </a:pathLst>
            </a:custGeom>
            <a:solidFill>
              <a:srgbClr val="404040"/>
            </a:solidFill>
          </p:spPr>
          <p:txBody>
            <a:bodyPr wrap="square" lIns="0" tIns="0" rIns="0" bIns="0" rtlCol="0"/>
            <a:lstStyle/>
            <a:p>
              <a:endParaRPr/>
            </a:p>
          </p:txBody>
        </p:sp>
      </p:grpSp>
      <p:sp>
        <p:nvSpPr>
          <p:cNvPr id="19" name="object 19"/>
          <p:cNvSpPr txBox="1"/>
          <p:nvPr/>
        </p:nvSpPr>
        <p:spPr>
          <a:xfrm>
            <a:off x="7047863" y="938276"/>
            <a:ext cx="2179320" cy="299720"/>
          </a:xfrm>
          <a:prstGeom prst="rect">
            <a:avLst/>
          </a:prstGeom>
        </p:spPr>
        <p:txBody>
          <a:bodyPr vert="horz" wrap="square" lIns="0" tIns="12700" rIns="0" bIns="0" rtlCol="0">
            <a:spAutoFit/>
          </a:bodyPr>
          <a:lstStyle/>
          <a:p>
            <a:pPr marL="12700">
              <a:lnSpc>
                <a:spcPct val="100000"/>
              </a:lnSpc>
              <a:spcBef>
                <a:spcPts val="100"/>
              </a:spcBef>
            </a:pPr>
            <a:r>
              <a:rPr sz="1800" spc="185" dirty="0">
                <a:solidFill>
                  <a:srgbClr val="FFFFFF"/>
                </a:solidFill>
                <a:latin typeface="Calibri"/>
                <a:cs typeface="Calibri"/>
              </a:rPr>
              <a:t>Environment </a:t>
            </a:r>
            <a:r>
              <a:rPr sz="1800" spc="375" dirty="0">
                <a:solidFill>
                  <a:srgbClr val="FFFFFF"/>
                </a:solidFill>
                <a:latin typeface="Calibri"/>
                <a:cs typeface="Calibri"/>
              </a:rPr>
              <a:t>X</a:t>
            </a:r>
            <a:r>
              <a:rPr sz="1800" spc="85" dirty="0">
                <a:solidFill>
                  <a:srgbClr val="FFFFFF"/>
                </a:solidFill>
                <a:latin typeface="Calibri"/>
                <a:cs typeface="Calibri"/>
              </a:rPr>
              <a:t> </a:t>
            </a:r>
            <a:r>
              <a:rPr sz="1800" spc="25" dirty="0">
                <a:solidFill>
                  <a:srgbClr val="FFFFFF"/>
                </a:solidFill>
                <a:latin typeface="Calibri"/>
                <a:cs typeface="Calibri"/>
              </a:rPr>
              <a:t>&amp; </a:t>
            </a:r>
            <a:r>
              <a:rPr sz="1800" spc="420" dirty="0">
                <a:solidFill>
                  <a:srgbClr val="FFFFFF"/>
                </a:solidFill>
                <a:latin typeface="Calibri"/>
                <a:cs typeface="Calibri"/>
              </a:rPr>
              <a:t>Z</a:t>
            </a:r>
            <a:endParaRPr sz="1800">
              <a:latin typeface="Calibri"/>
              <a:cs typeface="Calibri"/>
            </a:endParaRPr>
          </a:p>
        </p:txBody>
      </p:sp>
      <p:sp>
        <p:nvSpPr>
          <p:cNvPr id="20" name="object 20"/>
          <p:cNvSpPr/>
          <p:nvPr/>
        </p:nvSpPr>
        <p:spPr>
          <a:xfrm>
            <a:off x="4638306" y="4149402"/>
            <a:ext cx="1206653" cy="1388212"/>
          </a:xfrm>
          <a:prstGeom prst="rect">
            <a:avLst/>
          </a:prstGeom>
          <a:blipFill>
            <a:blip r:embed="rId4" cstate="print"/>
            <a:stretch>
              <a:fillRect/>
            </a:stretch>
          </a:blipFill>
        </p:spPr>
        <p:txBody>
          <a:bodyPr wrap="square" lIns="0" tIns="0" rIns="0" bIns="0" rtlCol="0"/>
          <a:lstStyle/>
          <a:p>
            <a:endParaRPr/>
          </a:p>
        </p:txBody>
      </p:sp>
      <p:sp>
        <p:nvSpPr>
          <p:cNvPr id="21" name="object 21"/>
          <p:cNvSpPr txBox="1"/>
          <p:nvPr/>
        </p:nvSpPr>
        <p:spPr>
          <a:xfrm>
            <a:off x="4591348" y="5547551"/>
            <a:ext cx="1301115" cy="400685"/>
          </a:xfrm>
          <a:prstGeom prst="rect">
            <a:avLst/>
          </a:prstGeom>
          <a:solidFill>
            <a:srgbClr val="2A9FBC"/>
          </a:solidFill>
        </p:spPr>
        <p:txBody>
          <a:bodyPr vert="horz" wrap="square" lIns="0" tIns="32384" rIns="0" bIns="0" rtlCol="0">
            <a:spAutoFit/>
          </a:bodyPr>
          <a:lstStyle/>
          <a:p>
            <a:pPr marL="281940">
              <a:lnSpc>
                <a:spcPct val="100000"/>
              </a:lnSpc>
              <a:spcBef>
                <a:spcPts val="254"/>
              </a:spcBef>
            </a:pPr>
            <a:r>
              <a:rPr sz="2000" spc="270" dirty="0">
                <a:solidFill>
                  <a:srgbClr val="FFFFFF"/>
                </a:solidFill>
                <a:latin typeface="Calibri"/>
                <a:cs typeface="Calibri"/>
              </a:rPr>
              <a:t>&lt; </a:t>
            </a:r>
            <a:r>
              <a:rPr sz="2000" spc="225" dirty="0">
                <a:solidFill>
                  <a:srgbClr val="FFFFFF"/>
                </a:solidFill>
                <a:latin typeface="Calibri"/>
                <a:cs typeface="Calibri"/>
              </a:rPr>
              <a:t>5s</a:t>
            </a:r>
            <a:r>
              <a:rPr sz="2000" spc="-20" dirty="0">
                <a:solidFill>
                  <a:srgbClr val="FFFFFF"/>
                </a:solidFill>
                <a:latin typeface="Calibri"/>
                <a:cs typeface="Calibri"/>
              </a:rPr>
              <a:t> </a:t>
            </a:r>
            <a:r>
              <a:rPr sz="2000" spc="155" dirty="0">
                <a:solidFill>
                  <a:srgbClr val="FFFFFF"/>
                </a:solidFill>
                <a:latin typeface="Calibri"/>
                <a:cs typeface="Calibri"/>
              </a:rPr>
              <a:t>?</a:t>
            </a:r>
            <a:endParaRPr sz="2000" dirty="0">
              <a:latin typeface="Calibri"/>
              <a:cs typeface="Calibri"/>
            </a:endParaRPr>
          </a:p>
        </p:txBody>
      </p:sp>
      <p:sp>
        <p:nvSpPr>
          <p:cNvPr id="22" name="object 9">
            <a:extLst>
              <a:ext uri="{FF2B5EF4-FFF2-40B4-BE49-F238E27FC236}">
                <a16:creationId xmlns:a16="http://schemas.microsoft.com/office/drawing/2014/main" id="{F80520A5-A07A-4CB9-BE0E-A67D37452E08}"/>
              </a:ext>
            </a:extLst>
          </p:cNvPr>
          <p:cNvSpPr/>
          <p:nvPr/>
        </p:nvSpPr>
        <p:spPr>
          <a:xfrm>
            <a:off x="2882982" y="2384840"/>
            <a:ext cx="1243208" cy="1354515"/>
          </a:xfrm>
          <a:prstGeom prst="rect">
            <a:avLst/>
          </a:prstGeom>
          <a:blipFill>
            <a:blip r:embed="rId5" cstate="print"/>
            <a:stretch>
              <a:fillRect/>
            </a:stretch>
          </a:blipFill>
        </p:spPr>
        <p:txBody>
          <a:bodyPr wrap="square" lIns="0" tIns="0" rIns="0" bIns="0" rtlCol="0"/>
          <a:lstStyle/>
          <a:p>
            <a:endParaRPr/>
          </a:p>
        </p:txBody>
      </p:sp>
      <p:sp>
        <p:nvSpPr>
          <p:cNvPr id="23" name="object 10">
            <a:extLst>
              <a:ext uri="{FF2B5EF4-FFF2-40B4-BE49-F238E27FC236}">
                <a16:creationId xmlns:a16="http://schemas.microsoft.com/office/drawing/2014/main" id="{8DE11DB5-FA38-4198-A344-21183AA76759}"/>
              </a:ext>
            </a:extLst>
          </p:cNvPr>
          <p:cNvSpPr/>
          <p:nvPr/>
        </p:nvSpPr>
        <p:spPr>
          <a:xfrm>
            <a:off x="1071184" y="2510972"/>
            <a:ext cx="865474" cy="1102254"/>
          </a:xfrm>
          <a:prstGeom prst="rect">
            <a:avLst/>
          </a:prstGeom>
          <a:blipFill>
            <a:blip r:embed="rId6" cstate="print"/>
            <a:stretch>
              <a:fillRect/>
            </a:stretch>
          </a:blipFill>
        </p:spPr>
        <p:txBody>
          <a:bodyPr wrap="square" lIns="0" tIns="0" rIns="0" bIns="0" rtlCol="0"/>
          <a:lstStyle/>
          <a:p>
            <a:endParaRPr/>
          </a:p>
        </p:txBody>
      </p:sp>
      <p:sp>
        <p:nvSpPr>
          <p:cNvPr id="24" name="object 13">
            <a:extLst>
              <a:ext uri="{FF2B5EF4-FFF2-40B4-BE49-F238E27FC236}">
                <a16:creationId xmlns:a16="http://schemas.microsoft.com/office/drawing/2014/main" id="{D499EE80-4900-47C9-B976-28E32BD3A365}"/>
              </a:ext>
            </a:extLst>
          </p:cNvPr>
          <p:cNvSpPr/>
          <p:nvPr/>
        </p:nvSpPr>
        <p:spPr>
          <a:xfrm>
            <a:off x="4350613" y="2871965"/>
            <a:ext cx="2904490" cy="614680"/>
          </a:xfrm>
          <a:custGeom>
            <a:avLst/>
            <a:gdLst/>
            <a:ahLst/>
            <a:cxnLst/>
            <a:rect l="l" t="t" r="r" b="b"/>
            <a:pathLst>
              <a:path w="2904490" h="614679">
                <a:moveTo>
                  <a:pt x="2904210" y="57150"/>
                </a:moveTo>
                <a:lnTo>
                  <a:pt x="2789910" y="0"/>
                </a:lnTo>
                <a:lnTo>
                  <a:pt x="2789910" y="38100"/>
                </a:lnTo>
                <a:lnTo>
                  <a:pt x="0" y="38100"/>
                </a:lnTo>
                <a:lnTo>
                  <a:pt x="0" y="76200"/>
                </a:lnTo>
                <a:lnTo>
                  <a:pt x="2789910" y="76200"/>
                </a:lnTo>
                <a:lnTo>
                  <a:pt x="2789910" y="114300"/>
                </a:lnTo>
                <a:lnTo>
                  <a:pt x="2866110" y="76200"/>
                </a:lnTo>
                <a:lnTo>
                  <a:pt x="2904210" y="57150"/>
                </a:lnTo>
                <a:close/>
              </a:path>
              <a:path w="2904490" h="614679">
                <a:moveTo>
                  <a:pt x="2904223" y="540397"/>
                </a:moveTo>
                <a:lnTo>
                  <a:pt x="114312" y="538086"/>
                </a:lnTo>
                <a:lnTo>
                  <a:pt x="114350" y="499986"/>
                </a:lnTo>
                <a:lnTo>
                  <a:pt x="0" y="557034"/>
                </a:lnTo>
                <a:lnTo>
                  <a:pt x="114249" y="614286"/>
                </a:lnTo>
                <a:lnTo>
                  <a:pt x="114287" y="576186"/>
                </a:lnTo>
                <a:lnTo>
                  <a:pt x="2904198" y="578497"/>
                </a:lnTo>
                <a:lnTo>
                  <a:pt x="2904223" y="540397"/>
                </a:lnTo>
                <a:close/>
              </a:path>
            </a:pathLst>
          </a:custGeom>
          <a:solidFill>
            <a:srgbClr val="404040"/>
          </a:solidFill>
        </p:spPr>
        <p:txBody>
          <a:bodyPr wrap="square" lIns="0" tIns="0" rIns="0" bIns="0" rtlCol="0"/>
          <a:lstStyle/>
          <a:p>
            <a:endParaRPr/>
          </a:p>
        </p:txBody>
      </p:sp>
      <p:sp>
        <p:nvSpPr>
          <p:cNvPr id="28" name="object 6">
            <a:extLst>
              <a:ext uri="{FF2B5EF4-FFF2-40B4-BE49-F238E27FC236}">
                <a16:creationId xmlns:a16="http://schemas.microsoft.com/office/drawing/2014/main" id="{7CA34C31-2B41-4811-B772-54622E44A915}"/>
              </a:ext>
            </a:extLst>
          </p:cNvPr>
          <p:cNvSpPr/>
          <p:nvPr/>
        </p:nvSpPr>
        <p:spPr>
          <a:xfrm>
            <a:off x="7468326" y="1935679"/>
            <a:ext cx="779780" cy="796925"/>
          </a:xfrm>
          <a:custGeom>
            <a:avLst/>
            <a:gdLst/>
            <a:ahLst/>
            <a:cxnLst/>
            <a:rect l="l" t="t" r="r" b="b"/>
            <a:pathLst>
              <a:path w="779779" h="796925">
                <a:moveTo>
                  <a:pt x="0" y="64949"/>
                </a:moveTo>
                <a:lnTo>
                  <a:pt x="5104" y="39668"/>
                </a:lnTo>
                <a:lnTo>
                  <a:pt x="19023" y="19023"/>
                </a:lnTo>
                <a:lnTo>
                  <a:pt x="39668" y="5104"/>
                </a:lnTo>
                <a:lnTo>
                  <a:pt x="64950" y="0"/>
                </a:lnTo>
                <a:lnTo>
                  <a:pt x="714383" y="0"/>
                </a:lnTo>
                <a:lnTo>
                  <a:pt x="739664" y="5104"/>
                </a:lnTo>
                <a:lnTo>
                  <a:pt x="760309" y="19023"/>
                </a:lnTo>
                <a:lnTo>
                  <a:pt x="774228" y="39668"/>
                </a:lnTo>
                <a:lnTo>
                  <a:pt x="779333" y="64949"/>
                </a:lnTo>
                <a:lnTo>
                  <a:pt x="779333" y="731978"/>
                </a:lnTo>
                <a:lnTo>
                  <a:pt x="774228" y="757259"/>
                </a:lnTo>
                <a:lnTo>
                  <a:pt x="760309" y="777904"/>
                </a:lnTo>
                <a:lnTo>
                  <a:pt x="739664" y="791823"/>
                </a:lnTo>
                <a:lnTo>
                  <a:pt x="714383" y="796928"/>
                </a:lnTo>
                <a:lnTo>
                  <a:pt x="64950" y="796928"/>
                </a:lnTo>
                <a:lnTo>
                  <a:pt x="39668" y="791823"/>
                </a:lnTo>
                <a:lnTo>
                  <a:pt x="19023" y="777904"/>
                </a:lnTo>
                <a:lnTo>
                  <a:pt x="5104" y="757259"/>
                </a:lnTo>
                <a:lnTo>
                  <a:pt x="0" y="731978"/>
                </a:lnTo>
                <a:lnTo>
                  <a:pt x="0" y="64949"/>
                </a:lnTo>
                <a:close/>
              </a:path>
            </a:pathLst>
          </a:custGeom>
          <a:ln w="38100">
            <a:solidFill>
              <a:srgbClr val="F05A28"/>
            </a:solidFill>
          </a:ln>
        </p:spPr>
        <p:txBody>
          <a:bodyPr wrap="square" lIns="0" tIns="0" rIns="0" bIns="0" rtlCol="0"/>
          <a:lstStyle/>
          <a:p>
            <a:endParaRPr/>
          </a:p>
        </p:txBody>
      </p:sp>
      <p:sp>
        <p:nvSpPr>
          <p:cNvPr id="31" name="object 7">
            <a:extLst>
              <a:ext uri="{FF2B5EF4-FFF2-40B4-BE49-F238E27FC236}">
                <a16:creationId xmlns:a16="http://schemas.microsoft.com/office/drawing/2014/main" id="{019A9ADB-044D-48DC-A556-6D2572821B82}"/>
              </a:ext>
            </a:extLst>
          </p:cNvPr>
          <p:cNvSpPr txBox="1">
            <a:spLocks/>
          </p:cNvSpPr>
          <p:nvPr/>
        </p:nvSpPr>
        <p:spPr>
          <a:xfrm>
            <a:off x="7707974" y="1990851"/>
            <a:ext cx="300355" cy="635000"/>
          </a:xfrm>
          <a:prstGeom prst="rect">
            <a:avLst/>
          </a:prstGeom>
        </p:spPr>
        <p:txBody>
          <a:bodyPr vert="horz" wrap="square" lIns="0" tIns="12700" rIns="0" bIns="0" rtlCol="0">
            <a:spAutoFit/>
          </a:bodyPr>
          <a:lstStyle>
            <a:lvl1pPr>
              <a:defRPr sz="2000" b="0" i="0">
                <a:solidFill>
                  <a:srgbClr val="404040"/>
                </a:solidFill>
                <a:latin typeface="Calibri"/>
                <a:ea typeface="+mj-ea"/>
                <a:cs typeface="Calibri"/>
              </a:defRPr>
            </a:lvl1pPr>
          </a:lstStyle>
          <a:p>
            <a:pPr marL="12700">
              <a:spcBef>
                <a:spcPts val="100"/>
              </a:spcBef>
            </a:pPr>
            <a:r>
              <a:rPr lang="en-US" sz="4000" kern="0">
                <a:solidFill>
                  <a:srgbClr val="F05A28"/>
                </a:solidFill>
                <a:latin typeface="Bookman Old Style"/>
                <a:cs typeface="Bookman Old Style"/>
              </a:rPr>
              <a:t>?</a:t>
            </a:r>
            <a:endParaRPr lang="en-US" sz="4000" kern="0" dirty="0">
              <a:latin typeface="Bookman Old Style"/>
              <a:cs typeface="Bookman Old Sty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grpSp>
        <p:nvGrpSpPr>
          <p:cNvPr id="3" name="object 3"/>
          <p:cNvGrpSpPr/>
          <p:nvPr/>
        </p:nvGrpSpPr>
        <p:grpSpPr>
          <a:xfrm>
            <a:off x="7514180" y="1938409"/>
            <a:ext cx="2623855" cy="2883518"/>
            <a:chOff x="7514180" y="1938409"/>
            <a:chExt cx="2623855" cy="2883518"/>
          </a:xfrm>
        </p:grpSpPr>
        <p:sp>
          <p:nvSpPr>
            <p:cNvPr id="4" name="object 4"/>
            <p:cNvSpPr/>
            <p:nvPr/>
          </p:nvSpPr>
          <p:spPr>
            <a:xfrm>
              <a:off x="9478351" y="4048043"/>
              <a:ext cx="659684" cy="77388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92592" y="1938409"/>
              <a:ext cx="726580" cy="86568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7514180" y="3041630"/>
              <a:ext cx="726580" cy="865682"/>
            </a:xfrm>
            <a:prstGeom prst="rect">
              <a:avLst/>
            </a:prstGeom>
            <a:blipFill>
              <a:blip r:embed="rId6" cstate="print"/>
              <a:stretch>
                <a:fillRect/>
              </a:stretch>
            </a:blipFill>
          </p:spPr>
          <p:txBody>
            <a:bodyPr wrap="square" lIns="0" tIns="0" rIns="0" bIns="0" rtlCol="0"/>
            <a:lstStyle/>
            <a:p>
              <a:endParaRPr/>
            </a:p>
          </p:txBody>
        </p:sp>
      </p:grpSp>
      <p:sp>
        <p:nvSpPr>
          <p:cNvPr id="8" name="object 8"/>
          <p:cNvSpPr/>
          <p:nvPr/>
        </p:nvSpPr>
        <p:spPr>
          <a:xfrm>
            <a:off x="1916610" y="3621143"/>
            <a:ext cx="1160201" cy="1200783"/>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049283" y="1718807"/>
            <a:ext cx="865474" cy="1102254"/>
          </a:xfrm>
          <a:prstGeom prst="rect">
            <a:avLst/>
          </a:prstGeom>
          <a:blipFill>
            <a:blip r:embed="rId8"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1488042" y="3021046"/>
            <a:ext cx="2162810" cy="400685"/>
          </a:xfrm>
          <a:prstGeom prst="rect">
            <a:avLst/>
          </a:prstGeom>
          <a:solidFill>
            <a:srgbClr val="2A9FBC"/>
          </a:solidFill>
        </p:spPr>
        <p:txBody>
          <a:bodyPr vert="horz" wrap="square" lIns="0" tIns="31750" rIns="0" bIns="0" rtlCol="0">
            <a:spAutoFit/>
          </a:bodyPr>
          <a:lstStyle/>
          <a:p>
            <a:pPr marL="91440">
              <a:lnSpc>
                <a:spcPct val="100000"/>
              </a:lnSpc>
              <a:spcBef>
                <a:spcPts val="250"/>
              </a:spcBef>
            </a:pPr>
            <a:r>
              <a:rPr spc="204" dirty="0">
                <a:solidFill>
                  <a:srgbClr val="FFFFFF"/>
                </a:solidFill>
              </a:rPr>
              <a:t>Requirements</a:t>
            </a:r>
          </a:p>
        </p:txBody>
      </p:sp>
      <p:sp>
        <p:nvSpPr>
          <p:cNvPr id="11" name="object 11"/>
          <p:cNvSpPr txBox="1"/>
          <p:nvPr/>
        </p:nvSpPr>
        <p:spPr>
          <a:xfrm>
            <a:off x="1488042" y="5056634"/>
            <a:ext cx="2162810" cy="400685"/>
          </a:xfrm>
          <a:prstGeom prst="rect">
            <a:avLst/>
          </a:prstGeom>
          <a:solidFill>
            <a:srgbClr val="2A9FBC"/>
          </a:solidFill>
        </p:spPr>
        <p:txBody>
          <a:bodyPr vert="horz" wrap="square" lIns="0" tIns="32384" rIns="0" bIns="0" rtlCol="0">
            <a:spAutoFit/>
          </a:bodyPr>
          <a:lstStyle/>
          <a:p>
            <a:pPr marL="91440">
              <a:lnSpc>
                <a:spcPct val="100000"/>
              </a:lnSpc>
              <a:spcBef>
                <a:spcPts val="254"/>
              </a:spcBef>
            </a:pPr>
            <a:r>
              <a:rPr sz="2000" spc="185" dirty="0">
                <a:solidFill>
                  <a:srgbClr val="FFFFFF"/>
                </a:solidFill>
                <a:latin typeface="Calibri"/>
                <a:cs typeface="Calibri"/>
              </a:rPr>
              <a:t>Technical</a:t>
            </a:r>
            <a:r>
              <a:rPr sz="2000" spc="130" dirty="0">
                <a:solidFill>
                  <a:srgbClr val="FFFFFF"/>
                </a:solidFill>
                <a:latin typeface="Calibri"/>
                <a:cs typeface="Calibri"/>
              </a:rPr>
              <a:t> </a:t>
            </a:r>
            <a:r>
              <a:rPr sz="2000" spc="285" dirty="0">
                <a:solidFill>
                  <a:srgbClr val="FFFFFF"/>
                </a:solidFill>
                <a:latin typeface="Calibri"/>
                <a:cs typeface="Calibri"/>
              </a:rPr>
              <a:t>Spec</a:t>
            </a:r>
            <a:endParaRPr sz="2000" dirty="0">
              <a:latin typeface="Calibri"/>
              <a:cs typeface="Calibri"/>
            </a:endParaRPr>
          </a:p>
        </p:txBody>
      </p:sp>
      <p:sp>
        <p:nvSpPr>
          <p:cNvPr id="12" name="object 12"/>
          <p:cNvSpPr/>
          <p:nvPr/>
        </p:nvSpPr>
        <p:spPr>
          <a:xfrm>
            <a:off x="4337723" y="1763524"/>
            <a:ext cx="1644492" cy="166063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8135331" y="2239641"/>
            <a:ext cx="557530" cy="114300"/>
          </a:xfrm>
          <a:custGeom>
            <a:avLst/>
            <a:gdLst/>
            <a:ahLst/>
            <a:cxnLst/>
            <a:rect l="l" t="t" r="r" b="b"/>
            <a:pathLst>
              <a:path w="557529" h="114300">
                <a:moveTo>
                  <a:pt x="442962" y="0"/>
                </a:moveTo>
                <a:lnTo>
                  <a:pt x="442960" y="114300"/>
                </a:lnTo>
                <a:lnTo>
                  <a:pt x="519162" y="76200"/>
                </a:lnTo>
                <a:lnTo>
                  <a:pt x="462010" y="76200"/>
                </a:lnTo>
                <a:lnTo>
                  <a:pt x="462010" y="38100"/>
                </a:lnTo>
                <a:lnTo>
                  <a:pt x="519159" y="38100"/>
                </a:lnTo>
                <a:lnTo>
                  <a:pt x="442962" y="0"/>
                </a:lnTo>
                <a:close/>
              </a:path>
              <a:path w="557529" h="114300">
                <a:moveTo>
                  <a:pt x="442961" y="38100"/>
                </a:moveTo>
                <a:lnTo>
                  <a:pt x="0" y="38100"/>
                </a:lnTo>
                <a:lnTo>
                  <a:pt x="0" y="76200"/>
                </a:lnTo>
                <a:lnTo>
                  <a:pt x="442961" y="76200"/>
                </a:lnTo>
                <a:lnTo>
                  <a:pt x="442961" y="38100"/>
                </a:lnTo>
                <a:close/>
              </a:path>
              <a:path w="557529" h="114300">
                <a:moveTo>
                  <a:pt x="519159" y="38100"/>
                </a:moveTo>
                <a:lnTo>
                  <a:pt x="462010" y="38100"/>
                </a:lnTo>
                <a:lnTo>
                  <a:pt x="462010" y="76200"/>
                </a:lnTo>
                <a:lnTo>
                  <a:pt x="519162" y="76200"/>
                </a:lnTo>
                <a:lnTo>
                  <a:pt x="557260" y="57151"/>
                </a:lnTo>
                <a:lnTo>
                  <a:pt x="519159" y="38100"/>
                </a:lnTo>
                <a:close/>
              </a:path>
            </a:pathLst>
          </a:custGeom>
          <a:solidFill>
            <a:srgbClr val="404040"/>
          </a:solidFill>
        </p:spPr>
        <p:txBody>
          <a:bodyPr wrap="square" lIns="0" tIns="0" rIns="0" bIns="0" rtlCol="0"/>
          <a:lstStyle/>
          <a:p>
            <a:endParaRPr/>
          </a:p>
        </p:txBody>
      </p:sp>
      <p:sp>
        <p:nvSpPr>
          <p:cNvPr id="14" name="object 14"/>
          <p:cNvSpPr/>
          <p:nvPr/>
        </p:nvSpPr>
        <p:spPr>
          <a:xfrm>
            <a:off x="8130978" y="2536694"/>
            <a:ext cx="555625" cy="114300"/>
          </a:xfrm>
          <a:custGeom>
            <a:avLst/>
            <a:gdLst/>
            <a:ahLst/>
            <a:cxnLst/>
            <a:rect l="l" t="t" r="r" b="b"/>
            <a:pathLst>
              <a:path w="555625" h="114300">
                <a:moveTo>
                  <a:pt x="114300" y="0"/>
                </a:moveTo>
                <a:lnTo>
                  <a:pt x="0" y="57151"/>
                </a:lnTo>
                <a:lnTo>
                  <a:pt x="114300" y="114300"/>
                </a:lnTo>
                <a:lnTo>
                  <a:pt x="114300" y="76200"/>
                </a:lnTo>
                <a:lnTo>
                  <a:pt x="95250" y="76200"/>
                </a:lnTo>
                <a:lnTo>
                  <a:pt x="95250" y="38100"/>
                </a:lnTo>
                <a:lnTo>
                  <a:pt x="114300" y="38100"/>
                </a:lnTo>
                <a:lnTo>
                  <a:pt x="114300" y="0"/>
                </a:lnTo>
                <a:close/>
              </a:path>
              <a:path w="555625" h="114300">
                <a:moveTo>
                  <a:pt x="114300" y="38100"/>
                </a:moveTo>
                <a:lnTo>
                  <a:pt x="95250" y="38100"/>
                </a:lnTo>
                <a:lnTo>
                  <a:pt x="95250" y="76200"/>
                </a:lnTo>
                <a:lnTo>
                  <a:pt x="114300" y="76200"/>
                </a:lnTo>
                <a:lnTo>
                  <a:pt x="114300" y="38100"/>
                </a:lnTo>
                <a:close/>
              </a:path>
              <a:path w="555625" h="114300">
                <a:moveTo>
                  <a:pt x="555464" y="38100"/>
                </a:moveTo>
                <a:lnTo>
                  <a:pt x="114300" y="38100"/>
                </a:lnTo>
                <a:lnTo>
                  <a:pt x="114300" y="76200"/>
                </a:lnTo>
                <a:lnTo>
                  <a:pt x="555464" y="76200"/>
                </a:lnTo>
                <a:lnTo>
                  <a:pt x="555464" y="38100"/>
                </a:lnTo>
                <a:close/>
              </a:path>
            </a:pathLst>
          </a:custGeom>
          <a:solidFill>
            <a:srgbClr val="404040"/>
          </a:solidFill>
        </p:spPr>
        <p:txBody>
          <a:bodyPr wrap="square" lIns="0" tIns="0" rIns="0" bIns="0" rtlCol="0"/>
          <a:lstStyle/>
          <a:p>
            <a:endParaRPr/>
          </a:p>
        </p:txBody>
      </p:sp>
      <p:grpSp>
        <p:nvGrpSpPr>
          <p:cNvPr id="15" name="object 15"/>
          <p:cNvGrpSpPr/>
          <p:nvPr/>
        </p:nvGrpSpPr>
        <p:grpSpPr>
          <a:xfrm>
            <a:off x="6078961" y="2124514"/>
            <a:ext cx="1950085" cy="766445"/>
            <a:chOff x="6078961" y="2124514"/>
            <a:chExt cx="1950085" cy="766445"/>
          </a:xfrm>
        </p:grpSpPr>
        <p:sp>
          <p:nvSpPr>
            <p:cNvPr id="16" name="object 16"/>
            <p:cNvSpPr/>
            <p:nvPr/>
          </p:nvSpPr>
          <p:spPr>
            <a:xfrm>
              <a:off x="7357837" y="2143564"/>
              <a:ext cx="652145" cy="575945"/>
            </a:xfrm>
            <a:custGeom>
              <a:avLst/>
              <a:gdLst/>
              <a:ahLst/>
              <a:cxnLst/>
              <a:rect l="l" t="t" r="r" b="b"/>
              <a:pathLst>
                <a:path w="652145" h="575944">
                  <a:moveTo>
                    <a:pt x="325796" y="0"/>
                  </a:moveTo>
                  <a:lnTo>
                    <a:pt x="373940" y="3120"/>
                  </a:lnTo>
                  <a:lnTo>
                    <a:pt x="419890" y="12183"/>
                  </a:lnTo>
                  <a:lnTo>
                    <a:pt x="463144" y="26745"/>
                  </a:lnTo>
                  <a:lnTo>
                    <a:pt x="503196" y="46360"/>
                  </a:lnTo>
                  <a:lnTo>
                    <a:pt x="539542" y="70582"/>
                  </a:lnTo>
                  <a:lnTo>
                    <a:pt x="571680" y="98968"/>
                  </a:lnTo>
                  <a:lnTo>
                    <a:pt x="599105" y="131072"/>
                  </a:lnTo>
                  <a:lnTo>
                    <a:pt x="621312" y="166448"/>
                  </a:lnTo>
                  <a:lnTo>
                    <a:pt x="637799" y="204651"/>
                  </a:lnTo>
                  <a:lnTo>
                    <a:pt x="648060" y="245237"/>
                  </a:lnTo>
                  <a:lnTo>
                    <a:pt x="651593" y="287761"/>
                  </a:lnTo>
                  <a:lnTo>
                    <a:pt x="648060" y="330284"/>
                  </a:lnTo>
                  <a:lnTo>
                    <a:pt x="637799" y="370870"/>
                  </a:lnTo>
                  <a:lnTo>
                    <a:pt x="621312" y="409073"/>
                  </a:lnTo>
                  <a:lnTo>
                    <a:pt x="599105" y="444449"/>
                  </a:lnTo>
                  <a:lnTo>
                    <a:pt x="571680" y="476553"/>
                  </a:lnTo>
                  <a:lnTo>
                    <a:pt x="539542" y="504939"/>
                  </a:lnTo>
                  <a:lnTo>
                    <a:pt x="503196" y="529161"/>
                  </a:lnTo>
                  <a:lnTo>
                    <a:pt x="463144" y="548776"/>
                  </a:lnTo>
                  <a:lnTo>
                    <a:pt x="419890" y="563338"/>
                  </a:lnTo>
                  <a:lnTo>
                    <a:pt x="373940" y="572401"/>
                  </a:lnTo>
                  <a:lnTo>
                    <a:pt x="325796" y="575522"/>
                  </a:lnTo>
                  <a:lnTo>
                    <a:pt x="277652" y="572401"/>
                  </a:lnTo>
                  <a:lnTo>
                    <a:pt x="231702" y="563338"/>
                  </a:lnTo>
                  <a:lnTo>
                    <a:pt x="188448" y="548776"/>
                  </a:lnTo>
                  <a:lnTo>
                    <a:pt x="148396" y="529161"/>
                  </a:lnTo>
                  <a:lnTo>
                    <a:pt x="112050" y="504939"/>
                  </a:lnTo>
                  <a:lnTo>
                    <a:pt x="79912" y="476553"/>
                  </a:lnTo>
                  <a:lnTo>
                    <a:pt x="52487" y="444449"/>
                  </a:lnTo>
                  <a:lnTo>
                    <a:pt x="30280" y="409073"/>
                  </a:lnTo>
                  <a:lnTo>
                    <a:pt x="13793" y="370870"/>
                  </a:lnTo>
                  <a:lnTo>
                    <a:pt x="3532" y="330284"/>
                  </a:lnTo>
                  <a:lnTo>
                    <a:pt x="0" y="287761"/>
                  </a:lnTo>
                  <a:lnTo>
                    <a:pt x="3532" y="245237"/>
                  </a:lnTo>
                  <a:lnTo>
                    <a:pt x="13793" y="204651"/>
                  </a:lnTo>
                  <a:lnTo>
                    <a:pt x="30280" y="166448"/>
                  </a:lnTo>
                  <a:lnTo>
                    <a:pt x="52487" y="131072"/>
                  </a:lnTo>
                  <a:lnTo>
                    <a:pt x="79912" y="98968"/>
                  </a:lnTo>
                  <a:lnTo>
                    <a:pt x="112050" y="70582"/>
                  </a:lnTo>
                  <a:lnTo>
                    <a:pt x="148396" y="46360"/>
                  </a:lnTo>
                  <a:lnTo>
                    <a:pt x="188448" y="26745"/>
                  </a:lnTo>
                  <a:lnTo>
                    <a:pt x="231702" y="12183"/>
                  </a:lnTo>
                  <a:lnTo>
                    <a:pt x="277652" y="3120"/>
                  </a:lnTo>
                  <a:lnTo>
                    <a:pt x="325796" y="0"/>
                  </a:lnTo>
                  <a:close/>
                </a:path>
              </a:pathLst>
            </a:custGeom>
            <a:ln w="38100">
              <a:solidFill>
                <a:srgbClr val="F05A28"/>
              </a:solidFill>
            </a:ln>
          </p:spPr>
          <p:txBody>
            <a:bodyPr wrap="square" lIns="0" tIns="0" rIns="0" bIns="0" rtlCol="0"/>
            <a:lstStyle/>
            <a:p>
              <a:endParaRPr/>
            </a:p>
          </p:txBody>
        </p:sp>
        <p:sp>
          <p:nvSpPr>
            <p:cNvPr id="17" name="object 17"/>
            <p:cNvSpPr/>
            <p:nvPr/>
          </p:nvSpPr>
          <p:spPr>
            <a:xfrm>
              <a:off x="6091661" y="2719086"/>
              <a:ext cx="1592580" cy="159385"/>
            </a:xfrm>
            <a:custGeom>
              <a:avLst/>
              <a:gdLst/>
              <a:ahLst/>
              <a:cxnLst/>
              <a:rect l="l" t="t" r="r" b="b"/>
              <a:pathLst>
                <a:path w="1592579" h="159385">
                  <a:moveTo>
                    <a:pt x="1591973" y="0"/>
                  </a:moveTo>
                  <a:lnTo>
                    <a:pt x="1558305" y="28743"/>
                  </a:lnTo>
                  <a:lnTo>
                    <a:pt x="1517816" y="42849"/>
                  </a:lnTo>
                  <a:lnTo>
                    <a:pt x="1462974" y="56637"/>
                  </a:lnTo>
                  <a:lnTo>
                    <a:pt x="1394842" y="70001"/>
                  </a:lnTo>
                  <a:lnTo>
                    <a:pt x="1356125" y="76490"/>
                  </a:lnTo>
                  <a:lnTo>
                    <a:pt x="1314484" y="82834"/>
                  </a:lnTo>
                  <a:lnTo>
                    <a:pt x="1270052" y="89019"/>
                  </a:lnTo>
                  <a:lnTo>
                    <a:pt x="1222962" y="95031"/>
                  </a:lnTo>
                  <a:lnTo>
                    <a:pt x="1173347" y="100857"/>
                  </a:lnTo>
                  <a:lnTo>
                    <a:pt x="1121340" y="106485"/>
                  </a:lnTo>
                  <a:lnTo>
                    <a:pt x="1067074" y="111900"/>
                  </a:lnTo>
                  <a:lnTo>
                    <a:pt x="1010681" y="117090"/>
                  </a:lnTo>
                  <a:lnTo>
                    <a:pt x="952295" y="122041"/>
                  </a:lnTo>
                  <a:lnTo>
                    <a:pt x="892048" y="126740"/>
                  </a:lnTo>
                  <a:lnTo>
                    <a:pt x="830074" y="131174"/>
                  </a:lnTo>
                  <a:lnTo>
                    <a:pt x="766505" y="135329"/>
                  </a:lnTo>
                  <a:lnTo>
                    <a:pt x="701474" y="139193"/>
                  </a:lnTo>
                  <a:lnTo>
                    <a:pt x="635114" y="142751"/>
                  </a:lnTo>
                  <a:lnTo>
                    <a:pt x="567558" y="145992"/>
                  </a:lnTo>
                  <a:lnTo>
                    <a:pt x="498939" y="148900"/>
                  </a:lnTo>
                  <a:lnTo>
                    <a:pt x="429390" y="151464"/>
                  </a:lnTo>
                  <a:lnTo>
                    <a:pt x="359043" y="153670"/>
                  </a:lnTo>
                  <a:lnTo>
                    <a:pt x="288032" y="155505"/>
                  </a:lnTo>
                  <a:lnTo>
                    <a:pt x="216489" y="156955"/>
                  </a:lnTo>
                  <a:lnTo>
                    <a:pt x="144547" y="158007"/>
                  </a:lnTo>
                  <a:lnTo>
                    <a:pt x="72340" y="158648"/>
                  </a:lnTo>
                  <a:lnTo>
                    <a:pt x="0" y="158865"/>
                  </a:lnTo>
                </a:path>
              </a:pathLst>
            </a:custGeom>
            <a:ln w="25400">
              <a:solidFill>
                <a:srgbClr val="F05A28"/>
              </a:solidFill>
            </a:ln>
          </p:spPr>
          <p:txBody>
            <a:bodyPr wrap="square" lIns="0" tIns="0" rIns="0" bIns="0" rtlCol="0"/>
            <a:lstStyle/>
            <a:p>
              <a:endParaRPr/>
            </a:p>
          </p:txBody>
        </p:sp>
      </p:grpSp>
      <p:sp>
        <p:nvSpPr>
          <p:cNvPr id="18" name="object 5">
            <a:extLst>
              <a:ext uri="{FF2B5EF4-FFF2-40B4-BE49-F238E27FC236}">
                <a16:creationId xmlns:a16="http://schemas.microsoft.com/office/drawing/2014/main" id="{E1CF2CAE-D46D-4DDD-8391-C006719B37CA}"/>
              </a:ext>
            </a:extLst>
          </p:cNvPr>
          <p:cNvSpPr/>
          <p:nvPr/>
        </p:nvSpPr>
        <p:spPr>
          <a:xfrm>
            <a:off x="7243126" y="1763524"/>
            <a:ext cx="2331720" cy="2331720"/>
          </a:xfrm>
          <a:custGeom>
            <a:avLst/>
            <a:gdLst/>
            <a:ahLst/>
            <a:cxnLst/>
            <a:rect l="l" t="t" r="r" b="b"/>
            <a:pathLst>
              <a:path w="2331720" h="2331720">
                <a:moveTo>
                  <a:pt x="0" y="0"/>
                </a:moveTo>
                <a:lnTo>
                  <a:pt x="2331169" y="0"/>
                </a:lnTo>
                <a:lnTo>
                  <a:pt x="2331169" y="2331169"/>
                </a:lnTo>
                <a:lnTo>
                  <a:pt x="0" y="2331169"/>
                </a:lnTo>
                <a:lnTo>
                  <a:pt x="0" y="0"/>
                </a:lnTo>
                <a:close/>
              </a:path>
            </a:pathLst>
          </a:custGeom>
          <a:ln w="25400">
            <a:solidFill>
              <a:srgbClr val="40404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75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75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nodeType="withEffect">
                                  <p:stCondLst>
                                    <p:cond delay="75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p:stCondLst>
                              <p:cond delay="750"/>
                            </p:stCondLst>
                            <p:childTnLst>
                              <p:par>
                                <p:cTn id="19" presetID="1" presetClass="entr" presetSubtype="0" fill="hold" nodeType="afterEffect">
                                  <p:stCondLst>
                                    <p:cond delay="500"/>
                                  </p:stCondLst>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p:stCondLst>
                              <p:cond delay="1250"/>
                            </p:stCondLst>
                            <p:childTnLst>
                              <p:par>
                                <p:cTn id="22" presetID="1" presetClass="entr" presetSubtype="0" fill="hold" grpId="0" nodeType="afterEffect">
                                  <p:stCondLst>
                                    <p:cond delay="75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750"/>
                                  </p:stCondLst>
                                  <p:childTnLst>
                                    <p:set>
                                      <p:cBhvr>
                                        <p:cTn id="25" dur="1" fill="hold">
                                          <p:stCondLst>
                                            <p:cond delay="0"/>
                                          </p:stCondLst>
                                        </p:cTn>
                                        <p:tgtEl>
                                          <p:spTgt spid="10"/>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50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478351" y="4048043"/>
            <a:ext cx="659684" cy="773884"/>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039514" y="879347"/>
            <a:ext cx="1513840" cy="330200"/>
          </a:xfrm>
          <a:prstGeom prst="rect">
            <a:avLst/>
          </a:prstGeom>
        </p:spPr>
        <p:txBody>
          <a:bodyPr vert="horz" wrap="square" lIns="0" tIns="12700" rIns="0" bIns="0" rtlCol="0">
            <a:spAutoFit/>
          </a:bodyPr>
          <a:lstStyle/>
          <a:p>
            <a:pPr marL="12700">
              <a:lnSpc>
                <a:spcPct val="100000"/>
              </a:lnSpc>
              <a:spcBef>
                <a:spcPts val="100"/>
              </a:spcBef>
            </a:pPr>
            <a:r>
              <a:rPr spc="165" dirty="0"/>
              <a:t>Unit</a:t>
            </a:r>
            <a:r>
              <a:rPr spc="95" dirty="0"/>
              <a:t> </a:t>
            </a:r>
            <a:r>
              <a:rPr spc="195" dirty="0"/>
              <a:t>testing</a:t>
            </a:r>
          </a:p>
        </p:txBody>
      </p:sp>
      <p:sp>
        <p:nvSpPr>
          <p:cNvPr id="5" name="object 5"/>
          <p:cNvSpPr txBox="1"/>
          <p:nvPr/>
        </p:nvSpPr>
        <p:spPr>
          <a:xfrm>
            <a:off x="1115687" y="3680460"/>
            <a:ext cx="2397125" cy="330200"/>
          </a:xfrm>
          <a:prstGeom prst="rect">
            <a:avLst/>
          </a:prstGeom>
        </p:spPr>
        <p:txBody>
          <a:bodyPr vert="horz" wrap="square" lIns="0" tIns="12700" rIns="0" bIns="0" rtlCol="0">
            <a:spAutoFit/>
          </a:bodyPr>
          <a:lstStyle/>
          <a:p>
            <a:pPr marL="12700">
              <a:lnSpc>
                <a:spcPct val="100000"/>
              </a:lnSpc>
              <a:spcBef>
                <a:spcPts val="100"/>
              </a:spcBef>
            </a:pPr>
            <a:r>
              <a:rPr sz="2000" spc="185" dirty="0">
                <a:solidFill>
                  <a:srgbClr val="2A9FBC"/>
                </a:solidFill>
                <a:latin typeface="Calibri"/>
                <a:cs typeface="Calibri"/>
              </a:rPr>
              <a:t>Integration</a:t>
            </a:r>
            <a:r>
              <a:rPr sz="2000" spc="80" dirty="0">
                <a:solidFill>
                  <a:srgbClr val="2A9FBC"/>
                </a:solidFill>
                <a:latin typeface="Calibri"/>
                <a:cs typeface="Calibri"/>
              </a:rPr>
              <a:t> </a:t>
            </a:r>
            <a:r>
              <a:rPr sz="2000" spc="195" dirty="0">
                <a:solidFill>
                  <a:srgbClr val="2A9FBC"/>
                </a:solidFill>
                <a:latin typeface="Calibri"/>
                <a:cs typeface="Calibri"/>
              </a:rPr>
              <a:t>testing</a:t>
            </a:r>
            <a:endParaRPr sz="2000">
              <a:latin typeface="Calibri"/>
              <a:cs typeface="Calibri"/>
            </a:endParaRPr>
          </a:p>
        </p:txBody>
      </p:sp>
      <p:sp>
        <p:nvSpPr>
          <p:cNvPr id="6" name="object 6"/>
          <p:cNvSpPr txBox="1"/>
          <p:nvPr/>
        </p:nvSpPr>
        <p:spPr>
          <a:xfrm>
            <a:off x="4605177" y="4442460"/>
            <a:ext cx="5429250" cy="821055"/>
          </a:xfrm>
          <a:prstGeom prst="rect">
            <a:avLst/>
          </a:prstGeom>
        </p:spPr>
        <p:txBody>
          <a:bodyPr vert="horz" wrap="square" lIns="0" tIns="12700" rIns="0" bIns="0" rtlCol="0">
            <a:spAutoFit/>
          </a:bodyPr>
          <a:lstStyle/>
          <a:p>
            <a:pPr marL="3110230">
              <a:lnSpc>
                <a:spcPct val="100000"/>
              </a:lnSpc>
              <a:spcBef>
                <a:spcPts val="100"/>
              </a:spcBef>
            </a:pPr>
            <a:r>
              <a:rPr sz="2000" spc="225" dirty="0">
                <a:solidFill>
                  <a:srgbClr val="404040"/>
                </a:solidFill>
                <a:latin typeface="Calibri"/>
                <a:cs typeface="Calibri"/>
              </a:rPr>
              <a:t>White-box</a:t>
            </a:r>
            <a:r>
              <a:rPr sz="2000" spc="90" dirty="0">
                <a:solidFill>
                  <a:srgbClr val="404040"/>
                </a:solidFill>
                <a:latin typeface="Calibri"/>
                <a:cs typeface="Calibri"/>
              </a:rPr>
              <a:t> </a:t>
            </a:r>
            <a:r>
              <a:rPr sz="2000" spc="195" dirty="0">
                <a:solidFill>
                  <a:srgbClr val="404040"/>
                </a:solidFill>
                <a:latin typeface="Calibri"/>
                <a:cs typeface="Calibri"/>
              </a:rPr>
              <a:t>testing</a:t>
            </a:r>
            <a:endParaRPr sz="2000">
              <a:latin typeface="Calibri"/>
              <a:cs typeface="Calibri"/>
            </a:endParaRPr>
          </a:p>
          <a:p>
            <a:pPr marL="12700">
              <a:lnSpc>
                <a:spcPct val="100000"/>
              </a:lnSpc>
              <a:spcBef>
                <a:spcPts val="1460"/>
              </a:spcBef>
            </a:pPr>
            <a:r>
              <a:rPr sz="2000" spc="229" dirty="0">
                <a:solidFill>
                  <a:srgbClr val="A62E5C"/>
                </a:solidFill>
                <a:latin typeface="Calibri"/>
                <a:cs typeface="Calibri"/>
              </a:rPr>
              <a:t>System</a:t>
            </a:r>
            <a:r>
              <a:rPr sz="2000" spc="140" dirty="0">
                <a:solidFill>
                  <a:srgbClr val="A62E5C"/>
                </a:solidFill>
                <a:latin typeface="Calibri"/>
                <a:cs typeface="Calibri"/>
              </a:rPr>
              <a:t> </a:t>
            </a:r>
            <a:r>
              <a:rPr sz="2000" spc="195" dirty="0">
                <a:solidFill>
                  <a:srgbClr val="A62E5C"/>
                </a:solidFill>
                <a:latin typeface="Calibri"/>
                <a:cs typeface="Calibri"/>
              </a:rPr>
              <a:t>testing</a:t>
            </a:r>
            <a:endParaRPr sz="2000">
              <a:latin typeface="Calibri"/>
              <a:cs typeface="Calibri"/>
            </a:endParaRPr>
          </a:p>
        </p:txBody>
      </p:sp>
      <p:sp>
        <p:nvSpPr>
          <p:cNvPr id="7" name="object 7"/>
          <p:cNvSpPr txBox="1"/>
          <p:nvPr/>
        </p:nvSpPr>
        <p:spPr>
          <a:xfrm>
            <a:off x="7596125" y="879347"/>
            <a:ext cx="2335530" cy="330200"/>
          </a:xfrm>
          <a:prstGeom prst="rect">
            <a:avLst/>
          </a:prstGeom>
        </p:spPr>
        <p:txBody>
          <a:bodyPr vert="horz" wrap="square" lIns="0" tIns="12700" rIns="0" bIns="0" rtlCol="0">
            <a:spAutoFit/>
          </a:bodyPr>
          <a:lstStyle/>
          <a:p>
            <a:pPr marL="12700">
              <a:lnSpc>
                <a:spcPct val="100000"/>
              </a:lnSpc>
              <a:spcBef>
                <a:spcPts val="100"/>
              </a:spcBef>
            </a:pPr>
            <a:r>
              <a:rPr sz="2000" spc="204" dirty="0">
                <a:solidFill>
                  <a:srgbClr val="9BC850"/>
                </a:solidFill>
                <a:latin typeface="Calibri"/>
                <a:cs typeface="Calibri"/>
              </a:rPr>
              <a:t>Functional</a:t>
            </a:r>
            <a:r>
              <a:rPr sz="2000" spc="114" dirty="0">
                <a:solidFill>
                  <a:srgbClr val="9BC850"/>
                </a:solidFill>
                <a:latin typeface="Calibri"/>
                <a:cs typeface="Calibri"/>
              </a:rPr>
              <a:t> </a:t>
            </a:r>
            <a:r>
              <a:rPr sz="2000" spc="195" dirty="0">
                <a:solidFill>
                  <a:srgbClr val="9BC850"/>
                </a:solidFill>
                <a:latin typeface="Calibri"/>
                <a:cs typeface="Calibri"/>
              </a:rPr>
              <a:t>testing</a:t>
            </a:r>
            <a:endParaRPr sz="2000">
              <a:latin typeface="Calibri"/>
              <a:cs typeface="Calibri"/>
            </a:endParaRPr>
          </a:p>
        </p:txBody>
      </p:sp>
      <p:sp>
        <p:nvSpPr>
          <p:cNvPr id="8" name="object 8"/>
          <p:cNvSpPr txBox="1"/>
          <p:nvPr/>
        </p:nvSpPr>
        <p:spPr>
          <a:xfrm>
            <a:off x="8502669" y="2659379"/>
            <a:ext cx="2620645" cy="330200"/>
          </a:xfrm>
          <a:prstGeom prst="rect">
            <a:avLst/>
          </a:prstGeom>
        </p:spPr>
        <p:txBody>
          <a:bodyPr vert="horz" wrap="square" lIns="0" tIns="12700" rIns="0" bIns="0" rtlCol="0">
            <a:spAutoFit/>
          </a:bodyPr>
          <a:lstStyle/>
          <a:p>
            <a:pPr marL="12700">
              <a:lnSpc>
                <a:spcPct val="100000"/>
              </a:lnSpc>
              <a:spcBef>
                <a:spcPts val="100"/>
              </a:spcBef>
            </a:pPr>
            <a:r>
              <a:rPr sz="2000" spc="204" dirty="0">
                <a:solidFill>
                  <a:srgbClr val="675BA7"/>
                </a:solidFill>
                <a:latin typeface="Calibri"/>
                <a:cs typeface="Calibri"/>
              </a:rPr>
              <a:t>Performance</a:t>
            </a:r>
            <a:r>
              <a:rPr sz="2000" spc="120" dirty="0">
                <a:solidFill>
                  <a:srgbClr val="675BA7"/>
                </a:solidFill>
                <a:latin typeface="Calibri"/>
                <a:cs typeface="Calibri"/>
              </a:rPr>
              <a:t> </a:t>
            </a:r>
            <a:r>
              <a:rPr sz="2000" spc="195" dirty="0">
                <a:solidFill>
                  <a:srgbClr val="675BA7"/>
                </a:solidFill>
                <a:latin typeface="Calibri"/>
                <a:cs typeface="Calibri"/>
              </a:rPr>
              <a:t>testing</a:t>
            </a:r>
            <a:endParaRPr sz="2000">
              <a:latin typeface="Calibri"/>
              <a:cs typeface="Calibri"/>
            </a:endParaRPr>
          </a:p>
        </p:txBody>
      </p:sp>
      <p:sp>
        <p:nvSpPr>
          <p:cNvPr id="9" name="object 9"/>
          <p:cNvSpPr txBox="1"/>
          <p:nvPr/>
        </p:nvSpPr>
        <p:spPr>
          <a:xfrm>
            <a:off x="3978111" y="2547494"/>
            <a:ext cx="3860165" cy="584835"/>
          </a:xfrm>
          <a:prstGeom prst="rect">
            <a:avLst/>
          </a:prstGeom>
          <a:solidFill>
            <a:srgbClr val="A62E5C"/>
          </a:solidFill>
        </p:spPr>
        <p:txBody>
          <a:bodyPr vert="horz" wrap="square" lIns="0" tIns="33020" rIns="0" bIns="0" rtlCol="0">
            <a:spAutoFit/>
          </a:bodyPr>
          <a:lstStyle/>
          <a:p>
            <a:pPr marL="139065">
              <a:lnSpc>
                <a:spcPct val="100000"/>
              </a:lnSpc>
              <a:spcBef>
                <a:spcPts val="260"/>
              </a:spcBef>
            </a:pPr>
            <a:r>
              <a:rPr sz="3200" spc="145" dirty="0">
                <a:solidFill>
                  <a:srgbClr val="FFFFFF"/>
                </a:solidFill>
                <a:latin typeface="Verdana"/>
                <a:cs typeface="Verdana"/>
              </a:rPr>
              <a:t>And </a:t>
            </a:r>
            <a:r>
              <a:rPr sz="3200" spc="-50" dirty="0">
                <a:solidFill>
                  <a:srgbClr val="FFFFFF"/>
                </a:solidFill>
                <a:latin typeface="Verdana"/>
                <a:cs typeface="Verdana"/>
              </a:rPr>
              <a:t>many</a:t>
            </a:r>
            <a:r>
              <a:rPr sz="3200" spc="-505" dirty="0">
                <a:solidFill>
                  <a:srgbClr val="FFFFFF"/>
                </a:solidFill>
                <a:latin typeface="Verdana"/>
                <a:cs typeface="Verdana"/>
              </a:rPr>
              <a:t> </a:t>
            </a:r>
            <a:r>
              <a:rPr sz="3200" spc="-25" dirty="0">
                <a:solidFill>
                  <a:srgbClr val="FFFFFF"/>
                </a:solidFill>
                <a:latin typeface="Verdana"/>
                <a:cs typeface="Verdana"/>
              </a:rPr>
              <a:t>more…</a:t>
            </a:r>
            <a:endParaRPr sz="320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1448" y="3003803"/>
            <a:ext cx="6104890" cy="695960"/>
          </a:xfrm>
          <a:prstGeom prst="rect">
            <a:avLst/>
          </a:prstGeom>
        </p:spPr>
        <p:txBody>
          <a:bodyPr vert="horz" wrap="square" lIns="0" tIns="12700" rIns="0" bIns="0" rtlCol="0">
            <a:spAutoFit/>
          </a:bodyPr>
          <a:lstStyle/>
          <a:p>
            <a:pPr marL="12700">
              <a:lnSpc>
                <a:spcPct val="100000"/>
              </a:lnSpc>
              <a:spcBef>
                <a:spcPts val="100"/>
              </a:spcBef>
            </a:pPr>
            <a:r>
              <a:rPr sz="4400" spc="114" dirty="0">
                <a:solidFill>
                  <a:srgbClr val="FFFFFF"/>
                </a:solidFill>
                <a:latin typeface="Arial"/>
                <a:cs typeface="Arial"/>
              </a:rPr>
              <a:t>Change-related</a:t>
            </a:r>
            <a:r>
              <a:rPr sz="4400" spc="-180" dirty="0">
                <a:solidFill>
                  <a:srgbClr val="FFFFFF"/>
                </a:solidFill>
                <a:latin typeface="Arial"/>
                <a:cs typeface="Arial"/>
              </a:rPr>
              <a:t> </a:t>
            </a:r>
            <a:r>
              <a:rPr sz="4400" spc="45" dirty="0">
                <a:solidFill>
                  <a:srgbClr val="FFFFFF"/>
                </a:solidFill>
                <a:latin typeface="Arial"/>
                <a:cs typeface="Arial"/>
              </a:rPr>
              <a:t>Testing</a:t>
            </a:r>
            <a:endParaRPr sz="4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190" dirty="0">
                <a:solidFill>
                  <a:srgbClr val="FFFFFF"/>
                </a:solidFill>
                <a:latin typeface="Calibri"/>
                <a:cs typeface="Calibri"/>
              </a:rPr>
              <a:t>Analysis</a:t>
            </a:r>
            <a:endParaRPr sz="1800">
              <a:latin typeface="Calibri"/>
              <a:cs typeface="Calibri"/>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300" dirty="0">
                <a:solidFill>
                  <a:srgbClr val="FFFFFF"/>
                </a:solidFill>
                <a:latin typeface="Calibri"/>
                <a:cs typeface="Calibri"/>
              </a:rPr>
              <a:t>D</a:t>
            </a:r>
            <a:r>
              <a:rPr sz="1800" spc="190" dirty="0">
                <a:solidFill>
                  <a:srgbClr val="FFFFFF"/>
                </a:solidFill>
                <a:latin typeface="Calibri"/>
                <a:cs typeface="Calibri"/>
              </a:rPr>
              <a:t>es</a:t>
            </a:r>
            <a:r>
              <a:rPr sz="1800" spc="95" dirty="0">
                <a:solidFill>
                  <a:srgbClr val="FFFFFF"/>
                </a:solidFill>
                <a:latin typeface="Calibri"/>
                <a:cs typeface="Calibri"/>
              </a:rPr>
              <a:t>i</a:t>
            </a:r>
            <a:r>
              <a:rPr sz="1800" spc="345" dirty="0">
                <a:solidFill>
                  <a:srgbClr val="FFFFFF"/>
                </a:solidFill>
                <a:latin typeface="Calibri"/>
                <a:cs typeface="Calibri"/>
              </a:rPr>
              <a:t>g</a:t>
            </a:r>
            <a:r>
              <a:rPr sz="1800" spc="170" dirty="0">
                <a:solidFill>
                  <a:srgbClr val="FFFFFF"/>
                </a:solidFill>
                <a:latin typeface="Calibri"/>
                <a:cs typeface="Calibri"/>
              </a:rPr>
              <a:t>n</a:t>
            </a:r>
            <a:endParaRPr sz="1800">
              <a:latin typeface="Calibri"/>
              <a:cs typeface="Calibri"/>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195" dirty="0">
                <a:solidFill>
                  <a:srgbClr val="FFFFFF"/>
                </a:solidFill>
                <a:latin typeface="Calibri"/>
                <a:cs typeface="Calibri"/>
              </a:rPr>
              <a:t>Development</a:t>
            </a:r>
            <a:endParaRPr sz="1800">
              <a:latin typeface="Calibri"/>
              <a:cs typeface="Calibri"/>
            </a:endParaRPr>
          </a:p>
        </p:txBody>
      </p:sp>
      <p:sp>
        <p:nvSpPr>
          <p:cNvPr id="8" name="object 8"/>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libri"/>
                <a:cs typeface="Calibri"/>
              </a:rPr>
              <a:t>T</a:t>
            </a:r>
            <a:r>
              <a:rPr sz="1800" spc="235" dirty="0">
                <a:solidFill>
                  <a:srgbClr val="FFFFFF"/>
                </a:solidFill>
                <a:latin typeface="Calibri"/>
                <a:cs typeface="Calibri"/>
              </a:rPr>
              <a:t>e</a:t>
            </a:r>
            <a:r>
              <a:rPr sz="1800" spc="175" dirty="0">
                <a:solidFill>
                  <a:srgbClr val="FFFFFF"/>
                </a:solidFill>
                <a:latin typeface="Calibri"/>
                <a:cs typeface="Calibri"/>
              </a:rPr>
              <a:t>s</a:t>
            </a:r>
            <a:r>
              <a:rPr sz="1800" spc="130" dirty="0">
                <a:solidFill>
                  <a:srgbClr val="FFFFFF"/>
                </a:solidFill>
                <a:latin typeface="Calibri"/>
                <a:cs typeface="Calibri"/>
              </a:rPr>
              <a:t>t</a:t>
            </a:r>
            <a:r>
              <a:rPr sz="1800" spc="95" dirty="0">
                <a:solidFill>
                  <a:srgbClr val="FFFFFF"/>
                </a:solidFill>
                <a:latin typeface="Calibri"/>
                <a:cs typeface="Calibri"/>
              </a:rPr>
              <a:t>i</a:t>
            </a:r>
            <a:r>
              <a:rPr sz="1800" spc="165" dirty="0">
                <a:solidFill>
                  <a:srgbClr val="FFFFFF"/>
                </a:solidFill>
                <a:latin typeface="Calibri"/>
                <a:cs typeface="Calibri"/>
              </a:rPr>
              <a:t>n</a:t>
            </a:r>
            <a:r>
              <a:rPr sz="1800" spc="355" dirty="0">
                <a:solidFill>
                  <a:srgbClr val="FFFFFF"/>
                </a:solidFill>
                <a:latin typeface="Calibri"/>
                <a:cs typeface="Calibri"/>
              </a:rPr>
              <a:t>g</a:t>
            </a:r>
            <a:endParaRPr sz="1800">
              <a:latin typeface="Calibri"/>
              <a:cs typeface="Calibri"/>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FFFFFF"/>
                </a:solidFill>
                <a:latin typeface="Calibri"/>
                <a:cs typeface="Calibri"/>
              </a:rPr>
              <a:t>Deployment</a:t>
            </a:r>
            <a:endParaRPr sz="1800">
              <a:latin typeface="Calibri"/>
              <a:cs typeface="Calibri"/>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spc="155" dirty="0">
                <a:solidFill>
                  <a:srgbClr val="FFFFFF"/>
                </a:solidFill>
                <a:latin typeface="Calibri"/>
                <a:cs typeface="Calibri"/>
              </a:rPr>
              <a:t>Maintenance</a:t>
            </a:r>
            <a:endParaRPr sz="1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20759" y="2476653"/>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3" name="object 3"/>
          <p:cNvSpPr txBox="1"/>
          <p:nvPr/>
        </p:nvSpPr>
        <p:spPr>
          <a:xfrm>
            <a:off x="2567551" y="2703067"/>
            <a:ext cx="1564005" cy="299720"/>
          </a:xfrm>
          <a:prstGeom prst="rect">
            <a:avLst/>
          </a:prstGeom>
        </p:spPr>
        <p:txBody>
          <a:bodyPr vert="horz" wrap="square" lIns="0" tIns="12700" rIns="0" bIns="0" rtlCol="0">
            <a:spAutoFit/>
          </a:bodyPr>
          <a:lstStyle/>
          <a:p>
            <a:pPr marL="12700">
              <a:lnSpc>
                <a:spcPct val="100000"/>
              </a:lnSpc>
              <a:spcBef>
                <a:spcPts val="100"/>
              </a:spcBef>
            </a:pPr>
            <a:r>
              <a:rPr sz="1800" spc="195" dirty="0">
                <a:solidFill>
                  <a:srgbClr val="FFFFFF"/>
                </a:solidFill>
                <a:latin typeface="Calibri"/>
                <a:cs typeface="Calibri"/>
              </a:rPr>
              <a:t>Development</a:t>
            </a:r>
            <a:endParaRPr sz="1800">
              <a:latin typeface="Calibri"/>
              <a:cs typeface="Calibri"/>
            </a:endParaRPr>
          </a:p>
        </p:txBody>
      </p:sp>
      <p:sp>
        <p:nvSpPr>
          <p:cNvPr id="4" name="object 4"/>
          <p:cNvSpPr/>
          <p:nvPr/>
        </p:nvSpPr>
        <p:spPr>
          <a:xfrm>
            <a:off x="4843171" y="2476653"/>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5" name="object 5"/>
          <p:cNvSpPr txBox="1"/>
          <p:nvPr/>
        </p:nvSpPr>
        <p:spPr>
          <a:xfrm>
            <a:off x="5847087" y="2703067"/>
            <a:ext cx="85090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libri"/>
                <a:cs typeface="Calibri"/>
              </a:rPr>
              <a:t>T</a:t>
            </a:r>
            <a:r>
              <a:rPr sz="1800" spc="235" dirty="0">
                <a:solidFill>
                  <a:srgbClr val="FFFFFF"/>
                </a:solidFill>
                <a:latin typeface="Calibri"/>
                <a:cs typeface="Calibri"/>
              </a:rPr>
              <a:t>e</a:t>
            </a:r>
            <a:r>
              <a:rPr sz="1800" spc="175" dirty="0">
                <a:solidFill>
                  <a:srgbClr val="FFFFFF"/>
                </a:solidFill>
                <a:latin typeface="Calibri"/>
                <a:cs typeface="Calibri"/>
              </a:rPr>
              <a:t>s</a:t>
            </a:r>
            <a:r>
              <a:rPr sz="1800" spc="130" dirty="0">
                <a:solidFill>
                  <a:srgbClr val="FFFFFF"/>
                </a:solidFill>
                <a:latin typeface="Calibri"/>
                <a:cs typeface="Calibri"/>
              </a:rPr>
              <a:t>t</a:t>
            </a:r>
            <a:r>
              <a:rPr sz="1800" spc="95" dirty="0">
                <a:solidFill>
                  <a:srgbClr val="FFFFFF"/>
                </a:solidFill>
                <a:latin typeface="Calibri"/>
                <a:cs typeface="Calibri"/>
              </a:rPr>
              <a:t>i</a:t>
            </a:r>
            <a:r>
              <a:rPr sz="1800" spc="165" dirty="0">
                <a:solidFill>
                  <a:srgbClr val="FFFFFF"/>
                </a:solidFill>
                <a:latin typeface="Calibri"/>
                <a:cs typeface="Calibri"/>
              </a:rPr>
              <a:t>n</a:t>
            </a:r>
            <a:r>
              <a:rPr sz="1800" spc="355" dirty="0">
                <a:solidFill>
                  <a:srgbClr val="FFFFFF"/>
                </a:solidFill>
                <a:latin typeface="Calibri"/>
                <a:cs typeface="Calibri"/>
              </a:rPr>
              <a:t>g</a:t>
            </a:r>
            <a:endParaRPr sz="1800">
              <a:latin typeface="Calibri"/>
              <a:cs typeface="Calibri"/>
            </a:endParaRPr>
          </a:p>
        </p:txBody>
      </p:sp>
      <p:sp>
        <p:nvSpPr>
          <p:cNvPr id="6" name="object 6"/>
          <p:cNvSpPr/>
          <p:nvPr/>
        </p:nvSpPr>
        <p:spPr>
          <a:xfrm>
            <a:off x="4146048" y="3513385"/>
            <a:ext cx="1311275" cy="369570"/>
          </a:xfrm>
          <a:custGeom>
            <a:avLst/>
            <a:gdLst/>
            <a:ahLst/>
            <a:cxnLst/>
            <a:rect l="l" t="t" r="r" b="b"/>
            <a:pathLst>
              <a:path w="1311275" h="369570">
                <a:moveTo>
                  <a:pt x="46825" y="59370"/>
                </a:moveTo>
                <a:lnTo>
                  <a:pt x="63004" y="104127"/>
                </a:lnTo>
                <a:lnTo>
                  <a:pt x="106121" y="145986"/>
                </a:lnTo>
                <a:lnTo>
                  <a:pt x="151688" y="184683"/>
                </a:lnTo>
                <a:lnTo>
                  <a:pt x="187147" y="211416"/>
                </a:lnTo>
                <a:lnTo>
                  <a:pt x="223380" y="236029"/>
                </a:lnTo>
                <a:lnTo>
                  <a:pt x="260324" y="258533"/>
                </a:lnTo>
                <a:lnTo>
                  <a:pt x="297916" y="278942"/>
                </a:lnTo>
                <a:lnTo>
                  <a:pt x="336067" y="297256"/>
                </a:lnTo>
                <a:lnTo>
                  <a:pt x="374713" y="313486"/>
                </a:lnTo>
                <a:lnTo>
                  <a:pt x="413778" y="327634"/>
                </a:lnTo>
                <a:lnTo>
                  <a:pt x="453186" y="339712"/>
                </a:lnTo>
                <a:lnTo>
                  <a:pt x="492861" y="349732"/>
                </a:lnTo>
                <a:lnTo>
                  <a:pt x="532739" y="357708"/>
                </a:lnTo>
                <a:lnTo>
                  <a:pt x="572731" y="363626"/>
                </a:lnTo>
                <a:lnTo>
                  <a:pt x="612787" y="367512"/>
                </a:lnTo>
                <a:lnTo>
                  <a:pt x="652818" y="369379"/>
                </a:lnTo>
                <a:lnTo>
                  <a:pt x="692746" y="369227"/>
                </a:lnTo>
                <a:lnTo>
                  <a:pt x="732510" y="367068"/>
                </a:lnTo>
                <a:lnTo>
                  <a:pt x="772033" y="362915"/>
                </a:lnTo>
                <a:lnTo>
                  <a:pt x="811237" y="356768"/>
                </a:lnTo>
                <a:lnTo>
                  <a:pt x="850061" y="348640"/>
                </a:lnTo>
                <a:lnTo>
                  <a:pt x="888415" y="338543"/>
                </a:lnTo>
                <a:lnTo>
                  <a:pt x="911211" y="331279"/>
                </a:lnTo>
                <a:lnTo>
                  <a:pt x="652691" y="331279"/>
                </a:lnTo>
                <a:lnTo>
                  <a:pt x="614578" y="329463"/>
                </a:lnTo>
                <a:lnTo>
                  <a:pt x="576440" y="325704"/>
                </a:lnTo>
                <a:lnTo>
                  <a:pt x="538340" y="320014"/>
                </a:lnTo>
                <a:lnTo>
                  <a:pt x="500354" y="312381"/>
                </a:lnTo>
                <a:lnTo>
                  <a:pt x="462534" y="302780"/>
                </a:lnTo>
                <a:lnTo>
                  <a:pt x="424967" y="291210"/>
                </a:lnTo>
                <a:lnTo>
                  <a:pt x="387705" y="277672"/>
                </a:lnTo>
                <a:lnTo>
                  <a:pt x="350837" y="262140"/>
                </a:lnTo>
                <a:lnTo>
                  <a:pt x="314426" y="244601"/>
                </a:lnTo>
                <a:lnTo>
                  <a:pt x="278523" y="225069"/>
                </a:lnTo>
                <a:lnTo>
                  <a:pt x="243217" y="203504"/>
                </a:lnTo>
                <a:lnTo>
                  <a:pt x="208572" y="179908"/>
                </a:lnTo>
                <a:lnTo>
                  <a:pt x="174650" y="154279"/>
                </a:lnTo>
                <a:lnTo>
                  <a:pt x="130809" y="116954"/>
                </a:lnTo>
                <a:lnTo>
                  <a:pt x="89560" y="76796"/>
                </a:lnTo>
                <a:lnTo>
                  <a:pt x="88713" y="75855"/>
                </a:lnTo>
                <a:lnTo>
                  <a:pt x="46825" y="59370"/>
                </a:lnTo>
                <a:close/>
              </a:path>
              <a:path w="1311275" h="369570">
                <a:moveTo>
                  <a:pt x="1280160" y="10693"/>
                </a:moveTo>
                <a:lnTo>
                  <a:pt x="1255102" y="44653"/>
                </a:lnTo>
                <a:lnTo>
                  <a:pt x="1229283" y="76034"/>
                </a:lnTo>
                <a:lnTo>
                  <a:pt x="1202194" y="105625"/>
                </a:lnTo>
                <a:lnTo>
                  <a:pt x="1173911" y="133438"/>
                </a:lnTo>
                <a:lnTo>
                  <a:pt x="1144511" y="159461"/>
                </a:lnTo>
                <a:lnTo>
                  <a:pt x="1114044" y="183680"/>
                </a:lnTo>
                <a:lnTo>
                  <a:pt x="1082586" y="206095"/>
                </a:lnTo>
                <a:lnTo>
                  <a:pt x="1050201" y="226694"/>
                </a:lnTo>
                <a:lnTo>
                  <a:pt x="1016977" y="245478"/>
                </a:lnTo>
                <a:lnTo>
                  <a:pt x="948220" y="277545"/>
                </a:lnTo>
                <a:lnTo>
                  <a:pt x="876858" y="302234"/>
                </a:lnTo>
                <a:lnTo>
                  <a:pt x="803452" y="319468"/>
                </a:lnTo>
                <a:lnTo>
                  <a:pt x="728548" y="329183"/>
                </a:lnTo>
                <a:lnTo>
                  <a:pt x="652691" y="331279"/>
                </a:lnTo>
                <a:lnTo>
                  <a:pt x="911211" y="331279"/>
                </a:lnTo>
                <a:lnTo>
                  <a:pt x="963447" y="312470"/>
                </a:lnTo>
                <a:lnTo>
                  <a:pt x="999972" y="296519"/>
                </a:lnTo>
                <a:lnTo>
                  <a:pt x="1035748" y="278637"/>
                </a:lnTo>
                <a:lnTo>
                  <a:pt x="1070686" y="258825"/>
                </a:lnTo>
                <a:lnTo>
                  <a:pt x="1104722" y="237108"/>
                </a:lnTo>
                <a:lnTo>
                  <a:pt x="1137767" y="213486"/>
                </a:lnTo>
                <a:lnTo>
                  <a:pt x="1169771" y="187972"/>
                </a:lnTo>
                <a:lnTo>
                  <a:pt x="1200645" y="160591"/>
                </a:lnTo>
                <a:lnTo>
                  <a:pt x="1230325" y="131330"/>
                </a:lnTo>
                <a:lnTo>
                  <a:pt x="1258709" y="100228"/>
                </a:lnTo>
                <a:lnTo>
                  <a:pt x="1285760" y="67271"/>
                </a:lnTo>
                <a:lnTo>
                  <a:pt x="1310817" y="33312"/>
                </a:lnTo>
                <a:lnTo>
                  <a:pt x="1280160" y="10693"/>
                </a:lnTo>
                <a:close/>
              </a:path>
              <a:path w="1311275" h="369570">
                <a:moveTo>
                  <a:pt x="0" y="0"/>
                </a:moveTo>
                <a:lnTo>
                  <a:pt x="22974" y="163372"/>
                </a:lnTo>
                <a:lnTo>
                  <a:pt x="44488" y="179590"/>
                </a:lnTo>
                <a:lnTo>
                  <a:pt x="51626" y="177071"/>
                </a:lnTo>
                <a:lnTo>
                  <a:pt x="57054" y="172185"/>
                </a:lnTo>
                <a:lnTo>
                  <a:pt x="60254" y="165619"/>
                </a:lnTo>
                <a:lnTo>
                  <a:pt x="60706" y="158064"/>
                </a:lnTo>
                <a:lnTo>
                  <a:pt x="51295" y="91151"/>
                </a:lnTo>
                <a:lnTo>
                  <a:pt x="22606" y="59359"/>
                </a:lnTo>
                <a:lnTo>
                  <a:pt x="8458" y="41478"/>
                </a:lnTo>
                <a:lnTo>
                  <a:pt x="38366" y="17894"/>
                </a:lnTo>
                <a:lnTo>
                  <a:pt x="45471" y="17894"/>
                </a:lnTo>
                <a:lnTo>
                  <a:pt x="0" y="0"/>
                </a:lnTo>
                <a:close/>
              </a:path>
              <a:path w="1311275" h="369570">
                <a:moveTo>
                  <a:pt x="45471" y="17894"/>
                </a:moveTo>
                <a:lnTo>
                  <a:pt x="38366" y="17894"/>
                </a:lnTo>
                <a:lnTo>
                  <a:pt x="50914" y="33858"/>
                </a:lnTo>
                <a:lnTo>
                  <a:pt x="88713" y="75855"/>
                </a:lnTo>
                <a:lnTo>
                  <a:pt x="139572" y="95872"/>
                </a:lnTo>
                <a:lnTo>
                  <a:pt x="147020" y="97191"/>
                </a:lnTo>
                <a:lnTo>
                  <a:pt x="154147" y="95608"/>
                </a:lnTo>
                <a:lnTo>
                  <a:pt x="160163" y="91468"/>
                </a:lnTo>
                <a:lnTo>
                  <a:pt x="164274" y="85115"/>
                </a:lnTo>
                <a:lnTo>
                  <a:pt x="165594" y="77667"/>
                </a:lnTo>
                <a:lnTo>
                  <a:pt x="164010" y="70540"/>
                </a:lnTo>
                <a:lnTo>
                  <a:pt x="159870" y="64525"/>
                </a:lnTo>
                <a:lnTo>
                  <a:pt x="153517" y="60413"/>
                </a:lnTo>
                <a:lnTo>
                  <a:pt x="45471" y="17894"/>
                </a:lnTo>
                <a:close/>
              </a:path>
              <a:path w="1311275" h="369570">
                <a:moveTo>
                  <a:pt x="38366" y="17894"/>
                </a:moveTo>
                <a:lnTo>
                  <a:pt x="8458" y="41478"/>
                </a:lnTo>
                <a:lnTo>
                  <a:pt x="22615" y="59370"/>
                </a:lnTo>
                <a:lnTo>
                  <a:pt x="51295" y="91151"/>
                </a:lnTo>
                <a:lnTo>
                  <a:pt x="46825" y="59370"/>
                </a:lnTo>
                <a:lnTo>
                  <a:pt x="16433" y="47409"/>
                </a:lnTo>
                <a:lnTo>
                  <a:pt x="42278" y="27038"/>
                </a:lnTo>
                <a:lnTo>
                  <a:pt x="45553" y="27038"/>
                </a:lnTo>
                <a:lnTo>
                  <a:pt x="38366" y="17894"/>
                </a:lnTo>
                <a:close/>
              </a:path>
              <a:path w="1311275" h="369570">
                <a:moveTo>
                  <a:pt x="45553" y="27038"/>
                </a:moveTo>
                <a:lnTo>
                  <a:pt x="42278" y="27038"/>
                </a:lnTo>
                <a:lnTo>
                  <a:pt x="46825" y="59370"/>
                </a:lnTo>
                <a:lnTo>
                  <a:pt x="88713" y="75855"/>
                </a:lnTo>
                <a:lnTo>
                  <a:pt x="50914" y="33858"/>
                </a:lnTo>
                <a:lnTo>
                  <a:pt x="45553" y="27038"/>
                </a:lnTo>
                <a:close/>
              </a:path>
              <a:path w="1311275" h="369570">
                <a:moveTo>
                  <a:pt x="42278" y="27038"/>
                </a:moveTo>
                <a:lnTo>
                  <a:pt x="16433" y="47409"/>
                </a:lnTo>
                <a:lnTo>
                  <a:pt x="46825" y="59370"/>
                </a:lnTo>
                <a:lnTo>
                  <a:pt x="42278" y="27038"/>
                </a:lnTo>
                <a:close/>
              </a:path>
            </a:pathLst>
          </a:custGeom>
          <a:solidFill>
            <a:srgbClr val="404040"/>
          </a:solidFill>
        </p:spPr>
        <p:txBody>
          <a:bodyPr wrap="square" lIns="0" tIns="0" rIns="0" bIns="0" rtlCol="0"/>
          <a:lstStyle/>
          <a:p>
            <a:endParaRPr/>
          </a:p>
        </p:txBody>
      </p:sp>
      <p:sp>
        <p:nvSpPr>
          <p:cNvPr id="7" name="object 7"/>
          <p:cNvSpPr/>
          <p:nvPr/>
        </p:nvSpPr>
        <p:spPr>
          <a:xfrm>
            <a:off x="4524706" y="4022156"/>
            <a:ext cx="509332" cy="59750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077298" y="1925740"/>
            <a:ext cx="1308100" cy="400050"/>
          </a:xfrm>
          <a:custGeom>
            <a:avLst/>
            <a:gdLst/>
            <a:ahLst/>
            <a:cxnLst/>
            <a:rect l="l" t="t" r="r" b="b"/>
            <a:pathLst>
              <a:path w="1308100" h="400050">
                <a:moveTo>
                  <a:pt x="1165492" y="296120"/>
                </a:moveTo>
                <a:lnTo>
                  <a:pt x="1158300" y="297381"/>
                </a:lnTo>
                <a:lnTo>
                  <a:pt x="1152103" y="301250"/>
                </a:lnTo>
                <a:lnTo>
                  <a:pt x="1147711" y="307416"/>
                </a:lnTo>
                <a:lnTo>
                  <a:pt x="1146062" y="314794"/>
                </a:lnTo>
                <a:lnTo>
                  <a:pt x="1147325" y="321986"/>
                </a:lnTo>
                <a:lnTo>
                  <a:pt x="1151192" y="328183"/>
                </a:lnTo>
                <a:lnTo>
                  <a:pt x="1157351" y="332574"/>
                </a:lnTo>
                <a:lnTo>
                  <a:pt x="1308036" y="399770"/>
                </a:lnTo>
                <a:lnTo>
                  <a:pt x="1306167" y="380187"/>
                </a:lnTo>
                <a:lnTo>
                  <a:pt x="1270495" y="380187"/>
                </a:lnTo>
                <a:lnTo>
                  <a:pt x="1258684" y="363677"/>
                </a:lnTo>
                <a:lnTo>
                  <a:pt x="1222799" y="320044"/>
                </a:lnTo>
                <a:lnTo>
                  <a:pt x="1172870" y="297776"/>
                </a:lnTo>
                <a:lnTo>
                  <a:pt x="1165492" y="296120"/>
                </a:lnTo>
                <a:close/>
              </a:path>
              <a:path w="1308100" h="400050">
                <a:moveTo>
                  <a:pt x="1222799" y="320044"/>
                </a:moveTo>
                <a:lnTo>
                  <a:pt x="1258684" y="363677"/>
                </a:lnTo>
                <a:lnTo>
                  <a:pt x="1270495" y="380187"/>
                </a:lnTo>
                <a:lnTo>
                  <a:pt x="1283446" y="370878"/>
                </a:lnTo>
                <a:lnTo>
                  <a:pt x="1267002" y="370878"/>
                </a:lnTo>
                <a:lnTo>
                  <a:pt x="1263900" y="338374"/>
                </a:lnTo>
                <a:lnTo>
                  <a:pt x="1222799" y="320044"/>
                </a:lnTo>
                <a:close/>
              </a:path>
              <a:path w="1308100" h="400050">
                <a:moveTo>
                  <a:pt x="1271587" y="218376"/>
                </a:moveTo>
                <a:lnTo>
                  <a:pt x="1264347" y="220572"/>
                </a:lnTo>
                <a:lnTo>
                  <a:pt x="1258708" y="225212"/>
                </a:lnTo>
                <a:lnTo>
                  <a:pt x="1255219" y="231628"/>
                </a:lnTo>
                <a:lnTo>
                  <a:pt x="1254429" y="239153"/>
                </a:lnTo>
                <a:lnTo>
                  <a:pt x="1260850" y="306425"/>
                </a:lnTo>
                <a:lnTo>
                  <a:pt x="1288084" y="339458"/>
                </a:lnTo>
                <a:lnTo>
                  <a:pt x="1301432" y="357949"/>
                </a:lnTo>
                <a:lnTo>
                  <a:pt x="1270495" y="380187"/>
                </a:lnTo>
                <a:lnTo>
                  <a:pt x="1306167" y="380187"/>
                </a:lnTo>
                <a:lnTo>
                  <a:pt x="1292364" y="235534"/>
                </a:lnTo>
                <a:lnTo>
                  <a:pt x="1290168" y="228293"/>
                </a:lnTo>
                <a:lnTo>
                  <a:pt x="1285528" y="222654"/>
                </a:lnTo>
                <a:lnTo>
                  <a:pt x="1279113" y="219166"/>
                </a:lnTo>
                <a:lnTo>
                  <a:pt x="1271587" y="218376"/>
                </a:lnTo>
                <a:close/>
              </a:path>
              <a:path w="1308100" h="400050">
                <a:moveTo>
                  <a:pt x="1263900" y="338374"/>
                </a:moveTo>
                <a:lnTo>
                  <a:pt x="1267002" y="370878"/>
                </a:lnTo>
                <a:lnTo>
                  <a:pt x="1293723" y="351675"/>
                </a:lnTo>
                <a:lnTo>
                  <a:pt x="1263900" y="338374"/>
                </a:lnTo>
                <a:close/>
              </a:path>
              <a:path w="1308100" h="400050">
                <a:moveTo>
                  <a:pt x="1260850" y="306425"/>
                </a:moveTo>
                <a:lnTo>
                  <a:pt x="1263900" y="338374"/>
                </a:lnTo>
                <a:lnTo>
                  <a:pt x="1293723" y="351675"/>
                </a:lnTo>
                <a:lnTo>
                  <a:pt x="1267002" y="370878"/>
                </a:lnTo>
                <a:lnTo>
                  <a:pt x="1283446" y="370878"/>
                </a:lnTo>
                <a:lnTo>
                  <a:pt x="1301432" y="357949"/>
                </a:lnTo>
                <a:lnTo>
                  <a:pt x="1288084" y="339458"/>
                </a:lnTo>
                <a:lnTo>
                  <a:pt x="1260850" y="306425"/>
                </a:lnTo>
                <a:close/>
              </a:path>
              <a:path w="1308100" h="400050">
                <a:moveTo>
                  <a:pt x="863521" y="38099"/>
                </a:moveTo>
                <a:lnTo>
                  <a:pt x="632790" y="38099"/>
                </a:lnTo>
                <a:lnTo>
                  <a:pt x="670763" y="39700"/>
                </a:lnTo>
                <a:lnTo>
                  <a:pt x="708761" y="43218"/>
                </a:lnTo>
                <a:lnTo>
                  <a:pt x="746696" y="48666"/>
                </a:lnTo>
                <a:lnTo>
                  <a:pt x="784504" y="56057"/>
                </a:lnTo>
                <a:lnTo>
                  <a:pt x="822109" y="65379"/>
                </a:lnTo>
                <a:lnTo>
                  <a:pt x="859459" y="76657"/>
                </a:lnTo>
                <a:lnTo>
                  <a:pt x="896480" y="89890"/>
                </a:lnTo>
                <a:lnTo>
                  <a:pt x="933094" y="105079"/>
                </a:lnTo>
                <a:lnTo>
                  <a:pt x="969225" y="122237"/>
                </a:lnTo>
                <a:lnTo>
                  <a:pt x="1004836" y="141376"/>
                </a:lnTo>
                <a:lnTo>
                  <a:pt x="1039825" y="162509"/>
                </a:lnTo>
                <a:lnTo>
                  <a:pt x="1074127" y="185623"/>
                </a:lnTo>
                <a:lnTo>
                  <a:pt x="1107694" y="210731"/>
                </a:lnTo>
                <a:lnTo>
                  <a:pt x="1140434" y="237858"/>
                </a:lnTo>
                <a:lnTo>
                  <a:pt x="1182573" y="277101"/>
                </a:lnTo>
                <a:lnTo>
                  <a:pt x="1221981" y="319049"/>
                </a:lnTo>
                <a:lnTo>
                  <a:pt x="1222799" y="320044"/>
                </a:lnTo>
                <a:lnTo>
                  <a:pt x="1263900" y="338374"/>
                </a:lnTo>
                <a:lnTo>
                  <a:pt x="1249730" y="292938"/>
                </a:lnTo>
                <a:lnTo>
                  <a:pt x="1208519" y="249199"/>
                </a:lnTo>
                <a:lnTo>
                  <a:pt x="1164729" y="208508"/>
                </a:lnTo>
                <a:lnTo>
                  <a:pt x="1130503" y="180212"/>
                </a:lnTo>
                <a:lnTo>
                  <a:pt x="1095400" y="154012"/>
                </a:lnTo>
                <a:lnTo>
                  <a:pt x="1059497" y="129882"/>
                </a:lnTo>
                <a:lnTo>
                  <a:pt x="1022858" y="107810"/>
                </a:lnTo>
                <a:lnTo>
                  <a:pt x="985558" y="87820"/>
                </a:lnTo>
                <a:lnTo>
                  <a:pt x="947674" y="69888"/>
                </a:lnTo>
                <a:lnTo>
                  <a:pt x="909281" y="54000"/>
                </a:lnTo>
                <a:lnTo>
                  <a:pt x="870445" y="40182"/>
                </a:lnTo>
                <a:lnTo>
                  <a:pt x="863521" y="38099"/>
                </a:lnTo>
                <a:close/>
              </a:path>
              <a:path w="1308100" h="400050">
                <a:moveTo>
                  <a:pt x="632447" y="0"/>
                </a:moveTo>
                <a:lnTo>
                  <a:pt x="592620" y="380"/>
                </a:lnTo>
                <a:lnTo>
                  <a:pt x="552958" y="2768"/>
                </a:lnTo>
                <a:lnTo>
                  <a:pt x="513511" y="7162"/>
                </a:lnTo>
                <a:lnTo>
                  <a:pt x="474370" y="13550"/>
                </a:lnTo>
                <a:lnTo>
                  <a:pt x="435597" y="21932"/>
                </a:lnTo>
                <a:lnTo>
                  <a:pt x="397281" y="32283"/>
                </a:lnTo>
                <a:lnTo>
                  <a:pt x="359486" y="44627"/>
                </a:lnTo>
                <a:lnTo>
                  <a:pt x="322275" y="58927"/>
                </a:lnTo>
                <a:lnTo>
                  <a:pt x="285750" y="75209"/>
                </a:lnTo>
                <a:lnTo>
                  <a:pt x="249961" y="93433"/>
                </a:lnTo>
                <a:lnTo>
                  <a:pt x="214985" y="113614"/>
                </a:lnTo>
                <a:lnTo>
                  <a:pt x="180911" y="135737"/>
                </a:lnTo>
                <a:lnTo>
                  <a:pt x="147802" y="159791"/>
                </a:lnTo>
                <a:lnTo>
                  <a:pt x="115735" y="185775"/>
                </a:lnTo>
                <a:lnTo>
                  <a:pt x="84797" y="213677"/>
                </a:lnTo>
                <a:lnTo>
                  <a:pt x="55041" y="243484"/>
                </a:lnTo>
                <a:lnTo>
                  <a:pt x="26543" y="275196"/>
                </a:lnTo>
                <a:lnTo>
                  <a:pt x="0" y="308013"/>
                </a:lnTo>
                <a:lnTo>
                  <a:pt x="29616" y="331977"/>
                </a:lnTo>
                <a:lnTo>
                  <a:pt x="56172" y="299161"/>
                </a:lnTo>
                <a:lnTo>
                  <a:pt x="83362" y="268973"/>
                </a:lnTo>
                <a:lnTo>
                  <a:pt x="111747" y="240614"/>
                </a:lnTo>
                <a:lnTo>
                  <a:pt x="141236" y="214083"/>
                </a:lnTo>
                <a:lnTo>
                  <a:pt x="171767" y="189407"/>
                </a:lnTo>
                <a:lnTo>
                  <a:pt x="203288" y="166573"/>
                </a:lnTo>
                <a:lnTo>
                  <a:pt x="235711" y="145580"/>
                </a:lnTo>
                <a:lnTo>
                  <a:pt x="268986" y="126441"/>
                </a:lnTo>
                <a:lnTo>
                  <a:pt x="303022" y="109169"/>
                </a:lnTo>
                <a:lnTo>
                  <a:pt x="373138" y="80187"/>
                </a:lnTo>
                <a:lnTo>
                  <a:pt x="445528" y="58712"/>
                </a:lnTo>
                <a:lnTo>
                  <a:pt x="519620" y="44767"/>
                </a:lnTo>
                <a:lnTo>
                  <a:pt x="594893" y="38417"/>
                </a:lnTo>
                <a:lnTo>
                  <a:pt x="863521" y="38099"/>
                </a:lnTo>
                <a:lnTo>
                  <a:pt x="831265" y="28397"/>
                </a:lnTo>
                <a:lnTo>
                  <a:pt x="791781" y="18656"/>
                </a:lnTo>
                <a:lnTo>
                  <a:pt x="752081" y="10960"/>
                </a:lnTo>
                <a:lnTo>
                  <a:pt x="712254" y="5283"/>
                </a:lnTo>
                <a:lnTo>
                  <a:pt x="672338" y="1638"/>
                </a:lnTo>
                <a:lnTo>
                  <a:pt x="632447" y="0"/>
                </a:lnTo>
                <a:close/>
              </a:path>
            </a:pathLst>
          </a:custGeom>
          <a:solidFill>
            <a:srgbClr val="404040"/>
          </a:solidFill>
        </p:spPr>
        <p:txBody>
          <a:bodyPr wrap="square" lIns="0" tIns="0" rIns="0" bIns="0" rtlCol="0"/>
          <a:lstStyle/>
          <a:p>
            <a:endParaRPr/>
          </a:p>
        </p:txBody>
      </p:sp>
      <p:sp>
        <p:nvSpPr>
          <p:cNvPr id="9" name="object 9"/>
          <p:cNvSpPr txBox="1"/>
          <p:nvPr/>
        </p:nvSpPr>
        <p:spPr>
          <a:xfrm>
            <a:off x="4040154" y="1400555"/>
            <a:ext cx="1530350" cy="330200"/>
          </a:xfrm>
          <a:prstGeom prst="rect">
            <a:avLst/>
          </a:prstGeom>
        </p:spPr>
        <p:txBody>
          <a:bodyPr vert="horz" wrap="square" lIns="0" tIns="12700" rIns="0" bIns="0" rtlCol="0">
            <a:spAutoFit/>
          </a:bodyPr>
          <a:lstStyle/>
          <a:p>
            <a:pPr marL="12700">
              <a:lnSpc>
                <a:spcPct val="100000"/>
              </a:lnSpc>
              <a:spcBef>
                <a:spcPts val="100"/>
              </a:spcBef>
            </a:pPr>
            <a:r>
              <a:rPr sz="2000" spc="245" dirty="0">
                <a:solidFill>
                  <a:srgbClr val="404040"/>
                </a:solidFill>
                <a:latin typeface="Calibri"/>
                <a:cs typeface="Calibri"/>
              </a:rPr>
              <a:t>Fixed </a:t>
            </a:r>
            <a:r>
              <a:rPr sz="2000" spc="150" dirty="0">
                <a:solidFill>
                  <a:srgbClr val="404040"/>
                </a:solidFill>
                <a:latin typeface="Calibri"/>
                <a:cs typeface="Calibri"/>
              </a:rPr>
              <a:t>in</a:t>
            </a:r>
            <a:r>
              <a:rPr sz="2000" spc="-35" dirty="0">
                <a:solidFill>
                  <a:srgbClr val="404040"/>
                </a:solidFill>
                <a:latin typeface="Calibri"/>
                <a:cs typeface="Calibri"/>
              </a:rPr>
              <a:t> v1.1</a:t>
            </a:r>
            <a:endParaRPr sz="2000">
              <a:latin typeface="Calibri"/>
              <a:cs typeface="Calibri"/>
            </a:endParaRPr>
          </a:p>
        </p:txBody>
      </p:sp>
      <p:sp>
        <p:nvSpPr>
          <p:cNvPr id="10" name="object 10"/>
          <p:cNvSpPr/>
          <p:nvPr/>
        </p:nvSpPr>
        <p:spPr>
          <a:xfrm>
            <a:off x="2732544" y="1172108"/>
            <a:ext cx="987168" cy="1074737"/>
          </a:xfrm>
          <a:prstGeom prst="rect">
            <a:avLst/>
          </a:prstGeom>
          <a:blipFill>
            <a:blip r:embed="rId4" cstate="print"/>
            <a:stretch>
              <a:fillRect/>
            </a:stretch>
          </a:blipFill>
        </p:spPr>
        <p:txBody>
          <a:bodyPr wrap="square" lIns="0" tIns="0" rIns="0" bIns="0" rtlCol="0"/>
          <a:lstStyle/>
          <a:p>
            <a:endParaRPr/>
          </a:p>
        </p:txBody>
      </p:sp>
      <p:grpSp>
        <p:nvGrpSpPr>
          <p:cNvPr id="11" name="object 11"/>
          <p:cNvGrpSpPr/>
          <p:nvPr/>
        </p:nvGrpSpPr>
        <p:grpSpPr>
          <a:xfrm>
            <a:off x="3863249" y="1284621"/>
            <a:ext cx="3962400" cy="558165"/>
            <a:chOff x="3863249" y="1284621"/>
            <a:chExt cx="3962400" cy="558165"/>
          </a:xfrm>
        </p:grpSpPr>
        <p:sp>
          <p:nvSpPr>
            <p:cNvPr id="12" name="object 12"/>
            <p:cNvSpPr/>
            <p:nvPr/>
          </p:nvSpPr>
          <p:spPr>
            <a:xfrm>
              <a:off x="3877530" y="1298901"/>
              <a:ext cx="1877060" cy="529590"/>
            </a:xfrm>
            <a:custGeom>
              <a:avLst/>
              <a:gdLst/>
              <a:ahLst/>
              <a:cxnLst/>
              <a:rect l="l" t="t" r="r" b="b"/>
              <a:pathLst>
                <a:path w="1877060" h="529589">
                  <a:moveTo>
                    <a:pt x="1876663" y="485253"/>
                  </a:moveTo>
                  <a:lnTo>
                    <a:pt x="1873196" y="502426"/>
                  </a:lnTo>
                  <a:lnTo>
                    <a:pt x="1863741" y="516449"/>
                  </a:lnTo>
                  <a:lnTo>
                    <a:pt x="1849718" y="525903"/>
                  </a:lnTo>
                  <a:lnTo>
                    <a:pt x="1832546" y="529370"/>
                  </a:lnTo>
                  <a:lnTo>
                    <a:pt x="44117" y="529370"/>
                  </a:lnTo>
                  <a:lnTo>
                    <a:pt x="26944" y="525903"/>
                  </a:lnTo>
                  <a:lnTo>
                    <a:pt x="12921" y="516449"/>
                  </a:lnTo>
                  <a:lnTo>
                    <a:pt x="3466" y="502426"/>
                  </a:lnTo>
                  <a:lnTo>
                    <a:pt x="0" y="485253"/>
                  </a:lnTo>
                  <a:lnTo>
                    <a:pt x="0" y="44117"/>
                  </a:lnTo>
                  <a:lnTo>
                    <a:pt x="3466" y="26944"/>
                  </a:lnTo>
                  <a:lnTo>
                    <a:pt x="12921" y="12921"/>
                  </a:lnTo>
                  <a:lnTo>
                    <a:pt x="26944" y="3466"/>
                  </a:lnTo>
                  <a:lnTo>
                    <a:pt x="44117" y="0"/>
                  </a:lnTo>
                  <a:lnTo>
                    <a:pt x="1832546" y="0"/>
                  </a:lnTo>
                  <a:lnTo>
                    <a:pt x="1849718" y="3466"/>
                  </a:lnTo>
                  <a:lnTo>
                    <a:pt x="1863741" y="12921"/>
                  </a:lnTo>
                  <a:lnTo>
                    <a:pt x="1873196" y="26944"/>
                  </a:lnTo>
                  <a:lnTo>
                    <a:pt x="1876663" y="44117"/>
                  </a:lnTo>
                  <a:lnTo>
                    <a:pt x="1876663" y="485253"/>
                  </a:lnTo>
                  <a:close/>
                </a:path>
              </a:pathLst>
            </a:custGeom>
            <a:ln w="28560">
              <a:solidFill>
                <a:srgbClr val="404040"/>
              </a:solidFill>
            </a:ln>
          </p:spPr>
          <p:txBody>
            <a:bodyPr wrap="square" lIns="0" tIns="0" rIns="0" bIns="0" rtlCol="0"/>
            <a:lstStyle/>
            <a:p>
              <a:endParaRPr/>
            </a:p>
          </p:txBody>
        </p:sp>
        <p:sp>
          <p:nvSpPr>
            <p:cNvPr id="13" name="object 13"/>
            <p:cNvSpPr/>
            <p:nvPr/>
          </p:nvSpPr>
          <p:spPr>
            <a:xfrm>
              <a:off x="5755250" y="1563451"/>
              <a:ext cx="2070100" cy="0"/>
            </a:xfrm>
            <a:custGeom>
              <a:avLst/>
              <a:gdLst/>
              <a:ahLst/>
              <a:cxnLst/>
              <a:rect l="l" t="t" r="r" b="b"/>
              <a:pathLst>
                <a:path w="2070100">
                  <a:moveTo>
                    <a:pt x="2070094" y="0"/>
                  </a:moveTo>
                  <a:lnTo>
                    <a:pt x="0" y="0"/>
                  </a:lnTo>
                </a:path>
              </a:pathLst>
            </a:custGeom>
            <a:ln w="28560">
              <a:solidFill>
                <a:srgbClr val="404040"/>
              </a:solidFill>
            </a:ln>
          </p:spPr>
          <p:txBody>
            <a:bodyPr wrap="square" lIns="0" tIns="0" rIns="0" bIns="0" rtlCol="0"/>
            <a:lstStyle/>
            <a:p>
              <a:endParaRPr/>
            </a:p>
          </p:txBody>
        </p:sp>
      </p:grpSp>
      <p:sp>
        <p:nvSpPr>
          <p:cNvPr id="14" name="object 1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469265" algn="l"/>
              </a:tabLst>
            </a:pPr>
            <a:r>
              <a:rPr spc="20" dirty="0"/>
              <a:t>1)	</a:t>
            </a:r>
            <a:r>
              <a:rPr spc="200" dirty="0"/>
              <a:t>Confirmation</a:t>
            </a:r>
            <a:r>
              <a:rPr spc="100" dirty="0"/>
              <a:t> </a:t>
            </a:r>
            <a:r>
              <a:rPr spc="190" dirty="0"/>
              <a:t>Testing</a:t>
            </a:r>
          </a:p>
        </p:txBody>
      </p:sp>
      <p:sp>
        <p:nvSpPr>
          <p:cNvPr id="15" name="object 15"/>
          <p:cNvSpPr txBox="1"/>
          <p:nvPr/>
        </p:nvSpPr>
        <p:spPr>
          <a:xfrm>
            <a:off x="8001524" y="1534667"/>
            <a:ext cx="2886710" cy="33020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2000" spc="240" dirty="0">
                <a:solidFill>
                  <a:srgbClr val="404040"/>
                </a:solidFill>
                <a:latin typeface="Calibri"/>
                <a:cs typeface="Calibri"/>
              </a:rPr>
              <a:t>2)	</a:t>
            </a:r>
            <a:r>
              <a:rPr sz="2000" spc="220" dirty="0">
                <a:solidFill>
                  <a:srgbClr val="404040"/>
                </a:solidFill>
                <a:latin typeface="Calibri"/>
                <a:cs typeface="Calibri"/>
              </a:rPr>
              <a:t>Regression</a:t>
            </a:r>
            <a:r>
              <a:rPr sz="2000" spc="100" dirty="0">
                <a:solidFill>
                  <a:srgbClr val="404040"/>
                </a:solidFill>
                <a:latin typeface="Calibri"/>
                <a:cs typeface="Calibri"/>
              </a:rPr>
              <a:t> </a:t>
            </a:r>
            <a:r>
              <a:rPr sz="2000" spc="190" dirty="0">
                <a:solidFill>
                  <a:srgbClr val="404040"/>
                </a:solidFill>
                <a:latin typeface="Calibri"/>
                <a:cs typeface="Calibri"/>
              </a:rPr>
              <a:t>Testing</a:t>
            </a:r>
            <a:endParaRPr sz="20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17329"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gn="ctr">
              <a:lnSpc>
                <a:spcPct val="100000"/>
              </a:lnSpc>
              <a:spcBef>
                <a:spcPts val="3215"/>
              </a:spcBef>
            </a:pPr>
            <a:r>
              <a:rPr sz="3200" spc="10" dirty="0">
                <a:solidFill>
                  <a:srgbClr val="2A9FBC"/>
                </a:solidFill>
                <a:latin typeface="Verdana"/>
                <a:cs typeface="Verdana"/>
              </a:rPr>
              <a:t>Regression</a:t>
            </a:r>
            <a:r>
              <a:rPr sz="3200" spc="-165" dirty="0">
                <a:solidFill>
                  <a:srgbClr val="2A9FBC"/>
                </a:solidFill>
                <a:latin typeface="Verdana"/>
                <a:cs typeface="Verdana"/>
              </a:rPr>
              <a:t> </a:t>
            </a:r>
            <a:r>
              <a:rPr sz="3200" spc="-25" dirty="0">
                <a:solidFill>
                  <a:srgbClr val="2A9FBC"/>
                </a:solidFill>
                <a:latin typeface="Verdana"/>
                <a:cs typeface="Verdana"/>
              </a:rPr>
              <a:t>Testing</a:t>
            </a:r>
            <a:endParaRPr sz="3200">
              <a:latin typeface="Verdana"/>
              <a:cs typeface="Verdana"/>
            </a:endParaRPr>
          </a:p>
          <a:p>
            <a:pPr marL="274320" marR="267335" algn="ctr">
              <a:lnSpc>
                <a:spcPct val="100800"/>
              </a:lnSpc>
              <a:spcBef>
                <a:spcPts val="1735"/>
              </a:spcBef>
            </a:pPr>
            <a:r>
              <a:rPr sz="2400" spc="290" dirty="0">
                <a:solidFill>
                  <a:srgbClr val="404040"/>
                </a:solidFill>
                <a:latin typeface="Calibri"/>
                <a:cs typeface="Calibri"/>
              </a:rPr>
              <a:t>Did </a:t>
            </a:r>
            <a:r>
              <a:rPr sz="2400" spc="220" dirty="0">
                <a:solidFill>
                  <a:srgbClr val="404040"/>
                </a:solidFill>
                <a:latin typeface="Calibri"/>
                <a:cs typeface="Calibri"/>
              </a:rPr>
              <a:t>the </a:t>
            </a:r>
            <a:r>
              <a:rPr sz="2400" spc="215" dirty="0">
                <a:solidFill>
                  <a:srgbClr val="404040"/>
                </a:solidFill>
                <a:latin typeface="Calibri"/>
                <a:cs typeface="Calibri"/>
              </a:rPr>
              <a:t>fix </a:t>
            </a:r>
            <a:r>
              <a:rPr sz="2400" spc="254" dirty="0">
                <a:solidFill>
                  <a:srgbClr val="404040"/>
                </a:solidFill>
                <a:latin typeface="Calibri"/>
                <a:cs typeface="Calibri"/>
              </a:rPr>
              <a:t>(or a </a:t>
            </a:r>
            <a:r>
              <a:rPr sz="2400" spc="295" dirty="0">
                <a:solidFill>
                  <a:srgbClr val="404040"/>
                </a:solidFill>
                <a:latin typeface="Calibri"/>
                <a:cs typeface="Calibri"/>
              </a:rPr>
              <a:t>change)</a:t>
            </a:r>
            <a:r>
              <a:rPr sz="2400" spc="-220" dirty="0">
                <a:solidFill>
                  <a:srgbClr val="404040"/>
                </a:solidFill>
                <a:latin typeface="Calibri"/>
                <a:cs typeface="Calibri"/>
              </a:rPr>
              <a:t> </a:t>
            </a:r>
            <a:r>
              <a:rPr sz="2400" spc="254" dirty="0">
                <a:solidFill>
                  <a:srgbClr val="404040"/>
                </a:solidFill>
                <a:latin typeface="Calibri"/>
                <a:cs typeface="Calibri"/>
              </a:rPr>
              <a:t>break  </a:t>
            </a:r>
            <a:r>
              <a:rPr sz="2400" spc="250" dirty="0">
                <a:solidFill>
                  <a:srgbClr val="404040"/>
                </a:solidFill>
                <a:latin typeface="Calibri"/>
                <a:cs typeface="Calibri"/>
              </a:rPr>
              <a:t>anything</a:t>
            </a:r>
            <a:r>
              <a:rPr sz="2400" spc="180" dirty="0">
                <a:solidFill>
                  <a:srgbClr val="404040"/>
                </a:solidFill>
                <a:latin typeface="Calibri"/>
                <a:cs typeface="Calibri"/>
              </a:rPr>
              <a:t> </a:t>
            </a:r>
            <a:r>
              <a:rPr sz="2400" spc="195" dirty="0">
                <a:solidFill>
                  <a:srgbClr val="404040"/>
                </a:solidFill>
                <a:latin typeface="Calibri"/>
                <a:cs typeface="Calibri"/>
              </a:rPr>
              <a:t>else?</a:t>
            </a:r>
            <a:endParaRPr sz="2400">
              <a:latin typeface="Calibri"/>
              <a:cs typeface="Calibri"/>
            </a:endParaRPr>
          </a:p>
        </p:txBody>
      </p:sp>
      <p:sp>
        <p:nvSpPr>
          <p:cNvPr id="3" name="object 3"/>
          <p:cNvSpPr txBox="1"/>
          <p:nvPr/>
        </p:nvSpPr>
        <p:spPr>
          <a:xfrm>
            <a:off x="706514"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5"/>
              </a:spcBef>
            </a:pPr>
            <a:endParaRPr sz="4000">
              <a:latin typeface="Times New Roman"/>
              <a:cs typeface="Times New Roman"/>
            </a:endParaRPr>
          </a:p>
          <a:p>
            <a:pPr algn="ctr">
              <a:lnSpc>
                <a:spcPct val="100000"/>
              </a:lnSpc>
            </a:pPr>
            <a:r>
              <a:rPr sz="3200" spc="25" dirty="0">
                <a:solidFill>
                  <a:srgbClr val="2A9FBC"/>
                </a:solidFill>
                <a:latin typeface="Verdana"/>
                <a:cs typeface="Verdana"/>
              </a:rPr>
              <a:t>Confirmation</a:t>
            </a:r>
            <a:r>
              <a:rPr sz="3200" spc="-170" dirty="0">
                <a:solidFill>
                  <a:srgbClr val="2A9FBC"/>
                </a:solidFill>
                <a:latin typeface="Verdana"/>
                <a:cs typeface="Verdana"/>
              </a:rPr>
              <a:t> </a:t>
            </a:r>
            <a:r>
              <a:rPr sz="3200" spc="-25" dirty="0">
                <a:solidFill>
                  <a:srgbClr val="2A9FBC"/>
                </a:solidFill>
                <a:latin typeface="Verdana"/>
                <a:cs typeface="Verdana"/>
              </a:rPr>
              <a:t>Testing</a:t>
            </a:r>
            <a:endParaRPr sz="3200">
              <a:latin typeface="Verdana"/>
              <a:cs typeface="Verdana"/>
            </a:endParaRPr>
          </a:p>
          <a:p>
            <a:pPr algn="ctr">
              <a:lnSpc>
                <a:spcPct val="100000"/>
              </a:lnSpc>
              <a:spcBef>
                <a:spcPts val="1760"/>
              </a:spcBef>
            </a:pPr>
            <a:r>
              <a:rPr sz="2400" spc="295" dirty="0">
                <a:solidFill>
                  <a:srgbClr val="404040"/>
                </a:solidFill>
                <a:latin typeface="Calibri"/>
                <a:cs typeface="Calibri"/>
              </a:rPr>
              <a:t>Was </a:t>
            </a:r>
            <a:r>
              <a:rPr sz="2400" spc="220" dirty="0">
                <a:solidFill>
                  <a:srgbClr val="404040"/>
                </a:solidFill>
                <a:latin typeface="Calibri"/>
                <a:cs typeface="Calibri"/>
              </a:rPr>
              <a:t>the </a:t>
            </a:r>
            <a:r>
              <a:rPr sz="2400" spc="350" dirty="0">
                <a:solidFill>
                  <a:srgbClr val="404040"/>
                </a:solidFill>
                <a:latin typeface="Calibri"/>
                <a:cs typeface="Calibri"/>
              </a:rPr>
              <a:t>bug </a:t>
            </a:r>
            <a:r>
              <a:rPr sz="2400" spc="204" dirty="0">
                <a:solidFill>
                  <a:srgbClr val="404040"/>
                </a:solidFill>
                <a:latin typeface="Calibri"/>
                <a:cs typeface="Calibri"/>
              </a:rPr>
              <a:t>really</a:t>
            </a:r>
            <a:r>
              <a:rPr sz="2400" spc="-175" dirty="0">
                <a:solidFill>
                  <a:srgbClr val="404040"/>
                </a:solidFill>
                <a:latin typeface="Calibri"/>
                <a:cs typeface="Calibri"/>
              </a:rPr>
              <a:t> </a:t>
            </a:r>
            <a:r>
              <a:rPr sz="2400" spc="225" dirty="0">
                <a:solidFill>
                  <a:srgbClr val="404040"/>
                </a:solidFill>
                <a:latin typeface="Calibri"/>
                <a:cs typeface="Calibri"/>
              </a:rPr>
              <a:t>fixed?</a:t>
            </a:r>
            <a:endParaRPr sz="2400">
              <a:latin typeface="Calibri"/>
              <a:cs typeface="Calibri"/>
            </a:endParaRPr>
          </a:p>
        </p:txBody>
      </p:sp>
      <p:sp>
        <p:nvSpPr>
          <p:cNvPr id="4" name="object 4"/>
          <p:cNvSpPr txBox="1">
            <a:spLocks noGrp="1"/>
          </p:cNvSpPr>
          <p:nvPr>
            <p:ph type="title"/>
          </p:nvPr>
        </p:nvSpPr>
        <p:spPr>
          <a:xfrm>
            <a:off x="3432446" y="517652"/>
            <a:ext cx="5240020" cy="574040"/>
          </a:xfrm>
          <a:prstGeom prst="rect">
            <a:avLst/>
          </a:prstGeom>
        </p:spPr>
        <p:txBody>
          <a:bodyPr vert="horz" wrap="square" lIns="0" tIns="12700" rIns="0" bIns="0" rtlCol="0">
            <a:spAutoFit/>
          </a:bodyPr>
          <a:lstStyle/>
          <a:p>
            <a:pPr marL="12700">
              <a:lnSpc>
                <a:spcPct val="100000"/>
              </a:lnSpc>
              <a:spcBef>
                <a:spcPts val="100"/>
              </a:spcBef>
            </a:pPr>
            <a:r>
              <a:rPr sz="3600" spc="-45" dirty="0">
                <a:latin typeface="Verdana"/>
                <a:cs typeface="Verdana"/>
              </a:rPr>
              <a:t>Change-related</a:t>
            </a:r>
            <a:r>
              <a:rPr sz="3600" spc="-225" dirty="0">
                <a:latin typeface="Verdana"/>
                <a:cs typeface="Verdana"/>
              </a:rPr>
              <a:t> </a:t>
            </a:r>
            <a:r>
              <a:rPr sz="3600" spc="-80" dirty="0">
                <a:latin typeface="Verdana"/>
                <a:cs typeface="Verdana"/>
              </a:rPr>
              <a:t>Testing</a:t>
            </a:r>
            <a:endParaRPr sz="36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6770" y="3776442"/>
            <a:ext cx="10313670" cy="2473960"/>
          </a:xfrm>
          <a:prstGeom prst="rect">
            <a:avLst/>
          </a:prstGeom>
          <a:solidFill>
            <a:srgbClr val="A49DCA"/>
          </a:solidFill>
          <a:ln w="25387">
            <a:solidFill>
              <a:srgbClr val="675BA7"/>
            </a:solidFill>
          </a:ln>
        </p:spPr>
        <p:txBody>
          <a:bodyPr vert="horz" wrap="square" lIns="0" tIns="239395" rIns="0" bIns="0" rtlCol="0">
            <a:spAutoFit/>
          </a:bodyPr>
          <a:lstStyle/>
          <a:p>
            <a:pPr marL="374015" algn="ctr">
              <a:lnSpc>
                <a:spcPct val="100000"/>
              </a:lnSpc>
              <a:spcBef>
                <a:spcPts val="1885"/>
              </a:spcBef>
            </a:pPr>
            <a:r>
              <a:rPr sz="2000" spc="210" dirty="0">
                <a:solidFill>
                  <a:srgbClr val="404040"/>
                </a:solidFill>
                <a:latin typeface="Calibri"/>
                <a:cs typeface="Calibri"/>
              </a:rPr>
              <a:t>Non-Functional</a:t>
            </a:r>
            <a:endParaRPr sz="2000">
              <a:latin typeface="Calibri"/>
              <a:cs typeface="Calibri"/>
            </a:endParaRPr>
          </a:p>
        </p:txBody>
      </p:sp>
      <p:sp>
        <p:nvSpPr>
          <p:cNvPr id="3" name="object 3"/>
          <p:cNvSpPr txBox="1"/>
          <p:nvPr/>
        </p:nvSpPr>
        <p:spPr>
          <a:xfrm>
            <a:off x="1447102" y="1423826"/>
            <a:ext cx="1837689" cy="1219200"/>
          </a:xfrm>
          <a:prstGeom prst="rect">
            <a:avLst/>
          </a:prstGeom>
          <a:solidFill>
            <a:srgbClr val="9BC850"/>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4" name="object 4"/>
          <p:cNvSpPr txBox="1"/>
          <p:nvPr/>
        </p:nvSpPr>
        <p:spPr>
          <a:xfrm>
            <a:off x="4016928" y="1423824"/>
            <a:ext cx="1837689" cy="1219200"/>
          </a:xfrm>
          <a:prstGeom prst="rect">
            <a:avLst/>
          </a:prstGeom>
          <a:solidFill>
            <a:srgbClr val="9BC850"/>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5" name="object 5"/>
          <p:cNvSpPr txBox="1"/>
          <p:nvPr/>
        </p:nvSpPr>
        <p:spPr>
          <a:xfrm>
            <a:off x="6544809" y="1423827"/>
            <a:ext cx="1837689" cy="1219200"/>
          </a:xfrm>
          <a:prstGeom prst="rect">
            <a:avLst/>
          </a:prstGeom>
          <a:solidFill>
            <a:srgbClr val="9BC850"/>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6" name="object 6"/>
          <p:cNvSpPr txBox="1"/>
          <p:nvPr/>
        </p:nvSpPr>
        <p:spPr>
          <a:xfrm>
            <a:off x="9114636" y="1423826"/>
            <a:ext cx="1837689" cy="1219200"/>
          </a:xfrm>
          <a:prstGeom prst="rect">
            <a:avLst/>
          </a:prstGeom>
          <a:solidFill>
            <a:srgbClr val="9BC850"/>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7" name="object 7"/>
          <p:cNvSpPr txBox="1"/>
          <p:nvPr/>
        </p:nvSpPr>
        <p:spPr>
          <a:xfrm>
            <a:off x="936770" y="738393"/>
            <a:ext cx="10313670" cy="2473960"/>
          </a:xfrm>
          <a:prstGeom prst="rect">
            <a:avLst/>
          </a:prstGeom>
          <a:solidFill>
            <a:srgbClr val="C3DE96"/>
          </a:solidFill>
          <a:ln w="25387">
            <a:solidFill>
              <a:srgbClr val="9BC850"/>
            </a:solidFill>
          </a:ln>
        </p:spPr>
        <p:txBody>
          <a:bodyPr vert="horz" wrap="square" lIns="0" tIns="132080" rIns="0" bIns="0" rtlCol="0">
            <a:spAutoFit/>
          </a:bodyPr>
          <a:lstStyle/>
          <a:p>
            <a:pPr marL="300355" algn="ctr">
              <a:lnSpc>
                <a:spcPct val="100000"/>
              </a:lnSpc>
              <a:spcBef>
                <a:spcPts val="1040"/>
              </a:spcBef>
            </a:pPr>
            <a:r>
              <a:rPr sz="2000" spc="204" dirty="0">
                <a:solidFill>
                  <a:srgbClr val="404040"/>
                </a:solidFill>
                <a:latin typeface="Calibri"/>
                <a:cs typeface="Calibri"/>
              </a:rPr>
              <a:t>Functional</a:t>
            </a:r>
            <a:endParaRPr sz="2000">
              <a:latin typeface="Calibri"/>
              <a:cs typeface="Calibri"/>
            </a:endParaRPr>
          </a:p>
        </p:txBody>
      </p:sp>
      <p:sp>
        <p:nvSpPr>
          <p:cNvPr id="8" name="object 8"/>
          <p:cNvSpPr txBox="1"/>
          <p:nvPr/>
        </p:nvSpPr>
        <p:spPr>
          <a:xfrm>
            <a:off x="2029437" y="4587707"/>
            <a:ext cx="1837689" cy="1219200"/>
          </a:xfrm>
          <a:prstGeom prst="rect">
            <a:avLst/>
          </a:prstGeom>
          <a:solidFill>
            <a:srgbClr val="675BA7"/>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9" name="object 9"/>
          <p:cNvSpPr txBox="1"/>
          <p:nvPr/>
        </p:nvSpPr>
        <p:spPr>
          <a:xfrm>
            <a:off x="5377342" y="4587707"/>
            <a:ext cx="1837689" cy="1219200"/>
          </a:xfrm>
          <a:prstGeom prst="rect">
            <a:avLst/>
          </a:prstGeom>
          <a:solidFill>
            <a:srgbClr val="675BA7"/>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10" name="object 10"/>
          <p:cNvSpPr txBox="1"/>
          <p:nvPr/>
        </p:nvSpPr>
        <p:spPr>
          <a:xfrm>
            <a:off x="8725249" y="4587707"/>
            <a:ext cx="1837689" cy="1219200"/>
          </a:xfrm>
          <a:prstGeom prst="rect">
            <a:avLst/>
          </a:prstGeom>
          <a:solidFill>
            <a:srgbClr val="675BA7"/>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11" name="object 8">
            <a:extLst>
              <a:ext uri="{FF2B5EF4-FFF2-40B4-BE49-F238E27FC236}">
                <a16:creationId xmlns:a16="http://schemas.microsoft.com/office/drawing/2014/main" id="{61A7F072-8A3C-4FE0-B85B-A087FE314482}"/>
              </a:ext>
            </a:extLst>
          </p:cNvPr>
          <p:cNvSpPr txBox="1"/>
          <p:nvPr/>
        </p:nvSpPr>
        <p:spPr>
          <a:xfrm>
            <a:off x="2029436" y="1426099"/>
            <a:ext cx="1837689" cy="1219200"/>
          </a:xfrm>
          <a:prstGeom prst="rect">
            <a:avLst/>
          </a:prstGeom>
          <a:solidFill>
            <a:schemeClr val="accent3">
              <a:lumMod val="40000"/>
              <a:lumOff val="60000"/>
            </a:schemeClr>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12" name="object 8">
            <a:extLst>
              <a:ext uri="{FF2B5EF4-FFF2-40B4-BE49-F238E27FC236}">
                <a16:creationId xmlns:a16="http://schemas.microsoft.com/office/drawing/2014/main" id="{4256E416-2B0F-463D-AA74-7793F9F02A0F}"/>
              </a:ext>
            </a:extLst>
          </p:cNvPr>
          <p:cNvSpPr txBox="1"/>
          <p:nvPr/>
        </p:nvSpPr>
        <p:spPr>
          <a:xfrm>
            <a:off x="2029436" y="1423824"/>
            <a:ext cx="1837689" cy="1219200"/>
          </a:xfrm>
          <a:prstGeom prst="rect">
            <a:avLst/>
          </a:prstGeom>
          <a:solidFill>
            <a:schemeClr val="accent3">
              <a:lumMod val="40000"/>
              <a:lumOff val="60000"/>
            </a:schemeClr>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13" name="object 8">
            <a:extLst>
              <a:ext uri="{FF2B5EF4-FFF2-40B4-BE49-F238E27FC236}">
                <a16:creationId xmlns:a16="http://schemas.microsoft.com/office/drawing/2014/main" id="{5FBD69D1-33BC-4C6A-A8C3-C7D7131A5B8C}"/>
              </a:ext>
            </a:extLst>
          </p:cNvPr>
          <p:cNvSpPr txBox="1"/>
          <p:nvPr/>
        </p:nvSpPr>
        <p:spPr>
          <a:xfrm>
            <a:off x="5081512" y="1423824"/>
            <a:ext cx="1837689" cy="1219200"/>
          </a:xfrm>
          <a:prstGeom prst="rect">
            <a:avLst/>
          </a:prstGeom>
          <a:solidFill>
            <a:schemeClr val="accent3">
              <a:lumMod val="40000"/>
              <a:lumOff val="60000"/>
            </a:schemeClr>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a:latin typeface="Bookman Old Style"/>
              <a:cs typeface="Bookman Old Style"/>
            </a:endParaRPr>
          </a:p>
        </p:txBody>
      </p:sp>
      <p:sp>
        <p:nvSpPr>
          <p:cNvPr id="14" name="object 8">
            <a:extLst>
              <a:ext uri="{FF2B5EF4-FFF2-40B4-BE49-F238E27FC236}">
                <a16:creationId xmlns:a16="http://schemas.microsoft.com/office/drawing/2014/main" id="{CCAD995E-003E-4AAF-BA08-73FC4CC82282}"/>
              </a:ext>
            </a:extLst>
          </p:cNvPr>
          <p:cNvSpPr txBox="1"/>
          <p:nvPr/>
        </p:nvSpPr>
        <p:spPr>
          <a:xfrm>
            <a:off x="8568808" y="1365773"/>
            <a:ext cx="1837689" cy="1219200"/>
          </a:xfrm>
          <a:prstGeom prst="rect">
            <a:avLst/>
          </a:prstGeom>
          <a:solidFill>
            <a:schemeClr val="accent3">
              <a:lumMod val="40000"/>
              <a:lumOff val="60000"/>
            </a:schemeClr>
          </a:solidFill>
        </p:spPr>
        <p:txBody>
          <a:bodyPr vert="horz" wrap="square" lIns="0" tIns="277495" rIns="0" bIns="0" rtlCol="0">
            <a:spAutoFit/>
          </a:bodyPr>
          <a:lstStyle/>
          <a:p>
            <a:pPr algn="ctr">
              <a:lnSpc>
                <a:spcPct val="100000"/>
              </a:lnSpc>
              <a:spcBef>
                <a:spcPts val="2185"/>
              </a:spcBef>
            </a:pPr>
            <a:r>
              <a:rPr sz="4000" b="0" dirty="0">
                <a:solidFill>
                  <a:srgbClr val="FFFFFF"/>
                </a:solidFill>
                <a:latin typeface="Bookman Old Style"/>
                <a:cs typeface="Bookman Old Style"/>
              </a:rPr>
              <a:t>?</a:t>
            </a:r>
            <a:endParaRPr sz="4000" dirty="0">
              <a:latin typeface="Bookman Old Style"/>
              <a:cs typeface="Bookman Old Styl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grpSp>
        <p:nvGrpSpPr>
          <p:cNvPr id="3" name="object 3"/>
          <p:cNvGrpSpPr/>
          <p:nvPr/>
        </p:nvGrpSpPr>
        <p:grpSpPr>
          <a:xfrm>
            <a:off x="5178690" y="1509284"/>
            <a:ext cx="2416175" cy="2416175"/>
            <a:chOff x="5178690" y="1509284"/>
            <a:chExt cx="2416175" cy="2416175"/>
          </a:xfrm>
        </p:grpSpPr>
        <p:sp>
          <p:nvSpPr>
            <p:cNvPr id="4" name="object 4"/>
            <p:cNvSpPr/>
            <p:nvPr/>
          </p:nvSpPr>
          <p:spPr>
            <a:xfrm>
              <a:off x="5178690" y="1509284"/>
              <a:ext cx="2416175" cy="2416175"/>
            </a:xfrm>
            <a:custGeom>
              <a:avLst/>
              <a:gdLst/>
              <a:ahLst/>
              <a:cxnLst/>
              <a:rect l="l" t="t" r="r" b="b"/>
              <a:pathLst>
                <a:path w="2416175" h="2416175">
                  <a:moveTo>
                    <a:pt x="2416114" y="0"/>
                  </a:moveTo>
                  <a:lnTo>
                    <a:pt x="0" y="0"/>
                  </a:lnTo>
                  <a:lnTo>
                    <a:pt x="0" y="2416114"/>
                  </a:lnTo>
                  <a:lnTo>
                    <a:pt x="2416114" y="2416114"/>
                  </a:lnTo>
                  <a:lnTo>
                    <a:pt x="2416114" y="0"/>
                  </a:lnTo>
                  <a:close/>
                </a:path>
              </a:pathLst>
            </a:custGeom>
            <a:solidFill>
              <a:srgbClr val="404040"/>
            </a:solidFill>
          </p:spPr>
          <p:txBody>
            <a:bodyPr wrap="square" lIns="0" tIns="0" rIns="0" bIns="0" rtlCol="0"/>
            <a:lstStyle/>
            <a:p>
              <a:endParaRPr/>
            </a:p>
          </p:txBody>
        </p:sp>
        <p:sp>
          <p:nvSpPr>
            <p:cNvPr id="5" name="object 5"/>
            <p:cNvSpPr/>
            <p:nvPr/>
          </p:nvSpPr>
          <p:spPr>
            <a:xfrm>
              <a:off x="5456512" y="2405535"/>
              <a:ext cx="532314" cy="624464"/>
            </a:xfrm>
            <a:prstGeom prst="rect">
              <a:avLst/>
            </a:prstGeom>
            <a:blipFill>
              <a:blip r:embed="rId4" cstate="print"/>
              <a:stretch>
                <a:fillRect/>
              </a:stretch>
            </a:blipFill>
          </p:spPr>
          <p:txBody>
            <a:bodyPr wrap="square" lIns="0" tIns="0" rIns="0" bIns="0" rtlCol="0"/>
            <a:lstStyle/>
            <a:p>
              <a:endParaRPr/>
            </a:p>
          </p:txBody>
        </p:sp>
      </p:grpSp>
      <p:sp>
        <p:nvSpPr>
          <p:cNvPr id="6" name="object 6"/>
          <p:cNvSpPr/>
          <p:nvPr/>
        </p:nvSpPr>
        <p:spPr>
          <a:xfrm>
            <a:off x="3199308" y="1251661"/>
            <a:ext cx="806564" cy="102722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973972" y="2417244"/>
            <a:ext cx="1257300" cy="400685"/>
          </a:xfrm>
          <a:custGeom>
            <a:avLst/>
            <a:gdLst/>
            <a:ahLst/>
            <a:cxnLst/>
            <a:rect l="l" t="t" r="r" b="b"/>
            <a:pathLst>
              <a:path w="1257300" h="400685">
                <a:moveTo>
                  <a:pt x="1257236" y="0"/>
                </a:moveTo>
                <a:lnTo>
                  <a:pt x="0" y="0"/>
                </a:lnTo>
                <a:lnTo>
                  <a:pt x="0" y="400110"/>
                </a:lnTo>
                <a:lnTo>
                  <a:pt x="1257236" y="400110"/>
                </a:lnTo>
                <a:lnTo>
                  <a:pt x="1257236" y="0"/>
                </a:lnTo>
                <a:close/>
              </a:path>
            </a:pathLst>
          </a:custGeom>
          <a:solidFill>
            <a:srgbClr val="2A9FBC"/>
          </a:solidFill>
        </p:spPr>
        <p:txBody>
          <a:bodyPr wrap="square" lIns="0" tIns="0" rIns="0" bIns="0" rtlCol="0"/>
          <a:lstStyle/>
          <a:p>
            <a:endParaRPr/>
          </a:p>
        </p:txBody>
      </p:sp>
      <p:sp>
        <p:nvSpPr>
          <p:cNvPr id="8" name="object 8"/>
          <p:cNvSpPr txBox="1">
            <a:spLocks noGrp="1"/>
          </p:cNvSpPr>
          <p:nvPr>
            <p:ph type="title"/>
          </p:nvPr>
        </p:nvSpPr>
        <p:spPr>
          <a:xfrm>
            <a:off x="3153200" y="2436876"/>
            <a:ext cx="899794" cy="330200"/>
          </a:xfrm>
          <a:prstGeom prst="rect">
            <a:avLst/>
          </a:prstGeom>
        </p:spPr>
        <p:txBody>
          <a:bodyPr vert="horz" wrap="square" lIns="0" tIns="12700" rIns="0" bIns="0" rtlCol="0">
            <a:spAutoFit/>
          </a:bodyPr>
          <a:lstStyle/>
          <a:p>
            <a:pPr marL="12700">
              <a:lnSpc>
                <a:spcPct val="100000"/>
              </a:lnSpc>
              <a:spcBef>
                <a:spcPts val="100"/>
              </a:spcBef>
            </a:pPr>
            <a:r>
              <a:rPr spc="160" dirty="0">
                <a:solidFill>
                  <a:srgbClr val="FFFFFF"/>
                </a:solidFill>
              </a:rPr>
              <a:t>Test</a:t>
            </a:r>
            <a:r>
              <a:rPr spc="80" dirty="0">
                <a:solidFill>
                  <a:srgbClr val="FFFFFF"/>
                </a:solidFill>
              </a:rPr>
              <a:t> </a:t>
            </a:r>
            <a:r>
              <a:rPr spc="90" dirty="0">
                <a:solidFill>
                  <a:srgbClr val="FFFFFF"/>
                </a:solidFill>
              </a:rPr>
              <a:t>#1</a:t>
            </a:r>
          </a:p>
        </p:txBody>
      </p:sp>
      <p:grpSp>
        <p:nvGrpSpPr>
          <p:cNvPr id="9" name="object 9"/>
          <p:cNvGrpSpPr/>
          <p:nvPr/>
        </p:nvGrpSpPr>
        <p:grpSpPr>
          <a:xfrm>
            <a:off x="2358640" y="1340095"/>
            <a:ext cx="2818130" cy="2642870"/>
            <a:chOff x="2358640" y="1340095"/>
            <a:chExt cx="2818130" cy="2642870"/>
          </a:xfrm>
        </p:grpSpPr>
        <p:sp>
          <p:nvSpPr>
            <p:cNvPr id="10" name="object 10"/>
            <p:cNvSpPr/>
            <p:nvPr/>
          </p:nvSpPr>
          <p:spPr>
            <a:xfrm>
              <a:off x="3994073" y="1750320"/>
              <a:ext cx="1183005" cy="939165"/>
            </a:xfrm>
            <a:custGeom>
              <a:avLst/>
              <a:gdLst/>
              <a:ahLst/>
              <a:cxnLst/>
              <a:rect l="l" t="t" r="r" b="b"/>
              <a:pathLst>
                <a:path w="1183004" h="939164">
                  <a:moveTo>
                    <a:pt x="1080891" y="882793"/>
                  </a:moveTo>
                  <a:lnTo>
                    <a:pt x="1057290" y="912703"/>
                  </a:lnTo>
                  <a:lnTo>
                    <a:pt x="1182422" y="938639"/>
                  </a:lnTo>
                  <a:lnTo>
                    <a:pt x="1161733" y="894594"/>
                  </a:lnTo>
                  <a:lnTo>
                    <a:pt x="1095847" y="894594"/>
                  </a:lnTo>
                  <a:lnTo>
                    <a:pt x="1080891" y="882793"/>
                  </a:lnTo>
                  <a:close/>
                </a:path>
                <a:path w="1183004" h="939164">
                  <a:moveTo>
                    <a:pt x="1104492" y="852881"/>
                  </a:moveTo>
                  <a:lnTo>
                    <a:pt x="1080891" y="882793"/>
                  </a:lnTo>
                  <a:lnTo>
                    <a:pt x="1095847" y="894594"/>
                  </a:lnTo>
                  <a:lnTo>
                    <a:pt x="1119449" y="864683"/>
                  </a:lnTo>
                  <a:lnTo>
                    <a:pt x="1104492" y="852881"/>
                  </a:lnTo>
                  <a:close/>
                </a:path>
                <a:path w="1183004" h="939164">
                  <a:moveTo>
                    <a:pt x="1128092" y="822972"/>
                  </a:moveTo>
                  <a:lnTo>
                    <a:pt x="1104492" y="852881"/>
                  </a:lnTo>
                  <a:lnTo>
                    <a:pt x="1119449" y="864683"/>
                  </a:lnTo>
                  <a:lnTo>
                    <a:pt x="1095847" y="894594"/>
                  </a:lnTo>
                  <a:lnTo>
                    <a:pt x="1161733" y="894594"/>
                  </a:lnTo>
                  <a:lnTo>
                    <a:pt x="1128092" y="822972"/>
                  </a:lnTo>
                  <a:close/>
                </a:path>
                <a:path w="1183004" h="939164">
                  <a:moveTo>
                    <a:pt x="23600" y="0"/>
                  </a:moveTo>
                  <a:lnTo>
                    <a:pt x="0" y="29911"/>
                  </a:lnTo>
                  <a:lnTo>
                    <a:pt x="1080891" y="882793"/>
                  </a:lnTo>
                  <a:lnTo>
                    <a:pt x="1104492" y="852881"/>
                  </a:lnTo>
                  <a:lnTo>
                    <a:pt x="23600" y="0"/>
                  </a:lnTo>
                  <a:close/>
                </a:path>
              </a:pathLst>
            </a:custGeom>
            <a:solidFill>
              <a:srgbClr val="404040"/>
            </a:solidFill>
          </p:spPr>
          <p:txBody>
            <a:bodyPr wrap="square" lIns="0" tIns="0" rIns="0" bIns="0" rtlCol="0"/>
            <a:lstStyle/>
            <a:p>
              <a:endParaRPr/>
            </a:p>
          </p:txBody>
        </p:sp>
        <p:sp>
          <p:nvSpPr>
            <p:cNvPr id="11" name="object 11"/>
            <p:cNvSpPr/>
            <p:nvPr/>
          </p:nvSpPr>
          <p:spPr>
            <a:xfrm>
              <a:off x="3216884" y="2955710"/>
              <a:ext cx="806564" cy="102722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994927" y="2730204"/>
              <a:ext cx="1181735" cy="838200"/>
            </a:xfrm>
            <a:custGeom>
              <a:avLst/>
              <a:gdLst/>
              <a:ahLst/>
              <a:cxnLst/>
              <a:rect l="l" t="t" r="r" b="b"/>
              <a:pathLst>
                <a:path w="1181735" h="838200">
                  <a:moveTo>
                    <a:pt x="1077078" y="50093"/>
                  </a:moveTo>
                  <a:lnTo>
                    <a:pt x="0" y="806397"/>
                  </a:lnTo>
                  <a:lnTo>
                    <a:pt x="21893" y="837577"/>
                  </a:lnTo>
                  <a:lnTo>
                    <a:pt x="1098973" y="81274"/>
                  </a:lnTo>
                  <a:lnTo>
                    <a:pt x="1077078" y="50093"/>
                  </a:lnTo>
                  <a:close/>
                </a:path>
                <a:path w="1181735" h="838200">
                  <a:moveTo>
                    <a:pt x="1160438" y="39145"/>
                  </a:moveTo>
                  <a:lnTo>
                    <a:pt x="1092669" y="39145"/>
                  </a:lnTo>
                  <a:lnTo>
                    <a:pt x="1114564" y="70326"/>
                  </a:lnTo>
                  <a:lnTo>
                    <a:pt x="1098973" y="81274"/>
                  </a:lnTo>
                  <a:lnTo>
                    <a:pt x="1120867" y="112454"/>
                  </a:lnTo>
                  <a:lnTo>
                    <a:pt x="1160438" y="39145"/>
                  </a:lnTo>
                  <a:close/>
                </a:path>
                <a:path w="1181735" h="838200">
                  <a:moveTo>
                    <a:pt x="1092669" y="39145"/>
                  </a:moveTo>
                  <a:lnTo>
                    <a:pt x="1077078" y="50093"/>
                  </a:lnTo>
                  <a:lnTo>
                    <a:pt x="1098973" y="81274"/>
                  </a:lnTo>
                  <a:lnTo>
                    <a:pt x="1114564" y="70326"/>
                  </a:lnTo>
                  <a:lnTo>
                    <a:pt x="1092669" y="39145"/>
                  </a:lnTo>
                  <a:close/>
                </a:path>
                <a:path w="1181735" h="838200">
                  <a:moveTo>
                    <a:pt x="1181568" y="0"/>
                  </a:moveTo>
                  <a:lnTo>
                    <a:pt x="1055184" y="18912"/>
                  </a:lnTo>
                  <a:lnTo>
                    <a:pt x="1077078" y="50093"/>
                  </a:lnTo>
                  <a:lnTo>
                    <a:pt x="1092669" y="39145"/>
                  </a:lnTo>
                  <a:lnTo>
                    <a:pt x="1160438" y="39145"/>
                  </a:lnTo>
                  <a:lnTo>
                    <a:pt x="1181568" y="0"/>
                  </a:lnTo>
                  <a:close/>
                </a:path>
              </a:pathLst>
            </a:custGeom>
            <a:solidFill>
              <a:srgbClr val="404040"/>
            </a:solidFill>
          </p:spPr>
          <p:txBody>
            <a:bodyPr wrap="square" lIns="0" tIns="0" rIns="0" bIns="0" rtlCol="0"/>
            <a:lstStyle/>
            <a:p>
              <a:endParaRPr/>
            </a:p>
          </p:txBody>
        </p:sp>
        <p:sp>
          <p:nvSpPr>
            <p:cNvPr id="13" name="object 13"/>
            <p:cNvSpPr/>
            <p:nvPr/>
          </p:nvSpPr>
          <p:spPr>
            <a:xfrm>
              <a:off x="2361197" y="1340095"/>
              <a:ext cx="623390" cy="62339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358640" y="3044144"/>
              <a:ext cx="623390" cy="623390"/>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2440567" y="1916351"/>
              <a:ext cx="450512" cy="362538"/>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438010" y="3620400"/>
              <a:ext cx="450512" cy="362538"/>
            </a:xfrm>
            <a:prstGeom prst="rect">
              <a:avLst/>
            </a:prstGeom>
            <a:blipFill>
              <a:blip r:embed="rId7" cstate="print"/>
              <a:stretch>
                <a:fillRect/>
              </a:stretch>
            </a:blipFill>
          </p:spPr>
          <p:txBody>
            <a:bodyPr wrap="square" lIns="0" tIns="0" rIns="0" bIns="0" rtlCol="0"/>
            <a:lstStyle/>
            <a:p>
              <a:endParaRPr/>
            </a:p>
          </p:txBody>
        </p:sp>
      </p:grpSp>
      <p:sp>
        <p:nvSpPr>
          <p:cNvPr id="17" name="object 17"/>
          <p:cNvSpPr txBox="1"/>
          <p:nvPr/>
        </p:nvSpPr>
        <p:spPr>
          <a:xfrm>
            <a:off x="2991548" y="4121293"/>
            <a:ext cx="1257300" cy="400685"/>
          </a:xfrm>
          <a:prstGeom prst="rect">
            <a:avLst/>
          </a:prstGeom>
          <a:solidFill>
            <a:srgbClr val="2A9FBC"/>
          </a:solidFill>
        </p:spPr>
        <p:txBody>
          <a:bodyPr vert="horz" wrap="square" lIns="0" tIns="31750" rIns="0" bIns="0" rtlCol="0">
            <a:spAutoFit/>
          </a:bodyPr>
          <a:lstStyle/>
          <a:p>
            <a:pPr marL="163830">
              <a:lnSpc>
                <a:spcPct val="100000"/>
              </a:lnSpc>
              <a:spcBef>
                <a:spcPts val="250"/>
              </a:spcBef>
            </a:pPr>
            <a:r>
              <a:rPr sz="2000" spc="160" dirty="0">
                <a:solidFill>
                  <a:srgbClr val="FFFFFF"/>
                </a:solidFill>
                <a:latin typeface="Calibri"/>
                <a:cs typeface="Calibri"/>
              </a:rPr>
              <a:t>Test</a:t>
            </a:r>
            <a:r>
              <a:rPr sz="2000" spc="125" dirty="0">
                <a:solidFill>
                  <a:srgbClr val="FFFFFF"/>
                </a:solidFill>
                <a:latin typeface="Calibri"/>
                <a:cs typeface="Calibri"/>
              </a:rPr>
              <a:t> </a:t>
            </a:r>
            <a:r>
              <a:rPr sz="2000" spc="305" dirty="0">
                <a:solidFill>
                  <a:srgbClr val="FFFFFF"/>
                </a:solidFill>
                <a:latin typeface="Calibri"/>
                <a:cs typeface="Calibri"/>
              </a:rPr>
              <a:t>#2</a:t>
            </a:r>
            <a:endParaRPr sz="2000">
              <a:latin typeface="Calibri"/>
              <a:cs typeface="Calibri"/>
            </a:endParaRPr>
          </a:p>
        </p:txBody>
      </p:sp>
      <p:grpSp>
        <p:nvGrpSpPr>
          <p:cNvPr id="18" name="object 18"/>
          <p:cNvGrpSpPr/>
          <p:nvPr/>
        </p:nvGrpSpPr>
        <p:grpSpPr>
          <a:xfrm>
            <a:off x="5297968" y="2276266"/>
            <a:ext cx="2752725" cy="1578610"/>
            <a:chOff x="5297968" y="2276266"/>
            <a:chExt cx="2752725" cy="1578610"/>
          </a:xfrm>
        </p:grpSpPr>
        <p:sp>
          <p:nvSpPr>
            <p:cNvPr id="19" name="object 19"/>
            <p:cNvSpPr/>
            <p:nvPr/>
          </p:nvSpPr>
          <p:spPr>
            <a:xfrm>
              <a:off x="5310668" y="2288966"/>
              <a:ext cx="835660" cy="857250"/>
            </a:xfrm>
            <a:custGeom>
              <a:avLst/>
              <a:gdLst/>
              <a:ahLst/>
              <a:cxnLst/>
              <a:rect l="l" t="t" r="r" b="b"/>
              <a:pathLst>
                <a:path w="835660" h="857250">
                  <a:moveTo>
                    <a:pt x="0" y="428375"/>
                  </a:moveTo>
                  <a:lnTo>
                    <a:pt x="2810" y="378417"/>
                  </a:lnTo>
                  <a:lnTo>
                    <a:pt x="11034" y="330152"/>
                  </a:lnTo>
                  <a:lnTo>
                    <a:pt x="24357" y="283901"/>
                  </a:lnTo>
                  <a:lnTo>
                    <a:pt x="42466" y="239986"/>
                  </a:lnTo>
                  <a:lnTo>
                    <a:pt x="65046" y="198728"/>
                  </a:lnTo>
                  <a:lnTo>
                    <a:pt x="91786" y="160448"/>
                  </a:lnTo>
                  <a:lnTo>
                    <a:pt x="122371" y="125468"/>
                  </a:lnTo>
                  <a:lnTo>
                    <a:pt x="156488" y="94109"/>
                  </a:lnTo>
                  <a:lnTo>
                    <a:pt x="193823" y="66692"/>
                  </a:lnTo>
                  <a:lnTo>
                    <a:pt x="234064" y="43540"/>
                  </a:lnTo>
                  <a:lnTo>
                    <a:pt x="276895" y="24973"/>
                  </a:lnTo>
                  <a:lnTo>
                    <a:pt x="322004" y="11313"/>
                  </a:lnTo>
                  <a:lnTo>
                    <a:pt x="369078" y="2881"/>
                  </a:lnTo>
                  <a:lnTo>
                    <a:pt x="417803" y="0"/>
                  </a:lnTo>
                  <a:lnTo>
                    <a:pt x="466528" y="2881"/>
                  </a:lnTo>
                  <a:lnTo>
                    <a:pt x="513602" y="11313"/>
                  </a:lnTo>
                  <a:lnTo>
                    <a:pt x="558711" y="24973"/>
                  </a:lnTo>
                  <a:lnTo>
                    <a:pt x="601542" y="43540"/>
                  </a:lnTo>
                  <a:lnTo>
                    <a:pt x="641783" y="66692"/>
                  </a:lnTo>
                  <a:lnTo>
                    <a:pt x="679118" y="94109"/>
                  </a:lnTo>
                  <a:lnTo>
                    <a:pt x="713235" y="125468"/>
                  </a:lnTo>
                  <a:lnTo>
                    <a:pt x="743820" y="160448"/>
                  </a:lnTo>
                  <a:lnTo>
                    <a:pt x="770560" y="198728"/>
                  </a:lnTo>
                  <a:lnTo>
                    <a:pt x="793140" y="239986"/>
                  </a:lnTo>
                  <a:lnTo>
                    <a:pt x="811249" y="283901"/>
                  </a:lnTo>
                  <a:lnTo>
                    <a:pt x="824572" y="330152"/>
                  </a:lnTo>
                  <a:lnTo>
                    <a:pt x="832796" y="378417"/>
                  </a:lnTo>
                  <a:lnTo>
                    <a:pt x="835607" y="428375"/>
                  </a:lnTo>
                  <a:lnTo>
                    <a:pt x="832796" y="478332"/>
                  </a:lnTo>
                  <a:lnTo>
                    <a:pt x="824572" y="526597"/>
                  </a:lnTo>
                  <a:lnTo>
                    <a:pt x="811249" y="572848"/>
                  </a:lnTo>
                  <a:lnTo>
                    <a:pt x="793140" y="616763"/>
                  </a:lnTo>
                  <a:lnTo>
                    <a:pt x="770560" y="658021"/>
                  </a:lnTo>
                  <a:lnTo>
                    <a:pt x="743820" y="696301"/>
                  </a:lnTo>
                  <a:lnTo>
                    <a:pt x="713235" y="731281"/>
                  </a:lnTo>
                  <a:lnTo>
                    <a:pt x="679118" y="762640"/>
                  </a:lnTo>
                  <a:lnTo>
                    <a:pt x="641783" y="790057"/>
                  </a:lnTo>
                  <a:lnTo>
                    <a:pt x="601542" y="813209"/>
                  </a:lnTo>
                  <a:lnTo>
                    <a:pt x="558711" y="831776"/>
                  </a:lnTo>
                  <a:lnTo>
                    <a:pt x="513602" y="845436"/>
                  </a:lnTo>
                  <a:lnTo>
                    <a:pt x="466528" y="853868"/>
                  </a:lnTo>
                  <a:lnTo>
                    <a:pt x="417803" y="856750"/>
                  </a:lnTo>
                  <a:lnTo>
                    <a:pt x="369078" y="853868"/>
                  </a:lnTo>
                  <a:lnTo>
                    <a:pt x="322004" y="845436"/>
                  </a:lnTo>
                  <a:lnTo>
                    <a:pt x="276895" y="831776"/>
                  </a:lnTo>
                  <a:lnTo>
                    <a:pt x="234064" y="813209"/>
                  </a:lnTo>
                  <a:lnTo>
                    <a:pt x="193823" y="790057"/>
                  </a:lnTo>
                  <a:lnTo>
                    <a:pt x="156488" y="762640"/>
                  </a:lnTo>
                  <a:lnTo>
                    <a:pt x="122371" y="731281"/>
                  </a:lnTo>
                  <a:lnTo>
                    <a:pt x="91786" y="696301"/>
                  </a:lnTo>
                  <a:lnTo>
                    <a:pt x="65046" y="658021"/>
                  </a:lnTo>
                  <a:lnTo>
                    <a:pt x="42466" y="616763"/>
                  </a:lnTo>
                  <a:lnTo>
                    <a:pt x="24357" y="572848"/>
                  </a:lnTo>
                  <a:lnTo>
                    <a:pt x="11034" y="526597"/>
                  </a:lnTo>
                  <a:lnTo>
                    <a:pt x="2810" y="478332"/>
                  </a:lnTo>
                  <a:lnTo>
                    <a:pt x="0" y="428375"/>
                  </a:lnTo>
                  <a:close/>
                </a:path>
              </a:pathLst>
            </a:custGeom>
            <a:ln w="25400">
              <a:solidFill>
                <a:srgbClr val="F05A28"/>
              </a:solidFill>
            </a:ln>
          </p:spPr>
          <p:txBody>
            <a:bodyPr wrap="square" lIns="0" tIns="0" rIns="0" bIns="0" rtlCol="0"/>
            <a:lstStyle/>
            <a:p>
              <a:endParaRPr/>
            </a:p>
          </p:txBody>
        </p:sp>
        <p:sp>
          <p:nvSpPr>
            <p:cNvPr id="20" name="object 20"/>
            <p:cNvSpPr/>
            <p:nvPr/>
          </p:nvSpPr>
          <p:spPr>
            <a:xfrm>
              <a:off x="6870697" y="3145711"/>
              <a:ext cx="622300" cy="695325"/>
            </a:xfrm>
            <a:custGeom>
              <a:avLst/>
              <a:gdLst/>
              <a:ahLst/>
              <a:cxnLst/>
              <a:rect l="l" t="t" r="r" b="b"/>
              <a:pathLst>
                <a:path w="622300" h="695325">
                  <a:moveTo>
                    <a:pt x="622301" y="643016"/>
                  </a:moveTo>
                  <a:lnTo>
                    <a:pt x="618225" y="663203"/>
                  </a:lnTo>
                  <a:lnTo>
                    <a:pt x="607110" y="679688"/>
                  </a:lnTo>
                  <a:lnTo>
                    <a:pt x="590625" y="690803"/>
                  </a:lnTo>
                  <a:lnTo>
                    <a:pt x="570438" y="694879"/>
                  </a:lnTo>
                  <a:lnTo>
                    <a:pt x="51862" y="694879"/>
                  </a:lnTo>
                  <a:lnTo>
                    <a:pt x="31675" y="690803"/>
                  </a:lnTo>
                  <a:lnTo>
                    <a:pt x="15190" y="679688"/>
                  </a:lnTo>
                  <a:lnTo>
                    <a:pt x="4075" y="663203"/>
                  </a:lnTo>
                  <a:lnTo>
                    <a:pt x="0" y="643016"/>
                  </a:lnTo>
                  <a:lnTo>
                    <a:pt x="0" y="51862"/>
                  </a:lnTo>
                  <a:lnTo>
                    <a:pt x="4075" y="31675"/>
                  </a:lnTo>
                  <a:lnTo>
                    <a:pt x="15190" y="15190"/>
                  </a:lnTo>
                  <a:lnTo>
                    <a:pt x="31675" y="4075"/>
                  </a:lnTo>
                  <a:lnTo>
                    <a:pt x="51862" y="0"/>
                  </a:lnTo>
                  <a:lnTo>
                    <a:pt x="570438" y="0"/>
                  </a:lnTo>
                  <a:lnTo>
                    <a:pt x="590625" y="4075"/>
                  </a:lnTo>
                  <a:lnTo>
                    <a:pt x="607110" y="15190"/>
                  </a:lnTo>
                  <a:lnTo>
                    <a:pt x="618225" y="31675"/>
                  </a:lnTo>
                  <a:lnTo>
                    <a:pt x="622301" y="51862"/>
                  </a:lnTo>
                  <a:lnTo>
                    <a:pt x="622301" y="643016"/>
                  </a:lnTo>
                  <a:close/>
                </a:path>
              </a:pathLst>
            </a:custGeom>
            <a:ln w="28575">
              <a:solidFill>
                <a:srgbClr val="F05A28"/>
              </a:solidFill>
            </a:ln>
          </p:spPr>
          <p:txBody>
            <a:bodyPr wrap="square" lIns="0" tIns="0" rIns="0" bIns="0" rtlCol="0"/>
            <a:lstStyle/>
            <a:p>
              <a:endParaRPr/>
            </a:p>
          </p:txBody>
        </p:sp>
        <p:sp>
          <p:nvSpPr>
            <p:cNvPr id="21" name="object 21"/>
            <p:cNvSpPr/>
            <p:nvPr/>
          </p:nvSpPr>
          <p:spPr>
            <a:xfrm>
              <a:off x="7492999" y="3493150"/>
              <a:ext cx="557530" cy="0"/>
            </a:xfrm>
            <a:custGeom>
              <a:avLst/>
              <a:gdLst/>
              <a:ahLst/>
              <a:cxnLst/>
              <a:rect l="l" t="t" r="r" b="b"/>
              <a:pathLst>
                <a:path w="557529">
                  <a:moveTo>
                    <a:pt x="557470" y="0"/>
                  </a:moveTo>
                  <a:lnTo>
                    <a:pt x="0" y="1"/>
                  </a:lnTo>
                </a:path>
              </a:pathLst>
            </a:custGeom>
            <a:ln w="28575">
              <a:solidFill>
                <a:srgbClr val="F05A28"/>
              </a:solidFill>
            </a:ln>
          </p:spPr>
          <p:txBody>
            <a:bodyPr wrap="square" lIns="0" tIns="0" rIns="0" bIns="0" rtlCol="0"/>
            <a:lstStyle/>
            <a:p>
              <a:endParaRPr/>
            </a:p>
          </p:txBody>
        </p:sp>
        <p:sp>
          <p:nvSpPr>
            <p:cNvPr id="22" name="object 22"/>
            <p:cNvSpPr/>
            <p:nvPr/>
          </p:nvSpPr>
          <p:spPr>
            <a:xfrm>
              <a:off x="6917009" y="3197276"/>
              <a:ext cx="532314" cy="624464"/>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6077551" y="2953591"/>
              <a:ext cx="738505" cy="582295"/>
            </a:xfrm>
            <a:custGeom>
              <a:avLst/>
              <a:gdLst/>
              <a:ahLst/>
              <a:cxnLst/>
              <a:rect l="l" t="t" r="r" b="b"/>
              <a:pathLst>
                <a:path w="738504" h="582295">
                  <a:moveTo>
                    <a:pt x="25379" y="0"/>
                  </a:moveTo>
                  <a:lnTo>
                    <a:pt x="0" y="1040"/>
                  </a:lnTo>
                  <a:lnTo>
                    <a:pt x="1052" y="26704"/>
                  </a:lnTo>
                  <a:lnTo>
                    <a:pt x="4245" y="53329"/>
                  </a:lnTo>
                  <a:lnTo>
                    <a:pt x="9248" y="78521"/>
                  </a:lnTo>
                  <a:lnTo>
                    <a:pt x="34154" y="73538"/>
                  </a:lnTo>
                  <a:lnTo>
                    <a:pt x="29460" y="50266"/>
                  </a:lnTo>
                  <a:lnTo>
                    <a:pt x="26431" y="25664"/>
                  </a:lnTo>
                  <a:lnTo>
                    <a:pt x="25379" y="0"/>
                  </a:lnTo>
                  <a:close/>
                </a:path>
                <a:path w="738504" h="582295">
                  <a:moveTo>
                    <a:pt x="40632" y="97135"/>
                  </a:moveTo>
                  <a:lnTo>
                    <a:pt x="16155" y="103921"/>
                  </a:lnTo>
                  <a:lnTo>
                    <a:pt x="16751" y="106067"/>
                  </a:lnTo>
                  <a:lnTo>
                    <a:pt x="25906" y="132069"/>
                  </a:lnTo>
                  <a:lnTo>
                    <a:pt x="36894" y="157756"/>
                  </a:lnTo>
                  <a:lnTo>
                    <a:pt x="46314" y="176485"/>
                  </a:lnTo>
                  <a:lnTo>
                    <a:pt x="68992" y="165046"/>
                  </a:lnTo>
                  <a:lnTo>
                    <a:pt x="60238" y="147744"/>
                  </a:lnTo>
                  <a:lnTo>
                    <a:pt x="49855" y="123606"/>
                  </a:lnTo>
                  <a:lnTo>
                    <a:pt x="41228" y="99282"/>
                  </a:lnTo>
                  <a:lnTo>
                    <a:pt x="40632" y="97135"/>
                  </a:lnTo>
                  <a:close/>
                </a:path>
                <a:path w="738504" h="582295">
                  <a:moveTo>
                    <a:pt x="81004" y="186569"/>
                  </a:moveTo>
                  <a:lnTo>
                    <a:pt x="59033" y="199315"/>
                  </a:lnTo>
                  <a:lnTo>
                    <a:pt x="64067" y="207994"/>
                  </a:lnTo>
                  <a:lnTo>
                    <a:pt x="80106" y="232451"/>
                  </a:lnTo>
                  <a:lnTo>
                    <a:pt x="97683" y="256406"/>
                  </a:lnTo>
                  <a:lnTo>
                    <a:pt x="103488" y="263559"/>
                  </a:lnTo>
                  <a:lnTo>
                    <a:pt x="123182" y="247517"/>
                  </a:lnTo>
                  <a:lnTo>
                    <a:pt x="118153" y="241368"/>
                  </a:lnTo>
                  <a:lnTo>
                    <a:pt x="101337" y="218508"/>
                  </a:lnTo>
                  <a:lnTo>
                    <a:pt x="86038" y="195248"/>
                  </a:lnTo>
                  <a:lnTo>
                    <a:pt x="81004" y="186569"/>
                  </a:lnTo>
                  <a:close/>
                </a:path>
                <a:path w="738504" h="582295">
                  <a:moveTo>
                    <a:pt x="138991" y="266614"/>
                  </a:moveTo>
                  <a:lnTo>
                    <a:pt x="120083" y="283575"/>
                  </a:lnTo>
                  <a:lnTo>
                    <a:pt x="137176" y="302629"/>
                  </a:lnTo>
                  <a:lnTo>
                    <a:pt x="158955" y="324805"/>
                  </a:lnTo>
                  <a:lnTo>
                    <a:pt x="174059" y="338896"/>
                  </a:lnTo>
                  <a:lnTo>
                    <a:pt x="191375" y="320314"/>
                  </a:lnTo>
                  <a:lnTo>
                    <a:pt x="177069" y="306999"/>
                  </a:lnTo>
                  <a:lnTo>
                    <a:pt x="156084" y="285668"/>
                  </a:lnTo>
                  <a:lnTo>
                    <a:pt x="138991" y="266614"/>
                  </a:lnTo>
                  <a:close/>
                </a:path>
                <a:path w="738504" h="582295">
                  <a:moveTo>
                    <a:pt x="209967" y="336811"/>
                  </a:moveTo>
                  <a:lnTo>
                    <a:pt x="193454" y="356111"/>
                  </a:lnTo>
                  <a:lnTo>
                    <a:pt x="206261" y="367069"/>
                  </a:lnTo>
                  <a:lnTo>
                    <a:pt x="231613" y="387031"/>
                  </a:lnTo>
                  <a:lnTo>
                    <a:pt x="254895" y="403221"/>
                  </a:lnTo>
                  <a:lnTo>
                    <a:pt x="269380" y="382356"/>
                  </a:lnTo>
                  <a:lnTo>
                    <a:pt x="247300" y="367052"/>
                  </a:lnTo>
                  <a:lnTo>
                    <a:pt x="222754" y="347752"/>
                  </a:lnTo>
                  <a:lnTo>
                    <a:pt x="209967" y="336811"/>
                  </a:lnTo>
                  <a:close/>
                </a:path>
                <a:path w="738504" h="582295">
                  <a:moveTo>
                    <a:pt x="290245" y="396840"/>
                  </a:moveTo>
                  <a:lnTo>
                    <a:pt x="275760" y="417705"/>
                  </a:lnTo>
                  <a:lnTo>
                    <a:pt x="285287" y="424319"/>
                  </a:lnTo>
                  <a:lnTo>
                    <a:pt x="341873" y="457475"/>
                  </a:lnTo>
                  <a:lnTo>
                    <a:pt x="354702" y="435552"/>
                  </a:lnTo>
                  <a:lnTo>
                    <a:pt x="299772" y="403454"/>
                  </a:lnTo>
                  <a:lnTo>
                    <a:pt x="290245" y="396840"/>
                  </a:lnTo>
                  <a:close/>
                </a:path>
                <a:path w="738504" h="582295">
                  <a:moveTo>
                    <a:pt x="376641" y="446300"/>
                  </a:moveTo>
                  <a:lnTo>
                    <a:pt x="365517" y="469135"/>
                  </a:lnTo>
                  <a:lnTo>
                    <a:pt x="403722" y="487747"/>
                  </a:lnTo>
                  <a:lnTo>
                    <a:pt x="435924" y="501232"/>
                  </a:lnTo>
                  <a:lnTo>
                    <a:pt x="445202" y="477592"/>
                  </a:lnTo>
                  <a:lnTo>
                    <a:pt x="414846" y="464912"/>
                  </a:lnTo>
                  <a:lnTo>
                    <a:pt x="376641" y="446300"/>
                  </a:lnTo>
                  <a:close/>
                </a:path>
                <a:path w="738504" h="582295">
                  <a:moveTo>
                    <a:pt x="468616" y="486340"/>
                  </a:moveTo>
                  <a:lnTo>
                    <a:pt x="459717" y="510131"/>
                  </a:lnTo>
                  <a:lnTo>
                    <a:pt x="467465" y="513029"/>
                  </a:lnTo>
                  <a:lnTo>
                    <a:pt x="500075" y="523814"/>
                  </a:lnTo>
                  <a:lnTo>
                    <a:pt x="533163" y="533330"/>
                  </a:lnTo>
                  <a:lnTo>
                    <a:pt x="533794" y="533495"/>
                  </a:lnTo>
                  <a:lnTo>
                    <a:pt x="540176" y="508916"/>
                  </a:lnTo>
                  <a:lnTo>
                    <a:pt x="508044" y="499696"/>
                  </a:lnTo>
                  <a:lnTo>
                    <a:pt x="476363" y="489238"/>
                  </a:lnTo>
                  <a:lnTo>
                    <a:pt x="468616" y="486340"/>
                  </a:lnTo>
                  <a:close/>
                </a:path>
                <a:path w="738504" h="582295">
                  <a:moveTo>
                    <a:pt x="564498" y="514849"/>
                  </a:moveTo>
                  <a:lnTo>
                    <a:pt x="558469" y="539522"/>
                  </a:lnTo>
                  <a:lnTo>
                    <a:pt x="566665" y="541525"/>
                  </a:lnTo>
                  <a:lnTo>
                    <a:pt x="600514" y="548349"/>
                  </a:lnTo>
                  <a:lnTo>
                    <a:pt x="634380" y="553707"/>
                  </a:lnTo>
                  <a:lnTo>
                    <a:pt x="638342" y="528618"/>
                  </a:lnTo>
                  <a:lnTo>
                    <a:pt x="605525" y="523448"/>
                  </a:lnTo>
                  <a:lnTo>
                    <a:pt x="572692" y="516850"/>
                  </a:lnTo>
                  <a:lnTo>
                    <a:pt x="564498" y="514849"/>
                  </a:lnTo>
                  <a:close/>
                </a:path>
                <a:path w="738504" h="582295">
                  <a:moveTo>
                    <a:pt x="664321" y="506083"/>
                  </a:moveTo>
                  <a:lnTo>
                    <a:pt x="662992" y="530926"/>
                  </a:lnTo>
                  <a:lnTo>
                    <a:pt x="676156" y="532163"/>
                  </a:lnTo>
                  <a:lnTo>
                    <a:pt x="673780" y="557452"/>
                  </a:lnTo>
                  <a:lnTo>
                    <a:pt x="661573" y="557452"/>
                  </a:lnTo>
                  <a:lnTo>
                    <a:pt x="660251" y="582174"/>
                  </a:lnTo>
                  <a:lnTo>
                    <a:pt x="717099" y="557452"/>
                  </a:lnTo>
                  <a:lnTo>
                    <a:pt x="673780" y="557452"/>
                  </a:lnTo>
                  <a:lnTo>
                    <a:pt x="661634" y="556310"/>
                  </a:lnTo>
                  <a:lnTo>
                    <a:pt x="719725" y="556310"/>
                  </a:lnTo>
                  <a:lnTo>
                    <a:pt x="738378" y="548199"/>
                  </a:lnTo>
                  <a:lnTo>
                    <a:pt x="664321" y="506083"/>
                  </a:lnTo>
                  <a:close/>
                </a:path>
                <a:path w="738504" h="582295">
                  <a:moveTo>
                    <a:pt x="662992" y="530926"/>
                  </a:moveTo>
                  <a:lnTo>
                    <a:pt x="661634" y="556310"/>
                  </a:lnTo>
                  <a:lnTo>
                    <a:pt x="673780" y="557452"/>
                  </a:lnTo>
                  <a:lnTo>
                    <a:pt x="676156" y="532163"/>
                  </a:lnTo>
                  <a:lnTo>
                    <a:pt x="662992" y="530926"/>
                  </a:lnTo>
                  <a:close/>
                </a:path>
                <a:path w="738504" h="582295">
                  <a:moveTo>
                    <a:pt x="662835" y="530912"/>
                  </a:moveTo>
                  <a:lnTo>
                    <a:pt x="660459" y="556200"/>
                  </a:lnTo>
                  <a:lnTo>
                    <a:pt x="661634" y="556310"/>
                  </a:lnTo>
                  <a:lnTo>
                    <a:pt x="662992" y="530926"/>
                  </a:lnTo>
                  <a:lnTo>
                    <a:pt x="662835" y="530912"/>
                  </a:lnTo>
                  <a:close/>
                </a:path>
              </a:pathLst>
            </a:custGeom>
            <a:solidFill>
              <a:srgbClr val="F05A28"/>
            </a:solidFill>
          </p:spPr>
          <p:txBody>
            <a:bodyPr wrap="square" lIns="0" tIns="0" rIns="0" bIns="0" rtlCol="0"/>
            <a:lstStyle/>
            <a:p>
              <a:endParaRPr/>
            </a:p>
          </p:txBody>
        </p:sp>
      </p:grpSp>
      <p:sp>
        <p:nvSpPr>
          <p:cNvPr id="24" name="object 24"/>
          <p:cNvSpPr txBox="1"/>
          <p:nvPr/>
        </p:nvSpPr>
        <p:spPr>
          <a:xfrm>
            <a:off x="8079119" y="3144012"/>
            <a:ext cx="3505835" cy="952500"/>
          </a:xfrm>
          <a:prstGeom prst="rect">
            <a:avLst/>
          </a:prstGeom>
        </p:spPr>
        <p:txBody>
          <a:bodyPr vert="horz" wrap="square" lIns="0" tIns="170815" rIns="0" bIns="0" rtlCol="0">
            <a:spAutoFit/>
          </a:bodyPr>
          <a:lstStyle/>
          <a:p>
            <a:pPr marL="12700">
              <a:lnSpc>
                <a:spcPct val="100000"/>
              </a:lnSpc>
              <a:spcBef>
                <a:spcPts val="1345"/>
              </a:spcBef>
            </a:pPr>
            <a:r>
              <a:rPr sz="2000" spc="420" dirty="0">
                <a:solidFill>
                  <a:srgbClr val="F05A28"/>
                </a:solidFill>
                <a:latin typeface="Calibri"/>
                <a:cs typeface="Calibri"/>
              </a:rPr>
              <a:t>A </a:t>
            </a:r>
            <a:r>
              <a:rPr sz="2000" spc="195" dirty="0">
                <a:solidFill>
                  <a:srgbClr val="F05A28"/>
                </a:solidFill>
                <a:latin typeface="Calibri"/>
                <a:cs typeface="Calibri"/>
              </a:rPr>
              <a:t>regression</a:t>
            </a:r>
            <a:r>
              <a:rPr sz="2000" spc="-145" dirty="0">
                <a:solidFill>
                  <a:srgbClr val="F05A28"/>
                </a:solidFill>
                <a:latin typeface="Calibri"/>
                <a:cs typeface="Calibri"/>
              </a:rPr>
              <a:t> </a:t>
            </a:r>
            <a:r>
              <a:rPr sz="2000" spc="285" dirty="0">
                <a:solidFill>
                  <a:srgbClr val="F05A28"/>
                </a:solidFill>
                <a:latin typeface="Calibri"/>
                <a:cs typeface="Calibri"/>
              </a:rPr>
              <a:t>bug</a:t>
            </a:r>
            <a:endParaRPr sz="2000">
              <a:latin typeface="Calibri"/>
              <a:cs typeface="Calibri"/>
            </a:endParaRPr>
          </a:p>
          <a:p>
            <a:pPr marL="12700">
              <a:lnSpc>
                <a:spcPct val="100000"/>
              </a:lnSpc>
              <a:spcBef>
                <a:spcPts val="1250"/>
              </a:spcBef>
            </a:pPr>
            <a:r>
              <a:rPr sz="2000" spc="204" dirty="0">
                <a:solidFill>
                  <a:srgbClr val="F05A28"/>
                </a:solidFill>
                <a:latin typeface="Calibri"/>
                <a:cs typeface="Calibri"/>
              </a:rPr>
              <a:t>Requires </a:t>
            </a:r>
            <a:r>
              <a:rPr sz="2000" spc="195" dirty="0">
                <a:solidFill>
                  <a:srgbClr val="F05A28"/>
                </a:solidFill>
                <a:latin typeface="Calibri"/>
                <a:cs typeface="Calibri"/>
              </a:rPr>
              <a:t>regression</a:t>
            </a:r>
            <a:r>
              <a:rPr sz="2000" spc="40" dirty="0">
                <a:solidFill>
                  <a:srgbClr val="F05A28"/>
                </a:solidFill>
                <a:latin typeface="Calibri"/>
                <a:cs typeface="Calibri"/>
              </a:rPr>
              <a:t> </a:t>
            </a:r>
            <a:r>
              <a:rPr sz="2000" spc="195" dirty="0">
                <a:solidFill>
                  <a:srgbClr val="F05A28"/>
                </a:solidFill>
                <a:latin typeface="Calibri"/>
                <a:cs typeface="Calibri"/>
              </a:rPr>
              <a:t>testing</a:t>
            </a:r>
            <a:endParaRPr sz="2000">
              <a:latin typeface="Calibri"/>
              <a:cs typeface="Calibri"/>
            </a:endParaRPr>
          </a:p>
        </p:txBody>
      </p:sp>
      <p:sp>
        <p:nvSpPr>
          <p:cNvPr id="25" name="object 25"/>
          <p:cNvSpPr txBox="1"/>
          <p:nvPr/>
        </p:nvSpPr>
        <p:spPr>
          <a:xfrm>
            <a:off x="5571967" y="3354323"/>
            <a:ext cx="927100" cy="330200"/>
          </a:xfrm>
          <a:prstGeom prst="rect">
            <a:avLst/>
          </a:prstGeom>
        </p:spPr>
        <p:txBody>
          <a:bodyPr vert="horz" wrap="square" lIns="0" tIns="12700" rIns="0" bIns="0" rtlCol="0">
            <a:spAutoFit/>
          </a:bodyPr>
          <a:lstStyle/>
          <a:p>
            <a:pPr marL="12700">
              <a:lnSpc>
                <a:spcPct val="100000"/>
              </a:lnSpc>
              <a:spcBef>
                <a:spcPts val="100"/>
              </a:spcBef>
            </a:pPr>
            <a:r>
              <a:rPr sz="2000" spc="400" dirty="0">
                <a:solidFill>
                  <a:srgbClr val="F05A28"/>
                </a:solidFill>
                <a:latin typeface="Calibri"/>
                <a:cs typeface="Calibri"/>
              </a:rPr>
              <a:t>C</a:t>
            </a:r>
            <a:r>
              <a:rPr sz="2000" spc="215" dirty="0">
                <a:solidFill>
                  <a:srgbClr val="F05A28"/>
                </a:solidFill>
                <a:latin typeface="Calibri"/>
                <a:cs typeface="Calibri"/>
              </a:rPr>
              <a:t>a</a:t>
            </a:r>
            <a:r>
              <a:rPr sz="2000" spc="180" dirty="0">
                <a:solidFill>
                  <a:srgbClr val="F05A28"/>
                </a:solidFill>
                <a:latin typeface="Calibri"/>
                <a:cs typeface="Calibri"/>
              </a:rPr>
              <a:t>u</a:t>
            </a:r>
            <a:r>
              <a:rPr sz="2000" spc="215" dirty="0">
                <a:solidFill>
                  <a:srgbClr val="F05A28"/>
                </a:solidFill>
                <a:latin typeface="Calibri"/>
                <a:cs typeface="Calibri"/>
              </a:rPr>
              <a:t>ses</a:t>
            </a:r>
            <a:endParaRPr sz="20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8451215" cy="452120"/>
          </a:xfrm>
          <a:prstGeom prst="rect">
            <a:avLst/>
          </a:prstGeom>
        </p:spPr>
        <p:txBody>
          <a:bodyPr vert="horz" wrap="square" lIns="0" tIns="12700" rIns="0" bIns="0" rtlCol="0">
            <a:spAutoFit/>
          </a:bodyPr>
          <a:lstStyle/>
          <a:p>
            <a:pPr marL="12700">
              <a:lnSpc>
                <a:spcPct val="100000"/>
              </a:lnSpc>
              <a:spcBef>
                <a:spcPts val="100"/>
              </a:spcBef>
            </a:pPr>
            <a:r>
              <a:rPr sz="2800" spc="65" dirty="0">
                <a:solidFill>
                  <a:srgbClr val="333333"/>
                </a:solidFill>
                <a:latin typeface="Verdana"/>
                <a:cs typeface="Verdana"/>
              </a:rPr>
              <a:t>Any</a:t>
            </a:r>
            <a:r>
              <a:rPr sz="2800" spc="-160" dirty="0">
                <a:solidFill>
                  <a:srgbClr val="333333"/>
                </a:solidFill>
                <a:latin typeface="Verdana"/>
                <a:cs typeface="Verdana"/>
              </a:rPr>
              <a:t> </a:t>
            </a:r>
            <a:r>
              <a:rPr sz="2800" spc="-5" dirty="0">
                <a:solidFill>
                  <a:srgbClr val="333333"/>
                </a:solidFill>
                <a:latin typeface="Verdana"/>
                <a:cs typeface="Verdana"/>
              </a:rPr>
              <a:t>unintended</a:t>
            </a:r>
            <a:r>
              <a:rPr sz="2800" spc="-145" dirty="0">
                <a:solidFill>
                  <a:srgbClr val="333333"/>
                </a:solidFill>
                <a:latin typeface="Verdana"/>
                <a:cs typeface="Verdana"/>
              </a:rPr>
              <a:t> </a:t>
            </a:r>
            <a:r>
              <a:rPr sz="2800" spc="5" dirty="0">
                <a:solidFill>
                  <a:srgbClr val="333333"/>
                </a:solidFill>
                <a:latin typeface="Verdana"/>
                <a:cs typeface="Verdana"/>
              </a:rPr>
              <a:t>side-effect</a:t>
            </a:r>
            <a:r>
              <a:rPr sz="2800" spc="-160" dirty="0">
                <a:solidFill>
                  <a:srgbClr val="333333"/>
                </a:solidFill>
                <a:latin typeface="Verdana"/>
                <a:cs typeface="Verdana"/>
              </a:rPr>
              <a:t> </a:t>
            </a:r>
            <a:r>
              <a:rPr sz="2800" spc="10" dirty="0">
                <a:solidFill>
                  <a:srgbClr val="333333"/>
                </a:solidFill>
                <a:latin typeface="Verdana"/>
                <a:cs typeface="Verdana"/>
              </a:rPr>
              <a:t>caused</a:t>
            </a:r>
            <a:r>
              <a:rPr sz="2800" spc="-150" dirty="0">
                <a:solidFill>
                  <a:srgbClr val="333333"/>
                </a:solidFill>
                <a:latin typeface="Verdana"/>
                <a:cs typeface="Verdana"/>
              </a:rPr>
              <a:t> </a:t>
            </a:r>
            <a:r>
              <a:rPr sz="2800" spc="20" dirty="0">
                <a:solidFill>
                  <a:srgbClr val="333333"/>
                </a:solidFill>
                <a:latin typeface="Verdana"/>
                <a:cs typeface="Verdana"/>
              </a:rPr>
              <a:t>by</a:t>
            </a:r>
            <a:r>
              <a:rPr sz="2800" spc="-160" dirty="0">
                <a:solidFill>
                  <a:srgbClr val="333333"/>
                </a:solidFill>
                <a:latin typeface="Verdana"/>
                <a:cs typeface="Verdana"/>
              </a:rPr>
              <a:t> </a:t>
            </a:r>
            <a:r>
              <a:rPr sz="2800" spc="-65" dirty="0">
                <a:solidFill>
                  <a:srgbClr val="333333"/>
                </a:solidFill>
                <a:latin typeface="Verdana"/>
                <a:cs typeface="Verdana"/>
              </a:rPr>
              <a:t>a</a:t>
            </a:r>
            <a:r>
              <a:rPr sz="2800" spc="-145" dirty="0">
                <a:solidFill>
                  <a:srgbClr val="333333"/>
                </a:solidFill>
                <a:latin typeface="Verdana"/>
                <a:cs typeface="Verdana"/>
              </a:rPr>
              <a:t> </a:t>
            </a:r>
            <a:r>
              <a:rPr sz="2800" spc="10" dirty="0">
                <a:solidFill>
                  <a:srgbClr val="333333"/>
                </a:solidFill>
                <a:latin typeface="Verdana"/>
                <a:cs typeface="Verdana"/>
              </a:rPr>
              <a:t>change</a:t>
            </a:r>
            <a:endParaRPr sz="2800">
              <a:latin typeface="Verdana"/>
              <a:cs typeface="Verdana"/>
            </a:endParaRPr>
          </a:p>
        </p:txBody>
      </p:sp>
      <p:sp>
        <p:nvSpPr>
          <p:cNvPr id="3" name="object 3"/>
          <p:cNvSpPr txBox="1"/>
          <p:nvPr/>
        </p:nvSpPr>
        <p:spPr>
          <a:xfrm>
            <a:off x="1043744" y="2087371"/>
            <a:ext cx="3191510" cy="756920"/>
          </a:xfrm>
          <a:prstGeom prst="rect">
            <a:avLst/>
          </a:prstGeom>
        </p:spPr>
        <p:txBody>
          <a:bodyPr vert="horz" wrap="square" lIns="0" tIns="12700" rIns="0" bIns="0" rtlCol="0">
            <a:spAutoFit/>
          </a:bodyPr>
          <a:lstStyle/>
          <a:p>
            <a:pPr marL="12700">
              <a:lnSpc>
                <a:spcPct val="100000"/>
              </a:lnSpc>
              <a:spcBef>
                <a:spcPts val="100"/>
              </a:spcBef>
            </a:pPr>
            <a:r>
              <a:rPr sz="4800" spc="-150" dirty="0">
                <a:solidFill>
                  <a:srgbClr val="9BC850"/>
                </a:solidFill>
                <a:latin typeface="Verdana"/>
                <a:cs typeface="Verdana"/>
              </a:rPr>
              <a:t>Regression</a:t>
            </a:r>
            <a:endParaRPr sz="480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grpSp>
        <p:nvGrpSpPr>
          <p:cNvPr id="3" name="object 3"/>
          <p:cNvGrpSpPr/>
          <p:nvPr/>
        </p:nvGrpSpPr>
        <p:grpSpPr>
          <a:xfrm>
            <a:off x="5178690" y="1509284"/>
            <a:ext cx="2416175" cy="2416175"/>
            <a:chOff x="5178690" y="1509284"/>
            <a:chExt cx="2416175" cy="2416175"/>
          </a:xfrm>
        </p:grpSpPr>
        <p:sp>
          <p:nvSpPr>
            <p:cNvPr id="4" name="object 4"/>
            <p:cNvSpPr/>
            <p:nvPr/>
          </p:nvSpPr>
          <p:spPr>
            <a:xfrm>
              <a:off x="5178690" y="1509284"/>
              <a:ext cx="2416175" cy="2416175"/>
            </a:xfrm>
            <a:custGeom>
              <a:avLst/>
              <a:gdLst/>
              <a:ahLst/>
              <a:cxnLst/>
              <a:rect l="l" t="t" r="r" b="b"/>
              <a:pathLst>
                <a:path w="2416175" h="2416175">
                  <a:moveTo>
                    <a:pt x="2416114" y="0"/>
                  </a:moveTo>
                  <a:lnTo>
                    <a:pt x="0" y="0"/>
                  </a:lnTo>
                  <a:lnTo>
                    <a:pt x="0" y="2416114"/>
                  </a:lnTo>
                  <a:lnTo>
                    <a:pt x="2416114" y="2416114"/>
                  </a:lnTo>
                  <a:lnTo>
                    <a:pt x="2416114" y="0"/>
                  </a:lnTo>
                  <a:close/>
                </a:path>
              </a:pathLst>
            </a:custGeom>
            <a:solidFill>
              <a:srgbClr val="404040"/>
            </a:solidFill>
          </p:spPr>
          <p:txBody>
            <a:bodyPr wrap="square" lIns="0" tIns="0" rIns="0" bIns="0" rtlCol="0"/>
            <a:lstStyle/>
            <a:p>
              <a:endParaRPr/>
            </a:p>
          </p:txBody>
        </p:sp>
        <p:sp>
          <p:nvSpPr>
            <p:cNvPr id="5" name="object 5"/>
            <p:cNvSpPr/>
            <p:nvPr/>
          </p:nvSpPr>
          <p:spPr>
            <a:xfrm>
              <a:off x="5456512" y="2405535"/>
              <a:ext cx="532314" cy="624464"/>
            </a:xfrm>
            <a:prstGeom prst="rect">
              <a:avLst/>
            </a:prstGeom>
            <a:blipFill>
              <a:blip r:embed="rId4" cstate="print"/>
              <a:stretch>
                <a:fillRect/>
              </a:stretch>
            </a:blipFill>
          </p:spPr>
          <p:txBody>
            <a:bodyPr wrap="square" lIns="0" tIns="0" rIns="0" bIns="0" rtlCol="0"/>
            <a:lstStyle/>
            <a:p>
              <a:endParaRPr/>
            </a:p>
          </p:txBody>
        </p:sp>
      </p:grpSp>
      <p:sp>
        <p:nvSpPr>
          <p:cNvPr id="6" name="object 6"/>
          <p:cNvSpPr/>
          <p:nvPr/>
        </p:nvSpPr>
        <p:spPr>
          <a:xfrm>
            <a:off x="3199308" y="1251661"/>
            <a:ext cx="806564" cy="102722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973972" y="2417244"/>
            <a:ext cx="1257300" cy="400685"/>
          </a:xfrm>
          <a:custGeom>
            <a:avLst/>
            <a:gdLst/>
            <a:ahLst/>
            <a:cxnLst/>
            <a:rect l="l" t="t" r="r" b="b"/>
            <a:pathLst>
              <a:path w="1257300" h="400685">
                <a:moveTo>
                  <a:pt x="1257236" y="0"/>
                </a:moveTo>
                <a:lnTo>
                  <a:pt x="0" y="0"/>
                </a:lnTo>
                <a:lnTo>
                  <a:pt x="0" y="400110"/>
                </a:lnTo>
                <a:lnTo>
                  <a:pt x="1257236" y="400110"/>
                </a:lnTo>
                <a:lnTo>
                  <a:pt x="1257236" y="0"/>
                </a:lnTo>
                <a:close/>
              </a:path>
            </a:pathLst>
          </a:custGeom>
          <a:solidFill>
            <a:srgbClr val="2A9FBC"/>
          </a:solidFill>
        </p:spPr>
        <p:txBody>
          <a:bodyPr wrap="square" lIns="0" tIns="0" rIns="0" bIns="0" rtlCol="0"/>
          <a:lstStyle/>
          <a:p>
            <a:endParaRPr/>
          </a:p>
        </p:txBody>
      </p:sp>
      <p:sp>
        <p:nvSpPr>
          <p:cNvPr id="8" name="object 8"/>
          <p:cNvSpPr txBox="1">
            <a:spLocks noGrp="1"/>
          </p:cNvSpPr>
          <p:nvPr>
            <p:ph type="title"/>
          </p:nvPr>
        </p:nvSpPr>
        <p:spPr>
          <a:xfrm>
            <a:off x="3153200" y="2436876"/>
            <a:ext cx="899794" cy="330200"/>
          </a:xfrm>
          <a:prstGeom prst="rect">
            <a:avLst/>
          </a:prstGeom>
        </p:spPr>
        <p:txBody>
          <a:bodyPr vert="horz" wrap="square" lIns="0" tIns="12700" rIns="0" bIns="0" rtlCol="0">
            <a:spAutoFit/>
          </a:bodyPr>
          <a:lstStyle/>
          <a:p>
            <a:pPr marL="12700">
              <a:lnSpc>
                <a:spcPct val="100000"/>
              </a:lnSpc>
              <a:spcBef>
                <a:spcPts val="100"/>
              </a:spcBef>
            </a:pPr>
            <a:r>
              <a:rPr spc="160" dirty="0">
                <a:solidFill>
                  <a:srgbClr val="FFFFFF"/>
                </a:solidFill>
              </a:rPr>
              <a:t>Test</a:t>
            </a:r>
            <a:r>
              <a:rPr spc="80" dirty="0">
                <a:solidFill>
                  <a:srgbClr val="FFFFFF"/>
                </a:solidFill>
              </a:rPr>
              <a:t> </a:t>
            </a:r>
            <a:r>
              <a:rPr spc="90" dirty="0">
                <a:solidFill>
                  <a:srgbClr val="FFFFFF"/>
                </a:solidFill>
              </a:rPr>
              <a:t>#1</a:t>
            </a:r>
          </a:p>
        </p:txBody>
      </p:sp>
      <p:grpSp>
        <p:nvGrpSpPr>
          <p:cNvPr id="9" name="object 9"/>
          <p:cNvGrpSpPr/>
          <p:nvPr/>
        </p:nvGrpSpPr>
        <p:grpSpPr>
          <a:xfrm>
            <a:off x="2358640" y="1340095"/>
            <a:ext cx="2818130" cy="2642870"/>
            <a:chOff x="2358640" y="1340095"/>
            <a:chExt cx="2818130" cy="2642870"/>
          </a:xfrm>
        </p:grpSpPr>
        <p:sp>
          <p:nvSpPr>
            <p:cNvPr id="10" name="object 10"/>
            <p:cNvSpPr/>
            <p:nvPr/>
          </p:nvSpPr>
          <p:spPr>
            <a:xfrm>
              <a:off x="3994073" y="1750320"/>
              <a:ext cx="1183005" cy="939165"/>
            </a:xfrm>
            <a:custGeom>
              <a:avLst/>
              <a:gdLst/>
              <a:ahLst/>
              <a:cxnLst/>
              <a:rect l="l" t="t" r="r" b="b"/>
              <a:pathLst>
                <a:path w="1183004" h="939164">
                  <a:moveTo>
                    <a:pt x="1080891" y="882793"/>
                  </a:moveTo>
                  <a:lnTo>
                    <a:pt x="1057290" y="912703"/>
                  </a:lnTo>
                  <a:lnTo>
                    <a:pt x="1182422" y="938639"/>
                  </a:lnTo>
                  <a:lnTo>
                    <a:pt x="1161733" y="894594"/>
                  </a:lnTo>
                  <a:lnTo>
                    <a:pt x="1095847" y="894594"/>
                  </a:lnTo>
                  <a:lnTo>
                    <a:pt x="1080891" y="882793"/>
                  </a:lnTo>
                  <a:close/>
                </a:path>
                <a:path w="1183004" h="939164">
                  <a:moveTo>
                    <a:pt x="1104492" y="852881"/>
                  </a:moveTo>
                  <a:lnTo>
                    <a:pt x="1080891" y="882793"/>
                  </a:lnTo>
                  <a:lnTo>
                    <a:pt x="1095847" y="894594"/>
                  </a:lnTo>
                  <a:lnTo>
                    <a:pt x="1119449" y="864683"/>
                  </a:lnTo>
                  <a:lnTo>
                    <a:pt x="1104492" y="852881"/>
                  </a:lnTo>
                  <a:close/>
                </a:path>
                <a:path w="1183004" h="939164">
                  <a:moveTo>
                    <a:pt x="1128092" y="822972"/>
                  </a:moveTo>
                  <a:lnTo>
                    <a:pt x="1104492" y="852881"/>
                  </a:lnTo>
                  <a:lnTo>
                    <a:pt x="1119449" y="864683"/>
                  </a:lnTo>
                  <a:lnTo>
                    <a:pt x="1095847" y="894594"/>
                  </a:lnTo>
                  <a:lnTo>
                    <a:pt x="1161733" y="894594"/>
                  </a:lnTo>
                  <a:lnTo>
                    <a:pt x="1128092" y="822972"/>
                  </a:lnTo>
                  <a:close/>
                </a:path>
                <a:path w="1183004" h="939164">
                  <a:moveTo>
                    <a:pt x="23600" y="0"/>
                  </a:moveTo>
                  <a:lnTo>
                    <a:pt x="0" y="29911"/>
                  </a:lnTo>
                  <a:lnTo>
                    <a:pt x="1080891" y="882793"/>
                  </a:lnTo>
                  <a:lnTo>
                    <a:pt x="1104492" y="852881"/>
                  </a:lnTo>
                  <a:lnTo>
                    <a:pt x="23600" y="0"/>
                  </a:lnTo>
                  <a:close/>
                </a:path>
              </a:pathLst>
            </a:custGeom>
            <a:solidFill>
              <a:srgbClr val="404040"/>
            </a:solidFill>
          </p:spPr>
          <p:txBody>
            <a:bodyPr wrap="square" lIns="0" tIns="0" rIns="0" bIns="0" rtlCol="0"/>
            <a:lstStyle/>
            <a:p>
              <a:endParaRPr/>
            </a:p>
          </p:txBody>
        </p:sp>
        <p:sp>
          <p:nvSpPr>
            <p:cNvPr id="11" name="object 11"/>
            <p:cNvSpPr/>
            <p:nvPr/>
          </p:nvSpPr>
          <p:spPr>
            <a:xfrm>
              <a:off x="3216884" y="2955710"/>
              <a:ext cx="806564" cy="102722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994927" y="2730204"/>
              <a:ext cx="1181735" cy="838200"/>
            </a:xfrm>
            <a:custGeom>
              <a:avLst/>
              <a:gdLst/>
              <a:ahLst/>
              <a:cxnLst/>
              <a:rect l="l" t="t" r="r" b="b"/>
              <a:pathLst>
                <a:path w="1181735" h="838200">
                  <a:moveTo>
                    <a:pt x="1077078" y="50093"/>
                  </a:moveTo>
                  <a:lnTo>
                    <a:pt x="0" y="806397"/>
                  </a:lnTo>
                  <a:lnTo>
                    <a:pt x="21893" y="837577"/>
                  </a:lnTo>
                  <a:lnTo>
                    <a:pt x="1098973" y="81274"/>
                  </a:lnTo>
                  <a:lnTo>
                    <a:pt x="1077078" y="50093"/>
                  </a:lnTo>
                  <a:close/>
                </a:path>
                <a:path w="1181735" h="838200">
                  <a:moveTo>
                    <a:pt x="1160438" y="39145"/>
                  </a:moveTo>
                  <a:lnTo>
                    <a:pt x="1092669" y="39145"/>
                  </a:lnTo>
                  <a:lnTo>
                    <a:pt x="1114564" y="70326"/>
                  </a:lnTo>
                  <a:lnTo>
                    <a:pt x="1098973" y="81274"/>
                  </a:lnTo>
                  <a:lnTo>
                    <a:pt x="1120867" y="112454"/>
                  </a:lnTo>
                  <a:lnTo>
                    <a:pt x="1160438" y="39145"/>
                  </a:lnTo>
                  <a:close/>
                </a:path>
                <a:path w="1181735" h="838200">
                  <a:moveTo>
                    <a:pt x="1092669" y="39145"/>
                  </a:moveTo>
                  <a:lnTo>
                    <a:pt x="1077078" y="50093"/>
                  </a:lnTo>
                  <a:lnTo>
                    <a:pt x="1098973" y="81274"/>
                  </a:lnTo>
                  <a:lnTo>
                    <a:pt x="1114564" y="70326"/>
                  </a:lnTo>
                  <a:lnTo>
                    <a:pt x="1092669" y="39145"/>
                  </a:lnTo>
                  <a:close/>
                </a:path>
                <a:path w="1181735" h="838200">
                  <a:moveTo>
                    <a:pt x="1181568" y="0"/>
                  </a:moveTo>
                  <a:lnTo>
                    <a:pt x="1055184" y="18912"/>
                  </a:lnTo>
                  <a:lnTo>
                    <a:pt x="1077078" y="50093"/>
                  </a:lnTo>
                  <a:lnTo>
                    <a:pt x="1092669" y="39145"/>
                  </a:lnTo>
                  <a:lnTo>
                    <a:pt x="1160438" y="39145"/>
                  </a:lnTo>
                  <a:lnTo>
                    <a:pt x="1181568" y="0"/>
                  </a:lnTo>
                  <a:close/>
                </a:path>
              </a:pathLst>
            </a:custGeom>
            <a:solidFill>
              <a:srgbClr val="404040"/>
            </a:solidFill>
          </p:spPr>
          <p:txBody>
            <a:bodyPr wrap="square" lIns="0" tIns="0" rIns="0" bIns="0" rtlCol="0"/>
            <a:lstStyle/>
            <a:p>
              <a:endParaRPr/>
            </a:p>
          </p:txBody>
        </p:sp>
        <p:sp>
          <p:nvSpPr>
            <p:cNvPr id="13" name="object 13"/>
            <p:cNvSpPr/>
            <p:nvPr/>
          </p:nvSpPr>
          <p:spPr>
            <a:xfrm>
              <a:off x="2361197" y="1340095"/>
              <a:ext cx="623390" cy="62339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358640" y="3044144"/>
              <a:ext cx="623390" cy="623390"/>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2440567" y="1916351"/>
              <a:ext cx="450512" cy="362538"/>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438010" y="3620400"/>
              <a:ext cx="450512" cy="362538"/>
            </a:xfrm>
            <a:prstGeom prst="rect">
              <a:avLst/>
            </a:prstGeom>
            <a:blipFill>
              <a:blip r:embed="rId7" cstate="print"/>
              <a:stretch>
                <a:fillRect/>
              </a:stretch>
            </a:blipFill>
          </p:spPr>
          <p:txBody>
            <a:bodyPr wrap="square" lIns="0" tIns="0" rIns="0" bIns="0" rtlCol="0"/>
            <a:lstStyle/>
            <a:p>
              <a:endParaRPr/>
            </a:p>
          </p:txBody>
        </p:sp>
      </p:grpSp>
      <p:sp>
        <p:nvSpPr>
          <p:cNvPr id="17" name="object 17"/>
          <p:cNvSpPr txBox="1"/>
          <p:nvPr/>
        </p:nvSpPr>
        <p:spPr>
          <a:xfrm>
            <a:off x="2991548" y="4121293"/>
            <a:ext cx="1257300" cy="400685"/>
          </a:xfrm>
          <a:prstGeom prst="rect">
            <a:avLst/>
          </a:prstGeom>
          <a:solidFill>
            <a:srgbClr val="2A9FBC"/>
          </a:solidFill>
        </p:spPr>
        <p:txBody>
          <a:bodyPr vert="horz" wrap="square" lIns="0" tIns="31750" rIns="0" bIns="0" rtlCol="0">
            <a:spAutoFit/>
          </a:bodyPr>
          <a:lstStyle/>
          <a:p>
            <a:pPr marL="163830">
              <a:lnSpc>
                <a:spcPct val="100000"/>
              </a:lnSpc>
              <a:spcBef>
                <a:spcPts val="250"/>
              </a:spcBef>
            </a:pPr>
            <a:r>
              <a:rPr sz="2000" spc="160" dirty="0">
                <a:solidFill>
                  <a:srgbClr val="FFFFFF"/>
                </a:solidFill>
                <a:latin typeface="Calibri"/>
                <a:cs typeface="Calibri"/>
              </a:rPr>
              <a:t>Test</a:t>
            </a:r>
            <a:r>
              <a:rPr sz="2000" spc="125" dirty="0">
                <a:solidFill>
                  <a:srgbClr val="FFFFFF"/>
                </a:solidFill>
                <a:latin typeface="Calibri"/>
                <a:cs typeface="Calibri"/>
              </a:rPr>
              <a:t> </a:t>
            </a:r>
            <a:r>
              <a:rPr sz="2000" spc="305" dirty="0">
                <a:solidFill>
                  <a:srgbClr val="FFFFFF"/>
                </a:solidFill>
                <a:latin typeface="Calibri"/>
                <a:cs typeface="Calibri"/>
              </a:rPr>
              <a:t>#2</a:t>
            </a:r>
            <a:endParaRPr sz="2000">
              <a:latin typeface="Calibri"/>
              <a:cs typeface="Calibri"/>
            </a:endParaRPr>
          </a:p>
        </p:txBody>
      </p:sp>
      <p:grpSp>
        <p:nvGrpSpPr>
          <p:cNvPr id="18" name="object 18"/>
          <p:cNvGrpSpPr/>
          <p:nvPr/>
        </p:nvGrpSpPr>
        <p:grpSpPr>
          <a:xfrm>
            <a:off x="5297968" y="2276266"/>
            <a:ext cx="2752725" cy="1578610"/>
            <a:chOff x="5297968" y="2276266"/>
            <a:chExt cx="2752725" cy="1578610"/>
          </a:xfrm>
        </p:grpSpPr>
        <p:sp>
          <p:nvSpPr>
            <p:cNvPr id="19" name="object 19"/>
            <p:cNvSpPr/>
            <p:nvPr/>
          </p:nvSpPr>
          <p:spPr>
            <a:xfrm>
              <a:off x="5310668" y="2288966"/>
              <a:ext cx="835660" cy="857250"/>
            </a:xfrm>
            <a:custGeom>
              <a:avLst/>
              <a:gdLst/>
              <a:ahLst/>
              <a:cxnLst/>
              <a:rect l="l" t="t" r="r" b="b"/>
              <a:pathLst>
                <a:path w="835660" h="857250">
                  <a:moveTo>
                    <a:pt x="0" y="428375"/>
                  </a:moveTo>
                  <a:lnTo>
                    <a:pt x="2810" y="378417"/>
                  </a:lnTo>
                  <a:lnTo>
                    <a:pt x="11034" y="330152"/>
                  </a:lnTo>
                  <a:lnTo>
                    <a:pt x="24357" y="283901"/>
                  </a:lnTo>
                  <a:lnTo>
                    <a:pt x="42466" y="239986"/>
                  </a:lnTo>
                  <a:lnTo>
                    <a:pt x="65046" y="198728"/>
                  </a:lnTo>
                  <a:lnTo>
                    <a:pt x="91786" y="160448"/>
                  </a:lnTo>
                  <a:lnTo>
                    <a:pt x="122371" y="125468"/>
                  </a:lnTo>
                  <a:lnTo>
                    <a:pt x="156488" y="94109"/>
                  </a:lnTo>
                  <a:lnTo>
                    <a:pt x="193823" y="66692"/>
                  </a:lnTo>
                  <a:lnTo>
                    <a:pt x="234064" y="43540"/>
                  </a:lnTo>
                  <a:lnTo>
                    <a:pt x="276895" y="24973"/>
                  </a:lnTo>
                  <a:lnTo>
                    <a:pt x="322004" y="11313"/>
                  </a:lnTo>
                  <a:lnTo>
                    <a:pt x="369078" y="2881"/>
                  </a:lnTo>
                  <a:lnTo>
                    <a:pt x="417803" y="0"/>
                  </a:lnTo>
                  <a:lnTo>
                    <a:pt x="466528" y="2881"/>
                  </a:lnTo>
                  <a:lnTo>
                    <a:pt x="513602" y="11313"/>
                  </a:lnTo>
                  <a:lnTo>
                    <a:pt x="558711" y="24973"/>
                  </a:lnTo>
                  <a:lnTo>
                    <a:pt x="601542" y="43540"/>
                  </a:lnTo>
                  <a:lnTo>
                    <a:pt x="641783" y="66692"/>
                  </a:lnTo>
                  <a:lnTo>
                    <a:pt x="679118" y="94109"/>
                  </a:lnTo>
                  <a:lnTo>
                    <a:pt x="713235" y="125468"/>
                  </a:lnTo>
                  <a:lnTo>
                    <a:pt x="743820" y="160448"/>
                  </a:lnTo>
                  <a:lnTo>
                    <a:pt x="770560" y="198728"/>
                  </a:lnTo>
                  <a:lnTo>
                    <a:pt x="793140" y="239986"/>
                  </a:lnTo>
                  <a:lnTo>
                    <a:pt x="811249" y="283901"/>
                  </a:lnTo>
                  <a:lnTo>
                    <a:pt x="824572" y="330152"/>
                  </a:lnTo>
                  <a:lnTo>
                    <a:pt x="832796" y="378417"/>
                  </a:lnTo>
                  <a:lnTo>
                    <a:pt x="835607" y="428375"/>
                  </a:lnTo>
                  <a:lnTo>
                    <a:pt x="832796" y="478332"/>
                  </a:lnTo>
                  <a:lnTo>
                    <a:pt x="824572" y="526597"/>
                  </a:lnTo>
                  <a:lnTo>
                    <a:pt x="811249" y="572848"/>
                  </a:lnTo>
                  <a:lnTo>
                    <a:pt x="793140" y="616763"/>
                  </a:lnTo>
                  <a:lnTo>
                    <a:pt x="770560" y="658021"/>
                  </a:lnTo>
                  <a:lnTo>
                    <a:pt x="743820" y="696301"/>
                  </a:lnTo>
                  <a:lnTo>
                    <a:pt x="713235" y="731281"/>
                  </a:lnTo>
                  <a:lnTo>
                    <a:pt x="679118" y="762640"/>
                  </a:lnTo>
                  <a:lnTo>
                    <a:pt x="641783" y="790057"/>
                  </a:lnTo>
                  <a:lnTo>
                    <a:pt x="601542" y="813209"/>
                  </a:lnTo>
                  <a:lnTo>
                    <a:pt x="558711" y="831776"/>
                  </a:lnTo>
                  <a:lnTo>
                    <a:pt x="513602" y="845436"/>
                  </a:lnTo>
                  <a:lnTo>
                    <a:pt x="466528" y="853868"/>
                  </a:lnTo>
                  <a:lnTo>
                    <a:pt x="417803" y="856750"/>
                  </a:lnTo>
                  <a:lnTo>
                    <a:pt x="369078" y="853868"/>
                  </a:lnTo>
                  <a:lnTo>
                    <a:pt x="322004" y="845436"/>
                  </a:lnTo>
                  <a:lnTo>
                    <a:pt x="276895" y="831776"/>
                  </a:lnTo>
                  <a:lnTo>
                    <a:pt x="234064" y="813209"/>
                  </a:lnTo>
                  <a:lnTo>
                    <a:pt x="193823" y="790057"/>
                  </a:lnTo>
                  <a:lnTo>
                    <a:pt x="156488" y="762640"/>
                  </a:lnTo>
                  <a:lnTo>
                    <a:pt x="122371" y="731281"/>
                  </a:lnTo>
                  <a:lnTo>
                    <a:pt x="91786" y="696301"/>
                  </a:lnTo>
                  <a:lnTo>
                    <a:pt x="65046" y="658021"/>
                  </a:lnTo>
                  <a:lnTo>
                    <a:pt x="42466" y="616763"/>
                  </a:lnTo>
                  <a:lnTo>
                    <a:pt x="24357" y="572848"/>
                  </a:lnTo>
                  <a:lnTo>
                    <a:pt x="11034" y="526597"/>
                  </a:lnTo>
                  <a:lnTo>
                    <a:pt x="2810" y="478332"/>
                  </a:lnTo>
                  <a:lnTo>
                    <a:pt x="0" y="428375"/>
                  </a:lnTo>
                  <a:close/>
                </a:path>
              </a:pathLst>
            </a:custGeom>
            <a:ln w="25400">
              <a:solidFill>
                <a:srgbClr val="F05A28"/>
              </a:solidFill>
            </a:ln>
          </p:spPr>
          <p:txBody>
            <a:bodyPr wrap="square" lIns="0" tIns="0" rIns="0" bIns="0" rtlCol="0"/>
            <a:lstStyle/>
            <a:p>
              <a:endParaRPr/>
            </a:p>
          </p:txBody>
        </p:sp>
        <p:sp>
          <p:nvSpPr>
            <p:cNvPr id="20" name="object 20"/>
            <p:cNvSpPr/>
            <p:nvPr/>
          </p:nvSpPr>
          <p:spPr>
            <a:xfrm>
              <a:off x="6870697" y="3145711"/>
              <a:ext cx="622300" cy="695325"/>
            </a:xfrm>
            <a:custGeom>
              <a:avLst/>
              <a:gdLst/>
              <a:ahLst/>
              <a:cxnLst/>
              <a:rect l="l" t="t" r="r" b="b"/>
              <a:pathLst>
                <a:path w="622300" h="695325">
                  <a:moveTo>
                    <a:pt x="622301" y="643016"/>
                  </a:moveTo>
                  <a:lnTo>
                    <a:pt x="618225" y="663203"/>
                  </a:lnTo>
                  <a:lnTo>
                    <a:pt x="607110" y="679688"/>
                  </a:lnTo>
                  <a:lnTo>
                    <a:pt x="590625" y="690803"/>
                  </a:lnTo>
                  <a:lnTo>
                    <a:pt x="570438" y="694879"/>
                  </a:lnTo>
                  <a:lnTo>
                    <a:pt x="51862" y="694879"/>
                  </a:lnTo>
                  <a:lnTo>
                    <a:pt x="31675" y="690803"/>
                  </a:lnTo>
                  <a:lnTo>
                    <a:pt x="15190" y="679688"/>
                  </a:lnTo>
                  <a:lnTo>
                    <a:pt x="4075" y="663203"/>
                  </a:lnTo>
                  <a:lnTo>
                    <a:pt x="0" y="643016"/>
                  </a:lnTo>
                  <a:lnTo>
                    <a:pt x="0" y="51862"/>
                  </a:lnTo>
                  <a:lnTo>
                    <a:pt x="4075" y="31675"/>
                  </a:lnTo>
                  <a:lnTo>
                    <a:pt x="15190" y="15190"/>
                  </a:lnTo>
                  <a:lnTo>
                    <a:pt x="31675" y="4075"/>
                  </a:lnTo>
                  <a:lnTo>
                    <a:pt x="51862" y="0"/>
                  </a:lnTo>
                  <a:lnTo>
                    <a:pt x="570438" y="0"/>
                  </a:lnTo>
                  <a:lnTo>
                    <a:pt x="590625" y="4075"/>
                  </a:lnTo>
                  <a:lnTo>
                    <a:pt x="607110" y="15190"/>
                  </a:lnTo>
                  <a:lnTo>
                    <a:pt x="618225" y="31675"/>
                  </a:lnTo>
                  <a:lnTo>
                    <a:pt x="622301" y="51862"/>
                  </a:lnTo>
                  <a:lnTo>
                    <a:pt x="622301" y="643016"/>
                  </a:lnTo>
                  <a:close/>
                </a:path>
              </a:pathLst>
            </a:custGeom>
            <a:ln w="28575">
              <a:solidFill>
                <a:srgbClr val="F05A28"/>
              </a:solidFill>
            </a:ln>
          </p:spPr>
          <p:txBody>
            <a:bodyPr wrap="square" lIns="0" tIns="0" rIns="0" bIns="0" rtlCol="0"/>
            <a:lstStyle/>
            <a:p>
              <a:endParaRPr/>
            </a:p>
          </p:txBody>
        </p:sp>
        <p:sp>
          <p:nvSpPr>
            <p:cNvPr id="21" name="object 21"/>
            <p:cNvSpPr/>
            <p:nvPr/>
          </p:nvSpPr>
          <p:spPr>
            <a:xfrm>
              <a:off x="7492999" y="3493150"/>
              <a:ext cx="557530" cy="0"/>
            </a:xfrm>
            <a:custGeom>
              <a:avLst/>
              <a:gdLst/>
              <a:ahLst/>
              <a:cxnLst/>
              <a:rect l="l" t="t" r="r" b="b"/>
              <a:pathLst>
                <a:path w="557529">
                  <a:moveTo>
                    <a:pt x="557470" y="0"/>
                  </a:moveTo>
                  <a:lnTo>
                    <a:pt x="0" y="1"/>
                  </a:lnTo>
                </a:path>
              </a:pathLst>
            </a:custGeom>
            <a:ln w="28575">
              <a:solidFill>
                <a:srgbClr val="F05A28"/>
              </a:solidFill>
            </a:ln>
          </p:spPr>
          <p:txBody>
            <a:bodyPr wrap="square" lIns="0" tIns="0" rIns="0" bIns="0" rtlCol="0"/>
            <a:lstStyle/>
            <a:p>
              <a:endParaRPr/>
            </a:p>
          </p:txBody>
        </p:sp>
        <p:sp>
          <p:nvSpPr>
            <p:cNvPr id="22" name="object 22"/>
            <p:cNvSpPr/>
            <p:nvPr/>
          </p:nvSpPr>
          <p:spPr>
            <a:xfrm>
              <a:off x="6917009" y="3197276"/>
              <a:ext cx="532314" cy="624464"/>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6077551" y="2953591"/>
              <a:ext cx="738505" cy="582295"/>
            </a:xfrm>
            <a:custGeom>
              <a:avLst/>
              <a:gdLst/>
              <a:ahLst/>
              <a:cxnLst/>
              <a:rect l="l" t="t" r="r" b="b"/>
              <a:pathLst>
                <a:path w="738504" h="582295">
                  <a:moveTo>
                    <a:pt x="25379" y="0"/>
                  </a:moveTo>
                  <a:lnTo>
                    <a:pt x="0" y="1040"/>
                  </a:lnTo>
                  <a:lnTo>
                    <a:pt x="1052" y="26704"/>
                  </a:lnTo>
                  <a:lnTo>
                    <a:pt x="4245" y="53329"/>
                  </a:lnTo>
                  <a:lnTo>
                    <a:pt x="9248" y="78521"/>
                  </a:lnTo>
                  <a:lnTo>
                    <a:pt x="34154" y="73538"/>
                  </a:lnTo>
                  <a:lnTo>
                    <a:pt x="29460" y="50266"/>
                  </a:lnTo>
                  <a:lnTo>
                    <a:pt x="26431" y="25664"/>
                  </a:lnTo>
                  <a:lnTo>
                    <a:pt x="25379" y="0"/>
                  </a:lnTo>
                  <a:close/>
                </a:path>
                <a:path w="738504" h="582295">
                  <a:moveTo>
                    <a:pt x="40632" y="97135"/>
                  </a:moveTo>
                  <a:lnTo>
                    <a:pt x="16155" y="103921"/>
                  </a:lnTo>
                  <a:lnTo>
                    <a:pt x="16751" y="106067"/>
                  </a:lnTo>
                  <a:lnTo>
                    <a:pt x="25906" y="132069"/>
                  </a:lnTo>
                  <a:lnTo>
                    <a:pt x="36894" y="157756"/>
                  </a:lnTo>
                  <a:lnTo>
                    <a:pt x="46314" y="176485"/>
                  </a:lnTo>
                  <a:lnTo>
                    <a:pt x="68992" y="165046"/>
                  </a:lnTo>
                  <a:lnTo>
                    <a:pt x="60238" y="147744"/>
                  </a:lnTo>
                  <a:lnTo>
                    <a:pt x="49855" y="123606"/>
                  </a:lnTo>
                  <a:lnTo>
                    <a:pt x="41228" y="99282"/>
                  </a:lnTo>
                  <a:lnTo>
                    <a:pt x="40632" y="97135"/>
                  </a:lnTo>
                  <a:close/>
                </a:path>
                <a:path w="738504" h="582295">
                  <a:moveTo>
                    <a:pt x="81004" y="186569"/>
                  </a:moveTo>
                  <a:lnTo>
                    <a:pt x="59033" y="199315"/>
                  </a:lnTo>
                  <a:lnTo>
                    <a:pt x="64067" y="207994"/>
                  </a:lnTo>
                  <a:lnTo>
                    <a:pt x="80106" y="232451"/>
                  </a:lnTo>
                  <a:lnTo>
                    <a:pt x="97683" y="256406"/>
                  </a:lnTo>
                  <a:lnTo>
                    <a:pt x="103488" y="263559"/>
                  </a:lnTo>
                  <a:lnTo>
                    <a:pt x="123182" y="247517"/>
                  </a:lnTo>
                  <a:lnTo>
                    <a:pt x="118153" y="241368"/>
                  </a:lnTo>
                  <a:lnTo>
                    <a:pt x="101337" y="218508"/>
                  </a:lnTo>
                  <a:lnTo>
                    <a:pt x="86038" y="195248"/>
                  </a:lnTo>
                  <a:lnTo>
                    <a:pt x="81004" y="186569"/>
                  </a:lnTo>
                  <a:close/>
                </a:path>
                <a:path w="738504" h="582295">
                  <a:moveTo>
                    <a:pt x="138991" y="266614"/>
                  </a:moveTo>
                  <a:lnTo>
                    <a:pt x="120083" y="283575"/>
                  </a:lnTo>
                  <a:lnTo>
                    <a:pt x="137176" y="302629"/>
                  </a:lnTo>
                  <a:lnTo>
                    <a:pt x="158955" y="324805"/>
                  </a:lnTo>
                  <a:lnTo>
                    <a:pt x="174059" y="338896"/>
                  </a:lnTo>
                  <a:lnTo>
                    <a:pt x="191375" y="320314"/>
                  </a:lnTo>
                  <a:lnTo>
                    <a:pt x="177069" y="306999"/>
                  </a:lnTo>
                  <a:lnTo>
                    <a:pt x="156084" y="285668"/>
                  </a:lnTo>
                  <a:lnTo>
                    <a:pt x="138991" y="266614"/>
                  </a:lnTo>
                  <a:close/>
                </a:path>
                <a:path w="738504" h="582295">
                  <a:moveTo>
                    <a:pt x="209967" y="336811"/>
                  </a:moveTo>
                  <a:lnTo>
                    <a:pt x="193454" y="356111"/>
                  </a:lnTo>
                  <a:lnTo>
                    <a:pt x="206261" y="367069"/>
                  </a:lnTo>
                  <a:lnTo>
                    <a:pt x="231613" y="387031"/>
                  </a:lnTo>
                  <a:lnTo>
                    <a:pt x="254895" y="403221"/>
                  </a:lnTo>
                  <a:lnTo>
                    <a:pt x="269380" y="382356"/>
                  </a:lnTo>
                  <a:lnTo>
                    <a:pt x="247300" y="367052"/>
                  </a:lnTo>
                  <a:lnTo>
                    <a:pt x="222754" y="347752"/>
                  </a:lnTo>
                  <a:lnTo>
                    <a:pt x="209967" y="336811"/>
                  </a:lnTo>
                  <a:close/>
                </a:path>
                <a:path w="738504" h="582295">
                  <a:moveTo>
                    <a:pt x="290245" y="396840"/>
                  </a:moveTo>
                  <a:lnTo>
                    <a:pt x="275760" y="417705"/>
                  </a:lnTo>
                  <a:lnTo>
                    <a:pt x="285287" y="424319"/>
                  </a:lnTo>
                  <a:lnTo>
                    <a:pt x="341873" y="457475"/>
                  </a:lnTo>
                  <a:lnTo>
                    <a:pt x="354702" y="435552"/>
                  </a:lnTo>
                  <a:lnTo>
                    <a:pt x="299772" y="403454"/>
                  </a:lnTo>
                  <a:lnTo>
                    <a:pt x="290245" y="396840"/>
                  </a:lnTo>
                  <a:close/>
                </a:path>
                <a:path w="738504" h="582295">
                  <a:moveTo>
                    <a:pt x="376641" y="446300"/>
                  </a:moveTo>
                  <a:lnTo>
                    <a:pt x="365517" y="469135"/>
                  </a:lnTo>
                  <a:lnTo>
                    <a:pt x="403722" y="487747"/>
                  </a:lnTo>
                  <a:lnTo>
                    <a:pt x="435924" y="501232"/>
                  </a:lnTo>
                  <a:lnTo>
                    <a:pt x="445202" y="477592"/>
                  </a:lnTo>
                  <a:lnTo>
                    <a:pt x="414846" y="464912"/>
                  </a:lnTo>
                  <a:lnTo>
                    <a:pt x="376641" y="446300"/>
                  </a:lnTo>
                  <a:close/>
                </a:path>
                <a:path w="738504" h="582295">
                  <a:moveTo>
                    <a:pt x="468616" y="486340"/>
                  </a:moveTo>
                  <a:lnTo>
                    <a:pt x="459717" y="510131"/>
                  </a:lnTo>
                  <a:lnTo>
                    <a:pt x="467465" y="513029"/>
                  </a:lnTo>
                  <a:lnTo>
                    <a:pt x="500075" y="523814"/>
                  </a:lnTo>
                  <a:lnTo>
                    <a:pt x="533163" y="533330"/>
                  </a:lnTo>
                  <a:lnTo>
                    <a:pt x="533794" y="533495"/>
                  </a:lnTo>
                  <a:lnTo>
                    <a:pt x="540176" y="508916"/>
                  </a:lnTo>
                  <a:lnTo>
                    <a:pt x="508044" y="499696"/>
                  </a:lnTo>
                  <a:lnTo>
                    <a:pt x="476363" y="489238"/>
                  </a:lnTo>
                  <a:lnTo>
                    <a:pt x="468616" y="486340"/>
                  </a:lnTo>
                  <a:close/>
                </a:path>
                <a:path w="738504" h="582295">
                  <a:moveTo>
                    <a:pt x="564498" y="514849"/>
                  </a:moveTo>
                  <a:lnTo>
                    <a:pt x="558469" y="539522"/>
                  </a:lnTo>
                  <a:lnTo>
                    <a:pt x="566665" y="541525"/>
                  </a:lnTo>
                  <a:lnTo>
                    <a:pt x="600514" y="548349"/>
                  </a:lnTo>
                  <a:lnTo>
                    <a:pt x="634380" y="553707"/>
                  </a:lnTo>
                  <a:lnTo>
                    <a:pt x="638342" y="528618"/>
                  </a:lnTo>
                  <a:lnTo>
                    <a:pt x="605525" y="523448"/>
                  </a:lnTo>
                  <a:lnTo>
                    <a:pt x="572692" y="516850"/>
                  </a:lnTo>
                  <a:lnTo>
                    <a:pt x="564498" y="514849"/>
                  </a:lnTo>
                  <a:close/>
                </a:path>
                <a:path w="738504" h="582295">
                  <a:moveTo>
                    <a:pt x="664321" y="506083"/>
                  </a:moveTo>
                  <a:lnTo>
                    <a:pt x="662992" y="530926"/>
                  </a:lnTo>
                  <a:lnTo>
                    <a:pt x="676156" y="532163"/>
                  </a:lnTo>
                  <a:lnTo>
                    <a:pt x="673780" y="557452"/>
                  </a:lnTo>
                  <a:lnTo>
                    <a:pt x="661573" y="557452"/>
                  </a:lnTo>
                  <a:lnTo>
                    <a:pt x="660251" y="582174"/>
                  </a:lnTo>
                  <a:lnTo>
                    <a:pt x="717099" y="557452"/>
                  </a:lnTo>
                  <a:lnTo>
                    <a:pt x="673780" y="557452"/>
                  </a:lnTo>
                  <a:lnTo>
                    <a:pt x="661634" y="556310"/>
                  </a:lnTo>
                  <a:lnTo>
                    <a:pt x="719725" y="556310"/>
                  </a:lnTo>
                  <a:lnTo>
                    <a:pt x="738378" y="548199"/>
                  </a:lnTo>
                  <a:lnTo>
                    <a:pt x="664321" y="506083"/>
                  </a:lnTo>
                  <a:close/>
                </a:path>
                <a:path w="738504" h="582295">
                  <a:moveTo>
                    <a:pt x="662992" y="530926"/>
                  </a:moveTo>
                  <a:lnTo>
                    <a:pt x="661634" y="556310"/>
                  </a:lnTo>
                  <a:lnTo>
                    <a:pt x="673780" y="557452"/>
                  </a:lnTo>
                  <a:lnTo>
                    <a:pt x="676156" y="532163"/>
                  </a:lnTo>
                  <a:lnTo>
                    <a:pt x="662992" y="530926"/>
                  </a:lnTo>
                  <a:close/>
                </a:path>
                <a:path w="738504" h="582295">
                  <a:moveTo>
                    <a:pt x="662835" y="530912"/>
                  </a:moveTo>
                  <a:lnTo>
                    <a:pt x="660459" y="556200"/>
                  </a:lnTo>
                  <a:lnTo>
                    <a:pt x="661634" y="556310"/>
                  </a:lnTo>
                  <a:lnTo>
                    <a:pt x="662992" y="530926"/>
                  </a:lnTo>
                  <a:lnTo>
                    <a:pt x="662835" y="530912"/>
                  </a:lnTo>
                  <a:close/>
                </a:path>
              </a:pathLst>
            </a:custGeom>
            <a:solidFill>
              <a:srgbClr val="F05A28"/>
            </a:solidFill>
          </p:spPr>
          <p:txBody>
            <a:bodyPr wrap="square" lIns="0" tIns="0" rIns="0" bIns="0" rtlCol="0"/>
            <a:lstStyle/>
            <a:p>
              <a:endParaRPr/>
            </a:p>
          </p:txBody>
        </p:sp>
      </p:grpSp>
      <p:sp>
        <p:nvSpPr>
          <p:cNvPr id="24" name="object 24"/>
          <p:cNvSpPr txBox="1"/>
          <p:nvPr/>
        </p:nvSpPr>
        <p:spPr>
          <a:xfrm>
            <a:off x="8079119" y="3144012"/>
            <a:ext cx="3505835" cy="952500"/>
          </a:xfrm>
          <a:prstGeom prst="rect">
            <a:avLst/>
          </a:prstGeom>
        </p:spPr>
        <p:txBody>
          <a:bodyPr vert="horz" wrap="square" lIns="0" tIns="170815" rIns="0" bIns="0" rtlCol="0">
            <a:spAutoFit/>
          </a:bodyPr>
          <a:lstStyle/>
          <a:p>
            <a:pPr marL="12700">
              <a:lnSpc>
                <a:spcPct val="100000"/>
              </a:lnSpc>
              <a:spcBef>
                <a:spcPts val="1345"/>
              </a:spcBef>
            </a:pPr>
            <a:r>
              <a:rPr sz="2000" spc="420" dirty="0">
                <a:solidFill>
                  <a:srgbClr val="F05A28"/>
                </a:solidFill>
                <a:latin typeface="Calibri"/>
                <a:cs typeface="Calibri"/>
              </a:rPr>
              <a:t>A </a:t>
            </a:r>
            <a:r>
              <a:rPr sz="2000" spc="195" dirty="0">
                <a:solidFill>
                  <a:srgbClr val="F05A28"/>
                </a:solidFill>
                <a:latin typeface="Calibri"/>
                <a:cs typeface="Calibri"/>
              </a:rPr>
              <a:t>regression</a:t>
            </a:r>
            <a:r>
              <a:rPr sz="2000" spc="-145" dirty="0">
                <a:solidFill>
                  <a:srgbClr val="F05A28"/>
                </a:solidFill>
                <a:latin typeface="Calibri"/>
                <a:cs typeface="Calibri"/>
              </a:rPr>
              <a:t> </a:t>
            </a:r>
            <a:r>
              <a:rPr sz="2000" spc="285" dirty="0">
                <a:solidFill>
                  <a:srgbClr val="F05A28"/>
                </a:solidFill>
                <a:latin typeface="Calibri"/>
                <a:cs typeface="Calibri"/>
              </a:rPr>
              <a:t>bug</a:t>
            </a:r>
            <a:endParaRPr sz="2000">
              <a:latin typeface="Calibri"/>
              <a:cs typeface="Calibri"/>
            </a:endParaRPr>
          </a:p>
          <a:p>
            <a:pPr marL="12700">
              <a:lnSpc>
                <a:spcPct val="100000"/>
              </a:lnSpc>
              <a:spcBef>
                <a:spcPts val="1250"/>
              </a:spcBef>
            </a:pPr>
            <a:r>
              <a:rPr sz="2000" spc="204" dirty="0">
                <a:solidFill>
                  <a:srgbClr val="F05A28"/>
                </a:solidFill>
                <a:latin typeface="Calibri"/>
                <a:cs typeface="Calibri"/>
              </a:rPr>
              <a:t>Requires </a:t>
            </a:r>
            <a:r>
              <a:rPr sz="2000" spc="195" dirty="0">
                <a:solidFill>
                  <a:srgbClr val="F05A28"/>
                </a:solidFill>
                <a:latin typeface="Calibri"/>
                <a:cs typeface="Calibri"/>
              </a:rPr>
              <a:t>regression</a:t>
            </a:r>
            <a:r>
              <a:rPr sz="2000" spc="40" dirty="0">
                <a:solidFill>
                  <a:srgbClr val="F05A28"/>
                </a:solidFill>
                <a:latin typeface="Calibri"/>
                <a:cs typeface="Calibri"/>
              </a:rPr>
              <a:t> </a:t>
            </a:r>
            <a:r>
              <a:rPr sz="2000" spc="195" dirty="0">
                <a:solidFill>
                  <a:srgbClr val="F05A28"/>
                </a:solidFill>
                <a:latin typeface="Calibri"/>
                <a:cs typeface="Calibri"/>
              </a:rPr>
              <a:t>testing</a:t>
            </a:r>
            <a:endParaRPr sz="2000">
              <a:latin typeface="Calibri"/>
              <a:cs typeface="Calibri"/>
            </a:endParaRPr>
          </a:p>
        </p:txBody>
      </p:sp>
      <p:sp>
        <p:nvSpPr>
          <p:cNvPr id="25" name="object 25"/>
          <p:cNvSpPr txBox="1"/>
          <p:nvPr/>
        </p:nvSpPr>
        <p:spPr>
          <a:xfrm>
            <a:off x="5571967" y="3354323"/>
            <a:ext cx="927100" cy="330200"/>
          </a:xfrm>
          <a:prstGeom prst="rect">
            <a:avLst/>
          </a:prstGeom>
        </p:spPr>
        <p:txBody>
          <a:bodyPr vert="horz" wrap="square" lIns="0" tIns="12700" rIns="0" bIns="0" rtlCol="0">
            <a:spAutoFit/>
          </a:bodyPr>
          <a:lstStyle/>
          <a:p>
            <a:pPr marL="12700">
              <a:lnSpc>
                <a:spcPct val="100000"/>
              </a:lnSpc>
              <a:spcBef>
                <a:spcPts val="100"/>
              </a:spcBef>
            </a:pPr>
            <a:r>
              <a:rPr sz="2000" spc="400" dirty="0">
                <a:solidFill>
                  <a:srgbClr val="F05A28"/>
                </a:solidFill>
                <a:latin typeface="Calibri"/>
                <a:cs typeface="Calibri"/>
              </a:rPr>
              <a:t>C</a:t>
            </a:r>
            <a:r>
              <a:rPr sz="2000" spc="215" dirty="0">
                <a:solidFill>
                  <a:srgbClr val="F05A28"/>
                </a:solidFill>
                <a:latin typeface="Calibri"/>
                <a:cs typeface="Calibri"/>
              </a:rPr>
              <a:t>a</a:t>
            </a:r>
            <a:r>
              <a:rPr sz="2000" spc="180" dirty="0">
                <a:solidFill>
                  <a:srgbClr val="F05A28"/>
                </a:solidFill>
                <a:latin typeface="Calibri"/>
                <a:cs typeface="Calibri"/>
              </a:rPr>
              <a:t>u</a:t>
            </a:r>
            <a:r>
              <a:rPr sz="2000" spc="215" dirty="0">
                <a:solidFill>
                  <a:srgbClr val="F05A28"/>
                </a:solidFill>
                <a:latin typeface="Calibri"/>
                <a:cs typeface="Calibri"/>
              </a:rPr>
              <a:t>ses</a:t>
            </a:r>
            <a:endParaRPr sz="2000">
              <a:latin typeface="Calibri"/>
              <a:cs typeface="Calibri"/>
            </a:endParaRPr>
          </a:p>
        </p:txBody>
      </p:sp>
    </p:spTree>
    <p:extLst>
      <p:ext uri="{BB962C8B-B14F-4D97-AF65-F5344CB8AC3E}">
        <p14:creationId xmlns:p14="http://schemas.microsoft.com/office/powerpoint/2010/main" val="190393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18796" y="4160773"/>
            <a:ext cx="1313455" cy="1362633"/>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8118796" y="2457900"/>
            <a:ext cx="1313815" cy="1313815"/>
          </a:xfrm>
          <a:custGeom>
            <a:avLst/>
            <a:gdLst/>
            <a:ahLst/>
            <a:cxnLst/>
            <a:rect l="l" t="t" r="r" b="b"/>
            <a:pathLst>
              <a:path w="1313815" h="1313814">
                <a:moveTo>
                  <a:pt x="1313459" y="0"/>
                </a:moveTo>
                <a:lnTo>
                  <a:pt x="0" y="0"/>
                </a:lnTo>
                <a:lnTo>
                  <a:pt x="0" y="1313459"/>
                </a:lnTo>
                <a:lnTo>
                  <a:pt x="1313459" y="1313459"/>
                </a:lnTo>
                <a:lnTo>
                  <a:pt x="1313459" y="0"/>
                </a:lnTo>
                <a:close/>
              </a:path>
            </a:pathLst>
          </a:custGeom>
          <a:solidFill>
            <a:srgbClr val="404040"/>
          </a:solidFill>
        </p:spPr>
        <p:txBody>
          <a:bodyPr wrap="square" lIns="0" tIns="0" rIns="0" bIns="0" rtlCol="0"/>
          <a:lstStyle/>
          <a:p>
            <a:endParaRPr/>
          </a:p>
        </p:txBody>
      </p:sp>
      <p:sp>
        <p:nvSpPr>
          <p:cNvPr id="4" name="object 4"/>
          <p:cNvSpPr/>
          <p:nvPr/>
        </p:nvSpPr>
        <p:spPr>
          <a:xfrm>
            <a:off x="8118796" y="546930"/>
            <a:ext cx="1313815" cy="1313815"/>
          </a:xfrm>
          <a:custGeom>
            <a:avLst/>
            <a:gdLst/>
            <a:ahLst/>
            <a:cxnLst/>
            <a:rect l="l" t="t" r="r" b="b"/>
            <a:pathLst>
              <a:path w="1313815" h="1313814">
                <a:moveTo>
                  <a:pt x="1313459" y="0"/>
                </a:moveTo>
                <a:lnTo>
                  <a:pt x="0" y="0"/>
                </a:lnTo>
                <a:lnTo>
                  <a:pt x="0" y="1313459"/>
                </a:lnTo>
                <a:lnTo>
                  <a:pt x="1313459" y="1313459"/>
                </a:lnTo>
                <a:lnTo>
                  <a:pt x="1313459" y="0"/>
                </a:lnTo>
                <a:close/>
              </a:path>
            </a:pathLst>
          </a:custGeom>
          <a:solidFill>
            <a:srgbClr val="404040"/>
          </a:solidFill>
        </p:spPr>
        <p:txBody>
          <a:bodyPr wrap="square" lIns="0" tIns="0" rIns="0" bIns="0" rtlCol="0"/>
          <a:lstStyle/>
          <a:p>
            <a:endParaRPr/>
          </a:p>
        </p:txBody>
      </p:sp>
      <p:sp>
        <p:nvSpPr>
          <p:cNvPr id="5" name="object 5"/>
          <p:cNvSpPr/>
          <p:nvPr/>
        </p:nvSpPr>
        <p:spPr>
          <a:xfrm>
            <a:off x="10158645" y="2383184"/>
            <a:ext cx="1602454" cy="146289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497032" y="457873"/>
            <a:ext cx="925677" cy="149157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0303141" y="4203819"/>
            <a:ext cx="1313815" cy="1313815"/>
          </a:xfrm>
          <a:custGeom>
            <a:avLst/>
            <a:gdLst/>
            <a:ahLst/>
            <a:cxnLst/>
            <a:rect l="l" t="t" r="r" b="b"/>
            <a:pathLst>
              <a:path w="1313815" h="1313814">
                <a:moveTo>
                  <a:pt x="1313459" y="0"/>
                </a:moveTo>
                <a:lnTo>
                  <a:pt x="0" y="0"/>
                </a:lnTo>
                <a:lnTo>
                  <a:pt x="0" y="1313459"/>
                </a:lnTo>
                <a:lnTo>
                  <a:pt x="1313459" y="1313459"/>
                </a:lnTo>
                <a:lnTo>
                  <a:pt x="1313459" y="0"/>
                </a:lnTo>
                <a:close/>
              </a:path>
            </a:pathLst>
          </a:custGeom>
          <a:solidFill>
            <a:srgbClr val="404040"/>
          </a:solidFill>
        </p:spPr>
        <p:txBody>
          <a:bodyPr wrap="square" lIns="0" tIns="0" rIns="0" bIns="0" rtlCol="0"/>
          <a:lstStyle/>
          <a:p>
            <a:endParaRPr/>
          </a:p>
        </p:txBody>
      </p:sp>
      <p:sp>
        <p:nvSpPr>
          <p:cNvPr id="8" name="object 8"/>
          <p:cNvSpPr/>
          <p:nvPr/>
        </p:nvSpPr>
        <p:spPr>
          <a:xfrm>
            <a:off x="8804079" y="1203658"/>
            <a:ext cx="1693545" cy="1258570"/>
          </a:xfrm>
          <a:custGeom>
            <a:avLst/>
            <a:gdLst/>
            <a:ahLst/>
            <a:cxnLst/>
            <a:rect l="l" t="t" r="r" b="b"/>
            <a:pathLst>
              <a:path w="1693545" h="1258570">
                <a:moveTo>
                  <a:pt x="1589715" y="52626"/>
                </a:moveTo>
                <a:lnTo>
                  <a:pt x="0" y="1227683"/>
                </a:lnTo>
                <a:lnTo>
                  <a:pt x="22644" y="1258328"/>
                </a:lnTo>
                <a:lnTo>
                  <a:pt x="1612358" y="83260"/>
                </a:lnTo>
                <a:lnTo>
                  <a:pt x="1589715" y="52626"/>
                </a:lnTo>
                <a:close/>
              </a:path>
              <a:path w="1693545" h="1258570">
                <a:moveTo>
                  <a:pt x="1671941" y="41300"/>
                </a:moveTo>
                <a:lnTo>
                  <a:pt x="1605038" y="41300"/>
                </a:lnTo>
                <a:lnTo>
                  <a:pt x="1627682" y="71932"/>
                </a:lnTo>
                <a:lnTo>
                  <a:pt x="1612358" y="83260"/>
                </a:lnTo>
                <a:lnTo>
                  <a:pt x="1635010" y="113906"/>
                </a:lnTo>
                <a:lnTo>
                  <a:pt x="1671941" y="41300"/>
                </a:lnTo>
                <a:close/>
              </a:path>
              <a:path w="1693545" h="1258570">
                <a:moveTo>
                  <a:pt x="1605038" y="41300"/>
                </a:moveTo>
                <a:lnTo>
                  <a:pt x="1589715" y="52626"/>
                </a:lnTo>
                <a:lnTo>
                  <a:pt x="1612358" y="83260"/>
                </a:lnTo>
                <a:lnTo>
                  <a:pt x="1627682" y="71932"/>
                </a:lnTo>
                <a:lnTo>
                  <a:pt x="1605038" y="41300"/>
                </a:lnTo>
                <a:close/>
              </a:path>
              <a:path w="1693545" h="1258570">
                <a:moveTo>
                  <a:pt x="1692948" y="0"/>
                </a:moveTo>
                <a:lnTo>
                  <a:pt x="1567065" y="21983"/>
                </a:lnTo>
                <a:lnTo>
                  <a:pt x="1589715" y="52626"/>
                </a:lnTo>
                <a:lnTo>
                  <a:pt x="1605038" y="41300"/>
                </a:lnTo>
                <a:lnTo>
                  <a:pt x="1671941" y="41300"/>
                </a:lnTo>
                <a:lnTo>
                  <a:pt x="1692948" y="0"/>
                </a:lnTo>
                <a:close/>
              </a:path>
            </a:pathLst>
          </a:custGeom>
          <a:solidFill>
            <a:srgbClr val="404040"/>
          </a:solidFill>
        </p:spPr>
        <p:txBody>
          <a:bodyPr wrap="square" lIns="0" tIns="0" rIns="0" bIns="0" rtlCol="0"/>
          <a:lstStyle/>
          <a:p>
            <a:endParaRPr/>
          </a:p>
        </p:txBody>
      </p:sp>
      <p:sp>
        <p:nvSpPr>
          <p:cNvPr id="9" name="object 9"/>
          <p:cNvSpPr/>
          <p:nvPr/>
        </p:nvSpPr>
        <p:spPr>
          <a:xfrm>
            <a:off x="8718376" y="3771360"/>
            <a:ext cx="114300" cy="389890"/>
          </a:xfrm>
          <a:custGeom>
            <a:avLst/>
            <a:gdLst/>
            <a:ahLst/>
            <a:cxnLst/>
            <a:rect l="l" t="t" r="r" b="b"/>
            <a:pathLst>
              <a:path w="114300" h="389889">
                <a:moveTo>
                  <a:pt x="38100" y="275107"/>
                </a:moveTo>
                <a:lnTo>
                  <a:pt x="0" y="275107"/>
                </a:lnTo>
                <a:lnTo>
                  <a:pt x="57150" y="389407"/>
                </a:lnTo>
                <a:lnTo>
                  <a:pt x="104775" y="294157"/>
                </a:lnTo>
                <a:lnTo>
                  <a:pt x="38100" y="294157"/>
                </a:lnTo>
                <a:lnTo>
                  <a:pt x="38100" y="275107"/>
                </a:lnTo>
                <a:close/>
              </a:path>
              <a:path w="114300" h="389889">
                <a:moveTo>
                  <a:pt x="76200" y="0"/>
                </a:moveTo>
                <a:lnTo>
                  <a:pt x="38100" y="0"/>
                </a:lnTo>
                <a:lnTo>
                  <a:pt x="38100" y="294157"/>
                </a:lnTo>
                <a:lnTo>
                  <a:pt x="76200" y="294157"/>
                </a:lnTo>
                <a:lnTo>
                  <a:pt x="76200" y="0"/>
                </a:lnTo>
                <a:close/>
              </a:path>
              <a:path w="114300" h="389889">
                <a:moveTo>
                  <a:pt x="114300" y="275107"/>
                </a:moveTo>
                <a:lnTo>
                  <a:pt x="76200" y="275107"/>
                </a:lnTo>
                <a:lnTo>
                  <a:pt x="76200" y="294157"/>
                </a:lnTo>
                <a:lnTo>
                  <a:pt x="104775" y="294157"/>
                </a:lnTo>
                <a:lnTo>
                  <a:pt x="114300" y="275107"/>
                </a:lnTo>
                <a:close/>
              </a:path>
            </a:pathLst>
          </a:custGeom>
          <a:solidFill>
            <a:srgbClr val="404040"/>
          </a:solidFill>
        </p:spPr>
        <p:txBody>
          <a:bodyPr wrap="square" lIns="0" tIns="0" rIns="0" bIns="0" rtlCol="0"/>
          <a:lstStyle/>
          <a:p>
            <a:endParaRPr/>
          </a:p>
        </p:txBody>
      </p:sp>
      <p:sp>
        <p:nvSpPr>
          <p:cNvPr id="10" name="object 10"/>
          <p:cNvSpPr/>
          <p:nvPr/>
        </p:nvSpPr>
        <p:spPr>
          <a:xfrm>
            <a:off x="9373065" y="2998665"/>
            <a:ext cx="726440" cy="114300"/>
          </a:xfrm>
          <a:custGeom>
            <a:avLst/>
            <a:gdLst/>
            <a:ahLst/>
            <a:cxnLst/>
            <a:rect l="l" t="t" r="r" b="b"/>
            <a:pathLst>
              <a:path w="726440" h="114300">
                <a:moveTo>
                  <a:pt x="612089" y="0"/>
                </a:moveTo>
                <a:lnTo>
                  <a:pt x="612089" y="114300"/>
                </a:lnTo>
                <a:lnTo>
                  <a:pt x="688289" y="76200"/>
                </a:lnTo>
                <a:lnTo>
                  <a:pt x="631139" y="76200"/>
                </a:lnTo>
                <a:lnTo>
                  <a:pt x="631139" y="38100"/>
                </a:lnTo>
                <a:lnTo>
                  <a:pt x="688289" y="38100"/>
                </a:lnTo>
                <a:lnTo>
                  <a:pt x="612089" y="0"/>
                </a:lnTo>
                <a:close/>
              </a:path>
              <a:path w="726440" h="114300">
                <a:moveTo>
                  <a:pt x="612089" y="38100"/>
                </a:moveTo>
                <a:lnTo>
                  <a:pt x="0" y="38100"/>
                </a:lnTo>
                <a:lnTo>
                  <a:pt x="0" y="76200"/>
                </a:lnTo>
                <a:lnTo>
                  <a:pt x="612089" y="76200"/>
                </a:lnTo>
                <a:lnTo>
                  <a:pt x="612089" y="38100"/>
                </a:lnTo>
                <a:close/>
              </a:path>
              <a:path w="726440" h="114300">
                <a:moveTo>
                  <a:pt x="688289" y="38100"/>
                </a:moveTo>
                <a:lnTo>
                  <a:pt x="631139" y="38100"/>
                </a:lnTo>
                <a:lnTo>
                  <a:pt x="631139" y="76200"/>
                </a:lnTo>
                <a:lnTo>
                  <a:pt x="688289" y="76200"/>
                </a:lnTo>
                <a:lnTo>
                  <a:pt x="726389" y="57150"/>
                </a:lnTo>
                <a:lnTo>
                  <a:pt x="688289" y="38100"/>
                </a:lnTo>
                <a:close/>
              </a:path>
            </a:pathLst>
          </a:custGeom>
          <a:solidFill>
            <a:srgbClr val="404040"/>
          </a:solidFill>
        </p:spPr>
        <p:txBody>
          <a:bodyPr wrap="square" lIns="0" tIns="0" rIns="0" bIns="0" rtlCol="0"/>
          <a:lstStyle/>
          <a:p>
            <a:endParaRPr/>
          </a:p>
        </p:txBody>
      </p:sp>
      <p:sp>
        <p:nvSpPr>
          <p:cNvPr id="11" name="object 11"/>
          <p:cNvSpPr/>
          <p:nvPr/>
        </p:nvSpPr>
        <p:spPr>
          <a:xfrm>
            <a:off x="9373065" y="1087695"/>
            <a:ext cx="1064895" cy="114300"/>
          </a:xfrm>
          <a:custGeom>
            <a:avLst/>
            <a:gdLst/>
            <a:ahLst/>
            <a:cxnLst/>
            <a:rect l="l" t="t" r="r" b="b"/>
            <a:pathLst>
              <a:path w="1064895" h="114300">
                <a:moveTo>
                  <a:pt x="950480" y="0"/>
                </a:moveTo>
                <a:lnTo>
                  <a:pt x="950480" y="114300"/>
                </a:lnTo>
                <a:lnTo>
                  <a:pt x="1026680" y="76200"/>
                </a:lnTo>
                <a:lnTo>
                  <a:pt x="969530" y="76200"/>
                </a:lnTo>
                <a:lnTo>
                  <a:pt x="969530" y="38100"/>
                </a:lnTo>
                <a:lnTo>
                  <a:pt x="1026680" y="38100"/>
                </a:lnTo>
                <a:lnTo>
                  <a:pt x="950480" y="0"/>
                </a:lnTo>
                <a:close/>
              </a:path>
              <a:path w="1064895" h="114300">
                <a:moveTo>
                  <a:pt x="950480" y="38100"/>
                </a:moveTo>
                <a:lnTo>
                  <a:pt x="0" y="38100"/>
                </a:lnTo>
                <a:lnTo>
                  <a:pt x="0" y="76200"/>
                </a:lnTo>
                <a:lnTo>
                  <a:pt x="950480" y="76200"/>
                </a:lnTo>
                <a:lnTo>
                  <a:pt x="950480" y="38100"/>
                </a:lnTo>
                <a:close/>
              </a:path>
              <a:path w="1064895" h="114300">
                <a:moveTo>
                  <a:pt x="1026680" y="38100"/>
                </a:moveTo>
                <a:lnTo>
                  <a:pt x="969530" y="38100"/>
                </a:lnTo>
                <a:lnTo>
                  <a:pt x="969530" y="76200"/>
                </a:lnTo>
                <a:lnTo>
                  <a:pt x="1026680" y="76200"/>
                </a:lnTo>
                <a:lnTo>
                  <a:pt x="1064780" y="57150"/>
                </a:lnTo>
                <a:lnTo>
                  <a:pt x="1026680" y="38100"/>
                </a:lnTo>
                <a:close/>
              </a:path>
            </a:pathLst>
          </a:custGeom>
          <a:solidFill>
            <a:srgbClr val="404040"/>
          </a:solidFill>
        </p:spPr>
        <p:txBody>
          <a:bodyPr wrap="square" lIns="0" tIns="0" rIns="0" bIns="0" rtlCol="0"/>
          <a:lstStyle/>
          <a:p>
            <a:endParaRPr/>
          </a:p>
        </p:txBody>
      </p:sp>
      <p:sp>
        <p:nvSpPr>
          <p:cNvPr id="12" name="object 12"/>
          <p:cNvSpPr/>
          <p:nvPr/>
        </p:nvSpPr>
        <p:spPr>
          <a:xfrm>
            <a:off x="9431846" y="4800987"/>
            <a:ext cx="871855" cy="114300"/>
          </a:xfrm>
          <a:custGeom>
            <a:avLst/>
            <a:gdLst/>
            <a:ahLst/>
            <a:cxnLst/>
            <a:rect l="l" t="t" r="r" b="b"/>
            <a:pathLst>
              <a:path w="871854" h="114300">
                <a:moveTo>
                  <a:pt x="758228" y="0"/>
                </a:moveTo>
                <a:lnTo>
                  <a:pt x="757423" y="38090"/>
                </a:lnTo>
                <a:lnTo>
                  <a:pt x="776465" y="38493"/>
                </a:lnTo>
                <a:lnTo>
                  <a:pt x="775665" y="76593"/>
                </a:lnTo>
                <a:lnTo>
                  <a:pt x="756610" y="76593"/>
                </a:lnTo>
                <a:lnTo>
                  <a:pt x="755815" y="114274"/>
                </a:lnTo>
                <a:lnTo>
                  <a:pt x="835349" y="76593"/>
                </a:lnTo>
                <a:lnTo>
                  <a:pt x="775665" y="76593"/>
                </a:lnTo>
                <a:lnTo>
                  <a:pt x="756619" y="76189"/>
                </a:lnTo>
                <a:lnTo>
                  <a:pt x="836201" y="76189"/>
                </a:lnTo>
                <a:lnTo>
                  <a:pt x="871296" y="59562"/>
                </a:lnTo>
                <a:lnTo>
                  <a:pt x="758228" y="0"/>
                </a:lnTo>
                <a:close/>
              </a:path>
              <a:path w="871854" h="114300">
                <a:moveTo>
                  <a:pt x="757423" y="38090"/>
                </a:moveTo>
                <a:lnTo>
                  <a:pt x="756619" y="76189"/>
                </a:lnTo>
                <a:lnTo>
                  <a:pt x="775665" y="76593"/>
                </a:lnTo>
                <a:lnTo>
                  <a:pt x="776465" y="38493"/>
                </a:lnTo>
                <a:lnTo>
                  <a:pt x="757423" y="38090"/>
                </a:lnTo>
                <a:close/>
              </a:path>
              <a:path w="871854" h="114300">
                <a:moveTo>
                  <a:pt x="812" y="22059"/>
                </a:moveTo>
                <a:lnTo>
                  <a:pt x="0" y="60147"/>
                </a:lnTo>
                <a:lnTo>
                  <a:pt x="756619" y="76189"/>
                </a:lnTo>
                <a:lnTo>
                  <a:pt x="757423" y="38090"/>
                </a:lnTo>
                <a:lnTo>
                  <a:pt x="812" y="22059"/>
                </a:lnTo>
                <a:close/>
              </a:path>
            </a:pathLst>
          </a:custGeom>
          <a:solidFill>
            <a:srgbClr val="404040"/>
          </a:solidFill>
        </p:spPr>
        <p:txBody>
          <a:bodyPr wrap="square" lIns="0" tIns="0" rIns="0" bIns="0" rtlCol="0"/>
          <a:lstStyle/>
          <a:p>
            <a:endParaRPr/>
          </a:p>
        </p:txBody>
      </p:sp>
      <p:sp>
        <p:nvSpPr>
          <p:cNvPr id="13" name="object 13"/>
          <p:cNvSpPr/>
          <p:nvPr/>
        </p:nvSpPr>
        <p:spPr>
          <a:xfrm>
            <a:off x="8718376" y="1860389"/>
            <a:ext cx="114300" cy="597535"/>
          </a:xfrm>
          <a:custGeom>
            <a:avLst/>
            <a:gdLst/>
            <a:ahLst/>
            <a:cxnLst/>
            <a:rect l="l" t="t" r="r" b="b"/>
            <a:pathLst>
              <a:path w="114300" h="597535">
                <a:moveTo>
                  <a:pt x="38100" y="483209"/>
                </a:moveTo>
                <a:lnTo>
                  <a:pt x="0" y="483209"/>
                </a:lnTo>
                <a:lnTo>
                  <a:pt x="57150" y="597509"/>
                </a:lnTo>
                <a:lnTo>
                  <a:pt x="104775" y="502259"/>
                </a:lnTo>
                <a:lnTo>
                  <a:pt x="38100" y="502259"/>
                </a:lnTo>
                <a:lnTo>
                  <a:pt x="38100" y="483209"/>
                </a:lnTo>
                <a:close/>
              </a:path>
              <a:path w="114300" h="597535">
                <a:moveTo>
                  <a:pt x="76200" y="0"/>
                </a:moveTo>
                <a:lnTo>
                  <a:pt x="38100" y="0"/>
                </a:lnTo>
                <a:lnTo>
                  <a:pt x="38100" y="502259"/>
                </a:lnTo>
                <a:lnTo>
                  <a:pt x="76200" y="502259"/>
                </a:lnTo>
                <a:lnTo>
                  <a:pt x="76200" y="0"/>
                </a:lnTo>
                <a:close/>
              </a:path>
              <a:path w="114300" h="597535">
                <a:moveTo>
                  <a:pt x="114300" y="483209"/>
                </a:moveTo>
                <a:lnTo>
                  <a:pt x="76200" y="483209"/>
                </a:lnTo>
                <a:lnTo>
                  <a:pt x="76200" y="502259"/>
                </a:lnTo>
                <a:lnTo>
                  <a:pt x="104775" y="502259"/>
                </a:lnTo>
                <a:lnTo>
                  <a:pt x="114300" y="483209"/>
                </a:lnTo>
                <a:close/>
              </a:path>
            </a:pathLst>
          </a:custGeom>
          <a:solidFill>
            <a:srgbClr val="404040"/>
          </a:solidFill>
        </p:spPr>
        <p:txBody>
          <a:bodyPr wrap="square" lIns="0" tIns="0" rIns="0" bIns="0" rtlCol="0"/>
          <a:lstStyle/>
          <a:p>
            <a:endParaRPr/>
          </a:p>
        </p:txBody>
      </p:sp>
      <p:sp>
        <p:nvSpPr>
          <p:cNvPr id="14" name="object 14"/>
          <p:cNvSpPr/>
          <p:nvPr/>
        </p:nvSpPr>
        <p:spPr>
          <a:xfrm>
            <a:off x="9421191" y="3099120"/>
            <a:ext cx="1539240" cy="1104900"/>
          </a:xfrm>
          <a:custGeom>
            <a:avLst/>
            <a:gdLst/>
            <a:ahLst/>
            <a:cxnLst/>
            <a:rect l="l" t="t" r="r" b="b"/>
            <a:pathLst>
              <a:path w="1539240" h="1104900">
                <a:moveTo>
                  <a:pt x="1434550" y="1053849"/>
                </a:moveTo>
                <a:lnTo>
                  <a:pt x="1412430" y="1084872"/>
                </a:lnTo>
                <a:lnTo>
                  <a:pt x="1538681" y="1104696"/>
                </a:lnTo>
                <a:lnTo>
                  <a:pt x="1517571" y="1064907"/>
                </a:lnTo>
                <a:lnTo>
                  <a:pt x="1450060" y="1064907"/>
                </a:lnTo>
                <a:lnTo>
                  <a:pt x="1434550" y="1053849"/>
                </a:lnTo>
                <a:close/>
              </a:path>
              <a:path w="1539240" h="1104900">
                <a:moveTo>
                  <a:pt x="1456667" y="1022830"/>
                </a:moveTo>
                <a:lnTo>
                  <a:pt x="1434550" y="1053849"/>
                </a:lnTo>
                <a:lnTo>
                  <a:pt x="1450060" y="1064907"/>
                </a:lnTo>
                <a:lnTo>
                  <a:pt x="1472183" y="1033894"/>
                </a:lnTo>
                <a:lnTo>
                  <a:pt x="1456667" y="1022830"/>
                </a:lnTo>
                <a:close/>
              </a:path>
              <a:path w="1539240" h="1104900">
                <a:moveTo>
                  <a:pt x="1478787" y="991806"/>
                </a:moveTo>
                <a:lnTo>
                  <a:pt x="1456667" y="1022830"/>
                </a:lnTo>
                <a:lnTo>
                  <a:pt x="1472183" y="1033894"/>
                </a:lnTo>
                <a:lnTo>
                  <a:pt x="1450060" y="1064907"/>
                </a:lnTo>
                <a:lnTo>
                  <a:pt x="1517571" y="1064907"/>
                </a:lnTo>
                <a:lnTo>
                  <a:pt x="1478787" y="991806"/>
                </a:lnTo>
                <a:close/>
              </a:path>
              <a:path w="1539240" h="1104900">
                <a:moveTo>
                  <a:pt x="22123" y="0"/>
                </a:moveTo>
                <a:lnTo>
                  <a:pt x="0" y="31026"/>
                </a:lnTo>
                <a:lnTo>
                  <a:pt x="1434550" y="1053849"/>
                </a:lnTo>
                <a:lnTo>
                  <a:pt x="1456667" y="1022830"/>
                </a:lnTo>
                <a:lnTo>
                  <a:pt x="22123" y="0"/>
                </a:lnTo>
                <a:close/>
              </a:path>
            </a:pathLst>
          </a:custGeom>
          <a:solidFill>
            <a:srgbClr val="404040"/>
          </a:solidFill>
        </p:spPr>
        <p:txBody>
          <a:bodyPr wrap="square" lIns="0" tIns="0" rIns="0" bIns="0" rtlCol="0"/>
          <a:lstStyle/>
          <a:p>
            <a:endParaRPr/>
          </a:p>
        </p:txBody>
      </p:sp>
      <p:sp>
        <p:nvSpPr>
          <p:cNvPr id="15" name="object 15"/>
          <p:cNvSpPr/>
          <p:nvPr/>
        </p:nvSpPr>
        <p:spPr>
          <a:xfrm>
            <a:off x="10843531" y="1890638"/>
            <a:ext cx="114300" cy="434340"/>
          </a:xfrm>
          <a:custGeom>
            <a:avLst/>
            <a:gdLst/>
            <a:ahLst/>
            <a:cxnLst/>
            <a:rect l="l" t="t" r="r" b="b"/>
            <a:pathLst>
              <a:path w="114300" h="434339">
                <a:moveTo>
                  <a:pt x="76200" y="95249"/>
                </a:moveTo>
                <a:lnTo>
                  <a:pt x="38100" y="95249"/>
                </a:lnTo>
                <a:lnTo>
                  <a:pt x="38100" y="433730"/>
                </a:lnTo>
                <a:lnTo>
                  <a:pt x="76200" y="433730"/>
                </a:lnTo>
                <a:lnTo>
                  <a:pt x="76200" y="95249"/>
                </a:lnTo>
                <a:close/>
              </a:path>
              <a:path w="114300" h="434339">
                <a:moveTo>
                  <a:pt x="57150" y="0"/>
                </a:moveTo>
                <a:lnTo>
                  <a:pt x="0" y="114299"/>
                </a:lnTo>
                <a:lnTo>
                  <a:pt x="38100" y="114299"/>
                </a:lnTo>
                <a:lnTo>
                  <a:pt x="38100" y="95249"/>
                </a:lnTo>
                <a:lnTo>
                  <a:pt x="104775" y="95249"/>
                </a:lnTo>
                <a:lnTo>
                  <a:pt x="57150" y="0"/>
                </a:lnTo>
                <a:close/>
              </a:path>
              <a:path w="114300" h="434339">
                <a:moveTo>
                  <a:pt x="104775" y="95249"/>
                </a:moveTo>
                <a:lnTo>
                  <a:pt x="76200" y="95249"/>
                </a:lnTo>
                <a:lnTo>
                  <a:pt x="76200" y="114299"/>
                </a:lnTo>
                <a:lnTo>
                  <a:pt x="114300" y="114299"/>
                </a:lnTo>
                <a:lnTo>
                  <a:pt x="104775" y="95249"/>
                </a:lnTo>
                <a:close/>
              </a:path>
            </a:pathLst>
          </a:custGeom>
          <a:solidFill>
            <a:srgbClr val="404040"/>
          </a:solidFill>
        </p:spPr>
        <p:txBody>
          <a:bodyPr wrap="square" lIns="0" tIns="0" rIns="0" bIns="0" rtlCol="0"/>
          <a:lstStyle/>
          <a:p>
            <a:endParaRPr/>
          </a:p>
        </p:txBody>
      </p:sp>
      <p:sp>
        <p:nvSpPr>
          <p:cNvPr id="16" name="object 16"/>
          <p:cNvSpPr/>
          <p:nvPr/>
        </p:nvSpPr>
        <p:spPr>
          <a:xfrm>
            <a:off x="6490741" y="631229"/>
            <a:ext cx="806562" cy="1027225"/>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6265402" y="1796813"/>
            <a:ext cx="1257300" cy="369570"/>
          </a:xfrm>
          <a:prstGeom prst="rect">
            <a:avLst/>
          </a:prstGeom>
          <a:solidFill>
            <a:srgbClr val="2A9FBC"/>
          </a:solidFill>
        </p:spPr>
        <p:txBody>
          <a:bodyPr vert="horz" wrap="square" lIns="0" tIns="31750" rIns="0" bIns="0" rtlCol="0">
            <a:spAutoFit/>
          </a:bodyPr>
          <a:lstStyle/>
          <a:p>
            <a:pPr marL="211454">
              <a:lnSpc>
                <a:spcPct val="100000"/>
              </a:lnSpc>
              <a:spcBef>
                <a:spcPts val="250"/>
              </a:spcBef>
            </a:pPr>
            <a:r>
              <a:rPr sz="1800" spc="140" dirty="0">
                <a:solidFill>
                  <a:srgbClr val="FFFFFF"/>
                </a:solidFill>
                <a:latin typeface="Calibri"/>
                <a:cs typeface="Calibri"/>
              </a:rPr>
              <a:t>Test</a:t>
            </a:r>
            <a:r>
              <a:rPr sz="1800" spc="110" dirty="0">
                <a:solidFill>
                  <a:srgbClr val="FFFFFF"/>
                </a:solidFill>
                <a:latin typeface="Calibri"/>
                <a:cs typeface="Calibri"/>
              </a:rPr>
              <a:t> </a:t>
            </a:r>
            <a:r>
              <a:rPr sz="1800" spc="275" dirty="0">
                <a:solidFill>
                  <a:srgbClr val="FFFFFF"/>
                </a:solidFill>
                <a:latin typeface="Calibri"/>
                <a:cs typeface="Calibri"/>
              </a:rPr>
              <a:t>#2</a:t>
            </a:r>
            <a:endParaRPr sz="1800">
              <a:latin typeface="Calibri"/>
              <a:cs typeface="Calibri"/>
            </a:endParaRPr>
          </a:p>
        </p:txBody>
      </p:sp>
      <p:sp>
        <p:nvSpPr>
          <p:cNvPr id="18" name="object 18"/>
          <p:cNvSpPr/>
          <p:nvPr/>
        </p:nvSpPr>
        <p:spPr>
          <a:xfrm>
            <a:off x="6508318" y="2335278"/>
            <a:ext cx="806561" cy="1027223"/>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6282978" y="3500863"/>
            <a:ext cx="1257300" cy="369570"/>
          </a:xfrm>
          <a:prstGeom prst="rect">
            <a:avLst/>
          </a:prstGeom>
          <a:solidFill>
            <a:srgbClr val="2A9FBC"/>
          </a:solidFill>
        </p:spPr>
        <p:txBody>
          <a:bodyPr vert="horz" wrap="square" lIns="0" tIns="31750" rIns="0" bIns="0" rtlCol="0">
            <a:spAutoFit/>
          </a:bodyPr>
          <a:lstStyle/>
          <a:p>
            <a:pPr marL="203835">
              <a:lnSpc>
                <a:spcPct val="100000"/>
              </a:lnSpc>
              <a:spcBef>
                <a:spcPts val="250"/>
              </a:spcBef>
            </a:pPr>
            <a:r>
              <a:rPr sz="1800" spc="140" dirty="0">
                <a:solidFill>
                  <a:srgbClr val="FFFFFF"/>
                </a:solidFill>
                <a:latin typeface="Calibri"/>
                <a:cs typeface="Calibri"/>
              </a:rPr>
              <a:t>Test</a:t>
            </a:r>
            <a:r>
              <a:rPr sz="1800" spc="110" dirty="0">
                <a:solidFill>
                  <a:srgbClr val="FFFFFF"/>
                </a:solidFill>
                <a:latin typeface="Calibri"/>
                <a:cs typeface="Calibri"/>
              </a:rPr>
              <a:t> </a:t>
            </a:r>
            <a:r>
              <a:rPr sz="1800" spc="335" dirty="0">
                <a:solidFill>
                  <a:srgbClr val="FFFFFF"/>
                </a:solidFill>
                <a:latin typeface="Calibri"/>
                <a:cs typeface="Calibri"/>
              </a:rPr>
              <a:t>#4</a:t>
            </a:r>
            <a:endParaRPr sz="1800">
              <a:latin typeface="Calibri"/>
              <a:cs typeface="Calibri"/>
            </a:endParaRPr>
          </a:p>
        </p:txBody>
      </p:sp>
      <p:sp>
        <p:nvSpPr>
          <p:cNvPr id="20" name="object 20"/>
          <p:cNvSpPr/>
          <p:nvPr/>
        </p:nvSpPr>
        <p:spPr>
          <a:xfrm>
            <a:off x="6508318" y="4008551"/>
            <a:ext cx="806561" cy="1027226"/>
          </a:xfrm>
          <a:prstGeom prst="rect">
            <a:avLst/>
          </a:prstGeom>
          <a:blipFill>
            <a:blip r:embed="rId6" cstate="print"/>
            <a:stretch>
              <a:fillRect/>
            </a:stretch>
          </a:blipFill>
        </p:spPr>
        <p:txBody>
          <a:bodyPr wrap="square" lIns="0" tIns="0" rIns="0" bIns="0" rtlCol="0"/>
          <a:lstStyle/>
          <a:p>
            <a:endParaRPr/>
          </a:p>
        </p:txBody>
      </p:sp>
      <p:sp>
        <p:nvSpPr>
          <p:cNvPr id="21" name="object 21"/>
          <p:cNvSpPr txBox="1"/>
          <p:nvPr/>
        </p:nvSpPr>
        <p:spPr>
          <a:xfrm>
            <a:off x="6282978" y="5174133"/>
            <a:ext cx="1257300" cy="369570"/>
          </a:xfrm>
          <a:prstGeom prst="rect">
            <a:avLst/>
          </a:prstGeom>
          <a:solidFill>
            <a:srgbClr val="2A9FBC"/>
          </a:solidFill>
        </p:spPr>
        <p:txBody>
          <a:bodyPr vert="horz" wrap="square" lIns="0" tIns="31750" rIns="0" bIns="0" rtlCol="0">
            <a:spAutoFit/>
          </a:bodyPr>
          <a:lstStyle/>
          <a:p>
            <a:pPr marL="207010">
              <a:lnSpc>
                <a:spcPct val="100000"/>
              </a:lnSpc>
              <a:spcBef>
                <a:spcPts val="250"/>
              </a:spcBef>
            </a:pPr>
            <a:r>
              <a:rPr sz="1800" spc="140" dirty="0">
                <a:solidFill>
                  <a:srgbClr val="FFFFFF"/>
                </a:solidFill>
                <a:latin typeface="Calibri"/>
                <a:cs typeface="Calibri"/>
              </a:rPr>
              <a:t>Test</a:t>
            </a:r>
            <a:r>
              <a:rPr sz="1800" spc="110" dirty="0">
                <a:solidFill>
                  <a:srgbClr val="FFFFFF"/>
                </a:solidFill>
                <a:latin typeface="Calibri"/>
                <a:cs typeface="Calibri"/>
              </a:rPr>
              <a:t> </a:t>
            </a:r>
            <a:r>
              <a:rPr sz="1800" spc="315" dirty="0">
                <a:solidFill>
                  <a:srgbClr val="FFFFFF"/>
                </a:solidFill>
                <a:latin typeface="Calibri"/>
                <a:cs typeface="Calibri"/>
              </a:rPr>
              <a:t>#6</a:t>
            </a:r>
            <a:endParaRPr sz="1800">
              <a:latin typeface="Calibri"/>
              <a:cs typeface="Calibri"/>
            </a:endParaRPr>
          </a:p>
        </p:txBody>
      </p:sp>
      <p:sp>
        <p:nvSpPr>
          <p:cNvPr id="22" name="object 22"/>
          <p:cNvSpPr/>
          <p:nvPr/>
        </p:nvSpPr>
        <p:spPr>
          <a:xfrm>
            <a:off x="5047668" y="631229"/>
            <a:ext cx="806561" cy="1027225"/>
          </a:xfrm>
          <a:prstGeom prst="rect">
            <a:avLst/>
          </a:prstGeom>
          <a:blipFill>
            <a:blip r:embed="rId6" cstate="print"/>
            <a:stretch>
              <a:fillRect/>
            </a:stretch>
          </a:blipFill>
        </p:spPr>
        <p:txBody>
          <a:bodyPr wrap="square" lIns="0" tIns="0" rIns="0" bIns="0" rtlCol="0"/>
          <a:lstStyle/>
          <a:p>
            <a:endParaRPr/>
          </a:p>
        </p:txBody>
      </p:sp>
      <p:sp>
        <p:nvSpPr>
          <p:cNvPr id="23" name="object 23"/>
          <p:cNvSpPr txBox="1"/>
          <p:nvPr/>
        </p:nvSpPr>
        <p:spPr>
          <a:xfrm>
            <a:off x="4822332" y="1796813"/>
            <a:ext cx="1257300" cy="369570"/>
          </a:xfrm>
          <a:prstGeom prst="rect">
            <a:avLst/>
          </a:prstGeom>
          <a:solidFill>
            <a:srgbClr val="2A9FBC"/>
          </a:solidFill>
        </p:spPr>
        <p:txBody>
          <a:bodyPr vert="horz" wrap="square" lIns="0" tIns="31750" rIns="0" bIns="0" rtlCol="0">
            <a:spAutoFit/>
          </a:bodyPr>
          <a:lstStyle/>
          <a:p>
            <a:pPr marL="236220">
              <a:lnSpc>
                <a:spcPct val="100000"/>
              </a:lnSpc>
              <a:spcBef>
                <a:spcPts val="250"/>
              </a:spcBef>
            </a:pPr>
            <a:r>
              <a:rPr sz="1800" spc="140" dirty="0">
                <a:solidFill>
                  <a:srgbClr val="FFFFFF"/>
                </a:solidFill>
                <a:latin typeface="Calibri"/>
                <a:cs typeface="Calibri"/>
              </a:rPr>
              <a:t>Test</a:t>
            </a:r>
            <a:r>
              <a:rPr sz="1800" spc="110" dirty="0">
                <a:solidFill>
                  <a:srgbClr val="FFFFFF"/>
                </a:solidFill>
                <a:latin typeface="Calibri"/>
                <a:cs typeface="Calibri"/>
              </a:rPr>
              <a:t> </a:t>
            </a:r>
            <a:r>
              <a:rPr sz="1800" spc="80" dirty="0">
                <a:solidFill>
                  <a:srgbClr val="FFFFFF"/>
                </a:solidFill>
                <a:latin typeface="Calibri"/>
                <a:cs typeface="Calibri"/>
              </a:rPr>
              <a:t>#1</a:t>
            </a:r>
            <a:endParaRPr sz="1800">
              <a:latin typeface="Calibri"/>
              <a:cs typeface="Calibri"/>
            </a:endParaRPr>
          </a:p>
        </p:txBody>
      </p:sp>
      <p:sp>
        <p:nvSpPr>
          <p:cNvPr id="24" name="object 24"/>
          <p:cNvSpPr/>
          <p:nvPr/>
        </p:nvSpPr>
        <p:spPr>
          <a:xfrm>
            <a:off x="5065243" y="2335278"/>
            <a:ext cx="806563" cy="1027223"/>
          </a:xfrm>
          <a:prstGeom prst="rect">
            <a:avLst/>
          </a:prstGeom>
          <a:blipFill>
            <a:blip r:embed="rId6" cstate="print"/>
            <a:stretch>
              <a:fillRect/>
            </a:stretch>
          </a:blipFill>
        </p:spPr>
        <p:txBody>
          <a:bodyPr wrap="square" lIns="0" tIns="0" rIns="0" bIns="0" rtlCol="0"/>
          <a:lstStyle/>
          <a:p>
            <a:endParaRPr/>
          </a:p>
        </p:txBody>
      </p:sp>
      <p:sp>
        <p:nvSpPr>
          <p:cNvPr id="25" name="object 25"/>
          <p:cNvSpPr txBox="1"/>
          <p:nvPr/>
        </p:nvSpPr>
        <p:spPr>
          <a:xfrm>
            <a:off x="4839907" y="3500863"/>
            <a:ext cx="1257300" cy="369570"/>
          </a:xfrm>
          <a:prstGeom prst="rect">
            <a:avLst/>
          </a:prstGeom>
          <a:solidFill>
            <a:srgbClr val="2A9FBC"/>
          </a:solidFill>
        </p:spPr>
        <p:txBody>
          <a:bodyPr vert="horz" wrap="square" lIns="0" tIns="31750" rIns="0" bIns="0" rtlCol="0">
            <a:spAutoFit/>
          </a:bodyPr>
          <a:lstStyle/>
          <a:p>
            <a:pPr marL="210820">
              <a:lnSpc>
                <a:spcPct val="100000"/>
              </a:lnSpc>
              <a:spcBef>
                <a:spcPts val="250"/>
              </a:spcBef>
            </a:pPr>
            <a:r>
              <a:rPr sz="1800" spc="140" dirty="0">
                <a:solidFill>
                  <a:srgbClr val="FFFFFF"/>
                </a:solidFill>
                <a:latin typeface="Calibri"/>
                <a:cs typeface="Calibri"/>
              </a:rPr>
              <a:t>Test</a:t>
            </a:r>
            <a:r>
              <a:rPr sz="1800" spc="110" dirty="0">
                <a:solidFill>
                  <a:srgbClr val="FFFFFF"/>
                </a:solidFill>
                <a:latin typeface="Calibri"/>
                <a:cs typeface="Calibri"/>
              </a:rPr>
              <a:t> </a:t>
            </a:r>
            <a:r>
              <a:rPr sz="1800" spc="280" dirty="0">
                <a:solidFill>
                  <a:srgbClr val="FFFFFF"/>
                </a:solidFill>
                <a:latin typeface="Calibri"/>
                <a:cs typeface="Calibri"/>
              </a:rPr>
              <a:t>#3</a:t>
            </a:r>
            <a:endParaRPr sz="1800">
              <a:latin typeface="Calibri"/>
              <a:cs typeface="Calibri"/>
            </a:endParaRPr>
          </a:p>
        </p:txBody>
      </p:sp>
      <p:sp>
        <p:nvSpPr>
          <p:cNvPr id="26" name="object 26"/>
          <p:cNvSpPr/>
          <p:nvPr/>
        </p:nvSpPr>
        <p:spPr>
          <a:xfrm>
            <a:off x="5065243" y="4008551"/>
            <a:ext cx="806563" cy="1027226"/>
          </a:xfrm>
          <a:prstGeom prst="rect">
            <a:avLst/>
          </a:prstGeom>
          <a:blipFill>
            <a:blip r:embed="rId6" cstate="print"/>
            <a:stretch>
              <a:fillRect/>
            </a:stretch>
          </a:blipFill>
        </p:spPr>
        <p:txBody>
          <a:bodyPr wrap="square" lIns="0" tIns="0" rIns="0" bIns="0" rtlCol="0"/>
          <a:lstStyle/>
          <a:p>
            <a:endParaRPr/>
          </a:p>
        </p:txBody>
      </p:sp>
      <p:sp>
        <p:nvSpPr>
          <p:cNvPr id="27" name="object 27"/>
          <p:cNvSpPr txBox="1"/>
          <p:nvPr/>
        </p:nvSpPr>
        <p:spPr>
          <a:xfrm>
            <a:off x="4839907" y="5174133"/>
            <a:ext cx="1257300" cy="369570"/>
          </a:xfrm>
          <a:prstGeom prst="rect">
            <a:avLst/>
          </a:prstGeom>
          <a:solidFill>
            <a:srgbClr val="2A9FBC"/>
          </a:solidFill>
        </p:spPr>
        <p:txBody>
          <a:bodyPr vert="horz" wrap="square" lIns="0" tIns="31750" rIns="0" bIns="0" rtlCol="0">
            <a:spAutoFit/>
          </a:bodyPr>
          <a:lstStyle/>
          <a:p>
            <a:pPr marL="210185">
              <a:lnSpc>
                <a:spcPct val="100000"/>
              </a:lnSpc>
              <a:spcBef>
                <a:spcPts val="250"/>
              </a:spcBef>
            </a:pPr>
            <a:r>
              <a:rPr sz="1800" spc="140" dirty="0">
                <a:solidFill>
                  <a:srgbClr val="FFFFFF"/>
                </a:solidFill>
                <a:latin typeface="Calibri"/>
                <a:cs typeface="Calibri"/>
              </a:rPr>
              <a:t>Test</a:t>
            </a:r>
            <a:r>
              <a:rPr sz="1800" spc="110" dirty="0">
                <a:solidFill>
                  <a:srgbClr val="FFFFFF"/>
                </a:solidFill>
                <a:latin typeface="Calibri"/>
                <a:cs typeface="Calibri"/>
              </a:rPr>
              <a:t> </a:t>
            </a:r>
            <a:r>
              <a:rPr sz="1800" spc="285" dirty="0">
                <a:solidFill>
                  <a:srgbClr val="FFFFFF"/>
                </a:solidFill>
                <a:latin typeface="Calibri"/>
                <a:cs typeface="Calibri"/>
              </a:rPr>
              <a:t>#5</a:t>
            </a:r>
            <a:endParaRPr sz="1800">
              <a:latin typeface="Calibri"/>
              <a:cs typeface="Calibri"/>
            </a:endParaRPr>
          </a:p>
        </p:txBody>
      </p:sp>
      <p:sp>
        <p:nvSpPr>
          <p:cNvPr id="28" name="object 28"/>
          <p:cNvSpPr/>
          <p:nvPr/>
        </p:nvSpPr>
        <p:spPr>
          <a:xfrm>
            <a:off x="161378" y="2518473"/>
            <a:ext cx="1644491" cy="1660626"/>
          </a:xfrm>
          <a:prstGeom prst="rect">
            <a:avLst/>
          </a:prstGeom>
          <a:blipFill>
            <a:blip r:embed="rId7" cstate="print"/>
            <a:stretch>
              <a:fillRect/>
            </a:stretch>
          </a:blipFill>
        </p:spPr>
        <p:txBody>
          <a:bodyPr wrap="square" lIns="0" tIns="0" rIns="0" bIns="0" rtlCol="0"/>
          <a:lstStyle/>
          <a:p>
            <a:endParaRPr/>
          </a:p>
        </p:txBody>
      </p:sp>
      <p:sp>
        <p:nvSpPr>
          <p:cNvPr id="29" name="object 29"/>
          <p:cNvSpPr txBox="1">
            <a:spLocks noGrp="1"/>
          </p:cNvSpPr>
          <p:nvPr>
            <p:ph type="title"/>
          </p:nvPr>
        </p:nvSpPr>
        <p:spPr>
          <a:xfrm>
            <a:off x="1318533" y="1796813"/>
            <a:ext cx="2727325" cy="646430"/>
          </a:xfrm>
          <a:prstGeom prst="rect">
            <a:avLst/>
          </a:prstGeom>
          <a:solidFill>
            <a:srgbClr val="2A9FBC"/>
          </a:solidFill>
        </p:spPr>
        <p:txBody>
          <a:bodyPr vert="horz" wrap="square" lIns="0" tIns="26034" rIns="0" bIns="0" rtlCol="0">
            <a:spAutoFit/>
          </a:bodyPr>
          <a:lstStyle/>
          <a:p>
            <a:pPr marL="310515" marR="301625" indent="334645">
              <a:lnSpc>
                <a:spcPct val="102200"/>
              </a:lnSpc>
              <a:spcBef>
                <a:spcPts val="204"/>
              </a:spcBef>
            </a:pPr>
            <a:r>
              <a:rPr sz="1800" spc="114" dirty="0">
                <a:solidFill>
                  <a:srgbClr val="FFFFFF"/>
                </a:solidFill>
              </a:rPr>
              <a:t>I </a:t>
            </a:r>
            <a:r>
              <a:rPr sz="1800" spc="185" dirty="0">
                <a:solidFill>
                  <a:srgbClr val="FFFFFF"/>
                </a:solidFill>
              </a:rPr>
              <a:t>must </a:t>
            </a:r>
            <a:r>
              <a:rPr sz="1800" spc="145" dirty="0">
                <a:solidFill>
                  <a:srgbClr val="FFFFFF"/>
                </a:solidFill>
              </a:rPr>
              <a:t>retest  </a:t>
            </a:r>
            <a:r>
              <a:rPr sz="1800" spc="180" dirty="0">
                <a:solidFill>
                  <a:srgbClr val="FFFFFF"/>
                </a:solidFill>
              </a:rPr>
              <a:t>everything</a:t>
            </a:r>
            <a:r>
              <a:rPr sz="1800" spc="60" dirty="0">
                <a:solidFill>
                  <a:srgbClr val="FFFFFF"/>
                </a:solidFill>
              </a:rPr>
              <a:t> </a:t>
            </a:r>
            <a:r>
              <a:rPr sz="1800" spc="150" dirty="0">
                <a:solidFill>
                  <a:srgbClr val="FFFFFF"/>
                </a:solidFill>
              </a:rPr>
              <a:t>again?!</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20759" y="2476653"/>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3" name="object 3"/>
          <p:cNvSpPr txBox="1">
            <a:spLocks noGrp="1"/>
          </p:cNvSpPr>
          <p:nvPr>
            <p:ph type="title"/>
          </p:nvPr>
        </p:nvSpPr>
        <p:spPr>
          <a:xfrm>
            <a:off x="2567551" y="2703067"/>
            <a:ext cx="1564005" cy="299720"/>
          </a:xfrm>
          <a:prstGeom prst="rect">
            <a:avLst/>
          </a:prstGeom>
        </p:spPr>
        <p:txBody>
          <a:bodyPr vert="horz" wrap="square" lIns="0" tIns="12700" rIns="0" bIns="0" rtlCol="0">
            <a:spAutoFit/>
          </a:bodyPr>
          <a:lstStyle/>
          <a:p>
            <a:pPr marL="12700">
              <a:lnSpc>
                <a:spcPct val="100000"/>
              </a:lnSpc>
              <a:spcBef>
                <a:spcPts val="100"/>
              </a:spcBef>
            </a:pPr>
            <a:r>
              <a:rPr sz="1800" spc="195" dirty="0">
                <a:solidFill>
                  <a:srgbClr val="FFFFFF"/>
                </a:solidFill>
              </a:rPr>
              <a:t>Development</a:t>
            </a:r>
            <a:endParaRPr sz="1800"/>
          </a:p>
        </p:txBody>
      </p:sp>
      <p:sp>
        <p:nvSpPr>
          <p:cNvPr id="4" name="object 4"/>
          <p:cNvSpPr/>
          <p:nvPr/>
        </p:nvSpPr>
        <p:spPr>
          <a:xfrm>
            <a:off x="4843171" y="2476653"/>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5" name="object 5"/>
          <p:cNvSpPr txBox="1"/>
          <p:nvPr/>
        </p:nvSpPr>
        <p:spPr>
          <a:xfrm>
            <a:off x="5847087" y="2703067"/>
            <a:ext cx="85090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libri"/>
                <a:cs typeface="Calibri"/>
              </a:rPr>
              <a:t>T</a:t>
            </a:r>
            <a:r>
              <a:rPr sz="1800" spc="235" dirty="0">
                <a:solidFill>
                  <a:srgbClr val="FFFFFF"/>
                </a:solidFill>
                <a:latin typeface="Calibri"/>
                <a:cs typeface="Calibri"/>
              </a:rPr>
              <a:t>e</a:t>
            </a:r>
            <a:r>
              <a:rPr sz="1800" spc="175" dirty="0">
                <a:solidFill>
                  <a:srgbClr val="FFFFFF"/>
                </a:solidFill>
                <a:latin typeface="Calibri"/>
                <a:cs typeface="Calibri"/>
              </a:rPr>
              <a:t>s</a:t>
            </a:r>
            <a:r>
              <a:rPr sz="1800" spc="130" dirty="0">
                <a:solidFill>
                  <a:srgbClr val="FFFFFF"/>
                </a:solidFill>
                <a:latin typeface="Calibri"/>
                <a:cs typeface="Calibri"/>
              </a:rPr>
              <a:t>t</a:t>
            </a:r>
            <a:r>
              <a:rPr sz="1800" spc="95" dirty="0">
                <a:solidFill>
                  <a:srgbClr val="FFFFFF"/>
                </a:solidFill>
                <a:latin typeface="Calibri"/>
                <a:cs typeface="Calibri"/>
              </a:rPr>
              <a:t>i</a:t>
            </a:r>
            <a:r>
              <a:rPr sz="1800" spc="165" dirty="0">
                <a:solidFill>
                  <a:srgbClr val="FFFFFF"/>
                </a:solidFill>
                <a:latin typeface="Calibri"/>
                <a:cs typeface="Calibri"/>
              </a:rPr>
              <a:t>n</a:t>
            </a:r>
            <a:r>
              <a:rPr sz="1800" spc="355" dirty="0">
                <a:solidFill>
                  <a:srgbClr val="FFFFFF"/>
                </a:solidFill>
                <a:latin typeface="Calibri"/>
                <a:cs typeface="Calibri"/>
              </a:rPr>
              <a:t>g</a:t>
            </a:r>
            <a:endParaRPr sz="1800">
              <a:latin typeface="Calibri"/>
              <a:cs typeface="Calibri"/>
            </a:endParaRPr>
          </a:p>
        </p:txBody>
      </p:sp>
      <p:sp>
        <p:nvSpPr>
          <p:cNvPr id="6" name="object 6"/>
          <p:cNvSpPr/>
          <p:nvPr/>
        </p:nvSpPr>
        <p:spPr>
          <a:xfrm>
            <a:off x="4146048" y="3513385"/>
            <a:ext cx="1311275" cy="369570"/>
          </a:xfrm>
          <a:custGeom>
            <a:avLst/>
            <a:gdLst/>
            <a:ahLst/>
            <a:cxnLst/>
            <a:rect l="l" t="t" r="r" b="b"/>
            <a:pathLst>
              <a:path w="1311275" h="369570">
                <a:moveTo>
                  <a:pt x="46825" y="59370"/>
                </a:moveTo>
                <a:lnTo>
                  <a:pt x="63004" y="104127"/>
                </a:lnTo>
                <a:lnTo>
                  <a:pt x="106121" y="145986"/>
                </a:lnTo>
                <a:lnTo>
                  <a:pt x="151688" y="184683"/>
                </a:lnTo>
                <a:lnTo>
                  <a:pt x="187147" y="211416"/>
                </a:lnTo>
                <a:lnTo>
                  <a:pt x="223380" y="236029"/>
                </a:lnTo>
                <a:lnTo>
                  <a:pt x="260324" y="258533"/>
                </a:lnTo>
                <a:lnTo>
                  <a:pt x="297916" y="278942"/>
                </a:lnTo>
                <a:lnTo>
                  <a:pt x="336067" y="297256"/>
                </a:lnTo>
                <a:lnTo>
                  <a:pt x="374713" y="313486"/>
                </a:lnTo>
                <a:lnTo>
                  <a:pt x="413778" y="327634"/>
                </a:lnTo>
                <a:lnTo>
                  <a:pt x="453186" y="339712"/>
                </a:lnTo>
                <a:lnTo>
                  <a:pt x="492861" y="349732"/>
                </a:lnTo>
                <a:lnTo>
                  <a:pt x="532739" y="357708"/>
                </a:lnTo>
                <a:lnTo>
                  <a:pt x="572731" y="363626"/>
                </a:lnTo>
                <a:lnTo>
                  <a:pt x="612787" y="367512"/>
                </a:lnTo>
                <a:lnTo>
                  <a:pt x="652818" y="369379"/>
                </a:lnTo>
                <a:lnTo>
                  <a:pt x="692746" y="369227"/>
                </a:lnTo>
                <a:lnTo>
                  <a:pt x="732510" y="367068"/>
                </a:lnTo>
                <a:lnTo>
                  <a:pt x="772033" y="362915"/>
                </a:lnTo>
                <a:lnTo>
                  <a:pt x="811237" y="356768"/>
                </a:lnTo>
                <a:lnTo>
                  <a:pt x="850061" y="348640"/>
                </a:lnTo>
                <a:lnTo>
                  <a:pt x="888415" y="338543"/>
                </a:lnTo>
                <a:lnTo>
                  <a:pt x="911211" y="331279"/>
                </a:lnTo>
                <a:lnTo>
                  <a:pt x="652691" y="331279"/>
                </a:lnTo>
                <a:lnTo>
                  <a:pt x="614578" y="329463"/>
                </a:lnTo>
                <a:lnTo>
                  <a:pt x="576440" y="325704"/>
                </a:lnTo>
                <a:lnTo>
                  <a:pt x="538340" y="320014"/>
                </a:lnTo>
                <a:lnTo>
                  <a:pt x="500354" y="312381"/>
                </a:lnTo>
                <a:lnTo>
                  <a:pt x="462534" y="302780"/>
                </a:lnTo>
                <a:lnTo>
                  <a:pt x="424967" y="291210"/>
                </a:lnTo>
                <a:lnTo>
                  <a:pt x="387705" y="277672"/>
                </a:lnTo>
                <a:lnTo>
                  <a:pt x="350837" y="262140"/>
                </a:lnTo>
                <a:lnTo>
                  <a:pt x="314426" y="244601"/>
                </a:lnTo>
                <a:lnTo>
                  <a:pt x="278523" y="225069"/>
                </a:lnTo>
                <a:lnTo>
                  <a:pt x="243217" y="203504"/>
                </a:lnTo>
                <a:lnTo>
                  <a:pt x="208572" y="179908"/>
                </a:lnTo>
                <a:lnTo>
                  <a:pt x="174650" y="154279"/>
                </a:lnTo>
                <a:lnTo>
                  <a:pt x="130809" y="116954"/>
                </a:lnTo>
                <a:lnTo>
                  <a:pt x="89560" y="76796"/>
                </a:lnTo>
                <a:lnTo>
                  <a:pt x="88713" y="75855"/>
                </a:lnTo>
                <a:lnTo>
                  <a:pt x="46825" y="59370"/>
                </a:lnTo>
                <a:close/>
              </a:path>
              <a:path w="1311275" h="369570">
                <a:moveTo>
                  <a:pt x="1280160" y="10693"/>
                </a:moveTo>
                <a:lnTo>
                  <a:pt x="1255102" y="44653"/>
                </a:lnTo>
                <a:lnTo>
                  <a:pt x="1229283" y="76034"/>
                </a:lnTo>
                <a:lnTo>
                  <a:pt x="1202194" y="105625"/>
                </a:lnTo>
                <a:lnTo>
                  <a:pt x="1173911" y="133438"/>
                </a:lnTo>
                <a:lnTo>
                  <a:pt x="1144511" y="159461"/>
                </a:lnTo>
                <a:lnTo>
                  <a:pt x="1114044" y="183680"/>
                </a:lnTo>
                <a:lnTo>
                  <a:pt x="1082586" y="206095"/>
                </a:lnTo>
                <a:lnTo>
                  <a:pt x="1050201" y="226694"/>
                </a:lnTo>
                <a:lnTo>
                  <a:pt x="1016977" y="245478"/>
                </a:lnTo>
                <a:lnTo>
                  <a:pt x="948220" y="277545"/>
                </a:lnTo>
                <a:lnTo>
                  <a:pt x="876858" y="302234"/>
                </a:lnTo>
                <a:lnTo>
                  <a:pt x="803452" y="319468"/>
                </a:lnTo>
                <a:lnTo>
                  <a:pt x="728548" y="329183"/>
                </a:lnTo>
                <a:lnTo>
                  <a:pt x="652691" y="331279"/>
                </a:lnTo>
                <a:lnTo>
                  <a:pt x="911211" y="331279"/>
                </a:lnTo>
                <a:lnTo>
                  <a:pt x="963447" y="312470"/>
                </a:lnTo>
                <a:lnTo>
                  <a:pt x="999972" y="296519"/>
                </a:lnTo>
                <a:lnTo>
                  <a:pt x="1035748" y="278637"/>
                </a:lnTo>
                <a:lnTo>
                  <a:pt x="1070686" y="258825"/>
                </a:lnTo>
                <a:lnTo>
                  <a:pt x="1104722" y="237108"/>
                </a:lnTo>
                <a:lnTo>
                  <a:pt x="1137767" y="213486"/>
                </a:lnTo>
                <a:lnTo>
                  <a:pt x="1169771" y="187972"/>
                </a:lnTo>
                <a:lnTo>
                  <a:pt x="1200645" y="160591"/>
                </a:lnTo>
                <a:lnTo>
                  <a:pt x="1230325" y="131330"/>
                </a:lnTo>
                <a:lnTo>
                  <a:pt x="1258709" y="100228"/>
                </a:lnTo>
                <a:lnTo>
                  <a:pt x="1285760" y="67271"/>
                </a:lnTo>
                <a:lnTo>
                  <a:pt x="1310817" y="33312"/>
                </a:lnTo>
                <a:lnTo>
                  <a:pt x="1280160" y="10693"/>
                </a:lnTo>
                <a:close/>
              </a:path>
              <a:path w="1311275" h="369570">
                <a:moveTo>
                  <a:pt x="0" y="0"/>
                </a:moveTo>
                <a:lnTo>
                  <a:pt x="22974" y="163372"/>
                </a:lnTo>
                <a:lnTo>
                  <a:pt x="44488" y="179590"/>
                </a:lnTo>
                <a:lnTo>
                  <a:pt x="51626" y="177071"/>
                </a:lnTo>
                <a:lnTo>
                  <a:pt x="57054" y="172185"/>
                </a:lnTo>
                <a:lnTo>
                  <a:pt x="60254" y="165619"/>
                </a:lnTo>
                <a:lnTo>
                  <a:pt x="60706" y="158064"/>
                </a:lnTo>
                <a:lnTo>
                  <a:pt x="51295" y="91151"/>
                </a:lnTo>
                <a:lnTo>
                  <a:pt x="22606" y="59359"/>
                </a:lnTo>
                <a:lnTo>
                  <a:pt x="8458" y="41478"/>
                </a:lnTo>
                <a:lnTo>
                  <a:pt x="38366" y="17894"/>
                </a:lnTo>
                <a:lnTo>
                  <a:pt x="45471" y="17894"/>
                </a:lnTo>
                <a:lnTo>
                  <a:pt x="0" y="0"/>
                </a:lnTo>
                <a:close/>
              </a:path>
              <a:path w="1311275" h="369570">
                <a:moveTo>
                  <a:pt x="45471" y="17894"/>
                </a:moveTo>
                <a:lnTo>
                  <a:pt x="38366" y="17894"/>
                </a:lnTo>
                <a:lnTo>
                  <a:pt x="50914" y="33858"/>
                </a:lnTo>
                <a:lnTo>
                  <a:pt x="88713" y="75855"/>
                </a:lnTo>
                <a:lnTo>
                  <a:pt x="139572" y="95872"/>
                </a:lnTo>
                <a:lnTo>
                  <a:pt x="147020" y="97191"/>
                </a:lnTo>
                <a:lnTo>
                  <a:pt x="154147" y="95608"/>
                </a:lnTo>
                <a:lnTo>
                  <a:pt x="160163" y="91468"/>
                </a:lnTo>
                <a:lnTo>
                  <a:pt x="164274" y="85115"/>
                </a:lnTo>
                <a:lnTo>
                  <a:pt x="165594" y="77667"/>
                </a:lnTo>
                <a:lnTo>
                  <a:pt x="164010" y="70540"/>
                </a:lnTo>
                <a:lnTo>
                  <a:pt x="159870" y="64525"/>
                </a:lnTo>
                <a:lnTo>
                  <a:pt x="153517" y="60413"/>
                </a:lnTo>
                <a:lnTo>
                  <a:pt x="45471" y="17894"/>
                </a:lnTo>
                <a:close/>
              </a:path>
              <a:path w="1311275" h="369570">
                <a:moveTo>
                  <a:pt x="38366" y="17894"/>
                </a:moveTo>
                <a:lnTo>
                  <a:pt x="8458" y="41478"/>
                </a:lnTo>
                <a:lnTo>
                  <a:pt x="22615" y="59370"/>
                </a:lnTo>
                <a:lnTo>
                  <a:pt x="51295" y="91151"/>
                </a:lnTo>
                <a:lnTo>
                  <a:pt x="46825" y="59370"/>
                </a:lnTo>
                <a:lnTo>
                  <a:pt x="16433" y="47409"/>
                </a:lnTo>
                <a:lnTo>
                  <a:pt x="42278" y="27038"/>
                </a:lnTo>
                <a:lnTo>
                  <a:pt x="45553" y="27038"/>
                </a:lnTo>
                <a:lnTo>
                  <a:pt x="38366" y="17894"/>
                </a:lnTo>
                <a:close/>
              </a:path>
              <a:path w="1311275" h="369570">
                <a:moveTo>
                  <a:pt x="45553" y="27038"/>
                </a:moveTo>
                <a:lnTo>
                  <a:pt x="42278" y="27038"/>
                </a:lnTo>
                <a:lnTo>
                  <a:pt x="46825" y="59370"/>
                </a:lnTo>
                <a:lnTo>
                  <a:pt x="88713" y="75855"/>
                </a:lnTo>
                <a:lnTo>
                  <a:pt x="50914" y="33858"/>
                </a:lnTo>
                <a:lnTo>
                  <a:pt x="45553" y="27038"/>
                </a:lnTo>
                <a:close/>
              </a:path>
              <a:path w="1311275" h="369570">
                <a:moveTo>
                  <a:pt x="42278" y="27038"/>
                </a:moveTo>
                <a:lnTo>
                  <a:pt x="16433" y="47409"/>
                </a:lnTo>
                <a:lnTo>
                  <a:pt x="46825" y="59370"/>
                </a:lnTo>
                <a:lnTo>
                  <a:pt x="42278" y="27038"/>
                </a:lnTo>
                <a:close/>
              </a:path>
            </a:pathLst>
          </a:custGeom>
          <a:solidFill>
            <a:srgbClr val="404040"/>
          </a:solidFill>
        </p:spPr>
        <p:txBody>
          <a:bodyPr wrap="square" lIns="0" tIns="0" rIns="0" bIns="0" rtlCol="0"/>
          <a:lstStyle/>
          <a:p>
            <a:endParaRPr/>
          </a:p>
        </p:txBody>
      </p:sp>
      <p:sp>
        <p:nvSpPr>
          <p:cNvPr id="7" name="object 7"/>
          <p:cNvSpPr/>
          <p:nvPr/>
        </p:nvSpPr>
        <p:spPr>
          <a:xfrm>
            <a:off x="4077298" y="1925740"/>
            <a:ext cx="1308100" cy="400050"/>
          </a:xfrm>
          <a:custGeom>
            <a:avLst/>
            <a:gdLst/>
            <a:ahLst/>
            <a:cxnLst/>
            <a:rect l="l" t="t" r="r" b="b"/>
            <a:pathLst>
              <a:path w="1308100" h="400050">
                <a:moveTo>
                  <a:pt x="1165492" y="296120"/>
                </a:moveTo>
                <a:lnTo>
                  <a:pt x="1158300" y="297381"/>
                </a:lnTo>
                <a:lnTo>
                  <a:pt x="1152103" y="301250"/>
                </a:lnTo>
                <a:lnTo>
                  <a:pt x="1147711" y="307416"/>
                </a:lnTo>
                <a:lnTo>
                  <a:pt x="1146062" y="314794"/>
                </a:lnTo>
                <a:lnTo>
                  <a:pt x="1147325" y="321986"/>
                </a:lnTo>
                <a:lnTo>
                  <a:pt x="1151192" y="328183"/>
                </a:lnTo>
                <a:lnTo>
                  <a:pt x="1157351" y="332574"/>
                </a:lnTo>
                <a:lnTo>
                  <a:pt x="1308036" y="399770"/>
                </a:lnTo>
                <a:lnTo>
                  <a:pt x="1306167" y="380187"/>
                </a:lnTo>
                <a:lnTo>
                  <a:pt x="1270495" y="380187"/>
                </a:lnTo>
                <a:lnTo>
                  <a:pt x="1258684" y="363677"/>
                </a:lnTo>
                <a:lnTo>
                  <a:pt x="1222799" y="320044"/>
                </a:lnTo>
                <a:lnTo>
                  <a:pt x="1172870" y="297776"/>
                </a:lnTo>
                <a:lnTo>
                  <a:pt x="1165492" y="296120"/>
                </a:lnTo>
                <a:close/>
              </a:path>
              <a:path w="1308100" h="400050">
                <a:moveTo>
                  <a:pt x="1222799" y="320044"/>
                </a:moveTo>
                <a:lnTo>
                  <a:pt x="1258684" y="363677"/>
                </a:lnTo>
                <a:lnTo>
                  <a:pt x="1270495" y="380187"/>
                </a:lnTo>
                <a:lnTo>
                  <a:pt x="1283446" y="370878"/>
                </a:lnTo>
                <a:lnTo>
                  <a:pt x="1267002" y="370878"/>
                </a:lnTo>
                <a:lnTo>
                  <a:pt x="1263900" y="338374"/>
                </a:lnTo>
                <a:lnTo>
                  <a:pt x="1222799" y="320044"/>
                </a:lnTo>
                <a:close/>
              </a:path>
              <a:path w="1308100" h="400050">
                <a:moveTo>
                  <a:pt x="1271587" y="218376"/>
                </a:moveTo>
                <a:lnTo>
                  <a:pt x="1264347" y="220572"/>
                </a:lnTo>
                <a:lnTo>
                  <a:pt x="1258708" y="225212"/>
                </a:lnTo>
                <a:lnTo>
                  <a:pt x="1255219" y="231628"/>
                </a:lnTo>
                <a:lnTo>
                  <a:pt x="1254429" y="239153"/>
                </a:lnTo>
                <a:lnTo>
                  <a:pt x="1260850" y="306425"/>
                </a:lnTo>
                <a:lnTo>
                  <a:pt x="1288084" y="339458"/>
                </a:lnTo>
                <a:lnTo>
                  <a:pt x="1301432" y="357949"/>
                </a:lnTo>
                <a:lnTo>
                  <a:pt x="1270495" y="380187"/>
                </a:lnTo>
                <a:lnTo>
                  <a:pt x="1306167" y="380187"/>
                </a:lnTo>
                <a:lnTo>
                  <a:pt x="1292364" y="235534"/>
                </a:lnTo>
                <a:lnTo>
                  <a:pt x="1290168" y="228293"/>
                </a:lnTo>
                <a:lnTo>
                  <a:pt x="1285528" y="222654"/>
                </a:lnTo>
                <a:lnTo>
                  <a:pt x="1279113" y="219166"/>
                </a:lnTo>
                <a:lnTo>
                  <a:pt x="1271587" y="218376"/>
                </a:lnTo>
                <a:close/>
              </a:path>
              <a:path w="1308100" h="400050">
                <a:moveTo>
                  <a:pt x="1263900" y="338374"/>
                </a:moveTo>
                <a:lnTo>
                  <a:pt x="1267002" y="370878"/>
                </a:lnTo>
                <a:lnTo>
                  <a:pt x="1293723" y="351675"/>
                </a:lnTo>
                <a:lnTo>
                  <a:pt x="1263900" y="338374"/>
                </a:lnTo>
                <a:close/>
              </a:path>
              <a:path w="1308100" h="400050">
                <a:moveTo>
                  <a:pt x="1260850" y="306425"/>
                </a:moveTo>
                <a:lnTo>
                  <a:pt x="1263900" y="338374"/>
                </a:lnTo>
                <a:lnTo>
                  <a:pt x="1293723" y="351675"/>
                </a:lnTo>
                <a:lnTo>
                  <a:pt x="1267002" y="370878"/>
                </a:lnTo>
                <a:lnTo>
                  <a:pt x="1283446" y="370878"/>
                </a:lnTo>
                <a:lnTo>
                  <a:pt x="1301432" y="357949"/>
                </a:lnTo>
                <a:lnTo>
                  <a:pt x="1288084" y="339458"/>
                </a:lnTo>
                <a:lnTo>
                  <a:pt x="1260850" y="306425"/>
                </a:lnTo>
                <a:close/>
              </a:path>
              <a:path w="1308100" h="400050">
                <a:moveTo>
                  <a:pt x="863521" y="38099"/>
                </a:moveTo>
                <a:lnTo>
                  <a:pt x="632790" y="38099"/>
                </a:lnTo>
                <a:lnTo>
                  <a:pt x="670763" y="39700"/>
                </a:lnTo>
                <a:lnTo>
                  <a:pt x="708761" y="43218"/>
                </a:lnTo>
                <a:lnTo>
                  <a:pt x="746696" y="48666"/>
                </a:lnTo>
                <a:lnTo>
                  <a:pt x="784504" y="56057"/>
                </a:lnTo>
                <a:lnTo>
                  <a:pt x="822109" y="65379"/>
                </a:lnTo>
                <a:lnTo>
                  <a:pt x="859459" y="76657"/>
                </a:lnTo>
                <a:lnTo>
                  <a:pt x="896480" y="89890"/>
                </a:lnTo>
                <a:lnTo>
                  <a:pt x="933094" y="105079"/>
                </a:lnTo>
                <a:lnTo>
                  <a:pt x="969225" y="122237"/>
                </a:lnTo>
                <a:lnTo>
                  <a:pt x="1004836" y="141376"/>
                </a:lnTo>
                <a:lnTo>
                  <a:pt x="1039825" y="162509"/>
                </a:lnTo>
                <a:lnTo>
                  <a:pt x="1074127" y="185623"/>
                </a:lnTo>
                <a:lnTo>
                  <a:pt x="1107694" y="210731"/>
                </a:lnTo>
                <a:lnTo>
                  <a:pt x="1140434" y="237858"/>
                </a:lnTo>
                <a:lnTo>
                  <a:pt x="1182573" y="277101"/>
                </a:lnTo>
                <a:lnTo>
                  <a:pt x="1221981" y="319049"/>
                </a:lnTo>
                <a:lnTo>
                  <a:pt x="1222799" y="320044"/>
                </a:lnTo>
                <a:lnTo>
                  <a:pt x="1263900" y="338374"/>
                </a:lnTo>
                <a:lnTo>
                  <a:pt x="1249730" y="292938"/>
                </a:lnTo>
                <a:lnTo>
                  <a:pt x="1208519" y="249199"/>
                </a:lnTo>
                <a:lnTo>
                  <a:pt x="1164729" y="208508"/>
                </a:lnTo>
                <a:lnTo>
                  <a:pt x="1130503" y="180212"/>
                </a:lnTo>
                <a:lnTo>
                  <a:pt x="1095400" y="154012"/>
                </a:lnTo>
                <a:lnTo>
                  <a:pt x="1059497" y="129882"/>
                </a:lnTo>
                <a:lnTo>
                  <a:pt x="1022858" y="107810"/>
                </a:lnTo>
                <a:lnTo>
                  <a:pt x="985558" y="87820"/>
                </a:lnTo>
                <a:lnTo>
                  <a:pt x="947674" y="69888"/>
                </a:lnTo>
                <a:lnTo>
                  <a:pt x="909281" y="54000"/>
                </a:lnTo>
                <a:lnTo>
                  <a:pt x="870445" y="40182"/>
                </a:lnTo>
                <a:lnTo>
                  <a:pt x="863521" y="38099"/>
                </a:lnTo>
                <a:close/>
              </a:path>
              <a:path w="1308100" h="400050">
                <a:moveTo>
                  <a:pt x="632447" y="0"/>
                </a:moveTo>
                <a:lnTo>
                  <a:pt x="592620" y="380"/>
                </a:lnTo>
                <a:lnTo>
                  <a:pt x="552958" y="2768"/>
                </a:lnTo>
                <a:lnTo>
                  <a:pt x="513511" y="7162"/>
                </a:lnTo>
                <a:lnTo>
                  <a:pt x="474370" y="13550"/>
                </a:lnTo>
                <a:lnTo>
                  <a:pt x="435597" y="21932"/>
                </a:lnTo>
                <a:lnTo>
                  <a:pt x="397281" y="32283"/>
                </a:lnTo>
                <a:lnTo>
                  <a:pt x="359486" y="44627"/>
                </a:lnTo>
                <a:lnTo>
                  <a:pt x="322275" y="58927"/>
                </a:lnTo>
                <a:lnTo>
                  <a:pt x="285750" y="75209"/>
                </a:lnTo>
                <a:lnTo>
                  <a:pt x="249961" y="93433"/>
                </a:lnTo>
                <a:lnTo>
                  <a:pt x="214985" y="113614"/>
                </a:lnTo>
                <a:lnTo>
                  <a:pt x="180911" y="135737"/>
                </a:lnTo>
                <a:lnTo>
                  <a:pt x="147802" y="159791"/>
                </a:lnTo>
                <a:lnTo>
                  <a:pt x="115735" y="185775"/>
                </a:lnTo>
                <a:lnTo>
                  <a:pt x="84797" y="213677"/>
                </a:lnTo>
                <a:lnTo>
                  <a:pt x="55041" y="243484"/>
                </a:lnTo>
                <a:lnTo>
                  <a:pt x="26543" y="275196"/>
                </a:lnTo>
                <a:lnTo>
                  <a:pt x="0" y="308013"/>
                </a:lnTo>
                <a:lnTo>
                  <a:pt x="29616" y="331977"/>
                </a:lnTo>
                <a:lnTo>
                  <a:pt x="56172" y="299161"/>
                </a:lnTo>
                <a:lnTo>
                  <a:pt x="83362" y="268973"/>
                </a:lnTo>
                <a:lnTo>
                  <a:pt x="111747" y="240614"/>
                </a:lnTo>
                <a:lnTo>
                  <a:pt x="141236" y="214083"/>
                </a:lnTo>
                <a:lnTo>
                  <a:pt x="171767" y="189407"/>
                </a:lnTo>
                <a:lnTo>
                  <a:pt x="203288" y="166573"/>
                </a:lnTo>
                <a:lnTo>
                  <a:pt x="235711" y="145580"/>
                </a:lnTo>
                <a:lnTo>
                  <a:pt x="268986" y="126441"/>
                </a:lnTo>
                <a:lnTo>
                  <a:pt x="303022" y="109169"/>
                </a:lnTo>
                <a:lnTo>
                  <a:pt x="373138" y="80187"/>
                </a:lnTo>
                <a:lnTo>
                  <a:pt x="445528" y="58712"/>
                </a:lnTo>
                <a:lnTo>
                  <a:pt x="519620" y="44767"/>
                </a:lnTo>
                <a:lnTo>
                  <a:pt x="594893" y="38417"/>
                </a:lnTo>
                <a:lnTo>
                  <a:pt x="863521" y="38099"/>
                </a:lnTo>
                <a:lnTo>
                  <a:pt x="831265" y="28397"/>
                </a:lnTo>
                <a:lnTo>
                  <a:pt x="791781" y="18656"/>
                </a:lnTo>
                <a:lnTo>
                  <a:pt x="752081" y="10960"/>
                </a:lnTo>
                <a:lnTo>
                  <a:pt x="712254" y="5283"/>
                </a:lnTo>
                <a:lnTo>
                  <a:pt x="672338" y="1638"/>
                </a:lnTo>
                <a:lnTo>
                  <a:pt x="632447" y="0"/>
                </a:lnTo>
                <a:close/>
              </a:path>
            </a:pathLst>
          </a:custGeom>
          <a:solidFill>
            <a:srgbClr val="404040"/>
          </a:solidFill>
        </p:spPr>
        <p:txBody>
          <a:bodyPr wrap="square" lIns="0" tIns="0" rIns="0" bIns="0" rtlCol="0"/>
          <a:lstStyle/>
          <a:p>
            <a:endParaRPr/>
          </a:p>
        </p:txBody>
      </p:sp>
      <p:sp>
        <p:nvSpPr>
          <p:cNvPr id="8" name="object 8"/>
          <p:cNvSpPr/>
          <p:nvPr/>
        </p:nvSpPr>
        <p:spPr>
          <a:xfrm>
            <a:off x="4843171" y="3968622"/>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506283" y="4071620"/>
            <a:ext cx="1532255" cy="553085"/>
          </a:xfrm>
          <a:prstGeom prst="rect">
            <a:avLst/>
          </a:prstGeom>
        </p:spPr>
        <p:txBody>
          <a:bodyPr vert="horz" wrap="square" lIns="0" tIns="38735" rIns="0" bIns="0" rtlCol="0">
            <a:spAutoFit/>
          </a:bodyPr>
          <a:lstStyle/>
          <a:p>
            <a:pPr marL="353060" marR="5080" indent="-340995">
              <a:lnSpc>
                <a:spcPts val="1989"/>
              </a:lnSpc>
              <a:spcBef>
                <a:spcPts val="305"/>
              </a:spcBef>
            </a:pPr>
            <a:r>
              <a:rPr sz="1800" spc="240" dirty="0">
                <a:solidFill>
                  <a:srgbClr val="FFFFFF"/>
                </a:solidFill>
                <a:latin typeface="Calibri"/>
                <a:cs typeface="Calibri"/>
              </a:rPr>
              <a:t>+</a:t>
            </a:r>
            <a:r>
              <a:rPr sz="1800" spc="75" dirty="0">
                <a:solidFill>
                  <a:srgbClr val="FFFFFF"/>
                </a:solidFill>
                <a:latin typeface="Calibri"/>
                <a:cs typeface="Calibri"/>
              </a:rPr>
              <a:t> </a:t>
            </a:r>
            <a:r>
              <a:rPr sz="1800" spc="204" dirty="0">
                <a:solidFill>
                  <a:srgbClr val="FFFFFF"/>
                </a:solidFill>
                <a:latin typeface="Calibri"/>
                <a:cs typeface="Calibri"/>
              </a:rPr>
              <a:t>Automated  </a:t>
            </a:r>
            <a:r>
              <a:rPr sz="1800" spc="170" dirty="0">
                <a:solidFill>
                  <a:srgbClr val="FFFFFF"/>
                </a:solidFill>
                <a:latin typeface="Calibri"/>
                <a:cs typeface="Calibri"/>
              </a:rPr>
              <a:t>Testing</a:t>
            </a:r>
            <a:endParaRPr sz="1800">
              <a:latin typeface="Calibri"/>
              <a:cs typeface="Calibri"/>
            </a:endParaRPr>
          </a:p>
        </p:txBody>
      </p:sp>
      <p:sp>
        <p:nvSpPr>
          <p:cNvPr id="10" name="object 10"/>
          <p:cNvSpPr txBox="1"/>
          <p:nvPr/>
        </p:nvSpPr>
        <p:spPr>
          <a:xfrm>
            <a:off x="7967700" y="3893820"/>
            <a:ext cx="3319145" cy="93980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spc="235" dirty="0">
                <a:solidFill>
                  <a:srgbClr val="404040"/>
                </a:solidFill>
                <a:latin typeface="Calibri"/>
                <a:cs typeface="Calibri"/>
              </a:rPr>
              <a:t>Runs </a:t>
            </a:r>
            <a:r>
              <a:rPr sz="2000" spc="240" dirty="0">
                <a:solidFill>
                  <a:srgbClr val="404040"/>
                </a:solidFill>
                <a:latin typeface="Calibri"/>
                <a:cs typeface="Calibri"/>
              </a:rPr>
              <a:t>x100+</a:t>
            </a:r>
            <a:r>
              <a:rPr sz="2000" spc="35" dirty="0">
                <a:solidFill>
                  <a:srgbClr val="404040"/>
                </a:solidFill>
                <a:latin typeface="Calibri"/>
                <a:cs typeface="Calibri"/>
              </a:rPr>
              <a:t> </a:t>
            </a:r>
            <a:r>
              <a:rPr sz="2000" spc="160" dirty="0">
                <a:solidFill>
                  <a:srgbClr val="404040"/>
                </a:solidFill>
                <a:latin typeface="Calibri"/>
                <a:cs typeface="Calibri"/>
              </a:rPr>
              <a:t>faster</a:t>
            </a:r>
            <a:endParaRPr sz="2000">
              <a:latin typeface="Calibri"/>
              <a:cs typeface="Calibri"/>
            </a:endParaRPr>
          </a:p>
          <a:p>
            <a:pPr marL="355600" marR="5080" indent="-342900">
              <a:lnSpc>
                <a:spcPct val="100000"/>
              </a:lnSpc>
              <a:buFont typeface="Arial"/>
              <a:buChar char="•"/>
              <a:tabLst>
                <a:tab pos="354965" algn="l"/>
                <a:tab pos="355600" algn="l"/>
              </a:tabLst>
            </a:pPr>
            <a:r>
              <a:rPr sz="2000" spc="190" dirty="0">
                <a:solidFill>
                  <a:srgbClr val="404040"/>
                </a:solidFill>
                <a:latin typeface="Calibri"/>
                <a:cs typeface="Calibri"/>
              </a:rPr>
              <a:t>Prevents </a:t>
            </a:r>
            <a:r>
              <a:rPr sz="2000" spc="195" dirty="0">
                <a:solidFill>
                  <a:srgbClr val="404040"/>
                </a:solidFill>
                <a:latin typeface="Calibri"/>
                <a:cs typeface="Calibri"/>
              </a:rPr>
              <a:t>testing from  </a:t>
            </a:r>
            <a:r>
              <a:rPr sz="2000" spc="250" dirty="0">
                <a:solidFill>
                  <a:srgbClr val="404040"/>
                </a:solidFill>
                <a:latin typeface="Calibri"/>
                <a:cs typeface="Calibri"/>
              </a:rPr>
              <a:t>becoming </a:t>
            </a:r>
            <a:r>
              <a:rPr sz="2000" spc="215" dirty="0">
                <a:solidFill>
                  <a:srgbClr val="404040"/>
                </a:solidFill>
                <a:latin typeface="Calibri"/>
                <a:cs typeface="Calibri"/>
              </a:rPr>
              <a:t>a</a:t>
            </a:r>
            <a:r>
              <a:rPr sz="2000" spc="-30" dirty="0">
                <a:solidFill>
                  <a:srgbClr val="404040"/>
                </a:solidFill>
                <a:latin typeface="Calibri"/>
                <a:cs typeface="Calibri"/>
              </a:rPr>
              <a:t> </a:t>
            </a:r>
            <a:r>
              <a:rPr sz="2000" spc="210" dirty="0">
                <a:solidFill>
                  <a:srgbClr val="404040"/>
                </a:solidFill>
                <a:latin typeface="Calibri"/>
                <a:cs typeface="Calibri"/>
              </a:rPr>
              <a:t>bottleneck</a:t>
            </a:r>
            <a:endParaRPr sz="20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448509" y="511555"/>
            <a:ext cx="3207385"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Verdana"/>
                <a:cs typeface="Verdana"/>
              </a:rPr>
              <a:t>Change</a:t>
            </a:r>
            <a:r>
              <a:rPr sz="3600" spc="-280" dirty="0">
                <a:latin typeface="Verdana"/>
                <a:cs typeface="Verdana"/>
              </a:rPr>
              <a:t> </a:t>
            </a:r>
            <a:r>
              <a:rPr sz="3600" spc="-55" dirty="0">
                <a:latin typeface="Verdana"/>
                <a:cs typeface="Verdana"/>
              </a:rPr>
              <a:t>Types</a:t>
            </a:r>
            <a:endParaRPr sz="3600">
              <a:latin typeface="Verdana"/>
              <a:cs typeface="Verdana"/>
            </a:endParaRPr>
          </a:p>
        </p:txBody>
      </p:sp>
      <p:sp>
        <p:nvSpPr>
          <p:cNvPr id="4" name="object 4"/>
          <p:cNvSpPr txBox="1"/>
          <p:nvPr/>
        </p:nvSpPr>
        <p:spPr>
          <a:xfrm>
            <a:off x="5024663" y="2568955"/>
            <a:ext cx="6450965" cy="2171700"/>
          </a:xfrm>
          <a:prstGeom prst="rect">
            <a:avLst/>
          </a:prstGeom>
        </p:spPr>
        <p:txBody>
          <a:bodyPr vert="horz" wrap="square" lIns="0" tIns="12700" rIns="0" bIns="0" rtlCol="0">
            <a:spAutoFit/>
          </a:bodyPr>
          <a:lstStyle/>
          <a:p>
            <a:pPr marL="12700">
              <a:lnSpc>
                <a:spcPct val="100000"/>
              </a:lnSpc>
              <a:spcBef>
                <a:spcPts val="100"/>
              </a:spcBef>
            </a:pPr>
            <a:r>
              <a:rPr sz="2400" spc="375" dirty="0">
                <a:solidFill>
                  <a:srgbClr val="F05A28"/>
                </a:solidFill>
                <a:latin typeface="Calibri"/>
                <a:cs typeface="Calibri"/>
              </a:rPr>
              <a:t>Bug</a:t>
            </a:r>
            <a:r>
              <a:rPr sz="2400" spc="180" dirty="0">
                <a:solidFill>
                  <a:srgbClr val="F05A28"/>
                </a:solidFill>
                <a:latin typeface="Calibri"/>
                <a:cs typeface="Calibri"/>
              </a:rPr>
              <a:t> </a:t>
            </a:r>
            <a:r>
              <a:rPr sz="2400" spc="215" dirty="0">
                <a:solidFill>
                  <a:srgbClr val="F05A28"/>
                </a:solidFill>
                <a:latin typeface="Calibri"/>
                <a:cs typeface="Calibri"/>
              </a:rPr>
              <a:t>fix</a:t>
            </a:r>
            <a:endParaRPr sz="2400">
              <a:latin typeface="Calibri"/>
              <a:cs typeface="Calibri"/>
            </a:endParaRPr>
          </a:p>
          <a:p>
            <a:pPr marL="12700">
              <a:lnSpc>
                <a:spcPct val="100000"/>
              </a:lnSpc>
              <a:spcBef>
                <a:spcPts val="1825"/>
              </a:spcBef>
            </a:pPr>
            <a:r>
              <a:rPr sz="2400" spc="295" dirty="0">
                <a:solidFill>
                  <a:srgbClr val="F05A28"/>
                </a:solidFill>
                <a:latin typeface="Calibri"/>
                <a:cs typeface="Calibri"/>
              </a:rPr>
              <a:t>New</a:t>
            </a:r>
            <a:r>
              <a:rPr sz="2400" spc="170" dirty="0">
                <a:solidFill>
                  <a:srgbClr val="F05A28"/>
                </a:solidFill>
                <a:latin typeface="Calibri"/>
                <a:cs typeface="Calibri"/>
              </a:rPr>
              <a:t> </a:t>
            </a:r>
            <a:r>
              <a:rPr sz="2400" spc="204" dirty="0">
                <a:solidFill>
                  <a:srgbClr val="F05A28"/>
                </a:solidFill>
                <a:latin typeface="Calibri"/>
                <a:cs typeface="Calibri"/>
              </a:rPr>
              <a:t>features</a:t>
            </a:r>
            <a:endParaRPr sz="2400">
              <a:latin typeface="Calibri"/>
              <a:cs typeface="Calibri"/>
            </a:endParaRPr>
          </a:p>
          <a:p>
            <a:pPr marL="12700">
              <a:lnSpc>
                <a:spcPct val="100000"/>
              </a:lnSpc>
              <a:spcBef>
                <a:spcPts val="1820"/>
              </a:spcBef>
            </a:pPr>
            <a:r>
              <a:rPr sz="2400" spc="320" dirty="0">
                <a:solidFill>
                  <a:srgbClr val="F05A28"/>
                </a:solidFill>
                <a:latin typeface="Calibri"/>
                <a:cs typeface="Calibri"/>
              </a:rPr>
              <a:t>Change </a:t>
            </a:r>
            <a:r>
              <a:rPr sz="2400" spc="225" dirty="0">
                <a:solidFill>
                  <a:srgbClr val="F05A28"/>
                </a:solidFill>
                <a:latin typeface="Calibri"/>
                <a:cs typeface="Calibri"/>
              </a:rPr>
              <a:t>to </a:t>
            </a:r>
            <a:r>
              <a:rPr sz="2400" spc="235" dirty="0">
                <a:solidFill>
                  <a:srgbClr val="F05A28"/>
                </a:solidFill>
                <a:latin typeface="Calibri"/>
                <a:cs typeface="Calibri"/>
              </a:rPr>
              <a:t>existing</a:t>
            </a:r>
            <a:r>
              <a:rPr sz="2400" dirty="0">
                <a:solidFill>
                  <a:srgbClr val="F05A28"/>
                </a:solidFill>
                <a:latin typeface="Calibri"/>
                <a:cs typeface="Calibri"/>
              </a:rPr>
              <a:t> </a:t>
            </a:r>
            <a:r>
              <a:rPr sz="2400" spc="204" dirty="0">
                <a:solidFill>
                  <a:srgbClr val="F05A28"/>
                </a:solidFill>
                <a:latin typeface="Calibri"/>
                <a:cs typeface="Calibri"/>
              </a:rPr>
              <a:t>features</a:t>
            </a:r>
            <a:endParaRPr sz="2400">
              <a:latin typeface="Calibri"/>
              <a:cs typeface="Calibri"/>
            </a:endParaRPr>
          </a:p>
          <a:p>
            <a:pPr marL="12700">
              <a:lnSpc>
                <a:spcPct val="100000"/>
              </a:lnSpc>
              <a:spcBef>
                <a:spcPts val="1730"/>
              </a:spcBef>
            </a:pPr>
            <a:r>
              <a:rPr sz="2400" spc="240" dirty="0">
                <a:solidFill>
                  <a:srgbClr val="F05A28"/>
                </a:solidFill>
                <a:latin typeface="Calibri"/>
                <a:cs typeface="Calibri"/>
              </a:rPr>
              <a:t>Configuration </a:t>
            </a:r>
            <a:r>
              <a:rPr sz="2400" spc="275" dirty="0">
                <a:solidFill>
                  <a:srgbClr val="F05A28"/>
                </a:solidFill>
                <a:latin typeface="Calibri"/>
                <a:cs typeface="Calibri"/>
              </a:rPr>
              <a:t>and </a:t>
            </a:r>
            <a:r>
              <a:rPr sz="2400" spc="225" dirty="0">
                <a:solidFill>
                  <a:srgbClr val="F05A28"/>
                </a:solidFill>
                <a:latin typeface="Calibri"/>
                <a:cs typeface="Calibri"/>
              </a:rPr>
              <a:t>environmental</a:t>
            </a:r>
            <a:r>
              <a:rPr sz="2400" spc="40" dirty="0">
                <a:solidFill>
                  <a:srgbClr val="F05A28"/>
                </a:solidFill>
                <a:latin typeface="Calibri"/>
                <a:cs typeface="Calibri"/>
              </a:rPr>
              <a:t> </a:t>
            </a:r>
            <a:r>
              <a:rPr sz="2400" spc="290" dirty="0">
                <a:solidFill>
                  <a:srgbClr val="F05A28"/>
                </a:solidFill>
                <a:latin typeface="Calibri"/>
                <a:cs typeface="Calibri"/>
              </a:rPr>
              <a:t>changes</a:t>
            </a:r>
            <a:endParaRPr sz="2400">
              <a:latin typeface="Calibri"/>
              <a:cs typeface="Calibri"/>
            </a:endParaRPr>
          </a:p>
        </p:txBody>
      </p:sp>
      <p:sp>
        <p:nvSpPr>
          <p:cNvPr id="5" name="object 5"/>
          <p:cNvSpPr/>
          <p:nvPr/>
        </p:nvSpPr>
        <p:spPr>
          <a:xfrm>
            <a:off x="694499" y="1812925"/>
            <a:ext cx="3102038"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478351" y="4048043"/>
            <a:ext cx="659684" cy="773884"/>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039514" y="879347"/>
            <a:ext cx="1513840" cy="330200"/>
          </a:xfrm>
          <a:prstGeom prst="rect">
            <a:avLst/>
          </a:prstGeom>
        </p:spPr>
        <p:txBody>
          <a:bodyPr vert="horz" wrap="square" lIns="0" tIns="12700" rIns="0" bIns="0" rtlCol="0">
            <a:spAutoFit/>
          </a:bodyPr>
          <a:lstStyle/>
          <a:p>
            <a:pPr marL="12700">
              <a:lnSpc>
                <a:spcPct val="100000"/>
              </a:lnSpc>
              <a:spcBef>
                <a:spcPts val="100"/>
              </a:spcBef>
            </a:pPr>
            <a:r>
              <a:rPr spc="165" dirty="0"/>
              <a:t>Unit</a:t>
            </a:r>
            <a:r>
              <a:rPr spc="95" dirty="0"/>
              <a:t> </a:t>
            </a:r>
            <a:r>
              <a:rPr spc="195" dirty="0"/>
              <a:t>testing</a:t>
            </a:r>
          </a:p>
        </p:txBody>
      </p:sp>
      <p:sp>
        <p:nvSpPr>
          <p:cNvPr id="5" name="object 5"/>
          <p:cNvSpPr txBox="1"/>
          <p:nvPr/>
        </p:nvSpPr>
        <p:spPr>
          <a:xfrm>
            <a:off x="1115687" y="3680460"/>
            <a:ext cx="2397125" cy="330200"/>
          </a:xfrm>
          <a:prstGeom prst="rect">
            <a:avLst/>
          </a:prstGeom>
        </p:spPr>
        <p:txBody>
          <a:bodyPr vert="horz" wrap="square" lIns="0" tIns="12700" rIns="0" bIns="0" rtlCol="0">
            <a:spAutoFit/>
          </a:bodyPr>
          <a:lstStyle/>
          <a:p>
            <a:pPr marL="12700">
              <a:lnSpc>
                <a:spcPct val="100000"/>
              </a:lnSpc>
              <a:spcBef>
                <a:spcPts val="100"/>
              </a:spcBef>
            </a:pPr>
            <a:r>
              <a:rPr sz="2000" spc="185" dirty="0">
                <a:solidFill>
                  <a:srgbClr val="2A9FBC"/>
                </a:solidFill>
                <a:latin typeface="Calibri"/>
                <a:cs typeface="Calibri"/>
              </a:rPr>
              <a:t>Integration</a:t>
            </a:r>
            <a:r>
              <a:rPr sz="2000" spc="80" dirty="0">
                <a:solidFill>
                  <a:srgbClr val="2A9FBC"/>
                </a:solidFill>
                <a:latin typeface="Calibri"/>
                <a:cs typeface="Calibri"/>
              </a:rPr>
              <a:t> </a:t>
            </a:r>
            <a:r>
              <a:rPr sz="2000" spc="195" dirty="0">
                <a:solidFill>
                  <a:srgbClr val="2A9FBC"/>
                </a:solidFill>
                <a:latin typeface="Calibri"/>
                <a:cs typeface="Calibri"/>
              </a:rPr>
              <a:t>testing</a:t>
            </a:r>
            <a:endParaRPr sz="2000">
              <a:latin typeface="Calibri"/>
              <a:cs typeface="Calibri"/>
            </a:endParaRPr>
          </a:p>
        </p:txBody>
      </p:sp>
      <p:sp>
        <p:nvSpPr>
          <p:cNvPr id="6" name="object 6"/>
          <p:cNvSpPr txBox="1"/>
          <p:nvPr/>
        </p:nvSpPr>
        <p:spPr>
          <a:xfrm>
            <a:off x="4605177" y="4442460"/>
            <a:ext cx="5429250" cy="821055"/>
          </a:xfrm>
          <a:prstGeom prst="rect">
            <a:avLst/>
          </a:prstGeom>
        </p:spPr>
        <p:txBody>
          <a:bodyPr vert="horz" wrap="square" lIns="0" tIns="12700" rIns="0" bIns="0" rtlCol="0">
            <a:spAutoFit/>
          </a:bodyPr>
          <a:lstStyle/>
          <a:p>
            <a:pPr marL="3110230">
              <a:lnSpc>
                <a:spcPct val="100000"/>
              </a:lnSpc>
              <a:spcBef>
                <a:spcPts val="100"/>
              </a:spcBef>
            </a:pPr>
            <a:r>
              <a:rPr sz="2000" spc="225" dirty="0">
                <a:solidFill>
                  <a:srgbClr val="404040"/>
                </a:solidFill>
                <a:latin typeface="Calibri"/>
                <a:cs typeface="Calibri"/>
              </a:rPr>
              <a:t>White-box</a:t>
            </a:r>
            <a:r>
              <a:rPr sz="2000" spc="90" dirty="0">
                <a:solidFill>
                  <a:srgbClr val="404040"/>
                </a:solidFill>
                <a:latin typeface="Calibri"/>
                <a:cs typeface="Calibri"/>
              </a:rPr>
              <a:t> </a:t>
            </a:r>
            <a:r>
              <a:rPr sz="2000" spc="195" dirty="0">
                <a:solidFill>
                  <a:srgbClr val="404040"/>
                </a:solidFill>
                <a:latin typeface="Calibri"/>
                <a:cs typeface="Calibri"/>
              </a:rPr>
              <a:t>testing</a:t>
            </a:r>
            <a:endParaRPr sz="2000">
              <a:latin typeface="Calibri"/>
              <a:cs typeface="Calibri"/>
            </a:endParaRPr>
          </a:p>
          <a:p>
            <a:pPr marL="12700">
              <a:lnSpc>
                <a:spcPct val="100000"/>
              </a:lnSpc>
              <a:spcBef>
                <a:spcPts val="1460"/>
              </a:spcBef>
            </a:pPr>
            <a:r>
              <a:rPr sz="2000" spc="229" dirty="0">
                <a:solidFill>
                  <a:srgbClr val="A62E5C"/>
                </a:solidFill>
                <a:latin typeface="Calibri"/>
                <a:cs typeface="Calibri"/>
              </a:rPr>
              <a:t>System</a:t>
            </a:r>
            <a:r>
              <a:rPr sz="2000" spc="140" dirty="0">
                <a:solidFill>
                  <a:srgbClr val="A62E5C"/>
                </a:solidFill>
                <a:latin typeface="Calibri"/>
                <a:cs typeface="Calibri"/>
              </a:rPr>
              <a:t> </a:t>
            </a:r>
            <a:r>
              <a:rPr sz="2000" spc="195" dirty="0">
                <a:solidFill>
                  <a:srgbClr val="A62E5C"/>
                </a:solidFill>
                <a:latin typeface="Calibri"/>
                <a:cs typeface="Calibri"/>
              </a:rPr>
              <a:t>testing</a:t>
            </a:r>
            <a:endParaRPr sz="2000">
              <a:latin typeface="Calibri"/>
              <a:cs typeface="Calibri"/>
            </a:endParaRPr>
          </a:p>
        </p:txBody>
      </p:sp>
      <p:sp>
        <p:nvSpPr>
          <p:cNvPr id="7" name="object 7"/>
          <p:cNvSpPr txBox="1"/>
          <p:nvPr/>
        </p:nvSpPr>
        <p:spPr>
          <a:xfrm>
            <a:off x="7596125" y="879347"/>
            <a:ext cx="2335530" cy="330200"/>
          </a:xfrm>
          <a:prstGeom prst="rect">
            <a:avLst/>
          </a:prstGeom>
        </p:spPr>
        <p:txBody>
          <a:bodyPr vert="horz" wrap="square" lIns="0" tIns="12700" rIns="0" bIns="0" rtlCol="0">
            <a:spAutoFit/>
          </a:bodyPr>
          <a:lstStyle/>
          <a:p>
            <a:pPr marL="12700">
              <a:lnSpc>
                <a:spcPct val="100000"/>
              </a:lnSpc>
              <a:spcBef>
                <a:spcPts val="100"/>
              </a:spcBef>
            </a:pPr>
            <a:r>
              <a:rPr sz="2000" spc="204" dirty="0">
                <a:solidFill>
                  <a:srgbClr val="9BC850"/>
                </a:solidFill>
                <a:latin typeface="Calibri"/>
                <a:cs typeface="Calibri"/>
              </a:rPr>
              <a:t>Functional</a:t>
            </a:r>
            <a:r>
              <a:rPr sz="2000" spc="114" dirty="0">
                <a:solidFill>
                  <a:srgbClr val="9BC850"/>
                </a:solidFill>
                <a:latin typeface="Calibri"/>
                <a:cs typeface="Calibri"/>
              </a:rPr>
              <a:t> </a:t>
            </a:r>
            <a:r>
              <a:rPr sz="2000" spc="195" dirty="0">
                <a:solidFill>
                  <a:srgbClr val="9BC850"/>
                </a:solidFill>
                <a:latin typeface="Calibri"/>
                <a:cs typeface="Calibri"/>
              </a:rPr>
              <a:t>testing</a:t>
            </a:r>
            <a:endParaRPr sz="2000">
              <a:latin typeface="Calibri"/>
              <a:cs typeface="Calibri"/>
            </a:endParaRPr>
          </a:p>
        </p:txBody>
      </p:sp>
      <p:sp>
        <p:nvSpPr>
          <p:cNvPr id="8" name="object 8"/>
          <p:cNvSpPr txBox="1"/>
          <p:nvPr/>
        </p:nvSpPr>
        <p:spPr>
          <a:xfrm>
            <a:off x="8502669" y="2659379"/>
            <a:ext cx="2620645" cy="330200"/>
          </a:xfrm>
          <a:prstGeom prst="rect">
            <a:avLst/>
          </a:prstGeom>
        </p:spPr>
        <p:txBody>
          <a:bodyPr vert="horz" wrap="square" lIns="0" tIns="12700" rIns="0" bIns="0" rtlCol="0">
            <a:spAutoFit/>
          </a:bodyPr>
          <a:lstStyle/>
          <a:p>
            <a:pPr marL="12700">
              <a:lnSpc>
                <a:spcPct val="100000"/>
              </a:lnSpc>
              <a:spcBef>
                <a:spcPts val="100"/>
              </a:spcBef>
            </a:pPr>
            <a:r>
              <a:rPr sz="2000" spc="204" dirty="0">
                <a:solidFill>
                  <a:srgbClr val="675BA7"/>
                </a:solidFill>
                <a:latin typeface="Calibri"/>
                <a:cs typeface="Calibri"/>
              </a:rPr>
              <a:t>Performance</a:t>
            </a:r>
            <a:r>
              <a:rPr sz="2000" spc="120" dirty="0">
                <a:solidFill>
                  <a:srgbClr val="675BA7"/>
                </a:solidFill>
                <a:latin typeface="Calibri"/>
                <a:cs typeface="Calibri"/>
              </a:rPr>
              <a:t> </a:t>
            </a:r>
            <a:r>
              <a:rPr sz="2000" spc="195" dirty="0">
                <a:solidFill>
                  <a:srgbClr val="675BA7"/>
                </a:solidFill>
                <a:latin typeface="Calibri"/>
                <a:cs typeface="Calibri"/>
              </a:rPr>
              <a:t>testing</a:t>
            </a:r>
            <a:endParaRPr sz="2000">
              <a:latin typeface="Calibri"/>
              <a:cs typeface="Calibri"/>
            </a:endParaRPr>
          </a:p>
        </p:txBody>
      </p:sp>
      <p:sp>
        <p:nvSpPr>
          <p:cNvPr id="9" name="object 9"/>
          <p:cNvSpPr txBox="1"/>
          <p:nvPr/>
        </p:nvSpPr>
        <p:spPr>
          <a:xfrm>
            <a:off x="3978111" y="2547494"/>
            <a:ext cx="3860165" cy="584835"/>
          </a:xfrm>
          <a:prstGeom prst="rect">
            <a:avLst/>
          </a:prstGeom>
          <a:solidFill>
            <a:srgbClr val="A62E5C"/>
          </a:solidFill>
        </p:spPr>
        <p:txBody>
          <a:bodyPr vert="horz" wrap="square" lIns="0" tIns="33020" rIns="0" bIns="0" rtlCol="0">
            <a:spAutoFit/>
          </a:bodyPr>
          <a:lstStyle/>
          <a:p>
            <a:pPr marL="139065">
              <a:lnSpc>
                <a:spcPct val="100000"/>
              </a:lnSpc>
              <a:spcBef>
                <a:spcPts val="260"/>
              </a:spcBef>
            </a:pPr>
            <a:r>
              <a:rPr sz="3200" spc="145" dirty="0">
                <a:solidFill>
                  <a:srgbClr val="FFFFFF"/>
                </a:solidFill>
                <a:latin typeface="Verdana"/>
                <a:cs typeface="Verdana"/>
              </a:rPr>
              <a:t>And </a:t>
            </a:r>
            <a:r>
              <a:rPr sz="3200" spc="-50" dirty="0">
                <a:solidFill>
                  <a:srgbClr val="FFFFFF"/>
                </a:solidFill>
                <a:latin typeface="Verdana"/>
                <a:cs typeface="Verdana"/>
              </a:rPr>
              <a:t>many</a:t>
            </a:r>
            <a:r>
              <a:rPr sz="3200" spc="-505" dirty="0">
                <a:solidFill>
                  <a:srgbClr val="FFFFFF"/>
                </a:solidFill>
                <a:latin typeface="Verdana"/>
                <a:cs typeface="Verdana"/>
              </a:rPr>
              <a:t> </a:t>
            </a:r>
            <a:r>
              <a:rPr sz="3200" spc="-25" dirty="0">
                <a:solidFill>
                  <a:srgbClr val="FFFFFF"/>
                </a:solidFill>
                <a:latin typeface="Verdana"/>
                <a:cs typeface="Verdana"/>
              </a:rPr>
              <a:t>more…</a:t>
            </a:r>
            <a:endParaRPr sz="3200">
              <a:latin typeface="Verdana"/>
              <a:cs typeface="Verdana"/>
            </a:endParaRPr>
          </a:p>
        </p:txBody>
      </p:sp>
    </p:spTree>
    <p:extLst>
      <p:ext uri="{BB962C8B-B14F-4D97-AF65-F5344CB8AC3E}">
        <p14:creationId xmlns:p14="http://schemas.microsoft.com/office/powerpoint/2010/main" val="2176306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95488" y="3743401"/>
            <a:ext cx="1861398" cy="79557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995488" y="1788667"/>
            <a:ext cx="2034068" cy="1753844"/>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706456" y="1448308"/>
            <a:ext cx="963294" cy="452120"/>
          </a:xfrm>
          <a:prstGeom prst="rect">
            <a:avLst/>
          </a:prstGeom>
        </p:spPr>
        <p:txBody>
          <a:bodyPr vert="horz" wrap="square" lIns="0" tIns="12700" rIns="0" bIns="0" rtlCol="0">
            <a:spAutoFit/>
          </a:bodyPr>
          <a:lstStyle/>
          <a:p>
            <a:pPr marL="12700">
              <a:lnSpc>
                <a:spcPct val="100000"/>
              </a:lnSpc>
              <a:spcBef>
                <a:spcPts val="100"/>
              </a:spcBef>
            </a:pPr>
            <a:r>
              <a:rPr sz="2800" spc="265" dirty="0"/>
              <a:t>Input</a:t>
            </a:r>
            <a:endParaRPr sz="2800" dirty="0"/>
          </a:p>
        </p:txBody>
      </p:sp>
      <p:sp>
        <p:nvSpPr>
          <p:cNvPr id="7" name="object 7"/>
          <p:cNvSpPr/>
          <p:nvPr/>
        </p:nvSpPr>
        <p:spPr>
          <a:xfrm>
            <a:off x="4000983" y="1924050"/>
            <a:ext cx="1860550" cy="114300"/>
          </a:xfrm>
          <a:custGeom>
            <a:avLst/>
            <a:gdLst/>
            <a:ahLst/>
            <a:cxnLst/>
            <a:rect l="l" t="t" r="r" b="b"/>
            <a:pathLst>
              <a:path w="1860550" h="114300">
                <a:moveTo>
                  <a:pt x="1746211" y="0"/>
                </a:moveTo>
                <a:lnTo>
                  <a:pt x="1746211" y="114300"/>
                </a:lnTo>
                <a:lnTo>
                  <a:pt x="1822411" y="76200"/>
                </a:lnTo>
                <a:lnTo>
                  <a:pt x="1765261" y="76200"/>
                </a:lnTo>
                <a:lnTo>
                  <a:pt x="1765261" y="38100"/>
                </a:lnTo>
                <a:lnTo>
                  <a:pt x="1822411" y="38100"/>
                </a:lnTo>
                <a:lnTo>
                  <a:pt x="1746211" y="0"/>
                </a:lnTo>
                <a:close/>
              </a:path>
              <a:path w="1860550" h="114300">
                <a:moveTo>
                  <a:pt x="1746211" y="38100"/>
                </a:moveTo>
                <a:lnTo>
                  <a:pt x="0" y="38100"/>
                </a:lnTo>
                <a:lnTo>
                  <a:pt x="0" y="76200"/>
                </a:lnTo>
                <a:lnTo>
                  <a:pt x="1746211" y="76200"/>
                </a:lnTo>
                <a:lnTo>
                  <a:pt x="1746211" y="38100"/>
                </a:lnTo>
                <a:close/>
              </a:path>
              <a:path w="1860550" h="114300">
                <a:moveTo>
                  <a:pt x="1822411" y="38100"/>
                </a:moveTo>
                <a:lnTo>
                  <a:pt x="1765261" y="38100"/>
                </a:lnTo>
                <a:lnTo>
                  <a:pt x="1765261" y="76200"/>
                </a:lnTo>
                <a:lnTo>
                  <a:pt x="1822411" y="76200"/>
                </a:lnTo>
                <a:lnTo>
                  <a:pt x="1860511" y="57150"/>
                </a:lnTo>
                <a:lnTo>
                  <a:pt x="1822411" y="38100"/>
                </a:lnTo>
                <a:close/>
              </a:path>
            </a:pathLst>
          </a:custGeom>
          <a:solidFill>
            <a:srgbClr val="404040"/>
          </a:solidFill>
        </p:spPr>
        <p:txBody>
          <a:bodyPr wrap="square" lIns="0" tIns="0" rIns="0" bIns="0" rtlCol="0"/>
          <a:lstStyle/>
          <a:p>
            <a:endParaRPr/>
          </a:p>
        </p:txBody>
      </p:sp>
      <p:sp>
        <p:nvSpPr>
          <p:cNvPr id="8" name="object 8"/>
          <p:cNvSpPr txBox="1"/>
          <p:nvPr/>
        </p:nvSpPr>
        <p:spPr>
          <a:xfrm>
            <a:off x="4207446" y="1478788"/>
            <a:ext cx="1298575" cy="452120"/>
          </a:xfrm>
          <a:prstGeom prst="rect">
            <a:avLst/>
          </a:prstGeom>
        </p:spPr>
        <p:txBody>
          <a:bodyPr vert="horz" wrap="square" lIns="0" tIns="12700" rIns="0" bIns="0" rtlCol="0">
            <a:spAutoFit/>
          </a:bodyPr>
          <a:lstStyle/>
          <a:p>
            <a:pPr marL="12700">
              <a:lnSpc>
                <a:spcPct val="100000"/>
              </a:lnSpc>
              <a:spcBef>
                <a:spcPts val="100"/>
              </a:spcBef>
            </a:pPr>
            <a:r>
              <a:rPr sz="2800" spc="434" dirty="0">
                <a:solidFill>
                  <a:srgbClr val="404040"/>
                </a:solidFill>
                <a:latin typeface="Calibri"/>
                <a:cs typeface="Calibri"/>
              </a:rPr>
              <a:t>O</a:t>
            </a:r>
            <a:r>
              <a:rPr sz="2800" spc="350" dirty="0">
                <a:solidFill>
                  <a:srgbClr val="404040"/>
                </a:solidFill>
                <a:latin typeface="Calibri"/>
                <a:cs typeface="Calibri"/>
              </a:rPr>
              <a:t>u</a:t>
            </a:r>
            <a:r>
              <a:rPr sz="2800" spc="210" dirty="0">
                <a:solidFill>
                  <a:srgbClr val="404040"/>
                </a:solidFill>
                <a:latin typeface="Calibri"/>
                <a:cs typeface="Calibri"/>
              </a:rPr>
              <a:t>t</a:t>
            </a:r>
            <a:r>
              <a:rPr sz="2800" spc="395" dirty="0">
                <a:solidFill>
                  <a:srgbClr val="404040"/>
                </a:solidFill>
                <a:latin typeface="Calibri"/>
                <a:cs typeface="Calibri"/>
              </a:rPr>
              <a:t>p</a:t>
            </a:r>
            <a:r>
              <a:rPr sz="2800" spc="260" dirty="0">
                <a:solidFill>
                  <a:srgbClr val="404040"/>
                </a:solidFill>
                <a:latin typeface="Calibri"/>
                <a:cs typeface="Calibri"/>
              </a:rPr>
              <a:t>u</a:t>
            </a:r>
            <a:r>
              <a:rPr sz="2800" spc="210" dirty="0">
                <a:solidFill>
                  <a:srgbClr val="404040"/>
                </a:solidFill>
                <a:latin typeface="Calibri"/>
                <a:cs typeface="Calibri"/>
              </a:rPr>
              <a:t>t</a:t>
            </a:r>
            <a:endParaRPr sz="2800" dirty="0">
              <a:latin typeface="Calibri"/>
              <a:cs typeface="Calibri"/>
            </a:endParaRPr>
          </a:p>
        </p:txBody>
      </p:sp>
      <p:sp>
        <p:nvSpPr>
          <p:cNvPr id="9" name="object 9"/>
          <p:cNvSpPr txBox="1"/>
          <p:nvPr/>
        </p:nvSpPr>
        <p:spPr>
          <a:xfrm>
            <a:off x="6847762" y="1543050"/>
            <a:ext cx="4316095" cy="523240"/>
          </a:xfrm>
          <a:prstGeom prst="rect">
            <a:avLst/>
          </a:prstGeom>
          <a:solidFill>
            <a:srgbClr val="9BC850"/>
          </a:solidFill>
        </p:spPr>
        <p:txBody>
          <a:bodyPr vert="horz" wrap="square" lIns="0" tIns="33655" rIns="0" bIns="0" rtlCol="0">
            <a:spAutoFit/>
          </a:bodyPr>
          <a:lstStyle/>
          <a:p>
            <a:pPr marL="421640">
              <a:lnSpc>
                <a:spcPct val="100000"/>
              </a:lnSpc>
              <a:spcBef>
                <a:spcPts val="265"/>
              </a:spcBef>
            </a:pPr>
            <a:r>
              <a:rPr sz="2800" spc="290" dirty="0">
                <a:solidFill>
                  <a:srgbClr val="FFFFFF"/>
                </a:solidFill>
                <a:latin typeface="Calibri"/>
                <a:cs typeface="Calibri"/>
              </a:rPr>
              <a:t>Functional</a:t>
            </a:r>
            <a:r>
              <a:rPr sz="2800" spc="185" dirty="0">
                <a:solidFill>
                  <a:srgbClr val="FFFFFF"/>
                </a:solidFill>
                <a:latin typeface="Calibri"/>
                <a:cs typeface="Calibri"/>
              </a:rPr>
              <a:t> </a:t>
            </a:r>
            <a:r>
              <a:rPr sz="2800" spc="260" dirty="0">
                <a:solidFill>
                  <a:srgbClr val="FFFFFF"/>
                </a:solidFill>
                <a:latin typeface="Calibri"/>
                <a:cs typeface="Calibri"/>
              </a:rPr>
              <a:t>Testing?</a:t>
            </a:r>
            <a:endParaRPr sz="2800" dirty="0">
              <a:latin typeface="Calibri"/>
              <a:cs typeface="Calibri"/>
            </a:endParaRPr>
          </a:p>
        </p:txBody>
      </p:sp>
      <p:sp>
        <p:nvSpPr>
          <p:cNvPr id="10" name="object 10"/>
          <p:cNvSpPr txBox="1"/>
          <p:nvPr/>
        </p:nvSpPr>
        <p:spPr>
          <a:xfrm>
            <a:off x="6847762" y="2374896"/>
            <a:ext cx="4316095" cy="523240"/>
          </a:xfrm>
          <a:prstGeom prst="rect">
            <a:avLst/>
          </a:prstGeom>
          <a:solidFill>
            <a:srgbClr val="404040"/>
          </a:solidFill>
        </p:spPr>
        <p:txBody>
          <a:bodyPr vert="horz" wrap="square" lIns="0" tIns="33655" rIns="0" bIns="0" rtlCol="0">
            <a:spAutoFit/>
          </a:bodyPr>
          <a:lstStyle/>
          <a:p>
            <a:pPr marL="476250">
              <a:lnSpc>
                <a:spcPct val="100000"/>
              </a:lnSpc>
              <a:spcBef>
                <a:spcPts val="265"/>
              </a:spcBef>
            </a:pPr>
            <a:r>
              <a:rPr sz="2800" spc="330" dirty="0">
                <a:solidFill>
                  <a:srgbClr val="FFFFFF"/>
                </a:solidFill>
                <a:latin typeface="Calibri"/>
                <a:cs typeface="Calibri"/>
              </a:rPr>
              <a:t>Black-box</a:t>
            </a:r>
            <a:r>
              <a:rPr sz="2800" spc="190" dirty="0">
                <a:solidFill>
                  <a:srgbClr val="FFFFFF"/>
                </a:solidFill>
                <a:latin typeface="Calibri"/>
                <a:cs typeface="Calibri"/>
              </a:rPr>
              <a:t> </a:t>
            </a:r>
            <a:r>
              <a:rPr sz="2800" spc="260" dirty="0">
                <a:solidFill>
                  <a:srgbClr val="FFFFFF"/>
                </a:solidFill>
                <a:latin typeface="Calibri"/>
                <a:cs typeface="Calibri"/>
              </a:rPr>
              <a:t>Testing?</a:t>
            </a:r>
            <a:endParaRPr sz="2800" dirty="0">
              <a:latin typeface="Calibri"/>
              <a:cs typeface="Calibri"/>
            </a:endParaRPr>
          </a:p>
        </p:txBody>
      </p:sp>
      <p:sp>
        <p:nvSpPr>
          <p:cNvPr id="11" name="object 11"/>
          <p:cNvSpPr txBox="1"/>
          <p:nvPr/>
        </p:nvSpPr>
        <p:spPr>
          <a:xfrm>
            <a:off x="6847762" y="3245399"/>
            <a:ext cx="4316095" cy="523240"/>
          </a:xfrm>
          <a:prstGeom prst="rect">
            <a:avLst/>
          </a:prstGeom>
          <a:solidFill>
            <a:srgbClr val="A62E5C"/>
          </a:solidFill>
        </p:spPr>
        <p:txBody>
          <a:bodyPr vert="horz" wrap="square" lIns="0" tIns="31750" rIns="0" bIns="0" rtlCol="0">
            <a:spAutoFit/>
          </a:bodyPr>
          <a:lstStyle/>
          <a:p>
            <a:pPr marL="195580">
              <a:lnSpc>
                <a:spcPct val="100000"/>
              </a:lnSpc>
              <a:spcBef>
                <a:spcPts val="250"/>
              </a:spcBef>
            </a:pPr>
            <a:r>
              <a:rPr sz="2800" spc="280" dirty="0">
                <a:solidFill>
                  <a:srgbClr val="FFFFFF"/>
                </a:solidFill>
                <a:latin typeface="Calibri"/>
                <a:cs typeface="Calibri"/>
              </a:rPr>
              <a:t>Confirmation</a:t>
            </a:r>
            <a:r>
              <a:rPr sz="2800" spc="180" dirty="0">
                <a:solidFill>
                  <a:srgbClr val="FFFFFF"/>
                </a:solidFill>
                <a:latin typeface="Calibri"/>
                <a:cs typeface="Calibri"/>
              </a:rPr>
              <a:t> </a:t>
            </a:r>
            <a:r>
              <a:rPr sz="2800" spc="260" dirty="0">
                <a:solidFill>
                  <a:srgbClr val="FFFFFF"/>
                </a:solidFill>
                <a:latin typeface="Calibri"/>
                <a:cs typeface="Calibri"/>
              </a:rPr>
              <a:t>Testing?</a:t>
            </a:r>
            <a:endParaRPr sz="2800" dirty="0">
              <a:latin typeface="Calibri"/>
              <a:cs typeface="Calibri"/>
            </a:endParaRPr>
          </a:p>
        </p:txBody>
      </p:sp>
      <p:sp>
        <p:nvSpPr>
          <p:cNvPr id="12" name="object 5">
            <a:extLst>
              <a:ext uri="{FF2B5EF4-FFF2-40B4-BE49-F238E27FC236}">
                <a16:creationId xmlns:a16="http://schemas.microsoft.com/office/drawing/2014/main" id="{3DE91A6E-628C-410C-95B8-587BBDD157B8}"/>
              </a:ext>
            </a:extLst>
          </p:cNvPr>
          <p:cNvSpPr/>
          <p:nvPr/>
        </p:nvSpPr>
        <p:spPr>
          <a:xfrm>
            <a:off x="485776" y="1924049"/>
            <a:ext cx="1510030" cy="114300"/>
          </a:xfrm>
          <a:custGeom>
            <a:avLst/>
            <a:gdLst/>
            <a:ahLst/>
            <a:cxnLst/>
            <a:rect l="l" t="t" r="r" b="b"/>
            <a:pathLst>
              <a:path w="1510030" h="114300">
                <a:moveTo>
                  <a:pt x="1395412" y="0"/>
                </a:moveTo>
                <a:lnTo>
                  <a:pt x="1395412" y="114300"/>
                </a:lnTo>
                <a:lnTo>
                  <a:pt x="1471612" y="76200"/>
                </a:lnTo>
                <a:lnTo>
                  <a:pt x="1414462" y="76200"/>
                </a:lnTo>
                <a:lnTo>
                  <a:pt x="1414462" y="38100"/>
                </a:lnTo>
                <a:lnTo>
                  <a:pt x="1471612" y="38100"/>
                </a:lnTo>
                <a:lnTo>
                  <a:pt x="1395412" y="0"/>
                </a:lnTo>
                <a:close/>
              </a:path>
              <a:path w="1510030" h="114300">
                <a:moveTo>
                  <a:pt x="1395412" y="38100"/>
                </a:moveTo>
                <a:lnTo>
                  <a:pt x="0" y="38100"/>
                </a:lnTo>
                <a:lnTo>
                  <a:pt x="0" y="76200"/>
                </a:lnTo>
                <a:lnTo>
                  <a:pt x="1395412" y="76200"/>
                </a:lnTo>
                <a:lnTo>
                  <a:pt x="1395412" y="38100"/>
                </a:lnTo>
                <a:close/>
              </a:path>
              <a:path w="1510030" h="114300">
                <a:moveTo>
                  <a:pt x="1471612" y="38100"/>
                </a:moveTo>
                <a:lnTo>
                  <a:pt x="1414462" y="38100"/>
                </a:lnTo>
                <a:lnTo>
                  <a:pt x="1414462" y="76200"/>
                </a:lnTo>
                <a:lnTo>
                  <a:pt x="1471612" y="76200"/>
                </a:lnTo>
                <a:lnTo>
                  <a:pt x="1509712" y="57150"/>
                </a:lnTo>
                <a:lnTo>
                  <a:pt x="1471612" y="38100"/>
                </a:lnTo>
                <a:close/>
              </a:path>
            </a:pathLst>
          </a:custGeom>
          <a:solidFill>
            <a:srgbClr val="40404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75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750"/>
                            </p:stCondLst>
                            <p:childTnLst>
                              <p:par>
                                <p:cTn id="13" presetID="1" presetClass="entr" presetSubtype="0" fill="hold" grpId="0" nodeType="afterEffect">
                                  <p:stCondLst>
                                    <p:cond delay="75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6" grpId="1"/>
      <p:bldP spid="7" grpId="0" animBg="1"/>
      <p:bldP spid="7" grpId="1" animBg="1"/>
      <p:bldP spid="8" grpId="0"/>
      <p:bldP spid="8" grpId="1"/>
      <p:bldP spid="9" grpId="0" animBg="1"/>
      <p:bldP spid="10" grpId="0" animBg="1"/>
      <p:bldP spid="11" grpId="0" animBg="1"/>
      <p:bldP spid="12" grpId="0" animBg="1"/>
      <p:bldP spid="12" grpId="1"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33437" y="1085850"/>
            <a:ext cx="4316095" cy="523240"/>
          </a:xfrm>
          <a:prstGeom prst="rect">
            <a:avLst/>
          </a:prstGeom>
          <a:solidFill>
            <a:srgbClr val="9BC850"/>
          </a:solidFill>
        </p:spPr>
        <p:txBody>
          <a:bodyPr vert="horz" wrap="square" lIns="0" tIns="33655" rIns="0" bIns="0" rtlCol="0">
            <a:spAutoFit/>
          </a:bodyPr>
          <a:lstStyle/>
          <a:p>
            <a:pPr marL="421640">
              <a:lnSpc>
                <a:spcPct val="100000"/>
              </a:lnSpc>
              <a:spcBef>
                <a:spcPts val="265"/>
              </a:spcBef>
            </a:pPr>
            <a:r>
              <a:rPr sz="2800" spc="290" dirty="0">
                <a:solidFill>
                  <a:srgbClr val="FFFFFF"/>
                </a:solidFill>
                <a:latin typeface="Calibri"/>
                <a:cs typeface="Calibri"/>
              </a:rPr>
              <a:t>Functional</a:t>
            </a:r>
            <a:r>
              <a:rPr sz="2800" spc="185" dirty="0">
                <a:solidFill>
                  <a:srgbClr val="FFFFFF"/>
                </a:solidFill>
                <a:latin typeface="Calibri"/>
                <a:cs typeface="Calibri"/>
              </a:rPr>
              <a:t> </a:t>
            </a:r>
            <a:r>
              <a:rPr sz="2800" spc="260" dirty="0">
                <a:solidFill>
                  <a:srgbClr val="FFFFFF"/>
                </a:solidFill>
                <a:latin typeface="Calibri"/>
                <a:cs typeface="Calibri"/>
              </a:rPr>
              <a:t>Testing?</a:t>
            </a:r>
            <a:endParaRPr sz="2800">
              <a:latin typeface="Calibri"/>
              <a:cs typeface="Calibri"/>
            </a:endParaRPr>
          </a:p>
        </p:txBody>
      </p:sp>
      <p:sp>
        <p:nvSpPr>
          <p:cNvPr id="3" name="object 3"/>
          <p:cNvSpPr txBox="1"/>
          <p:nvPr/>
        </p:nvSpPr>
        <p:spPr>
          <a:xfrm>
            <a:off x="6533437" y="2510871"/>
            <a:ext cx="4316095" cy="523240"/>
          </a:xfrm>
          <a:prstGeom prst="rect">
            <a:avLst/>
          </a:prstGeom>
          <a:solidFill>
            <a:srgbClr val="404040"/>
          </a:solidFill>
        </p:spPr>
        <p:txBody>
          <a:bodyPr vert="horz" wrap="square" lIns="0" tIns="31750" rIns="0" bIns="0" rtlCol="0">
            <a:spAutoFit/>
          </a:bodyPr>
          <a:lstStyle/>
          <a:p>
            <a:pPr marL="476250">
              <a:lnSpc>
                <a:spcPct val="100000"/>
              </a:lnSpc>
              <a:spcBef>
                <a:spcPts val="250"/>
              </a:spcBef>
            </a:pPr>
            <a:r>
              <a:rPr sz="2800" spc="330" dirty="0">
                <a:solidFill>
                  <a:srgbClr val="FFFFFF"/>
                </a:solidFill>
                <a:latin typeface="Calibri"/>
                <a:cs typeface="Calibri"/>
              </a:rPr>
              <a:t>Black-box</a:t>
            </a:r>
            <a:r>
              <a:rPr sz="2800" spc="190" dirty="0">
                <a:solidFill>
                  <a:srgbClr val="FFFFFF"/>
                </a:solidFill>
                <a:latin typeface="Calibri"/>
                <a:cs typeface="Calibri"/>
              </a:rPr>
              <a:t> </a:t>
            </a:r>
            <a:r>
              <a:rPr sz="2800" spc="260" dirty="0">
                <a:solidFill>
                  <a:srgbClr val="FFFFFF"/>
                </a:solidFill>
                <a:latin typeface="Calibri"/>
                <a:cs typeface="Calibri"/>
              </a:rPr>
              <a:t>Testing?</a:t>
            </a:r>
            <a:endParaRPr sz="2800">
              <a:latin typeface="Calibri"/>
              <a:cs typeface="Calibri"/>
            </a:endParaRPr>
          </a:p>
        </p:txBody>
      </p:sp>
      <p:sp>
        <p:nvSpPr>
          <p:cNvPr id="4" name="object 4"/>
          <p:cNvSpPr txBox="1"/>
          <p:nvPr/>
        </p:nvSpPr>
        <p:spPr>
          <a:xfrm>
            <a:off x="6533437" y="3935891"/>
            <a:ext cx="4316095" cy="523240"/>
          </a:xfrm>
          <a:prstGeom prst="rect">
            <a:avLst/>
          </a:prstGeom>
          <a:solidFill>
            <a:srgbClr val="A62E5C"/>
          </a:solidFill>
        </p:spPr>
        <p:txBody>
          <a:bodyPr vert="horz" wrap="square" lIns="0" tIns="33655" rIns="0" bIns="0" rtlCol="0">
            <a:spAutoFit/>
          </a:bodyPr>
          <a:lstStyle/>
          <a:p>
            <a:pPr marL="195580">
              <a:lnSpc>
                <a:spcPct val="100000"/>
              </a:lnSpc>
              <a:spcBef>
                <a:spcPts val="265"/>
              </a:spcBef>
            </a:pPr>
            <a:r>
              <a:rPr sz="2800" spc="280" dirty="0">
                <a:solidFill>
                  <a:srgbClr val="FFFFFF"/>
                </a:solidFill>
                <a:latin typeface="Calibri"/>
                <a:cs typeface="Calibri"/>
              </a:rPr>
              <a:t>Confirmation</a:t>
            </a:r>
            <a:r>
              <a:rPr sz="2800" spc="180" dirty="0">
                <a:solidFill>
                  <a:srgbClr val="FFFFFF"/>
                </a:solidFill>
                <a:latin typeface="Calibri"/>
                <a:cs typeface="Calibri"/>
              </a:rPr>
              <a:t> </a:t>
            </a:r>
            <a:r>
              <a:rPr sz="2800" spc="260" dirty="0">
                <a:solidFill>
                  <a:srgbClr val="FFFFFF"/>
                </a:solidFill>
                <a:latin typeface="Calibri"/>
                <a:cs typeface="Calibri"/>
              </a:rPr>
              <a:t>Testing?</a:t>
            </a:r>
            <a:endParaRPr sz="2800">
              <a:latin typeface="Calibri"/>
              <a:cs typeface="Calibri"/>
            </a:endParaRPr>
          </a:p>
        </p:txBody>
      </p:sp>
      <p:sp>
        <p:nvSpPr>
          <p:cNvPr id="5" name="object 5"/>
          <p:cNvSpPr txBox="1"/>
          <p:nvPr/>
        </p:nvSpPr>
        <p:spPr>
          <a:xfrm>
            <a:off x="8546368" y="1807921"/>
            <a:ext cx="502920" cy="452120"/>
          </a:xfrm>
          <a:prstGeom prst="rect">
            <a:avLst/>
          </a:prstGeom>
        </p:spPr>
        <p:txBody>
          <a:bodyPr vert="horz" wrap="square" lIns="0" tIns="12700" rIns="0" bIns="0" rtlCol="0">
            <a:spAutoFit/>
          </a:bodyPr>
          <a:lstStyle/>
          <a:p>
            <a:pPr marL="12700">
              <a:lnSpc>
                <a:spcPct val="100000"/>
              </a:lnSpc>
              <a:spcBef>
                <a:spcPts val="100"/>
              </a:spcBef>
            </a:pPr>
            <a:r>
              <a:rPr sz="2800" spc="340" dirty="0">
                <a:solidFill>
                  <a:srgbClr val="404040"/>
                </a:solidFill>
                <a:latin typeface="Calibri"/>
                <a:cs typeface="Calibri"/>
              </a:rPr>
              <a:t>v</a:t>
            </a:r>
            <a:r>
              <a:rPr sz="2800" spc="175" dirty="0">
                <a:solidFill>
                  <a:srgbClr val="404040"/>
                </a:solidFill>
                <a:latin typeface="Calibri"/>
                <a:cs typeface="Calibri"/>
              </a:rPr>
              <a:t>s.</a:t>
            </a:r>
            <a:endParaRPr sz="2800">
              <a:latin typeface="Calibri"/>
              <a:cs typeface="Calibri"/>
            </a:endParaRPr>
          </a:p>
        </p:txBody>
      </p:sp>
      <p:sp>
        <p:nvSpPr>
          <p:cNvPr id="6" name="object 6"/>
          <p:cNvSpPr txBox="1"/>
          <p:nvPr/>
        </p:nvSpPr>
        <p:spPr>
          <a:xfrm>
            <a:off x="8546368" y="3356203"/>
            <a:ext cx="502920" cy="452120"/>
          </a:xfrm>
          <a:prstGeom prst="rect">
            <a:avLst/>
          </a:prstGeom>
        </p:spPr>
        <p:txBody>
          <a:bodyPr vert="horz" wrap="square" lIns="0" tIns="12700" rIns="0" bIns="0" rtlCol="0">
            <a:spAutoFit/>
          </a:bodyPr>
          <a:lstStyle/>
          <a:p>
            <a:pPr marL="12700">
              <a:lnSpc>
                <a:spcPct val="100000"/>
              </a:lnSpc>
              <a:spcBef>
                <a:spcPts val="100"/>
              </a:spcBef>
            </a:pPr>
            <a:r>
              <a:rPr sz="2800" spc="340" dirty="0">
                <a:solidFill>
                  <a:srgbClr val="404040"/>
                </a:solidFill>
                <a:latin typeface="Calibri"/>
                <a:cs typeface="Calibri"/>
              </a:rPr>
              <a:t>v</a:t>
            </a:r>
            <a:r>
              <a:rPr sz="2800" spc="175" dirty="0">
                <a:solidFill>
                  <a:srgbClr val="404040"/>
                </a:solidFill>
                <a:latin typeface="Calibri"/>
                <a:cs typeface="Calibri"/>
              </a:rPr>
              <a:t>s.</a:t>
            </a:r>
            <a:endParaRPr sz="2800">
              <a:latin typeface="Calibri"/>
              <a:cs typeface="Calibri"/>
            </a:endParaRPr>
          </a:p>
        </p:txBody>
      </p:sp>
      <p:sp>
        <p:nvSpPr>
          <p:cNvPr id="7" name="object 7"/>
          <p:cNvSpPr txBox="1"/>
          <p:nvPr/>
        </p:nvSpPr>
        <p:spPr>
          <a:xfrm>
            <a:off x="1993016" y="1798675"/>
            <a:ext cx="2242185" cy="452120"/>
          </a:xfrm>
          <a:prstGeom prst="rect">
            <a:avLst/>
          </a:prstGeom>
        </p:spPr>
        <p:txBody>
          <a:bodyPr vert="horz" wrap="square" lIns="0" tIns="12700" rIns="0" bIns="0" rtlCol="0">
            <a:spAutoFit/>
          </a:bodyPr>
          <a:lstStyle/>
          <a:p>
            <a:pPr marL="12700">
              <a:lnSpc>
                <a:spcPct val="100000"/>
              </a:lnSpc>
              <a:spcBef>
                <a:spcPts val="100"/>
              </a:spcBef>
            </a:pPr>
            <a:r>
              <a:rPr sz="2800" spc="285" dirty="0">
                <a:solidFill>
                  <a:srgbClr val="F05A28"/>
                </a:solidFill>
                <a:latin typeface="Calibri"/>
                <a:cs typeface="Calibri"/>
              </a:rPr>
              <a:t>This </a:t>
            </a:r>
            <a:r>
              <a:rPr sz="2800" spc="509" dirty="0">
                <a:solidFill>
                  <a:srgbClr val="F05A28"/>
                </a:solidFill>
                <a:latin typeface="Calibri"/>
                <a:cs typeface="Calibri"/>
              </a:rPr>
              <a:t>OR</a:t>
            </a:r>
            <a:r>
              <a:rPr sz="2800" spc="35" dirty="0">
                <a:solidFill>
                  <a:srgbClr val="F05A28"/>
                </a:solidFill>
                <a:latin typeface="Calibri"/>
                <a:cs typeface="Calibri"/>
              </a:rPr>
              <a:t> </a:t>
            </a:r>
            <a:r>
              <a:rPr sz="2800" spc="240" dirty="0">
                <a:solidFill>
                  <a:srgbClr val="F05A28"/>
                </a:solidFill>
                <a:latin typeface="Calibri"/>
                <a:cs typeface="Calibri"/>
              </a:rPr>
              <a:t>that</a:t>
            </a:r>
            <a:endParaRPr sz="2800">
              <a:latin typeface="Calibri"/>
              <a:cs typeface="Calibri"/>
            </a:endParaRPr>
          </a:p>
        </p:txBody>
      </p:sp>
      <p:sp>
        <p:nvSpPr>
          <p:cNvPr id="8" name="object 8"/>
          <p:cNvSpPr/>
          <p:nvPr/>
        </p:nvSpPr>
        <p:spPr>
          <a:xfrm>
            <a:off x="932678" y="1553540"/>
            <a:ext cx="993819" cy="993812"/>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993264" y="3356355"/>
            <a:ext cx="2340610" cy="452120"/>
          </a:xfrm>
          <a:prstGeom prst="rect">
            <a:avLst/>
          </a:prstGeom>
        </p:spPr>
        <p:txBody>
          <a:bodyPr vert="horz" wrap="square" lIns="0" tIns="12700" rIns="0" bIns="0" rtlCol="0">
            <a:spAutoFit/>
          </a:bodyPr>
          <a:lstStyle/>
          <a:p>
            <a:pPr marL="12700">
              <a:lnSpc>
                <a:spcPct val="100000"/>
              </a:lnSpc>
              <a:spcBef>
                <a:spcPts val="100"/>
              </a:spcBef>
            </a:pPr>
            <a:r>
              <a:rPr sz="2800" spc="375" dirty="0">
                <a:solidFill>
                  <a:srgbClr val="9BC850"/>
                </a:solidFill>
                <a:latin typeface="Calibri"/>
                <a:cs typeface="Calibri"/>
              </a:rPr>
              <a:t>Can </a:t>
            </a:r>
            <a:r>
              <a:rPr sz="2800" spc="345" dirty="0">
                <a:solidFill>
                  <a:srgbClr val="9BC850"/>
                </a:solidFill>
                <a:latin typeface="Calibri"/>
                <a:cs typeface="Calibri"/>
              </a:rPr>
              <a:t>be </a:t>
            </a:r>
            <a:r>
              <a:rPr sz="2800" spc="300" dirty="0">
                <a:solidFill>
                  <a:srgbClr val="9BC850"/>
                </a:solidFill>
                <a:latin typeface="Calibri"/>
                <a:cs typeface="Calibri"/>
              </a:rPr>
              <a:t>a</a:t>
            </a:r>
            <a:r>
              <a:rPr sz="2800" spc="-204" dirty="0">
                <a:solidFill>
                  <a:srgbClr val="9BC850"/>
                </a:solidFill>
                <a:latin typeface="Calibri"/>
                <a:cs typeface="Calibri"/>
              </a:rPr>
              <a:t> </a:t>
            </a:r>
            <a:r>
              <a:rPr sz="2800" spc="325" dirty="0">
                <a:solidFill>
                  <a:srgbClr val="9BC850"/>
                </a:solidFill>
                <a:latin typeface="Calibri"/>
                <a:cs typeface="Calibri"/>
              </a:rPr>
              <a:t>mix</a:t>
            </a:r>
            <a:endParaRPr sz="2800">
              <a:latin typeface="Calibri"/>
              <a:cs typeface="Calibri"/>
            </a:endParaRPr>
          </a:p>
        </p:txBody>
      </p:sp>
      <p:sp>
        <p:nvSpPr>
          <p:cNvPr id="10" name="object 10"/>
          <p:cNvSpPr/>
          <p:nvPr/>
        </p:nvSpPr>
        <p:spPr>
          <a:xfrm>
            <a:off x="1050447" y="3249980"/>
            <a:ext cx="758273" cy="61020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82508" y="4512974"/>
            <a:ext cx="2185035" cy="462280"/>
          </a:xfrm>
          <a:prstGeom prst="rect">
            <a:avLst/>
          </a:prstGeom>
          <a:solidFill>
            <a:srgbClr val="9BC850"/>
          </a:solidFill>
        </p:spPr>
        <p:txBody>
          <a:bodyPr vert="horz" wrap="square" lIns="0" tIns="31115" rIns="0" bIns="0" rtlCol="0">
            <a:spAutoFit/>
          </a:bodyPr>
          <a:lstStyle/>
          <a:p>
            <a:pPr marL="324485">
              <a:lnSpc>
                <a:spcPct val="100000"/>
              </a:lnSpc>
              <a:spcBef>
                <a:spcPts val="245"/>
              </a:spcBef>
            </a:pPr>
            <a:r>
              <a:rPr sz="2400" spc="220" dirty="0">
                <a:solidFill>
                  <a:srgbClr val="FFFFFF"/>
                </a:solidFill>
                <a:latin typeface="Calibri"/>
                <a:cs typeface="Calibri"/>
              </a:rPr>
              <a:t>functional</a:t>
            </a:r>
            <a:endParaRPr sz="2400">
              <a:latin typeface="Calibri"/>
              <a:cs typeface="Calibri"/>
            </a:endParaRPr>
          </a:p>
        </p:txBody>
      </p:sp>
      <p:sp>
        <p:nvSpPr>
          <p:cNvPr id="3" name="object 3"/>
          <p:cNvSpPr txBox="1"/>
          <p:nvPr/>
        </p:nvSpPr>
        <p:spPr>
          <a:xfrm>
            <a:off x="644081" y="4512974"/>
            <a:ext cx="2185035" cy="462280"/>
          </a:xfrm>
          <a:prstGeom prst="rect">
            <a:avLst/>
          </a:prstGeom>
          <a:solidFill>
            <a:srgbClr val="404040"/>
          </a:solidFill>
        </p:spPr>
        <p:txBody>
          <a:bodyPr vert="horz" wrap="square" lIns="0" tIns="31115" rIns="0" bIns="0" rtlCol="0">
            <a:spAutoFit/>
          </a:bodyPr>
          <a:lstStyle/>
          <a:p>
            <a:pPr marL="328295">
              <a:lnSpc>
                <a:spcPct val="100000"/>
              </a:lnSpc>
              <a:spcBef>
                <a:spcPts val="245"/>
              </a:spcBef>
            </a:pPr>
            <a:r>
              <a:rPr sz="2400" spc="285" dirty="0">
                <a:solidFill>
                  <a:srgbClr val="FFFFFF"/>
                </a:solidFill>
                <a:latin typeface="Calibri"/>
                <a:cs typeface="Calibri"/>
              </a:rPr>
              <a:t>Black-box</a:t>
            </a:r>
            <a:endParaRPr sz="2400">
              <a:latin typeface="Calibri"/>
              <a:cs typeface="Calibri"/>
            </a:endParaRPr>
          </a:p>
        </p:txBody>
      </p:sp>
      <p:sp>
        <p:nvSpPr>
          <p:cNvPr id="4" name="object 4"/>
          <p:cNvSpPr txBox="1"/>
          <p:nvPr/>
        </p:nvSpPr>
        <p:spPr>
          <a:xfrm>
            <a:off x="6096000" y="4512972"/>
            <a:ext cx="2185035" cy="462280"/>
          </a:xfrm>
          <a:prstGeom prst="rect">
            <a:avLst/>
          </a:prstGeom>
          <a:solidFill>
            <a:srgbClr val="A62E5C"/>
          </a:solidFill>
        </p:spPr>
        <p:txBody>
          <a:bodyPr vert="horz" wrap="square" lIns="0" tIns="31115" rIns="0" bIns="0" rtlCol="0">
            <a:spAutoFit/>
          </a:bodyPr>
          <a:lstStyle/>
          <a:p>
            <a:pPr marL="296545">
              <a:lnSpc>
                <a:spcPct val="100000"/>
              </a:lnSpc>
              <a:spcBef>
                <a:spcPts val="245"/>
              </a:spcBef>
            </a:pPr>
            <a:r>
              <a:rPr sz="2400" spc="235" dirty="0">
                <a:solidFill>
                  <a:srgbClr val="FFFFFF"/>
                </a:solidFill>
                <a:latin typeface="Calibri"/>
                <a:cs typeface="Calibri"/>
              </a:rPr>
              <a:t>regression</a:t>
            </a:r>
            <a:endParaRPr sz="2400">
              <a:latin typeface="Calibri"/>
              <a:cs typeface="Calibri"/>
            </a:endParaRPr>
          </a:p>
        </p:txBody>
      </p:sp>
      <p:sp>
        <p:nvSpPr>
          <p:cNvPr id="5" name="object 5"/>
          <p:cNvSpPr txBox="1"/>
          <p:nvPr/>
        </p:nvSpPr>
        <p:spPr>
          <a:xfrm>
            <a:off x="8734425" y="4512971"/>
            <a:ext cx="2183765" cy="461645"/>
          </a:xfrm>
          <a:prstGeom prst="rect">
            <a:avLst/>
          </a:prstGeom>
          <a:ln w="19040">
            <a:solidFill>
              <a:srgbClr val="404040"/>
            </a:solidFill>
          </a:ln>
        </p:spPr>
        <p:txBody>
          <a:bodyPr vert="horz" wrap="square" lIns="0" tIns="31115" rIns="0" bIns="0" rtlCol="0">
            <a:spAutoFit/>
          </a:bodyPr>
          <a:lstStyle/>
          <a:p>
            <a:pPr marL="561975">
              <a:lnSpc>
                <a:spcPct val="100000"/>
              </a:lnSpc>
              <a:spcBef>
                <a:spcPts val="245"/>
              </a:spcBef>
            </a:pPr>
            <a:r>
              <a:rPr sz="2400" spc="235" dirty="0">
                <a:solidFill>
                  <a:srgbClr val="404040"/>
                </a:solidFill>
                <a:latin typeface="Calibri"/>
                <a:cs typeface="Calibri"/>
              </a:rPr>
              <a:t>testing</a:t>
            </a:r>
            <a:endParaRPr sz="2400">
              <a:latin typeface="Calibri"/>
              <a:cs typeface="Calibri"/>
            </a:endParaRPr>
          </a:p>
        </p:txBody>
      </p:sp>
      <p:sp>
        <p:nvSpPr>
          <p:cNvPr id="6" name="object 6"/>
          <p:cNvSpPr/>
          <p:nvPr/>
        </p:nvSpPr>
        <p:spPr>
          <a:xfrm>
            <a:off x="771525" y="2529192"/>
            <a:ext cx="2064385" cy="1071880"/>
          </a:xfrm>
          <a:custGeom>
            <a:avLst/>
            <a:gdLst/>
            <a:ahLst/>
            <a:cxnLst/>
            <a:rect l="l" t="t" r="r" b="b"/>
            <a:pathLst>
              <a:path w="2064385" h="1071879">
                <a:moveTo>
                  <a:pt x="501916" y="535635"/>
                </a:moveTo>
                <a:lnTo>
                  <a:pt x="463816" y="516585"/>
                </a:lnTo>
                <a:lnTo>
                  <a:pt x="387616" y="478485"/>
                </a:lnTo>
                <a:lnTo>
                  <a:pt x="387616" y="516585"/>
                </a:lnTo>
                <a:lnTo>
                  <a:pt x="0" y="516585"/>
                </a:lnTo>
                <a:lnTo>
                  <a:pt x="0" y="554685"/>
                </a:lnTo>
                <a:lnTo>
                  <a:pt x="387616" y="554685"/>
                </a:lnTo>
                <a:lnTo>
                  <a:pt x="387616" y="592785"/>
                </a:lnTo>
                <a:lnTo>
                  <a:pt x="463816" y="554685"/>
                </a:lnTo>
                <a:lnTo>
                  <a:pt x="501916" y="535635"/>
                </a:lnTo>
                <a:close/>
              </a:path>
              <a:path w="2064385" h="1071879">
                <a:moveTo>
                  <a:pt x="2064131" y="540194"/>
                </a:moveTo>
                <a:lnTo>
                  <a:pt x="2026031" y="521144"/>
                </a:lnTo>
                <a:lnTo>
                  <a:pt x="1949831" y="483044"/>
                </a:lnTo>
                <a:lnTo>
                  <a:pt x="1949831" y="521144"/>
                </a:lnTo>
                <a:lnTo>
                  <a:pt x="1609725" y="521144"/>
                </a:lnTo>
                <a:lnTo>
                  <a:pt x="1609725" y="0"/>
                </a:lnTo>
                <a:lnTo>
                  <a:pt x="501916" y="0"/>
                </a:lnTo>
                <a:lnTo>
                  <a:pt x="501916" y="535635"/>
                </a:lnTo>
                <a:lnTo>
                  <a:pt x="501916" y="1071270"/>
                </a:lnTo>
                <a:lnTo>
                  <a:pt x="1609725" y="1071270"/>
                </a:lnTo>
                <a:lnTo>
                  <a:pt x="1609725" y="559244"/>
                </a:lnTo>
                <a:lnTo>
                  <a:pt x="1949831" y="559244"/>
                </a:lnTo>
                <a:lnTo>
                  <a:pt x="1949831" y="597344"/>
                </a:lnTo>
                <a:lnTo>
                  <a:pt x="2026031" y="559244"/>
                </a:lnTo>
                <a:lnTo>
                  <a:pt x="2064131" y="540194"/>
                </a:lnTo>
                <a:close/>
              </a:path>
            </a:pathLst>
          </a:custGeom>
          <a:solidFill>
            <a:srgbClr val="404040"/>
          </a:solidFill>
        </p:spPr>
        <p:txBody>
          <a:bodyPr wrap="square" lIns="0" tIns="0" rIns="0" bIns="0" rtlCol="0"/>
          <a:lstStyle/>
          <a:p>
            <a:endParaRPr/>
          </a:p>
        </p:txBody>
      </p:sp>
      <p:sp>
        <p:nvSpPr>
          <p:cNvPr id="7" name="object 7"/>
          <p:cNvSpPr/>
          <p:nvPr/>
        </p:nvSpPr>
        <p:spPr>
          <a:xfrm>
            <a:off x="6729414" y="2544749"/>
            <a:ext cx="1162886" cy="1221308"/>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468580" y="1698694"/>
            <a:ext cx="1812925" cy="646430"/>
          </a:xfrm>
          <a:prstGeom prst="rect">
            <a:avLst/>
          </a:prstGeom>
          <a:solidFill>
            <a:srgbClr val="9BC850"/>
          </a:solidFill>
        </p:spPr>
        <p:txBody>
          <a:bodyPr vert="horz" wrap="square" lIns="0" tIns="26034" rIns="0" bIns="0" rtlCol="0">
            <a:spAutoFit/>
          </a:bodyPr>
          <a:lstStyle/>
          <a:p>
            <a:pPr marL="339725" marR="333375" indent="134620">
              <a:lnSpc>
                <a:spcPct val="102200"/>
              </a:lnSpc>
              <a:spcBef>
                <a:spcPts val="204"/>
              </a:spcBef>
            </a:pPr>
            <a:r>
              <a:rPr sz="1800" spc="190" dirty="0">
                <a:solidFill>
                  <a:srgbClr val="FFFFFF"/>
                </a:solidFill>
              </a:rPr>
              <a:t>Correct  </a:t>
            </a:r>
            <a:r>
              <a:rPr sz="1800" spc="220" dirty="0">
                <a:solidFill>
                  <a:srgbClr val="FFFFFF"/>
                </a:solidFill>
              </a:rPr>
              <a:t>b</a:t>
            </a:r>
            <a:r>
              <a:rPr sz="1800" spc="215" dirty="0">
                <a:solidFill>
                  <a:srgbClr val="FFFFFF"/>
                </a:solidFill>
              </a:rPr>
              <a:t>e</a:t>
            </a:r>
            <a:r>
              <a:rPr sz="1800" spc="165" dirty="0">
                <a:solidFill>
                  <a:srgbClr val="FFFFFF"/>
                </a:solidFill>
              </a:rPr>
              <a:t>h</a:t>
            </a:r>
            <a:r>
              <a:rPr sz="1800" spc="160" dirty="0">
                <a:solidFill>
                  <a:srgbClr val="FFFFFF"/>
                </a:solidFill>
              </a:rPr>
              <a:t>a</a:t>
            </a:r>
            <a:r>
              <a:rPr sz="1800" spc="254" dirty="0">
                <a:solidFill>
                  <a:srgbClr val="FFFFFF"/>
                </a:solidFill>
              </a:rPr>
              <a:t>v</a:t>
            </a:r>
            <a:r>
              <a:rPr sz="1800" spc="95" dirty="0">
                <a:solidFill>
                  <a:srgbClr val="FFFFFF"/>
                </a:solidFill>
              </a:rPr>
              <a:t>i</a:t>
            </a:r>
            <a:r>
              <a:rPr sz="1800" spc="229" dirty="0">
                <a:solidFill>
                  <a:srgbClr val="FFFFFF"/>
                </a:solidFill>
              </a:rPr>
              <a:t>o</a:t>
            </a:r>
            <a:r>
              <a:rPr sz="1800" spc="114" dirty="0">
                <a:solidFill>
                  <a:srgbClr val="FFFFFF"/>
                </a:solidFill>
              </a:rPr>
              <a:t>r?</a:t>
            </a:r>
            <a:endParaRPr sz="1800"/>
          </a:p>
        </p:txBody>
      </p:sp>
      <p:sp>
        <p:nvSpPr>
          <p:cNvPr id="9" name="object 9"/>
          <p:cNvSpPr/>
          <p:nvPr/>
        </p:nvSpPr>
        <p:spPr>
          <a:xfrm>
            <a:off x="3743898" y="2529183"/>
            <a:ext cx="1262059" cy="137505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35500" cy="6858001"/>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230506" y="2224532"/>
            <a:ext cx="5631180" cy="2168525"/>
          </a:xfrm>
          <a:prstGeom prst="rect">
            <a:avLst/>
          </a:prstGeom>
        </p:spPr>
        <p:txBody>
          <a:bodyPr vert="horz" wrap="square" lIns="0" tIns="12700" rIns="0" bIns="0" rtlCol="0">
            <a:spAutoFit/>
          </a:bodyPr>
          <a:lstStyle/>
          <a:p>
            <a:pPr marL="12700">
              <a:lnSpc>
                <a:spcPct val="100000"/>
              </a:lnSpc>
              <a:spcBef>
                <a:spcPts val="100"/>
              </a:spcBef>
            </a:pPr>
            <a:r>
              <a:rPr sz="2400" spc="250" dirty="0">
                <a:solidFill>
                  <a:srgbClr val="F05A28"/>
                </a:solidFill>
                <a:latin typeface="Calibri"/>
                <a:cs typeface="Calibri"/>
              </a:rPr>
              <a:t>Functional </a:t>
            </a:r>
            <a:r>
              <a:rPr sz="2400" spc="195" dirty="0">
                <a:solidFill>
                  <a:srgbClr val="F05A28"/>
                </a:solidFill>
                <a:latin typeface="Calibri"/>
                <a:cs typeface="Calibri"/>
              </a:rPr>
              <a:t>vs. </a:t>
            </a:r>
            <a:r>
              <a:rPr sz="2400" spc="225" dirty="0">
                <a:solidFill>
                  <a:srgbClr val="F05A28"/>
                </a:solidFill>
                <a:latin typeface="Calibri"/>
                <a:cs typeface="Calibri"/>
              </a:rPr>
              <a:t>non-functional</a:t>
            </a:r>
            <a:r>
              <a:rPr sz="2400" spc="110" dirty="0">
                <a:solidFill>
                  <a:srgbClr val="F05A28"/>
                </a:solidFill>
                <a:latin typeface="Calibri"/>
                <a:cs typeface="Calibri"/>
              </a:rPr>
              <a:t> </a:t>
            </a:r>
            <a:r>
              <a:rPr sz="2400" spc="235" dirty="0">
                <a:solidFill>
                  <a:srgbClr val="F05A28"/>
                </a:solidFill>
                <a:latin typeface="Calibri"/>
                <a:cs typeface="Calibri"/>
              </a:rPr>
              <a:t>testing</a:t>
            </a:r>
            <a:endParaRPr sz="2400">
              <a:latin typeface="Calibri"/>
              <a:cs typeface="Calibri"/>
            </a:endParaRPr>
          </a:p>
          <a:p>
            <a:pPr marL="12700" marR="798195">
              <a:lnSpc>
                <a:spcPct val="162500"/>
              </a:lnSpc>
              <a:spcBef>
                <a:spcPts val="25"/>
              </a:spcBef>
            </a:pPr>
            <a:r>
              <a:rPr sz="2400" spc="285" dirty="0">
                <a:solidFill>
                  <a:srgbClr val="F05A28"/>
                </a:solidFill>
                <a:latin typeface="Calibri"/>
                <a:cs typeface="Calibri"/>
              </a:rPr>
              <a:t>Black-box </a:t>
            </a:r>
            <a:r>
              <a:rPr sz="2400" spc="195" dirty="0">
                <a:solidFill>
                  <a:srgbClr val="F05A28"/>
                </a:solidFill>
                <a:latin typeface="Calibri"/>
                <a:cs typeface="Calibri"/>
              </a:rPr>
              <a:t>vs. </a:t>
            </a:r>
            <a:r>
              <a:rPr sz="2400" spc="250" dirty="0">
                <a:solidFill>
                  <a:srgbClr val="F05A28"/>
                </a:solidFill>
                <a:latin typeface="Calibri"/>
                <a:cs typeface="Calibri"/>
              </a:rPr>
              <a:t>white-box</a:t>
            </a:r>
            <a:r>
              <a:rPr sz="2400" spc="15" dirty="0">
                <a:solidFill>
                  <a:srgbClr val="F05A28"/>
                </a:solidFill>
                <a:latin typeface="Calibri"/>
                <a:cs typeface="Calibri"/>
              </a:rPr>
              <a:t> </a:t>
            </a:r>
            <a:r>
              <a:rPr sz="2400" spc="235" dirty="0">
                <a:solidFill>
                  <a:srgbClr val="F05A28"/>
                </a:solidFill>
                <a:latin typeface="Calibri"/>
                <a:cs typeface="Calibri"/>
              </a:rPr>
              <a:t>testing  </a:t>
            </a:r>
            <a:r>
              <a:rPr sz="2400" spc="260" dirty="0">
                <a:solidFill>
                  <a:srgbClr val="F05A28"/>
                </a:solidFill>
                <a:latin typeface="Calibri"/>
                <a:cs typeface="Calibri"/>
              </a:rPr>
              <a:t>Change-related</a:t>
            </a:r>
            <a:r>
              <a:rPr sz="2400" spc="180" dirty="0">
                <a:solidFill>
                  <a:srgbClr val="F05A28"/>
                </a:solidFill>
                <a:latin typeface="Calibri"/>
                <a:cs typeface="Calibri"/>
              </a:rPr>
              <a:t> </a:t>
            </a:r>
            <a:r>
              <a:rPr sz="2400" spc="235" dirty="0">
                <a:solidFill>
                  <a:srgbClr val="F05A28"/>
                </a:solidFill>
                <a:latin typeface="Calibri"/>
                <a:cs typeface="Calibri"/>
              </a:rPr>
              <a:t>testing</a:t>
            </a:r>
            <a:endParaRPr sz="2400">
              <a:latin typeface="Calibri"/>
              <a:cs typeface="Calibri"/>
            </a:endParaRPr>
          </a:p>
          <a:p>
            <a:pPr marL="12700">
              <a:lnSpc>
                <a:spcPct val="100000"/>
              </a:lnSpc>
              <a:spcBef>
                <a:spcPts val="1725"/>
              </a:spcBef>
            </a:pPr>
            <a:r>
              <a:rPr sz="2400" spc="190" dirty="0">
                <a:solidFill>
                  <a:srgbClr val="F05A28"/>
                </a:solidFill>
                <a:latin typeface="Calibri"/>
                <a:cs typeface="Calibri"/>
              </a:rPr>
              <a:t>Test </a:t>
            </a:r>
            <a:r>
              <a:rPr sz="2400" spc="275" dirty="0">
                <a:solidFill>
                  <a:srgbClr val="F05A28"/>
                </a:solidFill>
                <a:latin typeface="Calibri"/>
                <a:cs typeface="Calibri"/>
              </a:rPr>
              <a:t>types and </a:t>
            </a:r>
            <a:r>
              <a:rPr sz="2400" spc="200" dirty="0">
                <a:solidFill>
                  <a:srgbClr val="F05A28"/>
                </a:solidFill>
                <a:latin typeface="Calibri"/>
                <a:cs typeface="Calibri"/>
              </a:rPr>
              <a:t>test</a:t>
            </a:r>
            <a:r>
              <a:rPr sz="2400" spc="-15" dirty="0">
                <a:solidFill>
                  <a:srgbClr val="F05A28"/>
                </a:solidFill>
                <a:latin typeface="Calibri"/>
                <a:cs typeface="Calibri"/>
              </a:rPr>
              <a:t> </a:t>
            </a:r>
            <a:r>
              <a:rPr sz="2400" spc="204" dirty="0">
                <a:solidFill>
                  <a:srgbClr val="F05A28"/>
                </a:solidFill>
                <a:latin typeface="Calibri"/>
                <a:cs typeface="Calibri"/>
              </a:rPr>
              <a:t>levels</a:t>
            </a:r>
            <a:endParaRPr sz="2400">
              <a:latin typeface="Calibri"/>
              <a:cs typeface="Calibri"/>
            </a:endParaRPr>
          </a:p>
        </p:txBody>
      </p:sp>
      <p:sp>
        <p:nvSpPr>
          <p:cNvPr id="4" name="object 4"/>
          <p:cNvSpPr txBox="1">
            <a:spLocks noGrp="1"/>
          </p:cNvSpPr>
          <p:nvPr>
            <p:ph type="title"/>
          </p:nvPr>
        </p:nvSpPr>
        <p:spPr>
          <a:xfrm>
            <a:off x="1244470" y="1919732"/>
            <a:ext cx="214757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Verdana"/>
                <a:cs typeface="Verdana"/>
              </a:rPr>
              <a:t>Overview</a:t>
            </a:r>
            <a:endParaRPr sz="3600">
              <a:latin typeface="Verdana"/>
              <a:cs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8202" y="805516"/>
            <a:ext cx="5502910" cy="523240"/>
          </a:xfrm>
          <a:prstGeom prst="rect">
            <a:avLst/>
          </a:prstGeom>
          <a:solidFill>
            <a:srgbClr val="2A9FBC"/>
          </a:solidFill>
        </p:spPr>
        <p:txBody>
          <a:bodyPr vert="horz" wrap="square" lIns="0" tIns="33655" rIns="0" bIns="0" rtlCol="0">
            <a:spAutoFit/>
          </a:bodyPr>
          <a:lstStyle/>
          <a:p>
            <a:pPr algn="ctr">
              <a:lnSpc>
                <a:spcPct val="100000"/>
              </a:lnSpc>
              <a:spcBef>
                <a:spcPts val="265"/>
              </a:spcBef>
            </a:pPr>
            <a:r>
              <a:rPr sz="2800" spc="340" dirty="0">
                <a:solidFill>
                  <a:srgbClr val="FFFFFF"/>
                </a:solidFill>
                <a:latin typeface="Calibri"/>
                <a:cs typeface="Calibri"/>
              </a:rPr>
              <a:t>What </a:t>
            </a:r>
            <a:r>
              <a:rPr sz="2800" spc="240" dirty="0">
                <a:solidFill>
                  <a:srgbClr val="FFFFFF"/>
                </a:solidFill>
                <a:latin typeface="Calibri"/>
                <a:cs typeface="Calibri"/>
              </a:rPr>
              <a:t>are </a:t>
            </a:r>
            <a:r>
              <a:rPr sz="2800" spc="310" dirty="0">
                <a:solidFill>
                  <a:srgbClr val="FFFFFF"/>
                </a:solidFill>
                <a:latin typeface="Calibri"/>
                <a:cs typeface="Calibri"/>
              </a:rPr>
              <a:t>you</a:t>
            </a:r>
            <a:r>
              <a:rPr sz="2800" spc="5" dirty="0">
                <a:solidFill>
                  <a:srgbClr val="FFFFFF"/>
                </a:solidFill>
                <a:latin typeface="Calibri"/>
                <a:cs typeface="Calibri"/>
              </a:rPr>
              <a:t> </a:t>
            </a:r>
            <a:r>
              <a:rPr sz="2800" spc="325" dirty="0">
                <a:solidFill>
                  <a:srgbClr val="FFFFFF"/>
                </a:solidFill>
                <a:latin typeface="Calibri"/>
                <a:cs typeface="Calibri"/>
              </a:rPr>
              <a:t>doing?</a:t>
            </a:r>
            <a:endParaRPr sz="2800">
              <a:latin typeface="Calibri"/>
              <a:cs typeface="Calibri"/>
            </a:endParaRPr>
          </a:p>
        </p:txBody>
      </p:sp>
      <p:sp>
        <p:nvSpPr>
          <p:cNvPr id="3" name="object 3"/>
          <p:cNvSpPr/>
          <p:nvPr/>
        </p:nvSpPr>
        <p:spPr>
          <a:xfrm>
            <a:off x="9853948" y="3788270"/>
            <a:ext cx="1959197" cy="20453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70153" y="805522"/>
            <a:ext cx="2298048" cy="2446413"/>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2868202" y="1640502"/>
            <a:ext cx="5502910" cy="523240"/>
          </a:xfrm>
          <a:prstGeom prst="rect">
            <a:avLst/>
          </a:prstGeom>
          <a:solidFill>
            <a:srgbClr val="2A9FBC"/>
          </a:solidFill>
        </p:spPr>
        <p:txBody>
          <a:bodyPr vert="horz" wrap="square" lIns="0" tIns="33655" rIns="0" bIns="0" rtlCol="0">
            <a:spAutoFit/>
          </a:bodyPr>
          <a:lstStyle/>
          <a:p>
            <a:pPr marL="365125">
              <a:lnSpc>
                <a:spcPct val="100000"/>
              </a:lnSpc>
              <a:spcBef>
                <a:spcPts val="265"/>
              </a:spcBef>
            </a:pPr>
            <a:r>
              <a:rPr sz="2800" spc="335" dirty="0">
                <a:solidFill>
                  <a:srgbClr val="FFFFFF"/>
                </a:solidFill>
                <a:latin typeface="Calibri"/>
                <a:cs typeface="Calibri"/>
              </a:rPr>
              <a:t>What </a:t>
            </a:r>
            <a:r>
              <a:rPr sz="2800" spc="240" dirty="0">
                <a:solidFill>
                  <a:srgbClr val="FFFFFF"/>
                </a:solidFill>
                <a:latin typeface="Calibri"/>
                <a:cs typeface="Calibri"/>
              </a:rPr>
              <a:t>are </a:t>
            </a:r>
            <a:r>
              <a:rPr sz="2800" spc="310" dirty="0">
                <a:solidFill>
                  <a:srgbClr val="FFFFFF"/>
                </a:solidFill>
                <a:latin typeface="Calibri"/>
                <a:cs typeface="Calibri"/>
              </a:rPr>
              <a:t>you focusing</a:t>
            </a:r>
            <a:r>
              <a:rPr sz="2800" spc="-110" dirty="0">
                <a:solidFill>
                  <a:srgbClr val="FFFFFF"/>
                </a:solidFill>
                <a:latin typeface="Calibri"/>
                <a:cs typeface="Calibri"/>
              </a:rPr>
              <a:t> </a:t>
            </a:r>
            <a:r>
              <a:rPr sz="2800" spc="250" dirty="0">
                <a:solidFill>
                  <a:srgbClr val="FFFFFF"/>
                </a:solidFill>
                <a:latin typeface="Calibri"/>
                <a:cs typeface="Calibri"/>
              </a:rPr>
              <a:t>on?</a:t>
            </a:r>
            <a:endParaRPr sz="2800">
              <a:latin typeface="Calibri"/>
              <a:cs typeface="Calibri"/>
            </a:endParaRPr>
          </a:p>
        </p:txBody>
      </p:sp>
      <p:sp>
        <p:nvSpPr>
          <p:cNvPr id="6" name="object 6"/>
          <p:cNvSpPr txBox="1"/>
          <p:nvPr/>
        </p:nvSpPr>
        <p:spPr>
          <a:xfrm>
            <a:off x="5117431" y="3422831"/>
            <a:ext cx="4737100" cy="523240"/>
          </a:xfrm>
          <a:prstGeom prst="rect">
            <a:avLst/>
          </a:prstGeom>
          <a:solidFill>
            <a:srgbClr val="2A9FBC"/>
          </a:solidFill>
        </p:spPr>
        <p:txBody>
          <a:bodyPr vert="horz" wrap="square" lIns="0" tIns="31115" rIns="0" bIns="0" rtlCol="0">
            <a:spAutoFit/>
          </a:bodyPr>
          <a:lstStyle/>
          <a:p>
            <a:pPr marL="526415">
              <a:lnSpc>
                <a:spcPct val="100000"/>
              </a:lnSpc>
              <a:spcBef>
                <a:spcPts val="245"/>
              </a:spcBef>
            </a:pPr>
            <a:r>
              <a:rPr sz="2800" spc="280" dirty="0">
                <a:solidFill>
                  <a:srgbClr val="FFFFFF"/>
                </a:solidFill>
                <a:latin typeface="Calibri"/>
                <a:cs typeface="Calibri"/>
              </a:rPr>
              <a:t>Confirmation</a:t>
            </a:r>
            <a:r>
              <a:rPr sz="2800" spc="195" dirty="0">
                <a:solidFill>
                  <a:srgbClr val="FFFFFF"/>
                </a:solidFill>
                <a:latin typeface="Calibri"/>
                <a:cs typeface="Calibri"/>
              </a:rPr>
              <a:t> </a:t>
            </a:r>
            <a:r>
              <a:rPr sz="2800" spc="270" dirty="0">
                <a:solidFill>
                  <a:srgbClr val="FFFFFF"/>
                </a:solidFill>
                <a:latin typeface="Calibri"/>
                <a:cs typeface="Calibri"/>
              </a:rPr>
              <a:t>testing</a:t>
            </a:r>
            <a:endParaRPr sz="2800">
              <a:latin typeface="Calibri"/>
              <a:cs typeface="Calibri"/>
            </a:endParaRPr>
          </a:p>
        </p:txBody>
      </p:sp>
      <p:sp>
        <p:nvSpPr>
          <p:cNvPr id="7" name="object 7"/>
          <p:cNvSpPr/>
          <p:nvPr/>
        </p:nvSpPr>
        <p:spPr>
          <a:xfrm>
            <a:off x="3828049" y="3323566"/>
            <a:ext cx="708479" cy="744072"/>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5117431" y="4461320"/>
            <a:ext cx="4737100" cy="523240"/>
          </a:xfrm>
          <a:prstGeom prst="rect">
            <a:avLst/>
          </a:prstGeom>
          <a:solidFill>
            <a:srgbClr val="2A9FBC"/>
          </a:solidFill>
        </p:spPr>
        <p:txBody>
          <a:bodyPr vert="horz" wrap="square" lIns="0" tIns="32384" rIns="0" bIns="0" rtlCol="0">
            <a:spAutoFit/>
          </a:bodyPr>
          <a:lstStyle/>
          <a:p>
            <a:pPr algn="ctr">
              <a:lnSpc>
                <a:spcPct val="100000"/>
              </a:lnSpc>
              <a:spcBef>
                <a:spcPts val="254"/>
              </a:spcBef>
            </a:pPr>
            <a:r>
              <a:rPr sz="2800" spc="254" dirty="0">
                <a:solidFill>
                  <a:srgbClr val="FFFFFF"/>
                </a:solidFill>
                <a:latin typeface="Calibri"/>
                <a:cs typeface="Calibri"/>
              </a:rPr>
              <a:t>Integration</a:t>
            </a:r>
            <a:r>
              <a:rPr sz="2800" spc="190" dirty="0">
                <a:solidFill>
                  <a:srgbClr val="FFFFFF"/>
                </a:solidFill>
                <a:latin typeface="Calibri"/>
                <a:cs typeface="Calibri"/>
              </a:rPr>
              <a:t> </a:t>
            </a:r>
            <a:r>
              <a:rPr sz="2800" spc="275" dirty="0">
                <a:solidFill>
                  <a:srgbClr val="FFFFFF"/>
                </a:solidFill>
                <a:latin typeface="Calibri"/>
                <a:cs typeface="Calibri"/>
              </a:rPr>
              <a:t>testing</a:t>
            </a:r>
            <a:endParaRPr sz="2800">
              <a:latin typeface="Calibri"/>
              <a:cs typeface="Calibri"/>
            </a:endParaRPr>
          </a:p>
        </p:txBody>
      </p:sp>
      <p:grpSp>
        <p:nvGrpSpPr>
          <p:cNvPr id="9" name="object 9"/>
          <p:cNvGrpSpPr/>
          <p:nvPr/>
        </p:nvGrpSpPr>
        <p:grpSpPr>
          <a:xfrm>
            <a:off x="3530091" y="4240467"/>
            <a:ext cx="1307465" cy="744220"/>
            <a:chOff x="3530091" y="4240467"/>
            <a:chExt cx="1307465" cy="744220"/>
          </a:xfrm>
        </p:grpSpPr>
        <p:sp>
          <p:nvSpPr>
            <p:cNvPr id="10" name="object 10"/>
            <p:cNvSpPr/>
            <p:nvPr/>
          </p:nvSpPr>
          <p:spPr>
            <a:xfrm>
              <a:off x="3530091" y="4240467"/>
              <a:ext cx="1307147" cy="744072"/>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4030120" y="4642356"/>
              <a:ext cx="304800" cy="242570"/>
            </a:xfrm>
            <a:custGeom>
              <a:avLst/>
              <a:gdLst/>
              <a:ahLst/>
              <a:cxnLst/>
              <a:rect l="l" t="t" r="r" b="b"/>
              <a:pathLst>
                <a:path w="304800" h="242570">
                  <a:moveTo>
                    <a:pt x="263918" y="0"/>
                  </a:moveTo>
                  <a:lnTo>
                    <a:pt x="40424" y="0"/>
                  </a:lnTo>
                  <a:lnTo>
                    <a:pt x="24688" y="3176"/>
                  </a:lnTo>
                  <a:lnTo>
                    <a:pt x="11839" y="11839"/>
                  </a:lnTo>
                  <a:lnTo>
                    <a:pt x="3176" y="24688"/>
                  </a:lnTo>
                  <a:lnTo>
                    <a:pt x="0" y="40424"/>
                  </a:lnTo>
                  <a:lnTo>
                    <a:pt x="0" y="202133"/>
                  </a:lnTo>
                  <a:lnTo>
                    <a:pt x="3176" y="217868"/>
                  </a:lnTo>
                  <a:lnTo>
                    <a:pt x="11839" y="230717"/>
                  </a:lnTo>
                  <a:lnTo>
                    <a:pt x="24688" y="239380"/>
                  </a:lnTo>
                  <a:lnTo>
                    <a:pt x="40424" y="242557"/>
                  </a:lnTo>
                  <a:lnTo>
                    <a:pt x="263918" y="242557"/>
                  </a:lnTo>
                  <a:lnTo>
                    <a:pt x="279654" y="239380"/>
                  </a:lnTo>
                  <a:lnTo>
                    <a:pt x="292503" y="230717"/>
                  </a:lnTo>
                  <a:lnTo>
                    <a:pt x="301166" y="217868"/>
                  </a:lnTo>
                  <a:lnTo>
                    <a:pt x="304342" y="202133"/>
                  </a:lnTo>
                  <a:lnTo>
                    <a:pt x="304342" y="40424"/>
                  </a:lnTo>
                  <a:lnTo>
                    <a:pt x="301166" y="24688"/>
                  </a:lnTo>
                  <a:lnTo>
                    <a:pt x="292503" y="11839"/>
                  </a:lnTo>
                  <a:lnTo>
                    <a:pt x="279654" y="3176"/>
                  </a:lnTo>
                  <a:lnTo>
                    <a:pt x="263918"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1442" y="2433828"/>
            <a:ext cx="7223759" cy="1838960"/>
          </a:xfrm>
          <a:prstGeom prst="rect">
            <a:avLst/>
          </a:prstGeom>
        </p:spPr>
        <p:txBody>
          <a:bodyPr vert="horz" wrap="square" lIns="0" tIns="12700" rIns="0" bIns="0" rtlCol="0">
            <a:spAutoFit/>
          </a:bodyPr>
          <a:lstStyle/>
          <a:p>
            <a:pPr marL="1270" algn="ctr">
              <a:lnSpc>
                <a:spcPts val="4895"/>
              </a:lnSpc>
              <a:spcBef>
                <a:spcPts val="100"/>
              </a:spcBef>
            </a:pPr>
            <a:r>
              <a:rPr sz="4400" spc="-80" dirty="0">
                <a:solidFill>
                  <a:srgbClr val="FFFFFF"/>
                </a:solidFill>
                <a:latin typeface="Arial"/>
                <a:cs typeface="Arial"/>
              </a:rPr>
              <a:t>ISTQB:</a:t>
            </a:r>
            <a:endParaRPr sz="4400">
              <a:latin typeface="Arial"/>
              <a:cs typeface="Arial"/>
            </a:endParaRPr>
          </a:p>
          <a:p>
            <a:pPr marL="12700" marR="5080" algn="ctr">
              <a:lnSpc>
                <a:spcPts val="4490"/>
              </a:lnSpc>
              <a:spcBef>
                <a:spcPts val="420"/>
              </a:spcBef>
            </a:pPr>
            <a:r>
              <a:rPr sz="4400" spc="35" dirty="0">
                <a:solidFill>
                  <a:srgbClr val="FFFFFF"/>
                </a:solidFill>
                <a:latin typeface="Arial"/>
                <a:cs typeface="Arial"/>
              </a:rPr>
              <a:t>You</a:t>
            </a:r>
            <a:r>
              <a:rPr sz="4400" spc="-130" dirty="0">
                <a:solidFill>
                  <a:srgbClr val="FFFFFF"/>
                </a:solidFill>
                <a:latin typeface="Arial"/>
                <a:cs typeface="Arial"/>
              </a:rPr>
              <a:t> </a:t>
            </a:r>
            <a:r>
              <a:rPr sz="4400" spc="135" dirty="0">
                <a:solidFill>
                  <a:srgbClr val="FFFFFF"/>
                </a:solidFill>
                <a:latin typeface="Arial"/>
                <a:cs typeface="Arial"/>
              </a:rPr>
              <a:t>can</a:t>
            </a:r>
            <a:r>
              <a:rPr sz="4400" spc="-125" dirty="0">
                <a:solidFill>
                  <a:srgbClr val="FFFFFF"/>
                </a:solidFill>
                <a:latin typeface="Arial"/>
                <a:cs typeface="Arial"/>
              </a:rPr>
              <a:t> </a:t>
            </a:r>
            <a:r>
              <a:rPr sz="4400" spc="350" dirty="0">
                <a:solidFill>
                  <a:srgbClr val="FFFFFF"/>
                </a:solidFill>
                <a:latin typeface="Arial"/>
                <a:cs typeface="Arial"/>
              </a:rPr>
              <a:t>do</a:t>
            </a:r>
            <a:r>
              <a:rPr sz="4400" spc="-135" dirty="0">
                <a:solidFill>
                  <a:srgbClr val="FFFFFF"/>
                </a:solidFill>
                <a:latin typeface="Arial"/>
                <a:cs typeface="Arial"/>
              </a:rPr>
              <a:t> </a:t>
            </a:r>
            <a:r>
              <a:rPr sz="4400" spc="140" dirty="0">
                <a:solidFill>
                  <a:srgbClr val="FFFFFF"/>
                </a:solidFill>
                <a:latin typeface="Arial"/>
                <a:cs typeface="Arial"/>
              </a:rPr>
              <a:t>any</a:t>
            </a:r>
            <a:r>
              <a:rPr sz="4400" spc="-130" dirty="0">
                <a:solidFill>
                  <a:srgbClr val="FFFFFF"/>
                </a:solidFill>
                <a:latin typeface="Arial"/>
                <a:cs typeface="Arial"/>
              </a:rPr>
              <a:t> </a:t>
            </a:r>
            <a:r>
              <a:rPr sz="4400" spc="180" dirty="0">
                <a:solidFill>
                  <a:srgbClr val="FFFFFF"/>
                </a:solidFill>
                <a:latin typeface="Arial"/>
                <a:cs typeface="Arial"/>
              </a:rPr>
              <a:t>test</a:t>
            </a:r>
            <a:r>
              <a:rPr sz="4400" spc="-125" dirty="0">
                <a:solidFill>
                  <a:srgbClr val="FFFFFF"/>
                </a:solidFill>
                <a:latin typeface="Arial"/>
                <a:cs typeface="Arial"/>
              </a:rPr>
              <a:t> </a:t>
            </a:r>
            <a:r>
              <a:rPr sz="4400" spc="285" dirty="0">
                <a:solidFill>
                  <a:srgbClr val="FFFFFF"/>
                </a:solidFill>
                <a:latin typeface="Arial"/>
                <a:cs typeface="Arial"/>
              </a:rPr>
              <a:t>type</a:t>
            </a:r>
            <a:r>
              <a:rPr sz="4400" spc="-125" dirty="0">
                <a:solidFill>
                  <a:srgbClr val="FFFFFF"/>
                </a:solidFill>
                <a:latin typeface="Arial"/>
                <a:cs typeface="Arial"/>
              </a:rPr>
              <a:t> </a:t>
            </a:r>
            <a:r>
              <a:rPr sz="4400" spc="240" dirty="0">
                <a:solidFill>
                  <a:srgbClr val="FFFFFF"/>
                </a:solidFill>
                <a:latin typeface="Arial"/>
                <a:cs typeface="Arial"/>
              </a:rPr>
              <a:t>at  </a:t>
            </a:r>
            <a:r>
              <a:rPr sz="4400" spc="140" dirty="0">
                <a:solidFill>
                  <a:srgbClr val="FFFFFF"/>
                </a:solidFill>
                <a:latin typeface="Arial"/>
                <a:cs typeface="Arial"/>
              </a:rPr>
              <a:t>any </a:t>
            </a:r>
            <a:r>
              <a:rPr sz="4400" spc="180" dirty="0">
                <a:solidFill>
                  <a:srgbClr val="FFFFFF"/>
                </a:solidFill>
                <a:latin typeface="Arial"/>
                <a:cs typeface="Arial"/>
              </a:rPr>
              <a:t>test</a:t>
            </a:r>
            <a:r>
              <a:rPr sz="4400" spc="-395" dirty="0">
                <a:solidFill>
                  <a:srgbClr val="FFFFFF"/>
                </a:solidFill>
                <a:latin typeface="Arial"/>
                <a:cs typeface="Arial"/>
              </a:rPr>
              <a:t> </a:t>
            </a:r>
            <a:r>
              <a:rPr sz="4400" spc="-30" dirty="0">
                <a:solidFill>
                  <a:srgbClr val="FFFFFF"/>
                </a:solidFill>
                <a:latin typeface="Arial"/>
                <a:cs typeface="Arial"/>
              </a:rPr>
              <a:t>level.</a:t>
            </a:r>
            <a:endParaRPr sz="4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40950" y="1677791"/>
          <a:ext cx="10011407" cy="2741796"/>
        </p:xfrm>
        <a:graphic>
          <a:graphicData uri="http://schemas.openxmlformats.org/drawingml/2006/table">
            <a:tbl>
              <a:tblPr firstRow="1" bandRow="1">
                <a:tableStyleId>{2D5ABB26-0587-4C30-8999-92F81FD0307C}</a:tableStyleId>
              </a:tblPr>
              <a:tblGrid>
                <a:gridCol w="2223135">
                  <a:extLst>
                    <a:ext uri="{9D8B030D-6E8A-4147-A177-3AD203B41FA5}">
                      <a16:colId xmlns:a16="http://schemas.microsoft.com/office/drawing/2014/main" val="20000"/>
                    </a:ext>
                  </a:extLst>
                </a:gridCol>
                <a:gridCol w="1944369">
                  <a:extLst>
                    <a:ext uri="{9D8B030D-6E8A-4147-A177-3AD203B41FA5}">
                      <a16:colId xmlns:a16="http://schemas.microsoft.com/office/drawing/2014/main" val="20001"/>
                    </a:ext>
                  </a:extLst>
                </a:gridCol>
                <a:gridCol w="2414270">
                  <a:extLst>
                    <a:ext uri="{9D8B030D-6E8A-4147-A177-3AD203B41FA5}">
                      <a16:colId xmlns:a16="http://schemas.microsoft.com/office/drawing/2014/main" val="20002"/>
                    </a:ext>
                  </a:extLst>
                </a:gridCol>
                <a:gridCol w="1741804">
                  <a:extLst>
                    <a:ext uri="{9D8B030D-6E8A-4147-A177-3AD203B41FA5}">
                      <a16:colId xmlns:a16="http://schemas.microsoft.com/office/drawing/2014/main" val="20003"/>
                    </a:ext>
                  </a:extLst>
                </a:gridCol>
                <a:gridCol w="1687829">
                  <a:extLst>
                    <a:ext uri="{9D8B030D-6E8A-4147-A177-3AD203B41FA5}">
                      <a16:colId xmlns:a16="http://schemas.microsoft.com/office/drawing/2014/main" val="20004"/>
                    </a:ext>
                  </a:extLst>
                </a:gridCol>
              </a:tblGrid>
              <a:tr h="456966">
                <a:tc>
                  <a:txBody>
                    <a:bodyPr/>
                    <a:lstStyle/>
                    <a:p>
                      <a:pPr>
                        <a:lnSpc>
                          <a:spcPct val="100000"/>
                        </a:lnSpc>
                      </a:pPr>
                      <a:endParaRPr sz="2400">
                        <a:latin typeface="Times New Roman"/>
                        <a:cs typeface="Times New Roman"/>
                      </a:endParaRPr>
                    </a:p>
                  </a:txBody>
                  <a:tcPr marL="0" marR="0" marT="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a:txBody>
                    <a:bodyPr/>
                    <a:lstStyle/>
                    <a:p>
                      <a:pPr algn="ctr">
                        <a:lnSpc>
                          <a:spcPct val="100000"/>
                        </a:lnSpc>
                        <a:spcBef>
                          <a:spcPts val="270"/>
                        </a:spcBef>
                      </a:pPr>
                      <a:r>
                        <a:rPr sz="2350" spc="315" dirty="0">
                          <a:solidFill>
                            <a:srgbClr val="404040"/>
                          </a:solidFill>
                          <a:latin typeface="Calibri"/>
                          <a:cs typeface="Calibri"/>
                        </a:rPr>
                        <a:t>Functional</a:t>
                      </a:r>
                      <a:endParaRPr sz="2350">
                        <a:latin typeface="Calibri"/>
                        <a:cs typeface="Calibri"/>
                      </a:endParaRPr>
                    </a:p>
                  </a:txBody>
                  <a:tcPr marL="0" marR="0" marT="3429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gridSpan="3">
                  <a:txBody>
                    <a:bodyPr/>
                    <a:lstStyle/>
                    <a:p>
                      <a:pPr algn="ctr">
                        <a:lnSpc>
                          <a:spcPct val="100000"/>
                        </a:lnSpc>
                        <a:spcBef>
                          <a:spcPts val="270"/>
                        </a:spcBef>
                      </a:pPr>
                      <a:r>
                        <a:rPr sz="2350" spc="325" dirty="0">
                          <a:solidFill>
                            <a:srgbClr val="404040"/>
                          </a:solidFill>
                          <a:latin typeface="Calibri"/>
                          <a:cs typeface="Calibri"/>
                        </a:rPr>
                        <a:t>Non-Functional</a:t>
                      </a:r>
                      <a:endParaRPr sz="2350">
                        <a:latin typeface="Calibri"/>
                        <a:cs typeface="Calibri"/>
                      </a:endParaRPr>
                    </a:p>
                  </a:txBody>
                  <a:tcPr marL="0" marR="0" marT="3429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56966">
                <a:tc>
                  <a:txBody>
                    <a:bodyPr/>
                    <a:lstStyle/>
                    <a:p>
                      <a:pPr>
                        <a:lnSpc>
                          <a:spcPct val="100000"/>
                        </a:lnSpc>
                      </a:pPr>
                      <a:endParaRPr sz="2400">
                        <a:latin typeface="Times New Roman"/>
                        <a:cs typeface="Times New Roman"/>
                      </a:endParaRPr>
                    </a:p>
                  </a:txBody>
                  <a:tcPr marL="0" marR="0" marT="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5080" algn="ctr">
                        <a:lnSpc>
                          <a:spcPct val="100000"/>
                        </a:lnSpc>
                        <a:spcBef>
                          <a:spcPts val="250"/>
                        </a:spcBef>
                      </a:pPr>
                      <a:r>
                        <a:rPr sz="2400" spc="250" dirty="0">
                          <a:solidFill>
                            <a:srgbClr val="404040"/>
                          </a:solidFill>
                          <a:latin typeface="Calibri"/>
                          <a:cs typeface="Calibri"/>
                        </a:rPr>
                        <a:t>Performance</a:t>
                      </a:r>
                      <a:endParaRPr sz="2400">
                        <a:latin typeface="Calibri"/>
                        <a:cs typeface="Calibri"/>
                      </a:endParaRPr>
                    </a:p>
                  </a:txBody>
                  <a:tcPr marL="0" marR="0" marT="3175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8255" algn="ctr">
                        <a:lnSpc>
                          <a:spcPct val="100000"/>
                        </a:lnSpc>
                        <a:spcBef>
                          <a:spcPts val="250"/>
                        </a:spcBef>
                      </a:pPr>
                      <a:r>
                        <a:rPr sz="2400" spc="254" dirty="0">
                          <a:solidFill>
                            <a:srgbClr val="404040"/>
                          </a:solidFill>
                          <a:latin typeface="Calibri"/>
                          <a:cs typeface="Calibri"/>
                        </a:rPr>
                        <a:t>Security</a:t>
                      </a:r>
                      <a:endParaRPr sz="2400">
                        <a:latin typeface="Calibri"/>
                        <a:cs typeface="Calibri"/>
                      </a:endParaRPr>
                    </a:p>
                  </a:txBody>
                  <a:tcPr marL="0" marR="0" marT="3175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50"/>
                        </a:spcBef>
                      </a:pPr>
                      <a:r>
                        <a:rPr sz="2400" spc="229" dirty="0">
                          <a:solidFill>
                            <a:srgbClr val="404040"/>
                          </a:solidFill>
                          <a:latin typeface="Calibri"/>
                          <a:cs typeface="Calibri"/>
                        </a:rPr>
                        <a:t>Usability</a:t>
                      </a:r>
                      <a:endParaRPr sz="2400">
                        <a:latin typeface="Calibri"/>
                        <a:cs typeface="Calibri"/>
                      </a:endParaRPr>
                    </a:p>
                  </a:txBody>
                  <a:tcPr marL="0" marR="0" marT="3175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1"/>
                  </a:ext>
                </a:extLst>
              </a:tr>
              <a:tr h="456966">
                <a:tc>
                  <a:txBody>
                    <a:bodyPr/>
                    <a:lstStyle/>
                    <a:p>
                      <a:pPr algn="ctr">
                        <a:lnSpc>
                          <a:spcPct val="100000"/>
                        </a:lnSpc>
                        <a:spcBef>
                          <a:spcPts val="275"/>
                        </a:spcBef>
                      </a:pPr>
                      <a:r>
                        <a:rPr sz="2350" spc="355" dirty="0">
                          <a:solidFill>
                            <a:srgbClr val="404040"/>
                          </a:solidFill>
                          <a:latin typeface="Calibri"/>
                          <a:cs typeface="Calibri"/>
                        </a:rPr>
                        <a:t>Acceptance</a:t>
                      </a:r>
                      <a:endParaRPr sz="235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571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7620"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952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extLst>
                  <a:ext uri="{0D108BD9-81ED-4DB2-BD59-A6C34878D82A}">
                    <a16:rowId xmlns:a16="http://schemas.microsoft.com/office/drawing/2014/main" val="10002"/>
                  </a:ext>
                </a:extLst>
              </a:tr>
              <a:tr h="456966">
                <a:tc>
                  <a:txBody>
                    <a:bodyPr/>
                    <a:lstStyle/>
                    <a:p>
                      <a:pPr algn="ctr">
                        <a:lnSpc>
                          <a:spcPct val="100000"/>
                        </a:lnSpc>
                        <a:spcBef>
                          <a:spcPts val="275"/>
                        </a:spcBef>
                      </a:pPr>
                      <a:r>
                        <a:rPr sz="2350" spc="345" dirty="0">
                          <a:solidFill>
                            <a:srgbClr val="404040"/>
                          </a:solidFill>
                          <a:latin typeface="Calibri"/>
                          <a:cs typeface="Calibri"/>
                        </a:rPr>
                        <a:t>System</a:t>
                      </a:r>
                      <a:endParaRPr sz="235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571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7620"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3"/>
                  </a:ext>
                </a:extLst>
              </a:tr>
              <a:tr h="456966">
                <a:tc>
                  <a:txBody>
                    <a:bodyPr/>
                    <a:lstStyle/>
                    <a:p>
                      <a:pPr algn="ctr">
                        <a:lnSpc>
                          <a:spcPct val="100000"/>
                        </a:lnSpc>
                        <a:spcBef>
                          <a:spcPts val="280"/>
                        </a:spcBef>
                      </a:pPr>
                      <a:r>
                        <a:rPr sz="2350" spc="285" dirty="0">
                          <a:solidFill>
                            <a:srgbClr val="404040"/>
                          </a:solidFill>
                          <a:latin typeface="Calibri"/>
                          <a:cs typeface="Calibri"/>
                        </a:rPr>
                        <a:t>Integration</a:t>
                      </a:r>
                      <a:endParaRPr sz="2350">
                        <a:latin typeface="Calibri"/>
                        <a:cs typeface="Calibri"/>
                      </a:endParaRPr>
                    </a:p>
                  </a:txBody>
                  <a:tcPr marL="0" marR="0" marT="3556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571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7620"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952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extLst>
                  <a:ext uri="{0D108BD9-81ED-4DB2-BD59-A6C34878D82A}">
                    <a16:rowId xmlns:a16="http://schemas.microsoft.com/office/drawing/2014/main" val="10004"/>
                  </a:ext>
                </a:extLst>
              </a:tr>
              <a:tr h="456966">
                <a:tc>
                  <a:txBody>
                    <a:bodyPr/>
                    <a:lstStyle/>
                    <a:p>
                      <a:pPr algn="ctr">
                        <a:lnSpc>
                          <a:spcPct val="100000"/>
                        </a:lnSpc>
                        <a:spcBef>
                          <a:spcPts val="280"/>
                        </a:spcBef>
                      </a:pPr>
                      <a:r>
                        <a:rPr sz="2350" spc="260" dirty="0">
                          <a:solidFill>
                            <a:srgbClr val="404040"/>
                          </a:solidFill>
                          <a:latin typeface="Calibri"/>
                          <a:cs typeface="Calibri"/>
                        </a:rPr>
                        <a:t>Unit</a:t>
                      </a:r>
                      <a:endParaRPr sz="2350">
                        <a:latin typeface="Calibri"/>
                        <a:cs typeface="Calibri"/>
                      </a:endParaRPr>
                    </a:p>
                  </a:txBody>
                  <a:tcPr marL="0" marR="0" marT="3556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60"/>
                        </a:spcBef>
                      </a:pPr>
                      <a:r>
                        <a:rPr sz="2400" spc="265" dirty="0">
                          <a:solidFill>
                            <a:srgbClr val="404040"/>
                          </a:solidFill>
                          <a:latin typeface="Calibri"/>
                          <a:cs typeface="Calibri"/>
                        </a:rPr>
                        <a:t>Yes</a:t>
                      </a:r>
                      <a:endParaRPr sz="2400">
                        <a:latin typeface="Calibri"/>
                        <a:cs typeface="Calibri"/>
                      </a:endParaRPr>
                    </a:p>
                  </a:txBody>
                  <a:tcPr marL="0" marR="0" marT="3302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5715" algn="ctr">
                        <a:lnSpc>
                          <a:spcPct val="100000"/>
                        </a:lnSpc>
                        <a:spcBef>
                          <a:spcPts val="260"/>
                        </a:spcBef>
                      </a:pPr>
                      <a:r>
                        <a:rPr sz="2400" spc="265" dirty="0">
                          <a:solidFill>
                            <a:srgbClr val="404040"/>
                          </a:solidFill>
                          <a:latin typeface="Calibri"/>
                          <a:cs typeface="Calibri"/>
                        </a:rPr>
                        <a:t>Yes</a:t>
                      </a:r>
                      <a:endParaRPr sz="2400">
                        <a:latin typeface="Calibri"/>
                        <a:cs typeface="Calibri"/>
                      </a:endParaRPr>
                    </a:p>
                  </a:txBody>
                  <a:tcPr marL="0" marR="0" marT="3302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7620" algn="ctr">
                        <a:lnSpc>
                          <a:spcPct val="100000"/>
                        </a:lnSpc>
                        <a:spcBef>
                          <a:spcPts val="260"/>
                        </a:spcBef>
                      </a:pPr>
                      <a:r>
                        <a:rPr sz="2400" spc="265" dirty="0">
                          <a:solidFill>
                            <a:srgbClr val="404040"/>
                          </a:solidFill>
                          <a:latin typeface="Calibri"/>
                          <a:cs typeface="Calibri"/>
                        </a:rPr>
                        <a:t>Yes</a:t>
                      </a:r>
                      <a:endParaRPr sz="2400">
                        <a:latin typeface="Calibri"/>
                        <a:cs typeface="Calibri"/>
                      </a:endParaRPr>
                    </a:p>
                  </a:txBody>
                  <a:tcPr marL="0" marR="0" marT="3302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60"/>
                        </a:spcBef>
                      </a:pPr>
                      <a:r>
                        <a:rPr sz="2400" spc="265" dirty="0">
                          <a:solidFill>
                            <a:srgbClr val="404040"/>
                          </a:solidFill>
                          <a:latin typeface="Calibri"/>
                          <a:cs typeface="Calibri"/>
                        </a:rPr>
                        <a:t>Yes</a:t>
                      </a:r>
                      <a:endParaRPr sz="2400">
                        <a:latin typeface="Calibri"/>
                        <a:cs typeface="Calibri"/>
                      </a:endParaRPr>
                    </a:p>
                  </a:txBody>
                  <a:tcPr marL="0" marR="0" marT="3302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5"/>
                  </a:ext>
                </a:extLst>
              </a:tr>
            </a:tbl>
          </a:graphicData>
        </a:graphic>
      </p:graphicFrame>
      <p:sp>
        <p:nvSpPr>
          <p:cNvPr id="3" name="object 3"/>
          <p:cNvSpPr/>
          <p:nvPr/>
        </p:nvSpPr>
        <p:spPr>
          <a:xfrm>
            <a:off x="3562350" y="3051581"/>
            <a:ext cx="6124575" cy="1371600"/>
          </a:xfrm>
          <a:custGeom>
            <a:avLst/>
            <a:gdLst/>
            <a:ahLst/>
            <a:cxnLst/>
            <a:rect l="l" t="t" r="r" b="b"/>
            <a:pathLst>
              <a:path w="6124575" h="1371600">
                <a:moveTo>
                  <a:pt x="1962150" y="983551"/>
                </a:moveTo>
                <a:lnTo>
                  <a:pt x="1956054" y="953389"/>
                </a:lnTo>
                <a:lnTo>
                  <a:pt x="1939442" y="928751"/>
                </a:lnTo>
                <a:lnTo>
                  <a:pt x="1914817" y="912152"/>
                </a:lnTo>
                <a:lnTo>
                  <a:pt x="1884654" y="906056"/>
                </a:lnTo>
                <a:lnTo>
                  <a:pt x="77495" y="906056"/>
                </a:lnTo>
                <a:lnTo>
                  <a:pt x="47320" y="912152"/>
                </a:lnTo>
                <a:lnTo>
                  <a:pt x="22694" y="928751"/>
                </a:lnTo>
                <a:lnTo>
                  <a:pt x="6083" y="953389"/>
                </a:lnTo>
                <a:lnTo>
                  <a:pt x="0" y="983551"/>
                </a:lnTo>
                <a:lnTo>
                  <a:pt x="0" y="1293507"/>
                </a:lnTo>
                <a:lnTo>
                  <a:pt x="6083" y="1323670"/>
                </a:lnTo>
                <a:lnTo>
                  <a:pt x="22694" y="1348308"/>
                </a:lnTo>
                <a:lnTo>
                  <a:pt x="47320" y="1364919"/>
                </a:lnTo>
                <a:lnTo>
                  <a:pt x="77495" y="1371003"/>
                </a:lnTo>
                <a:lnTo>
                  <a:pt x="1884654" y="1371003"/>
                </a:lnTo>
                <a:lnTo>
                  <a:pt x="1914817" y="1364919"/>
                </a:lnTo>
                <a:lnTo>
                  <a:pt x="1939442" y="1348308"/>
                </a:lnTo>
                <a:lnTo>
                  <a:pt x="1956054" y="1323670"/>
                </a:lnTo>
                <a:lnTo>
                  <a:pt x="1962150" y="1293507"/>
                </a:lnTo>
                <a:lnTo>
                  <a:pt x="1962150" y="983551"/>
                </a:lnTo>
                <a:close/>
              </a:path>
              <a:path w="6124575" h="1371600">
                <a:moveTo>
                  <a:pt x="4352925" y="542429"/>
                </a:moveTo>
                <a:lnTo>
                  <a:pt x="4346829" y="512267"/>
                </a:lnTo>
                <a:lnTo>
                  <a:pt x="4330217" y="487629"/>
                </a:lnTo>
                <a:lnTo>
                  <a:pt x="4305592" y="471017"/>
                </a:lnTo>
                <a:lnTo>
                  <a:pt x="4275429" y="464934"/>
                </a:lnTo>
                <a:lnTo>
                  <a:pt x="2039645" y="464934"/>
                </a:lnTo>
                <a:lnTo>
                  <a:pt x="2009470" y="471017"/>
                </a:lnTo>
                <a:lnTo>
                  <a:pt x="1984844" y="487629"/>
                </a:lnTo>
                <a:lnTo>
                  <a:pt x="1968233" y="512267"/>
                </a:lnTo>
                <a:lnTo>
                  <a:pt x="1962150" y="542429"/>
                </a:lnTo>
                <a:lnTo>
                  <a:pt x="1962150" y="852385"/>
                </a:lnTo>
                <a:lnTo>
                  <a:pt x="1968233" y="882548"/>
                </a:lnTo>
                <a:lnTo>
                  <a:pt x="1984844" y="907186"/>
                </a:lnTo>
                <a:lnTo>
                  <a:pt x="2009470" y="923785"/>
                </a:lnTo>
                <a:lnTo>
                  <a:pt x="2039645" y="929881"/>
                </a:lnTo>
                <a:lnTo>
                  <a:pt x="4275429" y="929881"/>
                </a:lnTo>
                <a:lnTo>
                  <a:pt x="4305592" y="923785"/>
                </a:lnTo>
                <a:lnTo>
                  <a:pt x="4330217" y="907186"/>
                </a:lnTo>
                <a:lnTo>
                  <a:pt x="4346829" y="882548"/>
                </a:lnTo>
                <a:lnTo>
                  <a:pt x="4352925" y="852385"/>
                </a:lnTo>
                <a:lnTo>
                  <a:pt x="4352925" y="542429"/>
                </a:lnTo>
                <a:close/>
              </a:path>
              <a:path w="6124575" h="1371600">
                <a:moveTo>
                  <a:pt x="6124562" y="77495"/>
                </a:moveTo>
                <a:lnTo>
                  <a:pt x="6118479" y="47320"/>
                </a:lnTo>
                <a:lnTo>
                  <a:pt x="6101867" y="22694"/>
                </a:lnTo>
                <a:lnTo>
                  <a:pt x="6077242" y="6083"/>
                </a:lnTo>
                <a:lnTo>
                  <a:pt x="6047067" y="0"/>
                </a:lnTo>
                <a:lnTo>
                  <a:pt x="4458982" y="0"/>
                </a:lnTo>
                <a:lnTo>
                  <a:pt x="4428820" y="6083"/>
                </a:lnTo>
                <a:lnTo>
                  <a:pt x="4404195" y="22694"/>
                </a:lnTo>
                <a:lnTo>
                  <a:pt x="4387583" y="47320"/>
                </a:lnTo>
                <a:lnTo>
                  <a:pt x="4381487" y="77495"/>
                </a:lnTo>
                <a:lnTo>
                  <a:pt x="4381487" y="387451"/>
                </a:lnTo>
                <a:lnTo>
                  <a:pt x="4387583" y="417614"/>
                </a:lnTo>
                <a:lnTo>
                  <a:pt x="4404195" y="442239"/>
                </a:lnTo>
                <a:lnTo>
                  <a:pt x="4428820" y="458851"/>
                </a:lnTo>
                <a:lnTo>
                  <a:pt x="4458982" y="464947"/>
                </a:lnTo>
                <a:lnTo>
                  <a:pt x="6047067" y="464947"/>
                </a:lnTo>
                <a:lnTo>
                  <a:pt x="6077242" y="458851"/>
                </a:lnTo>
                <a:lnTo>
                  <a:pt x="6101867" y="442239"/>
                </a:lnTo>
                <a:lnTo>
                  <a:pt x="6118479" y="417614"/>
                </a:lnTo>
                <a:lnTo>
                  <a:pt x="6124562" y="387451"/>
                </a:lnTo>
                <a:lnTo>
                  <a:pt x="6124562" y="77495"/>
                </a:lnTo>
                <a:close/>
              </a:path>
            </a:pathLst>
          </a:custGeom>
          <a:solidFill>
            <a:srgbClr val="9BC850">
              <a:alpha val="50199"/>
            </a:srgbClr>
          </a:solid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40949" y="1681663"/>
          <a:ext cx="10011407" cy="2741796"/>
        </p:xfrm>
        <a:graphic>
          <a:graphicData uri="http://schemas.openxmlformats.org/drawingml/2006/table">
            <a:tbl>
              <a:tblPr firstRow="1" bandRow="1">
                <a:tableStyleId>{2D5ABB26-0587-4C30-8999-92F81FD0307C}</a:tableStyleId>
              </a:tblPr>
              <a:tblGrid>
                <a:gridCol w="2223135">
                  <a:extLst>
                    <a:ext uri="{9D8B030D-6E8A-4147-A177-3AD203B41FA5}">
                      <a16:colId xmlns:a16="http://schemas.microsoft.com/office/drawing/2014/main" val="20000"/>
                    </a:ext>
                  </a:extLst>
                </a:gridCol>
                <a:gridCol w="1944369">
                  <a:extLst>
                    <a:ext uri="{9D8B030D-6E8A-4147-A177-3AD203B41FA5}">
                      <a16:colId xmlns:a16="http://schemas.microsoft.com/office/drawing/2014/main" val="20001"/>
                    </a:ext>
                  </a:extLst>
                </a:gridCol>
                <a:gridCol w="2414270">
                  <a:extLst>
                    <a:ext uri="{9D8B030D-6E8A-4147-A177-3AD203B41FA5}">
                      <a16:colId xmlns:a16="http://schemas.microsoft.com/office/drawing/2014/main" val="20002"/>
                    </a:ext>
                  </a:extLst>
                </a:gridCol>
                <a:gridCol w="1741804">
                  <a:extLst>
                    <a:ext uri="{9D8B030D-6E8A-4147-A177-3AD203B41FA5}">
                      <a16:colId xmlns:a16="http://schemas.microsoft.com/office/drawing/2014/main" val="20003"/>
                    </a:ext>
                  </a:extLst>
                </a:gridCol>
                <a:gridCol w="1687829">
                  <a:extLst>
                    <a:ext uri="{9D8B030D-6E8A-4147-A177-3AD203B41FA5}">
                      <a16:colId xmlns:a16="http://schemas.microsoft.com/office/drawing/2014/main" val="20004"/>
                    </a:ext>
                  </a:extLst>
                </a:gridCol>
              </a:tblGrid>
              <a:tr h="456966">
                <a:tc>
                  <a:txBody>
                    <a:bodyPr/>
                    <a:lstStyle/>
                    <a:p>
                      <a:pPr>
                        <a:lnSpc>
                          <a:spcPct val="100000"/>
                        </a:lnSpc>
                      </a:pPr>
                      <a:endParaRPr sz="2400">
                        <a:latin typeface="Times New Roman"/>
                        <a:cs typeface="Times New Roman"/>
                      </a:endParaRPr>
                    </a:p>
                  </a:txBody>
                  <a:tcPr marL="0" marR="0" marT="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a:txBody>
                    <a:bodyPr/>
                    <a:lstStyle/>
                    <a:p>
                      <a:pPr algn="ctr">
                        <a:lnSpc>
                          <a:spcPct val="100000"/>
                        </a:lnSpc>
                        <a:spcBef>
                          <a:spcPts val="290"/>
                        </a:spcBef>
                      </a:pPr>
                      <a:r>
                        <a:rPr sz="2350" spc="315" dirty="0">
                          <a:solidFill>
                            <a:srgbClr val="404040"/>
                          </a:solidFill>
                          <a:latin typeface="Calibri"/>
                          <a:cs typeface="Calibri"/>
                        </a:rPr>
                        <a:t>Functional</a:t>
                      </a:r>
                      <a:endParaRPr sz="2350">
                        <a:latin typeface="Calibri"/>
                        <a:cs typeface="Calibri"/>
                      </a:endParaRPr>
                    </a:p>
                  </a:txBody>
                  <a:tcPr marL="0" marR="0" marT="3683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gridSpan="3">
                  <a:txBody>
                    <a:bodyPr/>
                    <a:lstStyle/>
                    <a:p>
                      <a:pPr algn="ctr">
                        <a:lnSpc>
                          <a:spcPct val="100000"/>
                        </a:lnSpc>
                        <a:spcBef>
                          <a:spcPts val="290"/>
                        </a:spcBef>
                      </a:pPr>
                      <a:r>
                        <a:rPr sz="2350" spc="325" dirty="0">
                          <a:solidFill>
                            <a:srgbClr val="404040"/>
                          </a:solidFill>
                          <a:latin typeface="Calibri"/>
                          <a:cs typeface="Calibri"/>
                        </a:rPr>
                        <a:t>Non-Functional</a:t>
                      </a:r>
                      <a:endParaRPr sz="2350">
                        <a:latin typeface="Calibri"/>
                        <a:cs typeface="Calibri"/>
                      </a:endParaRPr>
                    </a:p>
                  </a:txBody>
                  <a:tcPr marL="0" marR="0" marT="3683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56966">
                <a:tc>
                  <a:txBody>
                    <a:bodyPr/>
                    <a:lstStyle/>
                    <a:p>
                      <a:pPr>
                        <a:lnSpc>
                          <a:spcPct val="100000"/>
                        </a:lnSpc>
                      </a:pPr>
                      <a:endParaRPr sz="2400">
                        <a:latin typeface="Times New Roman"/>
                        <a:cs typeface="Times New Roman"/>
                      </a:endParaRPr>
                    </a:p>
                  </a:txBody>
                  <a:tcPr marL="0" marR="0" marT="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5080" algn="ctr">
                        <a:lnSpc>
                          <a:spcPct val="100000"/>
                        </a:lnSpc>
                        <a:spcBef>
                          <a:spcPts val="270"/>
                        </a:spcBef>
                      </a:pPr>
                      <a:r>
                        <a:rPr sz="2400" spc="250" dirty="0">
                          <a:solidFill>
                            <a:srgbClr val="404040"/>
                          </a:solidFill>
                          <a:latin typeface="Calibri"/>
                          <a:cs typeface="Calibri"/>
                        </a:rPr>
                        <a:t>Performance</a:t>
                      </a:r>
                      <a:endParaRPr sz="2400">
                        <a:latin typeface="Calibri"/>
                        <a:cs typeface="Calibri"/>
                      </a:endParaRPr>
                    </a:p>
                  </a:txBody>
                  <a:tcPr marL="0" marR="0" marT="3429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8255" algn="ctr">
                        <a:lnSpc>
                          <a:spcPct val="100000"/>
                        </a:lnSpc>
                        <a:spcBef>
                          <a:spcPts val="270"/>
                        </a:spcBef>
                      </a:pPr>
                      <a:r>
                        <a:rPr sz="2400" spc="254" dirty="0">
                          <a:solidFill>
                            <a:srgbClr val="404040"/>
                          </a:solidFill>
                          <a:latin typeface="Calibri"/>
                          <a:cs typeface="Calibri"/>
                        </a:rPr>
                        <a:t>Security</a:t>
                      </a:r>
                      <a:endParaRPr sz="2400">
                        <a:latin typeface="Calibri"/>
                        <a:cs typeface="Calibri"/>
                      </a:endParaRPr>
                    </a:p>
                  </a:txBody>
                  <a:tcPr marL="0" marR="0" marT="3429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70"/>
                        </a:spcBef>
                      </a:pPr>
                      <a:r>
                        <a:rPr sz="2400" spc="229" dirty="0">
                          <a:solidFill>
                            <a:srgbClr val="404040"/>
                          </a:solidFill>
                          <a:latin typeface="Calibri"/>
                          <a:cs typeface="Calibri"/>
                        </a:rPr>
                        <a:t>Usability</a:t>
                      </a:r>
                      <a:endParaRPr sz="2400">
                        <a:latin typeface="Calibri"/>
                        <a:cs typeface="Calibri"/>
                      </a:endParaRPr>
                    </a:p>
                  </a:txBody>
                  <a:tcPr marL="0" marR="0" marT="3429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1"/>
                  </a:ext>
                </a:extLst>
              </a:tr>
              <a:tr h="456966">
                <a:tc>
                  <a:txBody>
                    <a:bodyPr/>
                    <a:lstStyle/>
                    <a:p>
                      <a:pPr algn="ctr">
                        <a:lnSpc>
                          <a:spcPct val="100000"/>
                        </a:lnSpc>
                        <a:spcBef>
                          <a:spcPts val="290"/>
                        </a:spcBef>
                      </a:pPr>
                      <a:r>
                        <a:rPr sz="2350" spc="355" dirty="0">
                          <a:solidFill>
                            <a:srgbClr val="404040"/>
                          </a:solidFill>
                          <a:latin typeface="Calibri"/>
                          <a:cs typeface="Calibri"/>
                        </a:rPr>
                        <a:t>Acceptance</a:t>
                      </a:r>
                      <a:endParaRPr sz="2350">
                        <a:latin typeface="Calibri"/>
                        <a:cs typeface="Calibri"/>
                      </a:endParaRPr>
                    </a:p>
                  </a:txBody>
                  <a:tcPr marL="0" marR="0" marT="3683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70"/>
                        </a:spcBef>
                      </a:pPr>
                      <a:r>
                        <a:rPr sz="2400" spc="265" dirty="0">
                          <a:solidFill>
                            <a:srgbClr val="404040"/>
                          </a:solidFill>
                          <a:latin typeface="Calibri"/>
                          <a:cs typeface="Calibri"/>
                        </a:rPr>
                        <a:t>Yes</a:t>
                      </a:r>
                      <a:endParaRPr sz="2400">
                        <a:latin typeface="Calibri"/>
                        <a:cs typeface="Calibri"/>
                      </a:endParaRPr>
                    </a:p>
                  </a:txBody>
                  <a:tcPr marL="0" marR="0" marT="3429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5715" algn="ctr">
                        <a:lnSpc>
                          <a:spcPct val="100000"/>
                        </a:lnSpc>
                        <a:spcBef>
                          <a:spcPts val="270"/>
                        </a:spcBef>
                      </a:pPr>
                      <a:r>
                        <a:rPr sz="2400" spc="265" dirty="0">
                          <a:solidFill>
                            <a:srgbClr val="404040"/>
                          </a:solidFill>
                          <a:latin typeface="Calibri"/>
                          <a:cs typeface="Calibri"/>
                        </a:rPr>
                        <a:t>Yes</a:t>
                      </a:r>
                      <a:endParaRPr sz="2400">
                        <a:latin typeface="Calibri"/>
                        <a:cs typeface="Calibri"/>
                      </a:endParaRPr>
                    </a:p>
                  </a:txBody>
                  <a:tcPr marL="0" marR="0" marT="3429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7620" algn="ctr">
                        <a:lnSpc>
                          <a:spcPct val="100000"/>
                        </a:lnSpc>
                        <a:spcBef>
                          <a:spcPts val="270"/>
                        </a:spcBef>
                      </a:pPr>
                      <a:r>
                        <a:rPr sz="2400" spc="265" dirty="0">
                          <a:solidFill>
                            <a:srgbClr val="404040"/>
                          </a:solidFill>
                          <a:latin typeface="Calibri"/>
                          <a:cs typeface="Calibri"/>
                        </a:rPr>
                        <a:t>Yes</a:t>
                      </a:r>
                      <a:endParaRPr sz="2400">
                        <a:latin typeface="Calibri"/>
                        <a:cs typeface="Calibri"/>
                      </a:endParaRPr>
                    </a:p>
                  </a:txBody>
                  <a:tcPr marL="0" marR="0" marT="3429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9525" algn="ctr">
                        <a:lnSpc>
                          <a:spcPct val="100000"/>
                        </a:lnSpc>
                        <a:spcBef>
                          <a:spcPts val="270"/>
                        </a:spcBef>
                      </a:pPr>
                      <a:r>
                        <a:rPr sz="2400" spc="265" dirty="0">
                          <a:solidFill>
                            <a:srgbClr val="404040"/>
                          </a:solidFill>
                          <a:latin typeface="Calibri"/>
                          <a:cs typeface="Calibri"/>
                        </a:rPr>
                        <a:t>Yes</a:t>
                      </a:r>
                      <a:endParaRPr sz="2400">
                        <a:latin typeface="Calibri"/>
                        <a:cs typeface="Calibri"/>
                      </a:endParaRPr>
                    </a:p>
                  </a:txBody>
                  <a:tcPr marL="0" marR="0" marT="3429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extLst>
                  <a:ext uri="{0D108BD9-81ED-4DB2-BD59-A6C34878D82A}">
                    <a16:rowId xmlns:a16="http://schemas.microsoft.com/office/drawing/2014/main" val="10002"/>
                  </a:ext>
                </a:extLst>
              </a:tr>
              <a:tr h="456966">
                <a:tc>
                  <a:txBody>
                    <a:bodyPr/>
                    <a:lstStyle/>
                    <a:p>
                      <a:pPr algn="ctr">
                        <a:lnSpc>
                          <a:spcPct val="100000"/>
                        </a:lnSpc>
                        <a:spcBef>
                          <a:spcPts val="295"/>
                        </a:spcBef>
                      </a:pPr>
                      <a:r>
                        <a:rPr sz="2350" spc="345" dirty="0">
                          <a:solidFill>
                            <a:srgbClr val="404040"/>
                          </a:solidFill>
                          <a:latin typeface="Calibri"/>
                          <a:cs typeface="Calibri"/>
                        </a:rPr>
                        <a:t>System</a:t>
                      </a:r>
                      <a:endParaRPr sz="2350">
                        <a:latin typeface="Calibri"/>
                        <a:cs typeface="Calibri"/>
                      </a:endParaRPr>
                    </a:p>
                  </a:txBody>
                  <a:tcPr marL="0" marR="0" marT="3746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5715"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7620"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3"/>
                  </a:ext>
                </a:extLst>
              </a:tr>
              <a:tr h="456966">
                <a:tc>
                  <a:txBody>
                    <a:bodyPr/>
                    <a:lstStyle/>
                    <a:p>
                      <a:pPr algn="ctr">
                        <a:lnSpc>
                          <a:spcPct val="100000"/>
                        </a:lnSpc>
                        <a:spcBef>
                          <a:spcPts val="295"/>
                        </a:spcBef>
                      </a:pPr>
                      <a:r>
                        <a:rPr sz="2350" spc="285" dirty="0">
                          <a:solidFill>
                            <a:srgbClr val="404040"/>
                          </a:solidFill>
                          <a:latin typeface="Calibri"/>
                          <a:cs typeface="Calibri"/>
                        </a:rPr>
                        <a:t>Integration</a:t>
                      </a:r>
                      <a:endParaRPr sz="2350">
                        <a:latin typeface="Calibri"/>
                        <a:cs typeface="Calibri"/>
                      </a:endParaRPr>
                    </a:p>
                  </a:txBody>
                  <a:tcPr marL="0" marR="0" marT="3746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5715"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7620"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9525"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extLst>
                  <a:ext uri="{0D108BD9-81ED-4DB2-BD59-A6C34878D82A}">
                    <a16:rowId xmlns:a16="http://schemas.microsoft.com/office/drawing/2014/main" val="10004"/>
                  </a:ext>
                </a:extLst>
              </a:tr>
              <a:tr h="456966">
                <a:tc>
                  <a:txBody>
                    <a:bodyPr/>
                    <a:lstStyle/>
                    <a:p>
                      <a:pPr algn="ctr">
                        <a:lnSpc>
                          <a:spcPct val="100000"/>
                        </a:lnSpc>
                        <a:spcBef>
                          <a:spcPts val="295"/>
                        </a:spcBef>
                      </a:pPr>
                      <a:r>
                        <a:rPr sz="2350" spc="260" dirty="0">
                          <a:solidFill>
                            <a:srgbClr val="404040"/>
                          </a:solidFill>
                          <a:latin typeface="Calibri"/>
                          <a:cs typeface="Calibri"/>
                        </a:rPr>
                        <a:t>Unit</a:t>
                      </a:r>
                      <a:endParaRPr sz="2350">
                        <a:latin typeface="Calibri"/>
                        <a:cs typeface="Calibri"/>
                      </a:endParaRPr>
                    </a:p>
                  </a:txBody>
                  <a:tcPr marL="0" marR="0" marT="3746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5715" algn="ctr">
                        <a:lnSpc>
                          <a:spcPct val="100000"/>
                        </a:lnSpc>
                        <a:spcBef>
                          <a:spcPts val="275"/>
                        </a:spcBef>
                      </a:pPr>
                      <a:r>
                        <a:rPr sz="2400" spc="265" dirty="0">
                          <a:solidFill>
                            <a:srgbClr val="404040"/>
                          </a:solidFill>
                          <a:latin typeface="Calibri"/>
                          <a:cs typeface="Calibri"/>
                        </a:rPr>
                        <a:t>Yes (but</a:t>
                      </a:r>
                      <a:r>
                        <a:rPr sz="2400" spc="60" dirty="0">
                          <a:solidFill>
                            <a:srgbClr val="404040"/>
                          </a:solidFill>
                          <a:latin typeface="Calibri"/>
                          <a:cs typeface="Calibri"/>
                        </a:rPr>
                        <a:t> </a:t>
                      </a:r>
                      <a:r>
                        <a:rPr sz="2400" spc="190" dirty="0">
                          <a:solidFill>
                            <a:srgbClr val="404040"/>
                          </a:solidFill>
                          <a:latin typeface="Calibri"/>
                          <a:cs typeface="Calibri"/>
                        </a:rPr>
                        <a:t>rare)</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7620" algn="ctr">
                        <a:lnSpc>
                          <a:spcPct val="100000"/>
                        </a:lnSpc>
                        <a:spcBef>
                          <a:spcPts val="275"/>
                        </a:spcBef>
                      </a:pPr>
                      <a:r>
                        <a:rPr sz="2400" spc="265" dirty="0">
                          <a:solidFill>
                            <a:srgbClr val="404040"/>
                          </a:solidFill>
                          <a:latin typeface="Calibri"/>
                          <a:cs typeface="Calibri"/>
                        </a:rPr>
                        <a:t>Yes</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75"/>
                        </a:spcBef>
                      </a:pPr>
                      <a:r>
                        <a:rPr sz="2400" spc="275" dirty="0">
                          <a:solidFill>
                            <a:srgbClr val="404040"/>
                          </a:solidFill>
                          <a:latin typeface="Calibri"/>
                          <a:cs typeface="Calibri"/>
                        </a:rPr>
                        <a:t>Not</a:t>
                      </a:r>
                      <a:r>
                        <a:rPr sz="2400" spc="150" dirty="0">
                          <a:solidFill>
                            <a:srgbClr val="404040"/>
                          </a:solidFill>
                          <a:latin typeface="Calibri"/>
                          <a:cs typeface="Calibri"/>
                        </a:rPr>
                        <a:t> </a:t>
                      </a:r>
                      <a:r>
                        <a:rPr sz="2400" spc="200" dirty="0">
                          <a:solidFill>
                            <a:srgbClr val="404040"/>
                          </a:solidFill>
                          <a:latin typeface="Calibri"/>
                          <a:cs typeface="Calibri"/>
                        </a:rPr>
                        <a:t>really</a:t>
                      </a:r>
                      <a:endParaRPr sz="240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5"/>
                  </a:ext>
                </a:extLst>
              </a:tr>
            </a:tbl>
          </a:graphicData>
        </a:graphic>
      </p:graphicFrame>
      <p:sp>
        <p:nvSpPr>
          <p:cNvPr id="3" name="object 3"/>
          <p:cNvSpPr/>
          <p:nvPr/>
        </p:nvSpPr>
        <p:spPr>
          <a:xfrm>
            <a:off x="5532893" y="3966267"/>
            <a:ext cx="2382520" cy="465455"/>
          </a:xfrm>
          <a:custGeom>
            <a:avLst/>
            <a:gdLst/>
            <a:ahLst/>
            <a:cxnLst/>
            <a:rect l="l" t="t" r="r" b="b"/>
            <a:pathLst>
              <a:path w="2382520" h="465454">
                <a:moveTo>
                  <a:pt x="2304884" y="0"/>
                </a:moveTo>
                <a:lnTo>
                  <a:pt x="77495" y="0"/>
                </a:lnTo>
                <a:lnTo>
                  <a:pt x="47330" y="6090"/>
                </a:lnTo>
                <a:lnTo>
                  <a:pt x="22698" y="22698"/>
                </a:lnTo>
                <a:lnTo>
                  <a:pt x="6090" y="47330"/>
                </a:lnTo>
                <a:lnTo>
                  <a:pt x="0" y="77495"/>
                </a:lnTo>
                <a:lnTo>
                  <a:pt x="0" y="387451"/>
                </a:lnTo>
                <a:lnTo>
                  <a:pt x="6090" y="417616"/>
                </a:lnTo>
                <a:lnTo>
                  <a:pt x="22698" y="442248"/>
                </a:lnTo>
                <a:lnTo>
                  <a:pt x="47330" y="458856"/>
                </a:lnTo>
                <a:lnTo>
                  <a:pt x="77495" y="464947"/>
                </a:lnTo>
                <a:lnTo>
                  <a:pt x="2304884" y="464947"/>
                </a:lnTo>
                <a:lnTo>
                  <a:pt x="2335049" y="458856"/>
                </a:lnTo>
                <a:lnTo>
                  <a:pt x="2359682" y="442248"/>
                </a:lnTo>
                <a:lnTo>
                  <a:pt x="2376290" y="417616"/>
                </a:lnTo>
                <a:lnTo>
                  <a:pt x="2382380" y="387451"/>
                </a:lnTo>
                <a:lnTo>
                  <a:pt x="2382380" y="77495"/>
                </a:lnTo>
                <a:lnTo>
                  <a:pt x="2376290" y="47330"/>
                </a:lnTo>
                <a:lnTo>
                  <a:pt x="2359682" y="22698"/>
                </a:lnTo>
                <a:lnTo>
                  <a:pt x="2335049" y="6090"/>
                </a:lnTo>
                <a:lnTo>
                  <a:pt x="2304884" y="0"/>
                </a:lnTo>
                <a:close/>
              </a:path>
            </a:pathLst>
          </a:custGeom>
          <a:solidFill>
            <a:srgbClr val="F05A28">
              <a:alpha val="50199"/>
            </a:srgbClr>
          </a:solidFill>
        </p:spPr>
        <p:txBody>
          <a:bodyPr wrap="square" lIns="0" tIns="0" rIns="0" bIns="0" rtlCol="0"/>
          <a:lstStyle/>
          <a:p>
            <a:endParaRPr/>
          </a:p>
        </p:txBody>
      </p:sp>
      <p:sp>
        <p:nvSpPr>
          <p:cNvPr id="4" name="object 4"/>
          <p:cNvSpPr/>
          <p:nvPr/>
        </p:nvSpPr>
        <p:spPr>
          <a:xfrm>
            <a:off x="9678571" y="3966268"/>
            <a:ext cx="1685289" cy="465455"/>
          </a:xfrm>
          <a:custGeom>
            <a:avLst/>
            <a:gdLst/>
            <a:ahLst/>
            <a:cxnLst/>
            <a:rect l="l" t="t" r="r" b="b"/>
            <a:pathLst>
              <a:path w="1685290" h="465454">
                <a:moveTo>
                  <a:pt x="1607261" y="0"/>
                </a:moveTo>
                <a:lnTo>
                  <a:pt x="77495" y="0"/>
                </a:lnTo>
                <a:lnTo>
                  <a:pt x="47330" y="6090"/>
                </a:lnTo>
                <a:lnTo>
                  <a:pt x="22698" y="22698"/>
                </a:lnTo>
                <a:lnTo>
                  <a:pt x="6090" y="47330"/>
                </a:lnTo>
                <a:lnTo>
                  <a:pt x="0" y="77495"/>
                </a:lnTo>
                <a:lnTo>
                  <a:pt x="0" y="387451"/>
                </a:lnTo>
                <a:lnTo>
                  <a:pt x="6090" y="417616"/>
                </a:lnTo>
                <a:lnTo>
                  <a:pt x="22698" y="442248"/>
                </a:lnTo>
                <a:lnTo>
                  <a:pt x="47330" y="458856"/>
                </a:lnTo>
                <a:lnTo>
                  <a:pt x="77495" y="464947"/>
                </a:lnTo>
                <a:lnTo>
                  <a:pt x="1607261" y="464947"/>
                </a:lnTo>
                <a:lnTo>
                  <a:pt x="1637425" y="458856"/>
                </a:lnTo>
                <a:lnTo>
                  <a:pt x="1662058" y="442248"/>
                </a:lnTo>
                <a:lnTo>
                  <a:pt x="1678666" y="417616"/>
                </a:lnTo>
                <a:lnTo>
                  <a:pt x="1684756" y="387451"/>
                </a:lnTo>
                <a:lnTo>
                  <a:pt x="1684756" y="77495"/>
                </a:lnTo>
                <a:lnTo>
                  <a:pt x="1678666" y="47330"/>
                </a:lnTo>
                <a:lnTo>
                  <a:pt x="1662058" y="22698"/>
                </a:lnTo>
                <a:lnTo>
                  <a:pt x="1637425" y="6090"/>
                </a:lnTo>
                <a:lnTo>
                  <a:pt x="1607261" y="0"/>
                </a:lnTo>
                <a:close/>
              </a:path>
            </a:pathLst>
          </a:custGeom>
          <a:solidFill>
            <a:srgbClr val="F05A28">
              <a:alpha val="50199"/>
            </a:srgbClr>
          </a:solidFill>
        </p:spPr>
        <p:txBody>
          <a:bodyPr wrap="square" lIns="0" tIns="0" rIns="0" bIns="0" rtlCol="0"/>
          <a:lstStyle/>
          <a:p>
            <a:endParaRPr/>
          </a:p>
        </p:txBody>
      </p:sp>
      <p:sp>
        <p:nvSpPr>
          <p:cNvPr id="5" name="object 5"/>
          <p:cNvSpPr/>
          <p:nvPr/>
        </p:nvSpPr>
        <p:spPr>
          <a:xfrm>
            <a:off x="9670212" y="2594673"/>
            <a:ext cx="1693545" cy="930275"/>
          </a:xfrm>
          <a:custGeom>
            <a:avLst/>
            <a:gdLst/>
            <a:ahLst/>
            <a:cxnLst/>
            <a:rect l="l" t="t" r="r" b="b"/>
            <a:pathLst>
              <a:path w="1693545" h="930275">
                <a:moveTo>
                  <a:pt x="1693113" y="542429"/>
                </a:moveTo>
                <a:lnTo>
                  <a:pt x="1687017" y="512267"/>
                </a:lnTo>
                <a:lnTo>
                  <a:pt x="1670418" y="487641"/>
                </a:lnTo>
                <a:lnTo>
                  <a:pt x="1645780" y="471030"/>
                </a:lnTo>
                <a:lnTo>
                  <a:pt x="1615617" y="464934"/>
                </a:lnTo>
                <a:lnTo>
                  <a:pt x="1606143" y="464934"/>
                </a:lnTo>
                <a:lnTo>
                  <a:pt x="1636255" y="458863"/>
                </a:lnTo>
                <a:lnTo>
                  <a:pt x="1660880" y="442252"/>
                </a:lnTo>
                <a:lnTo>
                  <a:pt x="1677492" y="417614"/>
                </a:lnTo>
                <a:lnTo>
                  <a:pt x="1683588" y="387451"/>
                </a:lnTo>
                <a:lnTo>
                  <a:pt x="1683588" y="77495"/>
                </a:lnTo>
                <a:lnTo>
                  <a:pt x="1677492" y="47332"/>
                </a:lnTo>
                <a:lnTo>
                  <a:pt x="1660880" y="22694"/>
                </a:lnTo>
                <a:lnTo>
                  <a:pt x="1636255" y="6096"/>
                </a:lnTo>
                <a:lnTo>
                  <a:pt x="1606092" y="0"/>
                </a:lnTo>
                <a:lnTo>
                  <a:pt x="85852" y="0"/>
                </a:lnTo>
                <a:lnTo>
                  <a:pt x="55689" y="6096"/>
                </a:lnTo>
                <a:lnTo>
                  <a:pt x="31051" y="22694"/>
                </a:lnTo>
                <a:lnTo>
                  <a:pt x="14439" y="47332"/>
                </a:lnTo>
                <a:lnTo>
                  <a:pt x="8356" y="77495"/>
                </a:lnTo>
                <a:lnTo>
                  <a:pt x="8356" y="387451"/>
                </a:lnTo>
                <a:lnTo>
                  <a:pt x="14439" y="417614"/>
                </a:lnTo>
                <a:lnTo>
                  <a:pt x="31051" y="442252"/>
                </a:lnTo>
                <a:lnTo>
                  <a:pt x="55689" y="458863"/>
                </a:lnTo>
                <a:lnTo>
                  <a:pt x="85788" y="464934"/>
                </a:lnTo>
                <a:lnTo>
                  <a:pt x="77495" y="464934"/>
                </a:lnTo>
                <a:lnTo>
                  <a:pt x="47332" y="471030"/>
                </a:lnTo>
                <a:lnTo>
                  <a:pt x="22694" y="487641"/>
                </a:lnTo>
                <a:lnTo>
                  <a:pt x="6096" y="512267"/>
                </a:lnTo>
                <a:lnTo>
                  <a:pt x="0" y="542429"/>
                </a:lnTo>
                <a:lnTo>
                  <a:pt x="0" y="852385"/>
                </a:lnTo>
                <a:lnTo>
                  <a:pt x="6096" y="882561"/>
                </a:lnTo>
                <a:lnTo>
                  <a:pt x="22694" y="907186"/>
                </a:lnTo>
                <a:lnTo>
                  <a:pt x="47332" y="923798"/>
                </a:lnTo>
                <a:lnTo>
                  <a:pt x="77495" y="929881"/>
                </a:lnTo>
                <a:lnTo>
                  <a:pt x="1615617" y="929881"/>
                </a:lnTo>
                <a:lnTo>
                  <a:pt x="1645780" y="923798"/>
                </a:lnTo>
                <a:lnTo>
                  <a:pt x="1670418" y="907186"/>
                </a:lnTo>
                <a:lnTo>
                  <a:pt x="1687017" y="882561"/>
                </a:lnTo>
                <a:lnTo>
                  <a:pt x="1693113" y="852385"/>
                </a:lnTo>
                <a:lnTo>
                  <a:pt x="1693113" y="542429"/>
                </a:lnTo>
                <a:close/>
              </a:path>
            </a:pathLst>
          </a:custGeom>
          <a:solidFill>
            <a:srgbClr val="9BC850">
              <a:alpha val="50199"/>
            </a:srgbClr>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54020" y="1677791"/>
          <a:ext cx="11714480" cy="2741796"/>
        </p:xfrm>
        <a:graphic>
          <a:graphicData uri="http://schemas.openxmlformats.org/drawingml/2006/table">
            <a:tbl>
              <a:tblPr firstRow="1" bandRow="1">
                <a:tableStyleId>{2D5ABB26-0587-4C30-8999-92F81FD0307C}</a:tableStyleId>
              </a:tblPr>
              <a:tblGrid>
                <a:gridCol w="1699260">
                  <a:extLst>
                    <a:ext uri="{9D8B030D-6E8A-4147-A177-3AD203B41FA5}">
                      <a16:colId xmlns:a16="http://schemas.microsoft.com/office/drawing/2014/main" val="20000"/>
                    </a:ext>
                  </a:extLst>
                </a:gridCol>
                <a:gridCol w="2229485">
                  <a:extLst>
                    <a:ext uri="{9D8B030D-6E8A-4147-A177-3AD203B41FA5}">
                      <a16:colId xmlns:a16="http://schemas.microsoft.com/office/drawing/2014/main" val="20001"/>
                    </a:ext>
                  </a:extLst>
                </a:gridCol>
                <a:gridCol w="1943735">
                  <a:extLst>
                    <a:ext uri="{9D8B030D-6E8A-4147-A177-3AD203B41FA5}">
                      <a16:colId xmlns:a16="http://schemas.microsoft.com/office/drawing/2014/main" val="20002"/>
                    </a:ext>
                  </a:extLst>
                </a:gridCol>
                <a:gridCol w="2413635">
                  <a:extLst>
                    <a:ext uri="{9D8B030D-6E8A-4147-A177-3AD203B41FA5}">
                      <a16:colId xmlns:a16="http://schemas.microsoft.com/office/drawing/2014/main" val="20003"/>
                    </a:ext>
                  </a:extLst>
                </a:gridCol>
                <a:gridCol w="1741170">
                  <a:extLst>
                    <a:ext uri="{9D8B030D-6E8A-4147-A177-3AD203B41FA5}">
                      <a16:colId xmlns:a16="http://schemas.microsoft.com/office/drawing/2014/main" val="20004"/>
                    </a:ext>
                  </a:extLst>
                </a:gridCol>
                <a:gridCol w="1687195">
                  <a:extLst>
                    <a:ext uri="{9D8B030D-6E8A-4147-A177-3AD203B41FA5}">
                      <a16:colId xmlns:a16="http://schemas.microsoft.com/office/drawing/2014/main" val="20005"/>
                    </a:ext>
                  </a:extLst>
                </a:gridCol>
              </a:tblGrid>
              <a:tr h="456966">
                <a:tc rowSpan="2">
                  <a:txBody>
                    <a:bodyPr/>
                    <a:lstStyle/>
                    <a:p>
                      <a:pPr>
                        <a:lnSpc>
                          <a:spcPct val="100000"/>
                        </a:lnSpc>
                      </a:pPr>
                      <a:endParaRPr sz="2300">
                        <a:latin typeface="Times New Roman"/>
                        <a:cs typeface="Times New Roman"/>
                      </a:endParaRPr>
                    </a:p>
                  </a:txBody>
                  <a:tcPr marL="0" marR="0" marT="0" marB="0">
                    <a:lnR w="12700">
                      <a:solidFill>
                        <a:srgbClr val="2A9FBC"/>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a:txBody>
                    <a:bodyPr/>
                    <a:lstStyle/>
                    <a:p>
                      <a:pPr algn="ctr">
                        <a:lnSpc>
                          <a:spcPct val="100000"/>
                        </a:lnSpc>
                        <a:spcBef>
                          <a:spcPts val="270"/>
                        </a:spcBef>
                      </a:pPr>
                      <a:r>
                        <a:rPr sz="2350" spc="315" dirty="0">
                          <a:solidFill>
                            <a:srgbClr val="404040"/>
                          </a:solidFill>
                          <a:latin typeface="Calibri"/>
                          <a:cs typeface="Calibri"/>
                        </a:rPr>
                        <a:t>Functional</a:t>
                      </a:r>
                      <a:endParaRPr sz="2350">
                        <a:latin typeface="Calibri"/>
                        <a:cs typeface="Calibri"/>
                      </a:endParaRPr>
                    </a:p>
                  </a:txBody>
                  <a:tcPr marL="0" marR="0" marT="3429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gridSpan="3">
                  <a:txBody>
                    <a:bodyPr/>
                    <a:lstStyle/>
                    <a:p>
                      <a:pPr algn="ctr">
                        <a:lnSpc>
                          <a:spcPct val="100000"/>
                        </a:lnSpc>
                        <a:spcBef>
                          <a:spcPts val="270"/>
                        </a:spcBef>
                      </a:pPr>
                      <a:r>
                        <a:rPr sz="2350" spc="325" dirty="0">
                          <a:solidFill>
                            <a:srgbClr val="404040"/>
                          </a:solidFill>
                          <a:latin typeface="Calibri"/>
                          <a:cs typeface="Calibri"/>
                        </a:rPr>
                        <a:t>Non-Functional</a:t>
                      </a:r>
                      <a:endParaRPr sz="2350">
                        <a:latin typeface="Calibri"/>
                        <a:cs typeface="Calibri"/>
                      </a:endParaRPr>
                    </a:p>
                  </a:txBody>
                  <a:tcPr marL="0" marR="0" marT="34290" marB="0">
                    <a:lnL w="12700">
                      <a:solidFill>
                        <a:srgbClr val="2A9FBC"/>
                      </a:solidFill>
                      <a:prstDash val="solid"/>
                    </a:lnL>
                    <a:lnR w="12700">
                      <a:solidFill>
                        <a:srgbClr val="2A9FBC"/>
                      </a:solidFill>
                      <a:prstDash val="solid"/>
                    </a:lnR>
                    <a:lnT w="12700">
                      <a:solidFill>
                        <a:srgbClr val="2A9FBC"/>
                      </a:solidFill>
                      <a:prstDash val="solid"/>
                    </a:lnT>
                    <a:lnB w="28575">
                      <a:solidFill>
                        <a:srgbClr val="2A9FBC"/>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56966">
                <a:tc vMerge="1">
                  <a:txBody>
                    <a:bodyPr/>
                    <a:lstStyle/>
                    <a:p>
                      <a:endParaRPr/>
                    </a:p>
                  </a:txBody>
                  <a:tcPr marL="0" marR="0" marT="0" marB="0">
                    <a:lnR w="12700">
                      <a:solidFill>
                        <a:srgbClr val="2A9FBC"/>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5080" algn="ctr">
                        <a:lnSpc>
                          <a:spcPct val="100000"/>
                        </a:lnSpc>
                        <a:spcBef>
                          <a:spcPts val="250"/>
                        </a:spcBef>
                      </a:pPr>
                      <a:r>
                        <a:rPr sz="2400" spc="250" dirty="0">
                          <a:solidFill>
                            <a:srgbClr val="404040"/>
                          </a:solidFill>
                          <a:latin typeface="Calibri"/>
                          <a:cs typeface="Calibri"/>
                        </a:rPr>
                        <a:t>Performance</a:t>
                      </a:r>
                      <a:endParaRPr sz="2400">
                        <a:latin typeface="Calibri"/>
                        <a:cs typeface="Calibri"/>
                      </a:endParaRPr>
                    </a:p>
                  </a:txBody>
                  <a:tcPr marL="0" marR="0" marT="3175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8255" algn="ctr">
                        <a:lnSpc>
                          <a:spcPct val="100000"/>
                        </a:lnSpc>
                        <a:spcBef>
                          <a:spcPts val="250"/>
                        </a:spcBef>
                      </a:pPr>
                      <a:r>
                        <a:rPr sz="2400" spc="254" dirty="0">
                          <a:solidFill>
                            <a:srgbClr val="404040"/>
                          </a:solidFill>
                          <a:latin typeface="Calibri"/>
                          <a:cs typeface="Calibri"/>
                        </a:rPr>
                        <a:t>Security</a:t>
                      </a:r>
                      <a:endParaRPr sz="2400">
                        <a:latin typeface="Calibri"/>
                        <a:cs typeface="Calibri"/>
                      </a:endParaRPr>
                    </a:p>
                  </a:txBody>
                  <a:tcPr marL="0" marR="0" marT="3175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50"/>
                        </a:spcBef>
                      </a:pPr>
                      <a:r>
                        <a:rPr sz="2400" spc="229" dirty="0">
                          <a:solidFill>
                            <a:srgbClr val="404040"/>
                          </a:solidFill>
                          <a:latin typeface="Calibri"/>
                          <a:cs typeface="Calibri"/>
                        </a:rPr>
                        <a:t>Usability</a:t>
                      </a:r>
                      <a:endParaRPr sz="2400">
                        <a:latin typeface="Calibri"/>
                        <a:cs typeface="Calibri"/>
                      </a:endParaRPr>
                    </a:p>
                  </a:txBody>
                  <a:tcPr marL="0" marR="0" marT="31750" marB="0">
                    <a:lnL w="12700">
                      <a:solidFill>
                        <a:srgbClr val="2A9FBC"/>
                      </a:solidFill>
                      <a:prstDash val="solid"/>
                    </a:lnL>
                    <a:lnR w="12700">
                      <a:solidFill>
                        <a:srgbClr val="2A9FBC"/>
                      </a:solidFill>
                      <a:prstDash val="solid"/>
                    </a:lnR>
                    <a:lnT w="28575">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1"/>
                  </a:ext>
                </a:extLst>
              </a:tr>
              <a:tr h="456966">
                <a:tc rowSpan="2">
                  <a:txBody>
                    <a:bodyPr/>
                    <a:lstStyle/>
                    <a:p>
                      <a:pPr marL="198755">
                        <a:lnSpc>
                          <a:spcPct val="100000"/>
                        </a:lnSpc>
                        <a:spcBef>
                          <a:spcPts val="2215"/>
                        </a:spcBef>
                      </a:pPr>
                      <a:r>
                        <a:rPr sz="2000" spc="235" dirty="0">
                          <a:solidFill>
                            <a:srgbClr val="FFFFFF"/>
                          </a:solidFill>
                          <a:latin typeface="Calibri"/>
                          <a:cs typeface="Calibri"/>
                        </a:rPr>
                        <a:t>Black-box</a:t>
                      </a:r>
                      <a:endParaRPr sz="2000" dirty="0">
                        <a:latin typeface="Calibri"/>
                        <a:cs typeface="Calibri"/>
                      </a:endParaRPr>
                    </a:p>
                  </a:txBody>
                  <a:tcPr marL="0" marR="0" marT="281305" marB="0">
                    <a:lnR w="12700">
                      <a:solidFill>
                        <a:srgbClr val="2A9FBC"/>
                      </a:solidFill>
                      <a:prstDash val="solid"/>
                    </a:lnR>
                    <a:solidFill>
                      <a:srgbClr val="404040"/>
                    </a:solidFill>
                  </a:tcPr>
                </a:tc>
                <a:tc>
                  <a:txBody>
                    <a:bodyPr/>
                    <a:lstStyle/>
                    <a:p>
                      <a:pPr marL="1270" algn="ctr">
                        <a:lnSpc>
                          <a:spcPct val="100000"/>
                        </a:lnSpc>
                        <a:spcBef>
                          <a:spcPts val="275"/>
                        </a:spcBef>
                      </a:pPr>
                      <a:r>
                        <a:rPr sz="2350" spc="355" dirty="0">
                          <a:solidFill>
                            <a:srgbClr val="404040"/>
                          </a:solidFill>
                          <a:latin typeface="Calibri"/>
                          <a:cs typeface="Calibri"/>
                        </a:rPr>
                        <a:t>Acceptance</a:t>
                      </a:r>
                      <a:endParaRPr sz="235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571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7620"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952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extLst>
                  <a:ext uri="{0D108BD9-81ED-4DB2-BD59-A6C34878D82A}">
                    <a16:rowId xmlns:a16="http://schemas.microsoft.com/office/drawing/2014/main" val="10002"/>
                  </a:ext>
                </a:extLst>
              </a:tr>
              <a:tr h="456966">
                <a:tc vMerge="1">
                  <a:txBody>
                    <a:bodyPr/>
                    <a:lstStyle/>
                    <a:p>
                      <a:endParaRPr/>
                    </a:p>
                  </a:txBody>
                  <a:tcPr marL="0" marR="0" marT="281305" marB="0">
                    <a:lnR w="12700">
                      <a:solidFill>
                        <a:srgbClr val="2A9FBC"/>
                      </a:solidFill>
                      <a:prstDash val="solid"/>
                    </a:lnR>
                    <a:solidFill>
                      <a:srgbClr val="404040"/>
                    </a:solidFill>
                  </a:tcPr>
                </a:tc>
                <a:tc>
                  <a:txBody>
                    <a:bodyPr/>
                    <a:lstStyle/>
                    <a:p>
                      <a:pPr marL="1905" algn="ctr">
                        <a:lnSpc>
                          <a:spcPct val="100000"/>
                        </a:lnSpc>
                        <a:spcBef>
                          <a:spcPts val="275"/>
                        </a:spcBef>
                      </a:pPr>
                      <a:r>
                        <a:rPr sz="2350" spc="345" dirty="0">
                          <a:solidFill>
                            <a:srgbClr val="404040"/>
                          </a:solidFill>
                          <a:latin typeface="Calibri"/>
                          <a:cs typeface="Calibri"/>
                        </a:rPr>
                        <a:t>System</a:t>
                      </a:r>
                      <a:endParaRPr sz="2350">
                        <a:latin typeface="Calibri"/>
                        <a:cs typeface="Calibri"/>
                      </a:endParaRPr>
                    </a:p>
                  </a:txBody>
                  <a:tcPr marL="0" marR="0" marT="34925"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571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7620"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3"/>
                  </a:ext>
                </a:extLst>
              </a:tr>
              <a:tr h="456966">
                <a:tc>
                  <a:txBody>
                    <a:bodyPr/>
                    <a:lstStyle/>
                    <a:p>
                      <a:pPr marR="16510" algn="ctr">
                        <a:lnSpc>
                          <a:spcPct val="100000"/>
                        </a:lnSpc>
                        <a:spcBef>
                          <a:spcPts val="440"/>
                        </a:spcBef>
                      </a:pPr>
                      <a:r>
                        <a:rPr sz="2000" spc="235" dirty="0">
                          <a:solidFill>
                            <a:srgbClr val="404040"/>
                          </a:solidFill>
                          <a:latin typeface="Calibri"/>
                          <a:cs typeface="Calibri"/>
                        </a:rPr>
                        <a:t>Both</a:t>
                      </a:r>
                      <a:endParaRPr sz="2000" dirty="0">
                        <a:latin typeface="Calibri"/>
                        <a:cs typeface="Calibri"/>
                      </a:endParaRPr>
                    </a:p>
                  </a:txBody>
                  <a:tcPr marL="0" marR="0" marT="55880" marB="0">
                    <a:lnR w="12700">
                      <a:solidFill>
                        <a:srgbClr val="2A9FBC"/>
                      </a:solidFill>
                      <a:prstDash val="solid"/>
                    </a:lnR>
                    <a:lnB w="12700">
                      <a:solidFill>
                        <a:srgbClr val="404040"/>
                      </a:solidFill>
                      <a:prstDash val="solid"/>
                    </a:lnB>
                    <a:solidFill>
                      <a:srgbClr val="E5E5E5"/>
                    </a:solidFill>
                  </a:tcPr>
                </a:tc>
                <a:tc>
                  <a:txBody>
                    <a:bodyPr/>
                    <a:lstStyle/>
                    <a:p>
                      <a:pPr marL="1270" algn="ctr">
                        <a:lnSpc>
                          <a:spcPct val="100000"/>
                        </a:lnSpc>
                        <a:spcBef>
                          <a:spcPts val="280"/>
                        </a:spcBef>
                      </a:pPr>
                      <a:r>
                        <a:rPr sz="2350" spc="285" dirty="0">
                          <a:solidFill>
                            <a:srgbClr val="404040"/>
                          </a:solidFill>
                          <a:latin typeface="Calibri"/>
                          <a:cs typeface="Calibri"/>
                        </a:rPr>
                        <a:t>Integration</a:t>
                      </a:r>
                      <a:endParaRPr sz="2350">
                        <a:latin typeface="Calibri"/>
                        <a:cs typeface="Calibri"/>
                      </a:endParaRPr>
                    </a:p>
                  </a:txBody>
                  <a:tcPr marL="0" marR="0" marT="3556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571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7620"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9525" algn="ctr">
                        <a:lnSpc>
                          <a:spcPct val="100000"/>
                        </a:lnSpc>
                        <a:spcBef>
                          <a:spcPts val="254"/>
                        </a:spcBef>
                      </a:pPr>
                      <a:r>
                        <a:rPr sz="2400" spc="265" dirty="0">
                          <a:solidFill>
                            <a:srgbClr val="404040"/>
                          </a:solidFill>
                          <a:latin typeface="Calibri"/>
                          <a:cs typeface="Calibri"/>
                        </a:rPr>
                        <a:t>Yes</a:t>
                      </a:r>
                      <a:endParaRPr sz="2400">
                        <a:latin typeface="Calibri"/>
                        <a:cs typeface="Calibri"/>
                      </a:endParaRPr>
                    </a:p>
                  </a:txBody>
                  <a:tcPr marL="0" marR="0" marT="32384"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tcPr>
                </a:tc>
                <a:extLst>
                  <a:ext uri="{0D108BD9-81ED-4DB2-BD59-A6C34878D82A}">
                    <a16:rowId xmlns:a16="http://schemas.microsoft.com/office/drawing/2014/main" val="10004"/>
                  </a:ext>
                </a:extLst>
              </a:tr>
              <a:tr h="456966">
                <a:tc>
                  <a:txBody>
                    <a:bodyPr/>
                    <a:lstStyle/>
                    <a:p>
                      <a:pPr algn="ctr">
                        <a:lnSpc>
                          <a:spcPct val="100000"/>
                        </a:lnSpc>
                        <a:spcBef>
                          <a:spcPts val="620"/>
                        </a:spcBef>
                      </a:pPr>
                      <a:r>
                        <a:rPr sz="1800" spc="200" dirty="0">
                          <a:solidFill>
                            <a:srgbClr val="404040"/>
                          </a:solidFill>
                          <a:latin typeface="Calibri"/>
                          <a:cs typeface="Calibri"/>
                        </a:rPr>
                        <a:t>White-box</a:t>
                      </a:r>
                      <a:endParaRPr sz="1800">
                        <a:latin typeface="Calibri"/>
                        <a:cs typeface="Calibri"/>
                      </a:endParaRPr>
                    </a:p>
                  </a:txBody>
                  <a:tcPr marL="0" marR="0" marT="78740" marB="0">
                    <a:lnL w="12700">
                      <a:solidFill>
                        <a:srgbClr val="404040"/>
                      </a:solidFill>
                      <a:prstDash val="solid"/>
                    </a:lnL>
                    <a:lnR w="28575">
                      <a:solidFill>
                        <a:srgbClr val="404040"/>
                      </a:solidFill>
                      <a:prstDash val="solid"/>
                    </a:lnR>
                    <a:lnT w="12700">
                      <a:solidFill>
                        <a:srgbClr val="404040"/>
                      </a:solidFill>
                      <a:prstDash val="solid"/>
                    </a:lnT>
                    <a:lnB w="12700">
                      <a:solidFill>
                        <a:srgbClr val="404040"/>
                      </a:solidFill>
                      <a:prstDash val="solid"/>
                    </a:lnB>
                  </a:tcPr>
                </a:tc>
                <a:tc>
                  <a:txBody>
                    <a:bodyPr/>
                    <a:lstStyle/>
                    <a:p>
                      <a:pPr marL="635" algn="ctr">
                        <a:lnSpc>
                          <a:spcPct val="100000"/>
                        </a:lnSpc>
                        <a:spcBef>
                          <a:spcPts val="280"/>
                        </a:spcBef>
                      </a:pPr>
                      <a:r>
                        <a:rPr sz="2350" spc="260" dirty="0">
                          <a:solidFill>
                            <a:srgbClr val="404040"/>
                          </a:solidFill>
                          <a:latin typeface="Calibri"/>
                          <a:cs typeface="Calibri"/>
                        </a:rPr>
                        <a:t>Unit</a:t>
                      </a:r>
                      <a:endParaRPr sz="2350">
                        <a:latin typeface="Calibri"/>
                        <a:cs typeface="Calibri"/>
                      </a:endParaRPr>
                    </a:p>
                  </a:txBody>
                  <a:tcPr marL="0" marR="0" marT="35560" marB="0">
                    <a:lnL w="28575">
                      <a:solidFill>
                        <a:srgbClr val="404040"/>
                      </a:solidFill>
                      <a:prstDash val="solid"/>
                    </a:lnL>
                    <a:lnR w="12700">
                      <a:solidFill>
                        <a:srgbClr val="2A9FBC"/>
                      </a:solidFill>
                      <a:prstDash val="solid"/>
                    </a:lnR>
                    <a:lnT w="12700">
                      <a:solidFill>
                        <a:srgbClr val="2A9FBC"/>
                      </a:solidFill>
                      <a:prstDash val="solid"/>
                    </a:lnT>
                    <a:lnB w="12700">
                      <a:solidFill>
                        <a:srgbClr val="2A9FBC"/>
                      </a:solidFill>
                      <a:prstDash val="solid"/>
                    </a:lnB>
                  </a:tcPr>
                </a:tc>
                <a:tc>
                  <a:txBody>
                    <a:bodyPr/>
                    <a:lstStyle/>
                    <a:p>
                      <a:pPr marL="3175" algn="ctr">
                        <a:lnSpc>
                          <a:spcPct val="100000"/>
                        </a:lnSpc>
                        <a:spcBef>
                          <a:spcPts val="260"/>
                        </a:spcBef>
                      </a:pPr>
                      <a:r>
                        <a:rPr sz="2400" spc="265" dirty="0">
                          <a:solidFill>
                            <a:srgbClr val="404040"/>
                          </a:solidFill>
                          <a:latin typeface="Calibri"/>
                          <a:cs typeface="Calibri"/>
                        </a:rPr>
                        <a:t>Yes</a:t>
                      </a:r>
                      <a:endParaRPr sz="2400">
                        <a:latin typeface="Calibri"/>
                        <a:cs typeface="Calibri"/>
                      </a:endParaRPr>
                    </a:p>
                  </a:txBody>
                  <a:tcPr marL="0" marR="0" marT="3302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5715" algn="ctr">
                        <a:lnSpc>
                          <a:spcPct val="100000"/>
                        </a:lnSpc>
                        <a:spcBef>
                          <a:spcPts val="260"/>
                        </a:spcBef>
                      </a:pPr>
                      <a:r>
                        <a:rPr sz="2400" spc="265" dirty="0">
                          <a:solidFill>
                            <a:srgbClr val="404040"/>
                          </a:solidFill>
                          <a:latin typeface="Calibri"/>
                          <a:cs typeface="Calibri"/>
                        </a:rPr>
                        <a:t>Yes (but</a:t>
                      </a:r>
                      <a:r>
                        <a:rPr sz="2400" spc="60" dirty="0">
                          <a:solidFill>
                            <a:srgbClr val="404040"/>
                          </a:solidFill>
                          <a:latin typeface="Calibri"/>
                          <a:cs typeface="Calibri"/>
                        </a:rPr>
                        <a:t> </a:t>
                      </a:r>
                      <a:r>
                        <a:rPr sz="2400" spc="190" dirty="0">
                          <a:solidFill>
                            <a:srgbClr val="404040"/>
                          </a:solidFill>
                          <a:latin typeface="Calibri"/>
                          <a:cs typeface="Calibri"/>
                        </a:rPr>
                        <a:t>rare)</a:t>
                      </a:r>
                      <a:endParaRPr sz="2400">
                        <a:latin typeface="Calibri"/>
                        <a:cs typeface="Calibri"/>
                      </a:endParaRPr>
                    </a:p>
                  </a:txBody>
                  <a:tcPr marL="0" marR="0" marT="3302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7620" algn="ctr">
                        <a:lnSpc>
                          <a:spcPct val="100000"/>
                        </a:lnSpc>
                        <a:spcBef>
                          <a:spcPts val="260"/>
                        </a:spcBef>
                      </a:pPr>
                      <a:r>
                        <a:rPr sz="2400" spc="265" dirty="0">
                          <a:solidFill>
                            <a:srgbClr val="404040"/>
                          </a:solidFill>
                          <a:latin typeface="Calibri"/>
                          <a:cs typeface="Calibri"/>
                        </a:rPr>
                        <a:t>Yes</a:t>
                      </a:r>
                      <a:endParaRPr sz="2400">
                        <a:latin typeface="Calibri"/>
                        <a:cs typeface="Calibri"/>
                      </a:endParaRPr>
                    </a:p>
                  </a:txBody>
                  <a:tcPr marL="0" marR="0" marT="3302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tc>
                  <a:txBody>
                    <a:bodyPr/>
                    <a:lstStyle/>
                    <a:p>
                      <a:pPr marL="9525" algn="ctr">
                        <a:lnSpc>
                          <a:spcPct val="100000"/>
                        </a:lnSpc>
                        <a:spcBef>
                          <a:spcPts val="260"/>
                        </a:spcBef>
                      </a:pPr>
                      <a:r>
                        <a:rPr sz="2400" spc="275" dirty="0">
                          <a:solidFill>
                            <a:srgbClr val="404040"/>
                          </a:solidFill>
                          <a:latin typeface="Calibri"/>
                          <a:cs typeface="Calibri"/>
                        </a:rPr>
                        <a:t>Not</a:t>
                      </a:r>
                      <a:r>
                        <a:rPr sz="2400" spc="150" dirty="0">
                          <a:solidFill>
                            <a:srgbClr val="404040"/>
                          </a:solidFill>
                          <a:latin typeface="Calibri"/>
                          <a:cs typeface="Calibri"/>
                        </a:rPr>
                        <a:t> </a:t>
                      </a:r>
                      <a:r>
                        <a:rPr sz="2400" spc="200" dirty="0">
                          <a:solidFill>
                            <a:srgbClr val="404040"/>
                          </a:solidFill>
                          <a:latin typeface="Calibri"/>
                          <a:cs typeface="Calibri"/>
                        </a:rPr>
                        <a:t>really</a:t>
                      </a:r>
                      <a:endParaRPr sz="2400" dirty="0">
                        <a:latin typeface="Calibri"/>
                        <a:cs typeface="Calibri"/>
                      </a:endParaRPr>
                    </a:p>
                  </a:txBody>
                  <a:tcPr marL="0" marR="0" marT="33020" marB="0">
                    <a:lnL w="12700">
                      <a:solidFill>
                        <a:srgbClr val="2A9FBC"/>
                      </a:solidFill>
                      <a:prstDash val="solid"/>
                    </a:lnL>
                    <a:lnR w="12700">
                      <a:solidFill>
                        <a:srgbClr val="2A9FBC"/>
                      </a:solidFill>
                      <a:prstDash val="solid"/>
                    </a:lnR>
                    <a:lnT w="12700">
                      <a:solidFill>
                        <a:srgbClr val="2A9FBC"/>
                      </a:solidFill>
                      <a:prstDash val="solid"/>
                    </a:lnT>
                    <a:lnB w="12700">
                      <a:solidFill>
                        <a:srgbClr val="2A9FBC"/>
                      </a:solidFill>
                      <a:prstDash val="solid"/>
                    </a:lnB>
                    <a:solidFill>
                      <a:srgbClr val="D4EBF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1695" y="3409950"/>
            <a:ext cx="10768609" cy="380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447086" y="2718308"/>
            <a:ext cx="6957059"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202020"/>
                </a:solidFill>
                <a:latin typeface="Verdana"/>
                <a:cs typeface="Verdana"/>
              </a:rPr>
              <a:t>Exploring </a:t>
            </a:r>
            <a:r>
              <a:rPr sz="3600" spc="-25" dirty="0">
                <a:solidFill>
                  <a:srgbClr val="202020"/>
                </a:solidFill>
                <a:latin typeface="Verdana"/>
                <a:cs typeface="Verdana"/>
              </a:rPr>
              <a:t>Maintenance</a:t>
            </a:r>
            <a:r>
              <a:rPr sz="3600" spc="-445" dirty="0">
                <a:solidFill>
                  <a:srgbClr val="202020"/>
                </a:solidFill>
                <a:latin typeface="Verdana"/>
                <a:cs typeface="Verdana"/>
              </a:rPr>
              <a:t> </a:t>
            </a:r>
            <a:r>
              <a:rPr sz="3600" spc="-65" dirty="0">
                <a:solidFill>
                  <a:srgbClr val="202020"/>
                </a:solidFill>
                <a:latin typeface="Verdana"/>
                <a:cs typeface="Verdana"/>
              </a:rPr>
              <a:t>Testing</a:t>
            </a:r>
            <a:endParaRPr sz="36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19734" y="2503404"/>
            <a:ext cx="2433976" cy="2512103"/>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763758" y="1553898"/>
            <a:ext cx="2606675" cy="708025"/>
          </a:xfrm>
          <a:prstGeom prst="rect">
            <a:avLst/>
          </a:prstGeom>
          <a:solidFill>
            <a:srgbClr val="2A9FBC"/>
          </a:solidFill>
        </p:spPr>
        <p:txBody>
          <a:bodyPr vert="horz" wrap="square" lIns="0" tIns="33020" rIns="0" bIns="0" rtlCol="0">
            <a:spAutoFit/>
          </a:bodyPr>
          <a:lstStyle/>
          <a:p>
            <a:pPr marL="640715" marR="314960" indent="-318135">
              <a:lnSpc>
                <a:spcPct val="100000"/>
              </a:lnSpc>
              <a:spcBef>
                <a:spcPts val="260"/>
              </a:spcBef>
            </a:pPr>
            <a:r>
              <a:rPr spc="250" dirty="0">
                <a:solidFill>
                  <a:srgbClr val="FFFFFF"/>
                </a:solidFill>
              </a:rPr>
              <a:t>Does </a:t>
            </a:r>
            <a:r>
              <a:rPr spc="130" dirty="0">
                <a:solidFill>
                  <a:srgbClr val="FFFFFF"/>
                </a:solidFill>
              </a:rPr>
              <a:t>it </a:t>
            </a:r>
            <a:r>
              <a:rPr u="sng" spc="215" dirty="0">
                <a:solidFill>
                  <a:srgbClr val="FFFFFF"/>
                </a:solidFill>
                <a:uFill>
                  <a:solidFill>
                    <a:srgbClr val="FFFFFF"/>
                  </a:solidFill>
                </a:uFill>
              </a:rPr>
              <a:t>work</a:t>
            </a:r>
            <a:r>
              <a:rPr spc="-5" dirty="0">
                <a:solidFill>
                  <a:srgbClr val="FFFFFF"/>
                </a:solidFill>
              </a:rPr>
              <a:t> </a:t>
            </a:r>
            <a:r>
              <a:rPr spc="215" dirty="0">
                <a:solidFill>
                  <a:srgbClr val="FFFFFF"/>
                </a:solidFill>
              </a:rPr>
              <a:t>as  </a:t>
            </a:r>
            <a:r>
              <a:rPr spc="220" dirty="0">
                <a:solidFill>
                  <a:srgbClr val="FFFFFF"/>
                </a:solidFill>
              </a:rPr>
              <a:t>expected?</a:t>
            </a:r>
          </a:p>
        </p:txBody>
      </p:sp>
      <p:sp>
        <p:nvSpPr>
          <p:cNvPr id="4" name="object 4"/>
          <p:cNvSpPr txBox="1"/>
          <p:nvPr/>
        </p:nvSpPr>
        <p:spPr>
          <a:xfrm>
            <a:off x="1830227" y="2007617"/>
            <a:ext cx="2874010" cy="708025"/>
          </a:xfrm>
          <a:prstGeom prst="rect">
            <a:avLst/>
          </a:prstGeom>
          <a:solidFill>
            <a:srgbClr val="2A9FBC"/>
          </a:solidFill>
        </p:spPr>
        <p:txBody>
          <a:bodyPr vert="horz" wrap="square" lIns="0" tIns="33020" rIns="0" bIns="0" rtlCol="0">
            <a:spAutoFit/>
          </a:bodyPr>
          <a:lstStyle/>
          <a:p>
            <a:pPr marL="233045" marR="226060" indent="117475">
              <a:lnSpc>
                <a:spcPct val="100000"/>
              </a:lnSpc>
              <a:spcBef>
                <a:spcPts val="260"/>
              </a:spcBef>
            </a:pPr>
            <a:r>
              <a:rPr sz="2000" spc="250" dirty="0">
                <a:solidFill>
                  <a:srgbClr val="FFFFFF"/>
                </a:solidFill>
                <a:latin typeface="Calibri"/>
                <a:cs typeface="Calibri"/>
              </a:rPr>
              <a:t>Does </a:t>
            </a:r>
            <a:r>
              <a:rPr sz="2000" spc="165" dirty="0">
                <a:solidFill>
                  <a:srgbClr val="FFFFFF"/>
                </a:solidFill>
                <a:latin typeface="Calibri"/>
                <a:cs typeface="Calibri"/>
              </a:rPr>
              <a:t>this feature  </a:t>
            </a:r>
            <a:r>
              <a:rPr sz="2000" u="sng" spc="185" dirty="0">
                <a:solidFill>
                  <a:srgbClr val="FFFFFF"/>
                </a:solidFill>
                <a:uFill>
                  <a:solidFill>
                    <a:srgbClr val="FFFFFF"/>
                  </a:solidFill>
                </a:uFill>
                <a:latin typeface="Calibri"/>
                <a:cs typeface="Calibri"/>
              </a:rPr>
              <a:t>function</a:t>
            </a:r>
            <a:r>
              <a:rPr sz="2000" spc="90" dirty="0">
                <a:solidFill>
                  <a:srgbClr val="FFFFFF"/>
                </a:solidFill>
                <a:latin typeface="Calibri"/>
                <a:cs typeface="Calibri"/>
              </a:rPr>
              <a:t> </a:t>
            </a:r>
            <a:r>
              <a:rPr sz="2000" spc="190" dirty="0">
                <a:solidFill>
                  <a:srgbClr val="FFFFFF"/>
                </a:solidFill>
                <a:latin typeface="Calibri"/>
                <a:cs typeface="Calibri"/>
              </a:rPr>
              <a:t>correctly?</a:t>
            </a:r>
            <a:endParaRPr sz="20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36771" y="738393"/>
            <a:ext cx="10318750" cy="2573020"/>
          </a:xfrm>
          <a:custGeom>
            <a:avLst/>
            <a:gdLst/>
            <a:ahLst/>
            <a:cxnLst/>
            <a:rect l="l" t="t" r="r" b="b"/>
            <a:pathLst>
              <a:path w="10318750" h="2573020">
                <a:moveTo>
                  <a:pt x="10318457" y="0"/>
                </a:moveTo>
                <a:lnTo>
                  <a:pt x="0" y="0"/>
                </a:lnTo>
                <a:lnTo>
                  <a:pt x="0" y="2572702"/>
                </a:lnTo>
                <a:lnTo>
                  <a:pt x="10318457" y="2572702"/>
                </a:lnTo>
                <a:lnTo>
                  <a:pt x="10318457" y="0"/>
                </a:lnTo>
                <a:close/>
              </a:path>
            </a:pathLst>
          </a:custGeom>
          <a:solidFill>
            <a:srgbClr val="C3DE96"/>
          </a:solidFill>
        </p:spPr>
        <p:txBody>
          <a:bodyPr wrap="square" lIns="0" tIns="0" rIns="0" bIns="0" rtlCol="0"/>
          <a:lstStyle/>
          <a:p>
            <a:endParaRPr/>
          </a:p>
        </p:txBody>
      </p:sp>
      <p:sp>
        <p:nvSpPr>
          <p:cNvPr id="3" name="object 3"/>
          <p:cNvSpPr txBox="1"/>
          <p:nvPr/>
        </p:nvSpPr>
        <p:spPr>
          <a:xfrm>
            <a:off x="1447102" y="1423826"/>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algn="ctr">
              <a:lnSpc>
                <a:spcPct val="100000"/>
              </a:lnSpc>
            </a:pPr>
            <a:r>
              <a:rPr sz="1800" spc="150" dirty="0">
                <a:solidFill>
                  <a:srgbClr val="FFFFFF"/>
                </a:solidFill>
                <a:latin typeface="Calibri"/>
                <a:cs typeface="Calibri"/>
              </a:rPr>
              <a:t>Unit</a:t>
            </a:r>
            <a:endParaRPr sz="1800">
              <a:latin typeface="Calibri"/>
              <a:cs typeface="Calibri"/>
            </a:endParaRPr>
          </a:p>
        </p:txBody>
      </p:sp>
      <p:sp>
        <p:nvSpPr>
          <p:cNvPr id="4" name="object 4"/>
          <p:cNvSpPr txBox="1"/>
          <p:nvPr/>
        </p:nvSpPr>
        <p:spPr>
          <a:xfrm>
            <a:off x="4016928" y="1423824"/>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284480">
              <a:lnSpc>
                <a:spcPct val="100000"/>
              </a:lnSpc>
            </a:pPr>
            <a:r>
              <a:rPr sz="1800" spc="160" dirty="0">
                <a:solidFill>
                  <a:srgbClr val="FFFFFF"/>
                </a:solidFill>
                <a:latin typeface="Calibri"/>
                <a:cs typeface="Calibri"/>
              </a:rPr>
              <a:t>Integration</a:t>
            </a:r>
            <a:endParaRPr sz="1800">
              <a:latin typeface="Calibri"/>
              <a:cs typeface="Calibri"/>
            </a:endParaRPr>
          </a:p>
        </p:txBody>
      </p:sp>
      <p:sp>
        <p:nvSpPr>
          <p:cNvPr id="5" name="object 5"/>
          <p:cNvSpPr txBox="1"/>
          <p:nvPr/>
        </p:nvSpPr>
        <p:spPr>
          <a:xfrm>
            <a:off x="6544809" y="1423827"/>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marL="502284">
              <a:lnSpc>
                <a:spcPct val="100000"/>
              </a:lnSpc>
            </a:pPr>
            <a:r>
              <a:rPr sz="1800" spc="204" dirty="0">
                <a:solidFill>
                  <a:srgbClr val="FFFFFF"/>
                </a:solidFill>
                <a:latin typeface="Calibri"/>
                <a:cs typeface="Calibri"/>
              </a:rPr>
              <a:t>System</a:t>
            </a:r>
            <a:endParaRPr sz="1800">
              <a:latin typeface="Calibri"/>
              <a:cs typeface="Calibri"/>
            </a:endParaRPr>
          </a:p>
        </p:txBody>
      </p:sp>
      <p:sp>
        <p:nvSpPr>
          <p:cNvPr id="6" name="object 6"/>
          <p:cNvSpPr txBox="1"/>
          <p:nvPr/>
        </p:nvSpPr>
        <p:spPr>
          <a:xfrm>
            <a:off x="9114636" y="1423826"/>
            <a:ext cx="1837689" cy="1219200"/>
          </a:xfrm>
          <a:prstGeom prst="rect">
            <a:avLst/>
          </a:prstGeom>
          <a:solidFill>
            <a:srgbClr val="9BC850"/>
          </a:solidFill>
        </p:spPr>
        <p:txBody>
          <a:bodyPr vert="horz" wrap="square" lIns="0" tIns="6985" rIns="0" bIns="0" rtlCol="0">
            <a:spAutoFit/>
          </a:bodyPr>
          <a:lstStyle/>
          <a:p>
            <a:pPr>
              <a:lnSpc>
                <a:spcPct val="100000"/>
              </a:lnSpc>
              <a:spcBef>
                <a:spcPts val="55"/>
              </a:spcBef>
            </a:pPr>
            <a:endParaRPr sz="3100">
              <a:latin typeface="Times New Roman"/>
              <a:cs typeface="Times New Roman"/>
            </a:endParaRPr>
          </a:p>
          <a:p>
            <a:pPr algn="ctr">
              <a:lnSpc>
                <a:spcPct val="100000"/>
              </a:lnSpc>
            </a:pPr>
            <a:r>
              <a:rPr sz="1800" spc="155" dirty="0">
                <a:solidFill>
                  <a:srgbClr val="FFFFFF"/>
                </a:solidFill>
                <a:latin typeface="Calibri"/>
                <a:cs typeface="Calibri"/>
              </a:rPr>
              <a:t>UI</a:t>
            </a:r>
            <a:endParaRPr sz="1800">
              <a:latin typeface="Calibri"/>
              <a:cs typeface="Calibri"/>
            </a:endParaRPr>
          </a:p>
        </p:txBody>
      </p:sp>
      <p:sp>
        <p:nvSpPr>
          <p:cNvPr id="7" name="object 7"/>
          <p:cNvSpPr/>
          <p:nvPr/>
        </p:nvSpPr>
        <p:spPr>
          <a:xfrm>
            <a:off x="6439301" y="1267443"/>
            <a:ext cx="4627880" cy="1571625"/>
          </a:xfrm>
          <a:custGeom>
            <a:avLst/>
            <a:gdLst/>
            <a:ahLst/>
            <a:cxnLst/>
            <a:rect l="l" t="t" r="r" b="b"/>
            <a:pathLst>
              <a:path w="4627880" h="1571625">
                <a:moveTo>
                  <a:pt x="0" y="0"/>
                </a:moveTo>
                <a:lnTo>
                  <a:pt x="4627389" y="0"/>
                </a:lnTo>
                <a:lnTo>
                  <a:pt x="4627389" y="1571206"/>
                </a:lnTo>
                <a:lnTo>
                  <a:pt x="0" y="1571206"/>
                </a:lnTo>
                <a:lnTo>
                  <a:pt x="0" y="0"/>
                </a:lnTo>
                <a:close/>
              </a:path>
            </a:pathLst>
          </a:custGeom>
          <a:ln w="25387">
            <a:solidFill>
              <a:srgbClr val="9BC850"/>
            </a:solidFill>
          </a:ln>
        </p:spPr>
        <p:txBody>
          <a:bodyPr wrap="square" lIns="0" tIns="0" rIns="0" bIns="0" rtlCol="0"/>
          <a:lstStyle/>
          <a:p>
            <a:endParaRPr/>
          </a:p>
        </p:txBody>
      </p:sp>
      <p:sp>
        <p:nvSpPr>
          <p:cNvPr id="8" name="object 8"/>
          <p:cNvSpPr txBox="1"/>
          <p:nvPr/>
        </p:nvSpPr>
        <p:spPr>
          <a:xfrm>
            <a:off x="936770" y="738393"/>
            <a:ext cx="10313670" cy="2571750"/>
          </a:xfrm>
          <a:prstGeom prst="rect">
            <a:avLst/>
          </a:prstGeom>
          <a:ln w="25387">
            <a:solidFill>
              <a:srgbClr val="9BC850"/>
            </a:solidFill>
          </a:ln>
        </p:spPr>
        <p:txBody>
          <a:bodyPr vert="horz" wrap="square" lIns="0" tIns="132080" rIns="0" bIns="0" rtlCol="0">
            <a:spAutoFit/>
          </a:bodyPr>
          <a:lstStyle/>
          <a:p>
            <a:pPr marL="300355" algn="ctr">
              <a:lnSpc>
                <a:spcPct val="100000"/>
              </a:lnSpc>
              <a:spcBef>
                <a:spcPts val="1040"/>
              </a:spcBef>
            </a:pPr>
            <a:r>
              <a:rPr sz="2000" spc="204" dirty="0">
                <a:solidFill>
                  <a:srgbClr val="404040"/>
                </a:solidFill>
                <a:latin typeface="Calibri"/>
                <a:cs typeface="Calibri"/>
              </a:rPr>
              <a:t>Functional</a:t>
            </a:r>
            <a:endParaRPr sz="2000" dirty="0">
              <a:latin typeface="Calibri"/>
              <a:cs typeface="Calibri"/>
            </a:endParaRPr>
          </a:p>
          <a:p>
            <a:pPr>
              <a:lnSpc>
                <a:spcPct val="100000"/>
              </a:lnSpc>
            </a:pPr>
            <a:endParaRPr sz="2500" dirty="0">
              <a:latin typeface="Calibri"/>
              <a:cs typeface="Calibri"/>
            </a:endParaRPr>
          </a:p>
          <a:p>
            <a:pPr>
              <a:lnSpc>
                <a:spcPct val="100000"/>
              </a:lnSpc>
            </a:pPr>
            <a:endParaRPr sz="2500" dirty="0">
              <a:latin typeface="Calibri"/>
              <a:cs typeface="Calibri"/>
            </a:endParaRPr>
          </a:p>
          <a:p>
            <a:pPr>
              <a:lnSpc>
                <a:spcPct val="100000"/>
              </a:lnSpc>
            </a:pPr>
            <a:endParaRPr sz="2500" dirty="0">
              <a:latin typeface="Calibri"/>
              <a:cs typeface="Calibri"/>
            </a:endParaRPr>
          </a:p>
          <a:p>
            <a:pPr>
              <a:lnSpc>
                <a:spcPct val="100000"/>
              </a:lnSpc>
              <a:spcBef>
                <a:spcPts val="25"/>
              </a:spcBef>
            </a:pPr>
            <a:endParaRPr sz="3350" dirty="0">
              <a:latin typeface="Calibri"/>
              <a:cs typeface="Calibri"/>
            </a:endParaRPr>
          </a:p>
          <a:p>
            <a:pPr marL="6761480">
              <a:lnSpc>
                <a:spcPct val="100000"/>
              </a:lnSpc>
              <a:spcBef>
                <a:spcPts val="5"/>
              </a:spcBef>
            </a:pPr>
            <a:r>
              <a:rPr sz="2000" spc="240" dirty="0">
                <a:solidFill>
                  <a:srgbClr val="404040"/>
                </a:solidFill>
                <a:latin typeface="Calibri"/>
                <a:cs typeface="Calibri"/>
              </a:rPr>
              <a:t>Acceptance</a:t>
            </a:r>
            <a:r>
              <a:rPr sz="2000" spc="145" dirty="0">
                <a:solidFill>
                  <a:srgbClr val="404040"/>
                </a:solidFill>
                <a:latin typeface="Calibri"/>
                <a:cs typeface="Calibri"/>
              </a:rPr>
              <a:t> </a:t>
            </a:r>
            <a:r>
              <a:rPr sz="2000" spc="190" dirty="0">
                <a:solidFill>
                  <a:srgbClr val="404040"/>
                </a:solidFill>
                <a:latin typeface="Calibri"/>
                <a:cs typeface="Calibri"/>
              </a:rPr>
              <a:t>Testing</a:t>
            </a:r>
            <a:endParaRPr sz="20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17329"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0"/>
              </a:spcBef>
            </a:pPr>
            <a:endParaRPr sz="6050">
              <a:latin typeface="Times New Roman"/>
              <a:cs typeface="Times New Roman"/>
            </a:endParaRPr>
          </a:p>
          <a:p>
            <a:pPr algn="ctr">
              <a:lnSpc>
                <a:spcPct val="100000"/>
              </a:lnSpc>
            </a:pPr>
            <a:r>
              <a:rPr sz="3200" spc="10" dirty="0">
                <a:solidFill>
                  <a:srgbClr val="2A9FBC"/>
                </a:solidFill>
                <a:latin typeface="Verdana"/>
                <a:cs typeface="Verdana"/>
              </a:rPr>
              <a:t>Coverage</a:t>
            </a:r>
            <a:r>
              <a:rPr sz="3200" spc="-170" dirty="0">
                <a:solidFill>
                  <a:srgbClr val="2A9FBC"/>
                </a:solidFill>
                <a:latin typeface="Verdana"/>
                <a:cs typeface="Verdana"/>
              </a:rPr>
              <a:t> </a:t>
            </a:r>
            <a:r>
              <a:rPr sz="3200" spc="50" dirty="0">
                <a:solidFill>
                  <a:srgbClr val="2A9FBC"/>
                </a:solidFill>
                <a:latin typeface="Verdana"/>
                <a:cs typeface="Verdana"/>
              </a:rPr>
              <a:t>Gap</a:t>
            </a:r>
            <a:endParaRPr sz="3200">
              <a:latin typeface="Verdana"/>
              <a:cs typeface="Verdana"/>
            </a:endParaRPr>
          </a:p>
        </p:txBody>
      </p:sp>
      <p:sp>
        <p:nvSpPr>
          <p:cNvPr id="3" name="object 3"/>
          <p:cNvSpPr txBox="1"/>
          <p:nvPr/>
        </p:nvSpPr>
        <p:spPr>
          <a:xfrm>
            <a:off x="706514"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0"/>
              </a:spcBef>
            </a:pPr>
            <a:endParaRPr sz="6050">
              <a:latin typeface="Times New Roman"/>
              <a:cs typeface="Times New Roman"/>
            </a:endParaRPr>
          </a:p>
          <a:p>
            <a:pPr marL="517525">
              <a:lnSpc>
                <a:spcPct val="100000"/>
              </a:lnSpc>
            </a:pPr>
            <a:r>
              <a:rPr sz="3200" spc="50" dirty="0">
                <a:solidFill>
                  <a:srgbClr val="2A9FBC"/>
                </a:solidFill>
                <a:latin typeface="Verdana"/>
                <a:cs typeface="Verdana"/>
              </a:rPr>
              <a:t>Functional</a:t>
            </a:r>
            <a:r>
              <a:rPr sz="3200" spc="-180" dirty="0">
                <a:solidFill>
                  <a:srgbClr val="2A9FBC"/>
                </a:solidFill>
                <a:latin typeface="Verdana"/>
                <a:cs typeface="Verdana"/>
              </a:rPr>
              <a:t> </a:t>
            </a:r>
            <a:r>
              <a:rPr sz="3200" spc="10" dirty="0">
                <a:solidFill>
                  <a:srgbClr val="2A9FBC"/>
                </a:solidFill>
                <a:latin typeface="Verdana"/>
                <a:cs typeface="Verdana"/>
              </a:rPr>
              <a:t>Coverage</a:t>
            </a:r>
            <a:endParaRPr sz="32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9891395" cy="869950"/>
          </a:xfrm>
          <a:prstGeom prst="rect">
            <a:avLst/>
          </a:prstGeom>
        </p:spPr>
        <p:txBody>
          <a:bodyPr vert="horz" wrap="square" lIns="0" tIns="33655" rIns="0" bIns="0" rtlCol="0">
            <a:spAutoFit/>
          </a:bodyPr>
          <a:lstStyle/>
          <a:p>
            <a:pPr marL="12700" marR="5080">
              <a:lnSpc>
                <a:spcPts val="3290"/>
              </a:lnSpc>
              <a:spcBef>
                <a:spcPts val="265"/>
              </a:spcBef>
            </a:pPr>
            <a:r>
              <a:rPr sz="2800" spc="-10" dirty="0">
                <a:solidFill>
                  <a:srgbClr val="333333"/>
                </a:solidFill>
                <a:latin typeface="Verdana"/>
                <a:cs typeface="Verdana"/>
              </a:rPr>
              <a:t>The</a:t>
            </a:r>
            <a:r>
              <a:rPr sz="2800" spc="-150" dirty="0">
                <a:solidFill>
                  <a:srgbClr val="333333"/>
                </a:solidFill>
                <a:latin typeface="Verdana"/>
                <a:cs typeface="Verdana"/>
              </a:rPr>
              <a:t> </a:t>
            </a:r>
            <a:r>
              <a:rPr sz="2800" spc="10" dirty="0">
                <a:solidFill>
                  <a:srgbClr val="333333"/>
                </a:solidFill>
                <a:latin typeface="Verdana"/>
                <a:cs typeface="Verdana"/>
              </a:rPr>
              <a:t>degree</a:t>
            </a:r>
            <a:r>
              <a:rPr sz="2800" spc="-145" dirty="0">
                <a:solidFill>
                  <a:srgbClr val="333333"/>
                </a:solidFill>
                <a:latin typeface="Verdana"/>
                <a:cs typeface="Verdana"/>
              </a:rPr>
              <a:t> </a:t>
            </a:r>
            <a:r>
              <a:rPr sz="2800" spc="40" dirty="0">
                <a:solidFill>
                  <a:srgbClr val="333333"/>
                </a:solidFill>
                <a:latin typeface="Verdana"/>
                <a:cs typeface="Verdana"/>
              </a:rPr>
              <a:t>to</a:t>
            </a:r>
            <a:r>
              <a:rPr sz="2800" spc="-145" dirty="0">
                <a:solidFill>
                  <a:srgbClr val="333333"/>
                </a:solidFill>
                <a:latin typeface="Verdana"/>
                <a:cs typeface="Verdana"/>
              </a:rPr>
              <a:t> </a:t>
            </a:r>
            <a:r>
              <a:rPr sz="2800" spc="25" dirty="0">
                <a:solidFill>
                  <a:srgbClr val="333333"/>
                </a:solidFill>
                <a:latin typeface="Verdana"/>
                <a:cs typeface="Verdana"/>
              </a:rPr>
              <a:t>which</a:t>
            </a:r>
            <a:r>
              <a:rPr sz="2800" spc="-150" dirty="0">
                <a:solidFill>
                  <a:srgbClr val="333333"/>
                </a:solidFill>
                <a:latin typeface="Verdana"/>
                <a:cs typeface="Verdana"/>
              </a:rPr>
              <a:t> </a:t>
            </a:r>
            <a:r>
              <a:rPr sz="2800" spc="-55" dirty="0">
                <a:solidFill>
                  <a:srgbClr val="333333"/>
                </a:solidFill>
                <a:latin typeface="Verdana"/>
                <a:cs typeface="Verdana"/>
              </a:rPr>
              <a:t>an</a:t>
            </a:r>
            <a:r>
              <a:rPr sz="2800" spc="-150" dirty="0">
                <a:solidFill>
                  <a:srgbClr val="333333"/>
                </a:solidFill>
                <a:latin typeface="Verdana"/>
                <a:cs typeface="Verdana"/>
              </a:rPr>
              <a:t> </a:t>
            </a:r>
            <a:r>
              <a:rPr sz="2800" spc="20" dirty="0">
                <a:solidFill>
                  <a:srgbClr val="333333"/>
                </a:solidFill>
                <a:latin typeface="Verdana"/>
                <a:cs typeface="Verdana"/>
              </a:rPr>
              <a:t>application</a:t>
            </a:r>
            <a:r>
              <a:rPr sz="2800" spc="-150" dirty="0">
                <a:solidFill>
                  <a:srgbClr val="333333"/>
                </a:solidFill>
                <a:latin typeface="Verdana"/>
                <a:cs typeface="Verdana"/>
              </a:rPr>
              <a:t> </a:t>
            </a:r>
            <a:r>
              <a:rPr sz="2800" spc="-50" dirty="0">
                <a:solidFill>
                  <a:srgbClr val="333333"/>
                </a:solidFill>
                <a:latin typeface="Verdana"/>
                <a:cs typeface="Verdana"/>
              </a:rPr>
              <a:t>is</a:t>
            </a:r>
            <a:r>
              <a:rPr sz="2800" spc="-145" dirty="0">
                <a:solidFill>
                  <a:srgbClr val="333333"/>
                </a:solidFill>
                <a:latin typeface="Verdana"/>
                <a:cs typeface="Verdana"/>
              </a:rPr>
              <a:t> </a:t>
            </a:r>
            <a:r>
              <a:rPr sz="2800" spc="-25" dirty="0">
                <a:solidFill>
                  <a:srgbClr val="333333"/>
                </a:solidFill>
                <a:latin typeface="Verdana"/>
                <a:cs typeface="Verdana"/>
              </a:rPr>
              <a:t>exercised</a:t>
            </a:r>
            <a:r>
              <a:rPr sz="2800" spc="-145" dirty="0">
                <a:solidFill>
                  <a:srgbClr val="333333"/>
                </a:solidFill>
                <a:latin typeface="Verdana"/>
                <a:cs typeface="Verdana"/>
              </a:rPr>
              <a:t> </a:t>
            </a:r>
            <a:r>
              <a:rPr sz="2800" spc="20" dirty="0">
                <a:solidFill>
                  <a:srgbClr val="333333"/>
                </a:solidFill>
                <a:latin typeface="Verdana"/>
                <a:cs typeface="Verdana"/>
              </a:rPr>
              <a:t>by</a:t>
            </a:r>
            <a:r>
              <a:rPr sz="2800" spc="-155" dirty="0">
                <a:solidFill>
                  <a:srgbClr val="333333"/>
                </a:solidFill>
                <a:latin typeface="Verdana"/>
                <a:cs typeface="Verdana"/>
              </a:rPr>
              <a:t> </a:t>
            </a:r>
            <a:r>
              <a:rPr sz="2800" spc="-35" dirty="0">
                <a:solidFill>
                  <a:srgbClr val="333333"/>
                </a:solidFill>
                <a:latin typeface="Verdana"/>
                <a:cs typeface="Verdana"/>
              </a:rPr>
              <a:t>tests  </a:t>
            </a:r>
            <a:r>
              <a:rPr sz="2800" spc="-25" dirty="0">
                <a:solidFill>
                  <a:srgbClr val="333333"/>
                </a:solidFill>
                <a:latin typeface="Verdana"/>
                <a:cs typeface="Verdana"/>
              </a:rPr>
              <a:t>expressed </a:t>
            </a:r>
            <a:r>
              <a:rPr sz="2800" spc="-65" dirty="0">
                <a:solidFill>
                  <a:srgbClr val="333333"/>
                </a:solidFill>
                <a:latin typeface="Verdana"/>
                <a:cs typeface="Verdana"/>
              </a:rPr>
              <a:t>as a</a:t>
            </a:r>
            <a:r>
              <a:rPr sz="2800" spc="-350" dirty="0">
                <a:solidFill>
                  <a:srgbClr val="333333"/>
                </a:solidFill>
                <a:latin typeface="Verdana"/>
                <a:cs typeface="Verdana"/>
              </a:rPr>
              <a:t> </a:t>
            </a:r>
            <a:r>
              <a:rPr sz="2800" spc="5" dirty="0">
                <a:solidFill>
                  <a:srgbClr val="333333"/>
                </a:solidFill>
                <a:latin typeface="Verdana"/>
                <a:cs typeface="Verdana"/>
              </a:rPr>
              <a:t>percentage</a:t>
            </a:r>
            <a:endParaRPr sz="2800">
              <a:latin typeface="Verdana"/>
              <a:cs typeface="Verdana"/>
            </a:endParaRPr>
          </a:p>
        </p:txBody>
      </p:sp>
      <p:sp>
        <p:nvSpPr>
          <p:cNvPr id="3" name="object 3"/>
          <p:cNvSpPr txBox="1"/>
          <p:nvPr/>
        </p:nvSpPr>
        <p:spPr>
          <a:xfrm>
            <a:off x="1043744" y="2087371"/>
            <a:ext cx="2769235" cy="756920"/>
          </a:xfrm>
          <a:prstGeom prst="rect">
            <a:avLst/>
          </a:prstGeom>
        </p:spPr>
        <p:txBody>
          <a:bodyPr vert="horz" wrap="square" lIns="0" tIns="12700" rIns="0" bIns="0" rtlCol="0">
            <a:spAutoFit/>
          </a:bodyPr>
          <a:lstStyle/>
          <a:p>
            <a:pPr marL="12700">
              <a:lnSpc>
                <a:spcPct val="100000"/>
              </a:lnSpc>
              <a:spcBef>
                <a:spcPts val="100"/>
              </a:spcBef>
            </a:pPr>
            <a:r>
              <a:rPr sz="4800" spc="-150" dirty="0">
                <a:solidFill>
                  <a:srgbClr val="9BC850"/>
                </a:solidFill>
                <a:latin typeface="Verdana"/>
                <a:cs typeface="Verdana"/>
              </a:rPr>
              <a:t>Coverage</a:t>
            </a:r>
            <a:endParaRPr sz="48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326902" y="1982829"/>
            <a:ext cx="2331720" cy="2331720"/>
          </a:xfrm>
          <a:custGeom>
            <a:avLst/>
            <a:gdLst/>
            <a:ahLst/>
            <a:cxnLst/>
            <a:rect l="l" t="t" r="r" b="b"/>
            <a:pathLst>
              <a:path w="2331720" h="2331720">
                <a:moveTo>
                  <a:pt x="2331168" y="0"/>
                </a:moveTo>
                <a:lnTo>
                  <a:pt x="0" y="0"/>
                </a:lnTo>
                <a:lnTo>
                  <a:pt x="0" y="2331168"/>
                </a:lnTo>
                <a:lnTo>
                  <a:pt x="2331168" y="2331168"/>
                </a:lnTo>
                <a:lnTo>
                  <a:pt x="2331168" y="0"/>
                </a:lnTo>
                <a:close/>
              </a:path>
            </a:pathLst>
          </a:custGeom>
          <a:solidFill>
            <a:srgbClr val="404040"/>
          </a:solidFill>
        </p:spPr>
        <p:txBody>
          <a:bodyPr wrap="square" lIns="0" tIns="0" rIns="0" bIns="0" rtlCol="0"/>
          <a:lstStyle/>
          <a:p>
            <a:endParaRPr/>
          </a:p>
        </p:txBody>
      </p:sp>
      <p:sp>
        <p:nvSpPr>
          <p:cNvPr id="4" name="object 4"/>
          <p:cNvSpPr txBox="1">
            <a:spLocks noGrp="1"/>
          </p:cNvSpPr>
          <p:nvPr>
            <p:ph type="title"/>
          </p:nvPr>
        </p:nvSpPr>
        <p:spPr>
          <a:xfrm>
            <a:off x="4326902" y="1982829"/>
            <a:ext cx="2331720" cy="2331720"/>
          </a:xfrm>
          <a:prstGeom prst="rect">
            <a:avLst/>
          </a:prstGeom>
        </p:spPr>
        <p:txBody>
          <a:bodyPr vert="horz" wrap="square" lIns="0" tIns="0" rIns="0" bIns="0" rtlCol="0">
            <a:spAutoFit/>
          </a:bodyPr>
          <a:lstStyle/>
          <a:p>
            <a:pPr>
              <a:lnSpc>
                <a:spcPct val="100000"/>
              </a:lnSpc>
            </a:pPr>
            <a:endParaRPr sz="2150" dirty="0">
              <a:latin typeface="Times New Roman"/>
              <a:cs typeface="Times New Roman"/>
            </a:endParaRPr>
          </a:p>
          <a:p>
            <a:pPr marL="320040" marR="312420" algn="ctr">
              <a:lnSpc>
                <a:spcPct val="100000"/>
              </a:lnSpc>
            </a:pPr>
            <a:r>
              <a:rPr spc="175" dirty="0">
                <a:solidFill>
                  <a:srgbClr val="FFFFFF"/>
                </a:solidFill>
              </a:rPr>
              <a:t>8/10</a:t>
            </a:r>
            <a:r>
              <a:rPr spc="95" dirty="0">
                <a:solidFill>
                  <a:srgbClr val="FFFFFF"/>
                </a:solidFill>
              </a:rPr>
              <a:t> </a:t>
            </a:r>
            <a:r>
              <a:rPr spc="170" dirty="0">
                <a:solidFill>
                  <a:srgbClr val="FFFFFF"/>
                </a:solidFill>
              </a:rPr>
              <a:t>features  </a:t>
            </a:r>
            <a:r>
              <a:rPr spc="200" dirty="0">
                <a:solidFill>
                  <a:srgbClr val="FFFFFF"/>
                </a:solidFill>
              </a:rPr>
              <a:t>exercised </a:t>
            </a:r>
            <a:r>
              <a:rPr spc="260" dirty="0">
                <a:solidFill>
                  <a:srgbClr val="FFFFFF"/>
                </a:solidFill>
              </a:rPr>
              <a:t>by  </a:t>
            </a:r>
            <a:r>
              <a:rPr spc="180" dirty="0">
                <a:solidFill>
                  <a:srgbClr val="FFFFFF"/>
                </a:solidFill>
              </a:rPr>
              <a:t>tests</a:t>
            </a:r>
          </a:p>
        </p:txBody>
      </p:sp>
      <p:sp>
        <p:nvSpPr>
          <p:cNvPr id="5" name="object 5"/>
          <p:cNvSpPr/>
          <p:nvPr/>
        </p:nvSpPr>
        <p:spPr>
          <a:xfrm>
            <a:off x="9478351" y="4048043"/>
            <a:ext cx="659684" cy="7738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348003" y="3756075"/>
            <a:ext cx="2282190" cy="530225"/>
          </a:xfrm>
          <a:custGeom>
            <a:avLst/>
            <a:gdLst/>
            <a:ahLst/>
            <a:cxnLst/>
            <a:rect l="l" t="t" r="r" b="b"/>
            <a:pathLst>
              <a:path w="2282190" h="530225">
                <a:moveTo>
                  <a:pt x="2281786" y="485499"/>
                </a:moveTo>
                <a:lnTo>
                  <a:pt x="2278317" y="502681"/>
                </a:lnTo>
                <a:lnTo>
                  <a:pt x="2268857" y="516712"/>
                </a:lnTo>
                <a:lnTo>
                  <a:pt x="2254826" y="526172"/>
                </a:lnTo>
                <a:lnTo>
                  <a:pt x="2237645" y="529641"/>
                </a:lnTo>
                <a:lnTo>
                  <a:pt x="44141" y="529641"/>
                </a:lnTo>
                <a:lnTo>
                  <a:pt x="26959" y="526172"/>
                </a:lnTo>
                <a:lnTo>
                  <a:pt x="12928" y="516712"/>
                </a:lnTo>
                <a:lnTo>
                  <a:pt x="3468" y="502681"/>
                </a:lnTo>
                <a:lnTo>
                  <a:pt x="0" y="485499"/>
                </a:lnTo>
                <a:lnTo>
                  <a:pt x="0" y="44141"/>
                </a:lnTo>
                <a:lnTo>
                  <a:pt x="3468" y="26959"/>
                </a:lnTo>
                <a:lnTo>
                  <a:pt x="12928" y="12928"/>
                </a:lnTo>
                <a:lnTo>
                  <a:pt x="26959" y="3468"/>
                </a:lnTo>
                <a:lnTo>
                  <a:pt x="44141" y="0"/>
                </a:lnTo>
                <a:lnTo>
                  <a:pt x="2237645" y="0"/>
                </a:lnTo>
                <a:lnTo>
                  <a:pt x="2254826" y="3468"/>
                </a:lnTo>
                <a:lnTo>
                  <a:pt x="2268857" y="12928"/>
                </a:lnTo>
                <a:lnTo>
                  <a:pt x="2278317" y="26959"/>
                </a:lnTo>
                <a:lnTo>
                  <a:pt x="2281786" y="44141"/>
                </a:lnTo>
                <a:lnTo>
                  <a:pt x="2281786" y="485499"/>
                </a:lnTo>
                <a:close/>
              </a:path>
            </a:pathLst>
          </a:custGeom>
          <a:ln w="57150">
            <a:solidFill>
              <a:srgbClr val="F05A28"/>
            </a:solidFill>
          </a:ln>
        </p:spPr>
        <p:txBody>
          <a:bodyPr wrap="square" lIns="0" tIns="0" rIns="0" bIns="0" rtlCol="0"/>
          <a:lstStyle/>
          <a:p>
            <a:endParaRPr/>
          </a:p>
        </p:txBody>
      </p:sp>
      <p:sp>
        <p:nvSpPr>
          <p:cNvPr id="11" name="object 11"/>
          <p:cNvSpPr txBox="1"/>
          <p:nvPr/>
        </p:nvSpPr>
        <p:spPr>
          <a:xfrm>
            <a:off x="7789864" y="2656332"/>
            <a:ext cx="2390775" cy="330200"/>
          </a:xfrm>
          <a:prstGeom prst="rect">
            <a:avLst/>
          </a:prstGeom>
        </p:spPr>
        <p:txBody>
          <a:bodyPr vert="horz" wrap="square" lIns="0" tIns="12700" rIns="0" bIns="0" rtlCol="0">
            <a:spAutoFit/>
          </a:bodyPr>
          <a:lstStyle/>
          <a:p>
            <a:pPr marL="12700">
              <a:lnSpc>
                <a:spcPct val="100000"/>
              </a:lnSpc>
              <a:spcBef>
                <a:spcPts val="100"/>
              </a:spcBef>
            </a:pPr>
            <a:r>
              <a:rPr sz="2000" spc="315" dirty="0">
                <a:solidFill>
                  <a:srgbClr val="9BC850"/>
                </a:solidFill>
                <a:latin typeface="Calibri"/>
                <a:cs typeface="Calibri"/>
              </a:rPr>
              <a:t>80% </a:t>
            </a:r>
            <a:r>
              <a:rPr sz="2000" spc="170" dirty="0">
                <a:solidFill>
                  <a:srgbClr val="9BC850"/>
                </a:solidFill>
                <a:latin typeface="Calibri"/>
                <a:cs typeface="Calibri"/>
              </a:rPr>
              <a:t>test</a:t>
            </a:r>
            <a:r>
              <a:rPr sz="2000" spc="-80" dirty="0">
                <a:solidFill>
                  <a:srgbClr val="9BC850"/>
                </a:solidFill>
                <a:latin typeface="Calibri"/>
                <a:cs typeface="Calibri"/>
              </a:rPr>
              <a:t> </a:t>
            </a:r>
            <a:r>
              <a:rPr sz="2000" spc="220" dirty="0">
                <a:solidFill>
                  <a:srgbClr val="9BC850"/>
                </a:solidFill>
                <a:latin typeface="Calibri"/>
                <a:cs typeface="Calibri"/>
              </a:rPr>
              <a:t>coverage</a:t>
            </a:r>
            <a:endParaRPr sz="2000" dirty="0">
              <a:latin typeface="Calibri"/>
              <a:cs typeface="Calibri"/>
            </a:endParaRPr>
          </a:p>
        </p:txBody>
      </p:sp>
      <p:sp>
        <p:nvSpPr>
          <p:cNvPr id="12" name="object 12"/>
          <p:cNvSpPr txBox="1"/>
          <p:nvPr/>
        </p:nvSpPr>
        <p:spPr>
          <a:xfrm>
            <a:off x="7780437" y="3838955"/>
            <a:ext cx="2391410" cy="330200"/>
          </a:xfrm>
          <a:prstGeom prst="rect">
            <a:avLst/>
          </a:prstGeom>
        </p:spPr>
        <p:txBody>
          <a:bodyPr vert="horz" wrap="square" lIns="0" tIns="12700" rIns="0" bIns="0" rtlCol="0">
            <a:spAutoFit/>
          </a:bodyPr>
          <a:lstStyle/>
          <a:p>
            <a:pPr marL="12700">
              <a:lnSpc>
                <a:spcPct val="100000"/>
              </a:lnSpc>
              <a:spcBef>
                <a:spcPts val="100"/>
              </a:spcBef>
            </a:pPr>
            <a:r>
              <a:rPr sz="2000" spc="300" dirty="0">
                <a:solidFill>
                  <a:srgbClr val="F05A28"/>
                </a:solidFill>
                <a:latin typeface="Calibri"/>
                <a:cs typeface="Calibri"/>
              </a:rPr>
              <a:t>20% </a:t>
            </a:r>
            <a:r>
              <a:rPr sz="2000" spc="220" dirty="0">
                <a:solidFill>
                  <a:srgbClr val="F05A28"/>
                </a:solidFill>
                <a:latin typeface="Calibri"/>
                <a:cs typeface="Calibri"/>
              </a:rPr>
              <a:t>coverage</a:t>
            </a:r>
            <a:r>
              <a:rPr sz="2000" spc="-50" dirty="0">
                <a:solidFill>
                  <a:srgbClr val="F05A28"/>
                </a:solidFill>
                <a:latin typeface="Calibri"/>
                <a:cs typeface="Calibri"/>
              </a:rPr>
              <a:t> </a:t>
            </a:r>
            <a:r>
              <a:rPr sz="2000" spc="295" dirty="0">
                <a:solidFill>
                  <a:srgbClr val="F05A28"/>
                </a:solidFill>
                <a:latin typeface="Calibri"/>
                <a:cs typeface="Calibri"/>
              </a:rPr>
              <a:t>gap</a:t>
            </a:r>
            <a:endParaRPr sz="2000" dirty="0">
              <a:latin typeface="Calibri"/>
              <a:cs typeface="Calibri"/>
            </a:endParaRPr>
          </a:p>
        </p:txBody>
      </p:sp>
      <p:sp>
        <p:nvSpPr>
          <p:cNvPr id="13" name="object 7">
            <a:extLst>
              <a:ext uri="{FF2B5EF4-FFF2-40B4-BE49-F238E27FC236}">
                <a16:creationId xmlns:a16="http://schemas.microsoft.com/office/drawing/2014/main" id="{0D69A8CF-04EE-46F5-9D27-3A23CC52E37E}"/>
              </a:ext>
            </a:extLst>
          </p:cNvPr>
          <p:cNvSpPr/>
          <p:nvPr/>
        </p:nvSpPr>
        <p:spPr>
          <a:xfrm>
            <a:off x="4357431" y="2007909"/>
            <a:ext cx="2282190" cy="1678305"/>
          </a:xfrm>
          <a:custGeom>
            <a:avLst/>
            <a:gdLst/>
            <a:ahLst/>
            <a:cxnLst/>
            <a:rect l="l" t="t" r="r" b="b"/>
            <a:pathLst>
              <a:path w="2282190" h="1678304">
                <a:moveTo>
                  <a:pt x="2281786" y="1538129"/>
                </a:moveTo>
                <a:lnTo>
                  <a:pt x="2274656" y="1582329"/>
                </a:lnTo>
                <a:lnTo>
                  <a:pt x="2254804" y="1620717"/>
                </a:lnTo>
                <a:lnTo>
                  <a:pt x="2224533" y="1650989"/>
                </a:lnTo>
                <a:lnTo>
                  <a:pt x="2186145" y="1670841"/>
                </a:lnTo>
                <a:lnTo>
                  <a:pt x="2141944" y="1677971"/>
                </a:lnTo>
                <a:lnTo>
                  <a:pt x="139842" y="1677971"/>
                </a:lnTo>
                <a:lnTo>
                  <a:pt x="95640" y="1670841"/>
                </a:lnTo>
                <a:lnTo>
                  <a:pt x="57252" y="1650989"/>
                </a:lnTo>
                <a:lnTo>
                  <a:pt x="26981" y="1620717"/>
                </a:lnTo>
                <a:lnTo>
                  <a:pt x="7129" y="1582329"/>
                </a:lnTo>
                <a:lnTo>
                  <a:pt x="0" y="1538129"/>
                </a:lnTo>
                <a:lnTo>
                  <a:pt x="0" y="139842"/>
                </a:lnTo>
                <a:lnTo>
                  <a:pt x="7129" y="95640"/>
                </a:lnTo>
                <a:lnTo>
                  <a:pt x="26981" y="57252"/>
                </a:lnTo>
                <a:lnTo>
                  <a:pt x="57252" y="26981"/>
                </a:lnTo>
                <a:lnTo>
                  <a:pt x="95640" y="7129"/>
                </a:lnTo>
                <a:lnTo>
                  <a:pt x="139842" y="0"/>
                </a:lnTo>
                <a:lnTo>
                  <a:pt x="2141944" y="0"/>
                </a:lnTo>
                <a:lnTo>
                  <a:pt x="2186145" y="7129"/>
                </a:lnTo>
                <a:lnTo>
                  <a:pt x="2224533" y="26981"/>
                </a:lnTo>
                <a:lnTo>
                  <a:pt x="2254804" y="57252"/>
                </a:lnTo>
                <a:lnTo>
                  <a:pt x="2274656" y="95640"/>
                </a:lnTo>
                <a:lnTo>
                  <a:pt x="2281786" y="139842"/>
                </a:lnTo>
                <a:lnTo>
                  <a:pt x="2281786" y="1538129"/>
                </a:lnTo>
                <a:close/>
              </a:path>
            </a:pathLst>
          </a:custGeom>
          <a:ln w="57150">
            <a:solidFill>
              <a:srgbClr val="9BC850"/>
            </a:solidFill>
          </a:ln>
        </p:spPr>
        <p:txBody>
          <a:bodyPr wrap="square" lIns="0" tIns="0" rIns="0" bIns="0" rtlCol="0"/>
          <a:lstStyle/>
          <a:p>
            <a:endParaRPr/>
          </a:p>
        </p:txBody>
      </p:sp>
      <p:sp>
        <p:nvSpPr>
          <p:cNvPr id="14" name="object 8">
            <a:extLst>
              <a:ext uri="{FF2B5EF4-FFF2-40B4-BE49-F238E27FC236}">
                <a16:creationId xmlns:a16="http://schemas.microsoft.com/office/drawing/2014/main" id="{6D2BF952-6FF8-4E8F-97F2-2A698D1EDDC9}"/>
              </a:ext>
            </a:extLst>
          </p:cNvPr>
          <p:cNvSpPr/>
          <p:nvPr/>
        </p:nvSpPr>
        <p:spPr>
          <a:xfrm>
            <a:off x="6639217" y="2846895"/>
            <a:ext cx="1081405" cy="0"/>
          </a:xfrm>
          <a:custGeom>
            <a:avLst/>
            <a:gdLst/>
            <a:ahLst/>
            <a:cxnLst/>
            <a:rect l="l" t="t" r="r" b="b"/>
            <a:pathLst>
              <a:path w="1081404">
                <a:moveTo>
                  <a:pt x="1081335" y="0"/>
                </a:moveTo>
                <a:lnTo>
                  <a:pt x="0" y="1"/>
                </a:lnTo>
              </a:path>
            </a:pathLst>
          </a:custGeom>
          <a:ln w="57150">
            <a:solidFill>
              <a:srgbClr val="9BC850"/>
            </a:solidFill>
          </a:ln>
        </p:spPr>
        <p:txBody>
          <a:bodyPr wrap="square" lIns="0" tIns="0" rIns="0" bIns="0" rtlCol="0"/>
          <a:lstStyle/>
          <a:p>
            <a:endParaRPr/>
          </a:p>
        </p:txBody>
      </p:sp>
      <p:sp>
        <p:nvSpPr>
          <p:cNvPr id="15" name="object 10">
            <a:extLst>
              <a:ext uri="{FF2B5EF4-FFF2-40B4-BE49-F238E27FC236}">
                <a16:creationId xmlns:a16="http://schemas.microsoft.com/office/drawing/2014/main" id="{C5D9B8C8-1DA0-455B-9868-323CDD076A30}"/>
              </a:ext>
            </a:extLst>
          </p:cNvPr>
          <p:cNvSpPr/>
          <p:nvPr/>
        </p:nvSpPr>
        <p:spPr>
          <a:xfrm>
            <a:off x="6629789" y="4020895"/>
            <a:ext cx="1072515" cy="0"/>
          </a:xfrm>
          <a:custGeom>
            <a:avLst/>
            <a:gdLst/>
            <a:ahLst/>
            <a:cxnLst/>
            <a:rect l="l" t="t" r="r" b="b"/>
            <a:pathLst>
              <a:path w="1072515">
                <a:moveTo>
                  <a:pt x="1071908" y="0"/>
                </a:moveTo>
                <a:lnTo>
                  <a:pt x="0" y="1"/>
                </a:lnTo>
              </a:path>
            </a:pathLst>
          </a:custGeom>
          <a:ln w="57150">
            <a:solidFill>
              <a:srgbClr val="F05A28"/>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TotalTime>
  <Words>3946</Words>
  <Application>Microsoft Office PowerPoint</Application>
  <PresentationFormat>Widescreen</PresentationFormat>
  <Paragraphs>465</Paragraphs>
  <Slides>45</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Bookman Old Style</vt:lpstr>
      <vt:lpstr>Calibri</vt:lpstr>
      <vt:lpstr>Consolas</vt:lpstr>
      <vt:lpstr>Courier New</vt:lpstr>
      <vt:lpstr>Lucida Sans Unicode</vt:lpstr>
      <vt:lpstr>Times New Roman</vt:lpstr>
      <vt:lpstr>Verdana</vt:lpstr>
      <vt:lpstr>Office Theme</vt:lpstr>
      <vt:lpstr>Comparing Test Types</vt:lpstr>
      <vt:lpstr>PowerPoint Presentation</vt:lpstr>
      <vt:lpstr>PowerPoint Presentation</vt:lpstr>
      <vt:lpstr>Overview</vt:lpstr>
      <vt:lpstr>Does it work as  expected?</vt:lpstr>
      <vt:lpstr>PowerPoint Presentation</vt:lpstr>
      <vt:lpstr>PowerPoint Presentation</vt:lpstr>
      <vt:lpstr>PowerPoint Presentation</vt:lpstr>
      <vt:lpstr> 8/10 features  exercised by  tests</vt:lpstr>
      <vt:lpstr>PowerPoint Presentation</vt:lpstr>
      <vt:lpstr>PowerPoint Presentation</vt:lpstr>
      <vt:lpstr>Tests</vt:lpstr>
      <vt:lpstr>PowerPoint Presentation</vt:lpstr>
      <vt:lpstr> 8/10 features  exercised by  tests</vt:lpstr>
      <vt:lpstr>Does the system work  properly for you?</vt:lpstr>
      <vt:lpstr>Non-functional Testing</vt:lpstr>
      <vt:lpstr>PowerPoint Presentation</vt:lpstr>
      <vt:lpstr>Usability Testing</vt:lpstr>
      <vt:lpstr>Performance Testing</vt:lpstr>
      <vt:lpstr>Security Testing</vt:lpstr>
      <vt:lpstr>PowerPoint Presentation</vt:lpstr>
      <vt:lpstr>  White-box  Testing</vt:lpstr>
      <vt:lpstr>PowerPoint Presentation</vt:lpstr>
      <vt:lpstr>Requirements</vt:lpstr>
      <vt:lpstr>Unit testing</vt:lpstr>
      <vt:lpstr>Change-related Testing</vt:lpstr>
      <vt:lpstr>PowerPoint Presentation</vt:lpstr>
      <vt:lpstr>1) Confirmation Testing</vt:lpstr>
      <vt:lpstr>Change-related Testing</vt:lpstr>
      <vt:lpstr>Test #1</vt:lpstr>
      <vt:lpstr>PowerPoint Presentation</vt:lpstr>
      <vt:lpstr>Test #1</vt:lpstr>
      <vt:lpstr>I must retest  everything again?!</vt:lpstr>
      <vt:lpstr>Development</vt:lpstr>
      <vt:lpstr>Change Types</vt:lpstr>
      <vt:lpstr>Unit testing</vt:lpstr>
      <vt:lpstr>Input</vt:lpstr>
      <vt:lpstr>PowerPoint Presentation</vt:lpstr>
      <vt:lpstr>Correct  behavior?</vt:lpstr>
      <vt:lpstr>PowerPoint Presentation</vt:lpstr>
      <vt:lpstr>ISTQB: You can do any test type at  any test level.</vt:lpstr>
      <vt:lpstr>PowerPoint Presentation</vt:lpstr>
      <vt:lpstr>PowerPoint Presentation</vt:lpstr>
      <vt:lpstr>PowerPoint Presentation</vt:lpstr>
      <vt:lpstr>Exploring Maintenance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Test Types</dc:title>
  <cp:lastModifiedBy>Yelena Gouralnik</cp:lastModifiedBy>
  <cp:revision>7</cp:revision>
  <dcterms:created xsi:type="dcterms:W3CDTF">2021-01-24T20:40:48Z</dcterms:created>
  <dcterms:modified xsi:type="dcterms:W3CDTF">2021-01-24T21:41:42Z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2020-12-07T00:00:00Z</vt:filetime>
  </property>
  <property fmtid="{D5CDD505-2E9C-101B-9397-08002B2CF9AE}" pid="3" name="LastSaved">
    <vt:filetime>2021-01-24T00:00:00Z</vt:filetime>
  </property>
</Properties>
</file>