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568" autoAdjust="0"/>
  </p:normalViewPr>
  <p:slideViewPr>
    <p:cSldViewPr>
      <p:cViewPr varScale="1">
        <p:scale>
          <a:sx n="43" d="100"/>
          <a:sy n="43" d="100"/>
        </p:scale>
        <p:origin x="219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2AD74B0-BAD8-4210-88F0-8B32C6CED5C6}" type="datetimeFigureOut">
              <a:rPr lang="en-US" smtClean="0"/>
              <a:t>1/24/2021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78FDE44-7E37-4A2B-B995-F8821331D80D}" type="slidenum">
              <a:rPr lang="en-US" smtClean="0"/>
              <a:t>‹#›</a:t>
            </a:fld>
            <a:endParaRPr lang="en-US"/>
          </a:p>
        </p:txBody>
      </p:sp>
    </p:spTree>
    <p:extLst>
      <p:ext uri="{BB962C8B-B14F-4D97-AF65-F5344CB8AC3E}">
        <p14:creationId xmlns:p14="http://schemas.microsoft.com/office/powerpoint/2010/main" val="264005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maintenance phase, the one you don't see on the screen right now. Sometimes lifecycles are pictured without this phase. You know, we deploy or deliver to production, and that's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Throw it over the wall and forget about it. And that may be the case with certain projects, but the majority need maintenance.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same piece of software may be used for 10, 20 years, or even longer, and it can't live a healthy life if it's not looked after. </a:t>
            </a:r>
          </a:p>
          <a:p>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2</a:t>
            </a:fld>
            <a:endParaRPr lang="en-US"/>
          </a:p>
        </p:txBody>
      </p:sp>
    </p:spTree>
    <p:extLst>
      <p:ext uri="{BB962C8B-B14F-4D97-AF65-F5344CB8AC3E}">
        <p14:creationId xmlns:p14="http://schemas.microsoft.com/office/powerpoint/2010/main" val="3480572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Impact analysis may sound nice and easy in theory, but as usual, things are more complicated in practice.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The typical challenges include outdated specifications and requirements. This is bad, but you can partially compensate this by having discussions and knowledge transfers with people who worked on the project for some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But then you might discover that there is lack of knowledge. Most experienced people have left, and so no one really knows the system in depth.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Also, outdated test cases. The requirements might be up to date, but it can happen that no one changed the tests. This is especially likely to happen if no traceability was established between </a:t>
            </a:r>
            <a:r>
              <a:rPr lang="en-US" b="0" dirty="0" err="1">
                <a:solidFill>
                  <a:srgbClr val="D4D4D4"/>
                </a:solidFill>
                <a:effectLst/>
                <a:latin typeface="Consolas" panose="020B0609020204030204" pitchFamily="49" charset="0"/>
              </a:rPr>
              <a:t>thetests</a:t>
            </a:r>
            <a:r>
              <a:rPr lang="en-US" b="0" dirty="0">
                <a:solidFill>
                  <a:srgbClr val="D4D4D4"/>
                </a:solidFill>
                <a:effectLst/>
                <a:latin typeface="Consolas" panose="020B0609020204030204" pitchFamily="49" charset="0"/>
              </a:rPr>
              <a:t> and the 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finally, weak or non‑existent tool support, meaning you analyze and decide what should be done, but there are no tools in the organization that would enable you to do this.</a:t>
            </a:r>
          </a:p>
          <a:p>
            <a:endParaRPr lang="en-US" dirty="0"/>
          </a:p>
          <a:p>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11</a:t>
            </a:fld>
            <a:endParaRPr lang="en-US"/>
          </a:p>
        </p:txBody>
      </p:sp>
    </p:spTree>
    <p:extLst>
      <p:ext uri="{BB962C8B-B14F-4D97-AF65-F5344CB8AC3E}">
        <p14:creationId xmlns:p14="http://schemas.microsoft.com/office/powerpoint/2010/main" val="99952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So we're going to look at two things. First, we'll discuss what kind of maintenance software requires and the various triggers for maintenance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And second, we'll see what role impact analysis plays in maintenance testing. </a:t>
            </a:r>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3</a:t>
            </a:fld>
            <a:endParaRPr lang="en-US"/>
          </a:p>
        </p:txBody>
      </p:sp>
    </p:spTree>
    <p:extLst>
      <p:ext uri="{BB962C8B-B14F-4D97-AF65-F5344CB8AC3E}">
        <p14:creationId xmlns:p14="http://schemas.microsoft.com/office/powerpoint/2010/main" val="193260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systems deployed to production need to be maintained because changes of various source are inevitable.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Some say, change is the only constant in life.</a:t>
            </a:r>
          </a:p>
          <a:p>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4</a:t>
            </a:fld>
            <a:endParaRPr lang="en-US"/>
          </a:p>
        </p:txBody>
      </p:sp>
    </p:spTree>
    <p:extLst>
      <p:ext uri="{BB962C8B-B14F-4D97-AF65-F5344CB8AC3E}">
        <p14:creationId xmlns:p14="http://schemas.microsoft.com/office/powerpoint/2010/main" val="133386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There are two broad change categories, planned and unplanned.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unplanned is more simple to understand, but naturally more difficult to deal with.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Bugs, or rather, failures in production are one typical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These can be of functional or non‑functional nature. In such cases, a so‑called hotfix needs to be delivered. Time and resources must be allocated to fix, test, and deploy the fix. I could also mention security vulnerabilities that require security patches, but we can categorize those as bugs of security type. </a:t>
            </a:r>
          </a:p>
          <a:p>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5</a:t>
            </a:fld>
            <a:endParaRPr lang="en-US"/>
          </a:p>
        </p:txBody>
      </p:sp>
    </p:spTree>
    <p:extLst>
      <p:ext uri="{BB962C8B-B14F-4D97-AF65-F5344CB8AC3E}">
        <p14:creationId xmlns:p14="http://schemas.microsoft.com/office/powerpoint/2010/main" val="1159997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When it comes to planned changes, we get a bigger list. Planned software enhancements.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A customer wanted to get certain features by the end of this year and they are happy with it and they promised to ask and pay for certain extras.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Operational and environmental upgrades. The world of IT moves fast, newer, better versions of everything are released and we have to keep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might be using a Microsoft SQL Server 2000 something, and you know that it will stop being supported in 10 years, and so you know you will have to migrate all of your data to the new version and connect various applications to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 may not sound like it, but in large corporations, that is a huge amount of work and a huge amount of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Retirement, this partly overlaps with the previous point, but instead of simply upgrading to a newer version of some system or infrastructure, the system architect might decide that after 20 years of service, a piece of software is simply not fit for purpose anymore and so it needs to be retired.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Of course, the functionality might still be needed, so retirement often means rewriting the application using newer, better, and faster technologies.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For Internet of Things systems, maintenance testing may be triggered by the introduction of completely new or modified things, such as hardware devices and software services into the overall system.</a:t>
            </a:r>
          </a:p>
          <a:p>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6</a:t>
            </a:fld>
            <a:endParaRPr lang="en-US"/>
          </a:p>
        </p:txBody>
      </p:sp>
    </p:spTree>
    <p:extLst>
      <p:ext uri="{BB962C8B-B14F-4D97-AF65-F5344CB8AC3E}">
        <p14:creationId xmlns:p14="http://schemas.microsoft.com/office/powerpoint/2010/main" val="56120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 impact analysis evaluates the changes made to identify consequences and potential side effects.</a:t>
            </a:r>
          </a:p>
          <a:p>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7</a:t>
            </a:fld>
            <a:endParaRPr lang="en-US"/>
          </a:p>
        </p:txBody>
      </p:sp>
    </p:spTree>
    <p:extLst>
      <p:ext uri="{BB962C8B-B14F-4D97-AF65-F5344CB8AC3E}">
        <p14:creationId xmlns:p14="http://schemas.microsoft.com/office/powerpoint/2010/main" val="3545929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 other words, at the end of your analysis, you should be able to answer questions such as what has changed, where the change is or was made in the system, which parts of the system are definitely affected by this, and which parts of the system are likely to be affected? This helps you establish the scope for testing. In turn, the defined scope will help you estimate time and resources needed to carry out proper testing. </a:t>
            </a:r>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8</a:t>
            </a:fld>
            <a:endParaRPr lang="en-US"/>
          </a:p>
        </p:txBody>
      </p:sp>
    </p:spTree>
    <p:extLst>
      <p:ext uri="{BB962C8B-B14F-4D97-AF65-F5344CB8AC3E}">
        <p14:creationId xmlns:p14="http://schemas.microsoft.com/office/powerpoint/2010/main" val="277084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Of course, you don't necessarily just run your old tests. While doing the analysis, you may find that new changes will require new tests, or the old tests should be modified.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Once you have modified your test suite accordingly, you will carry out both confirmation testing to establish that the change was successful and regression testing to confirm that the rest of the system still works fine.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It's likely that your time will be limited and so you will have to make decisions about what to test and what to leave untested.</a:t>
            </a:r>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9</a:t>
            </a:fld>
            <a:endParaRPr lang="en-US"/>
          </a:p>
        </p:txBody>
      </p:sp>
    </p:spTree>
    <p:extLst>
      <p:ext uri="{BB962C8B-B14F-4D97-AF65-F5344CB8AC3E}">
        <p14:creationId xmlns:p14="http://schemas.microsoft.com/office/powerpoint/2010/main" val="510952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The analysis should answer what to prioritize, which parts are critical, which ones are affected, or likely to be affected by the change, and which ones are not likely to be affected at all.</a:t>
            </a:r>
            <a:endParaRPr lang="en-US" dirty="0"/>
          </a:p>
        </p:txBody>
      </p:sp>
      <p:sp>
        <p:nvSpPr>
          <p:cNvPr id="4" name="Slide Number Placeholder 3"/>
          <p:cNvSpPr>
            <a:spLocks noGrp="1"/>
          </p:cNvSpPr>
          <p:nvPr>
            <p:ph type="sldNum" sz="quarter" idx="5"/>
          </p:nvPr>
        </p:nvSpPr>
        <p:spPr/>
        <p:txBody>
          <a:bodyPr/>
          <a:lstStyle/>
          <a:p>
            <a:fld id="{378FDE44-7E37-4A2B-B995-F8821331D80D}" type="slidenum">
              <a:rPr lang="en-US" smtClean="0"/>
              <a:t>10</a:t>
            </a:fld>
            <a:endParaRPr lang="en-US"/>
          </a:p>
        </p:txBody>
      </p:sp>
    </p:spTree>
    <p:extLst>
      <p:ext uri="{BB962C8B-B14F-4D97-AF65-F5344CB8AC3E}">
        <p14:creationId xmlns:p14="http://schemas.microsoft.com/office/powerpoint/2010/main" val="60611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43744" y="2087371"/>
            <a:ext cx="10104511"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F05A28"/>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400" b="0" i="0">
                <a:solidFill>
                  <a:srgbClr val="F05A28"/>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05A28"/>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F05A28"/>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49643" y="898652"/>
            <a:ext cx="10292712" cy="391159"/>
          </a:xfrm>
          <a:prstGeom prst="rect">
            <a:avLst/>
          </a:prstGeom>
        </p:spPr>
        <p:txBody>
          <a:bodyPr wrap="square" lIns="0" tIns="0" rIns="0" bIns="0">
            <a:spAutoFit/>
          </a:bodyPr>
          <a:lstStyle>
            <a:lvl1pPr>
              <a:defRPr sz="2400" b="0" i="0">
                <a:solidFill>
                  <a:srgbClr val="F05A28"/>
                </a:solidFill>
                <a:latin typeface="Arial Black"/>
                <a:cs typeface="Arial Black"/>
              </a:defRPr>
            </a:lvl1pPr>
          </a:lstStyle>
          <a:p>
            <a:endParaRPr/>
          </a:p>
        </p:txBody>
      </p:sp>
      <p:sp>
        <p:nvSpPr>
          <p:cNvPr id="3" name="Holder 3"/>
          <p:cNvSpPr>
            <a:spLocks noGrp="1"/>
          </p:cNvSpPr>
          <p:nvPr>
            <p:ph type="body" idx="1"/>
          </p:nvPr>
        </p:nvSpPr>
        <p:spPr>
          <a:xfrm>
            <a:off x="553505" y="1496059"/>
            <a:ext cx="11084988" cy="4225925"/>
          </a:xfrm>
          <a:prstGeom prst="rect">
            <a:avLst/>
          </a:prstGeom>
        </p:spPr>
        <p:txBody>
          <a:bodyPr wrap="square" lIns="0" tIns="0" rIns="0" bIns="0">
            <a:spAutoFit/>
          </a:bodyPr>
          <a:lstStyle>
            <a:lvl1pPr>
              <a:defRPr sz="2400" b="0" i="0">
                <a:solidFill>
                  <a:srgbClr val="F05A28"/>
                </a:solidFill>
                <a:latin typeface="Arial Black"/>
                <a:cs typeface="Arial Black"/>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1695" y="2977578"/>
            <a:ext cx="10768609" cy="380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825369" y="4900167"/>
            <a:ext cx="2427605" cy="802005"/>
          </a:xfrm>
          <a:prstGeom prst="rect">
            <a:avLst/>
          </a:prstGeom>
        </p:spPr>
        <p:txBody>
          <a:bodyPr vert="horz" wrap="square" lIns="0" tIns="12700" rIns="0" bIns="0" rtlCol="0">
            <a:spAutoFit/>
          </a:bodyPr>
          <a:lstStyle/>
          <a:p>
            <a:pPr marL="12700">
              <a:lnSpc>
                <a:spcPts val="2800"/>
              </a:lnSpc>
              <a:spcBef>
                <a:spcPts val="100"/>
              </a:spcBef>
            </a:pPr>
            <a:r>
              <a:rPr sz="2400" b="1" spc="130" dirty="0">
                <a:solidFill>
                  <a:srgbClr val="F05A28"/>
                </a:solidFill>
                <a:latin typeface="Calibri"/>
                <a:cs typeface="Calibri"/>
              </a:rPr>
              <a:t>Yelena</a:t>
            </a:r>
            <a:r>
              <a:rPr sz="2400" b="1" spc="-105" dirty="0">
                <a:solidFill>
                  <a:srgbClr val="F05A28"/>
                </a:solidFill>
                <a:latin typeface="Calibri"/>
                <a:cs typeface="Calibri"/>
              </a:rPr>
              <a:t> </a:t>
            </a:r>
            <a:r>
              <a:rPr sz="2400" b="1" spc="120" dirty="0">
                <a:solidFill>
                  <a:srgbClr val="F05A28"/>
                </a:solidFill>
                <a:latin typeface="Calibri"/>
                <a:cs typeface="Calibri"/>
              </a:rPr>
              <a:t>Gouralnik</a:t>
            </a:r>
            <a:endParaRPr sz="2400">
              <a:latin typeface="Calibri"/>
              <a:cs typeface="Calibri"/>
            </a:endParaRPr>
          </a:p>
          <a:p>
            <a:pPr marL="12700" marR="363855">
              <a:lnSpc>
                <a:spcPct val="76500"/>
              </a:lnSpc>
              <a:spcBef>
                <a:spcPts val="370"/>
              </a:spcBef>
            </a:pPr>
            <a:r>
              <a:rPr sz="1600" spc="20" dirty="0">
                <a:solidFill>
                  <a:srgbClr val="202020"/>
                </a:solidFill>
                <a:latin typeface="Verdana"/>
                <a:cs typeface="Verdana"/>
              </a:rPr>
              <a:t>TEST</a:t>
            </a:r>
            <a:r>
              <a:rPr sz="1600" spc="-165" dirty="0">
                <a:solidFill>
                  <a:srgbClr val="202020"/>
                </a:solidFill>
                <a:latin typeface="Verdana"/>
                <a:cs typeface="Verdana"/>
              </a:rPr>
              <a:t> </a:t>
            </a:r>
            <a:r>
              <a:rPr sz="1600" spc="35" dirty="0">
                <a:solidFill>
                  <a:srgbClr val="202020"/>
                </a:solidFill>
                <a:latin typeface="Verdana"/>
                <a:cs typeface="Verdana"/>
              </a:rPr>
              <a:t>AUTOMATION  </a:t>
            </a:r>
            <a:r>
              <a:rPr sz="1600" spc="20" dirty="0">
                <a:solidFill>
                  <a:srgbClr val="202020"/>
                </a:solidFill>
                <a:latin typeface="Verdana"/>
                <a:cs typeface="Verdana"/>
              </a:rPr>
              <a:t>ENGINEER</a:t>
            </a:r>
            <a:endParaRPr sz="1600">
              <a:latin typeface="Verdana"/>
              <a:cs typeface="Verdana"/>
            </a:endParaRPr>
          </a:p>
        </p:txBody>
      </p:sp>
      <p:sp>
        <p:nvSpPr>
          <p:cNvPr id="4" name="object 4"/>
          <p:cNvSpPr txBox="1">
            <a:spLocks noGrp="1"/>
          </p:cNvSpPr>
          <p:nvPr>
            <p:ph type="title"/>
          </p:nvPr>
        </p:nvSpPr>
        <p:spPr>
          <a:xfrm>
            <a:off x="951275" y="2027935"/>
            <a:ext cx="8301355" cy="711200"/>
          </a:xfrm>
          <a:prstGeom prst="rect">
            <a:avLst/>
          </a:prstGeom>
        </p:spPr>
        <p:txBody>
          <a:bodyPr vert="horz" wrap="square" lIns="0" tIns="12700" rIns="0" bIns="0" rtlCol="0">
            <a:spAutoFit/>
          </a:bodyPr>
          <a:lstStyle/>
          <a:p>
            <a:pPr marL="12700">
              <a:lnSpc>
                <a:spcPct val="100000"/>
              </a:lnSpc>
              <a:spcBef>
                <a:spcPts val="100"/>
              </a:spcBef>
            </a:pPr>
            <a:r>
              <a:rPr sz="4500" spc="-60" dirty="0">
                <a:solidFill>
                  <a:srgbClr val="171717"/>
                </a:solidFill>
                <a:latin typeface="Verdana"/>
                <a:cs typeface="Verdana"/>
              </a:rPr>
              <a:t>Exploring </a:t>
            </a:r>
            <a:r>
              <a:rPr sz="4500" spc="-130" dirty="0">
                <a:solidFill>
                  <a:srgbClr val="171717"/>
                </a:solidFill>
                <a:latin typeface="Verdana"/>
                <a:cs typeface="Verdana"/>
              </a:rPr>
              <a:t>Maintenance</a:t>
            </a:r>
            <a:r>
              <a:rPr sz="4500" spc="-915" dirty="0">
                <a:solidFill>
                  <a:srgbClr val="171717"/>
                </a:solidFill>
                <a:latin typeface="Verdana"/>
                <a:cs typeface="Verdana"/>
              </a:rPr>
              <a:t> </a:t>
            </a:r>
            <a:r>
              <a:rPr sz="4500" spc="-170" dirty="0">
                <a:solidFill>
                  <a:srgbClr val="171717"/>
                </a:solidFill>
                <a:latin typeface="Verdana"/>
                <a:cs typeface="Verdana"/>
              </a:rPr>
              <a:t>Testing</a:t>
            </a:r>
            <a:endParaRPr sz="4500">
              <a:latin typeface="Verdana"/>
              <a:cs typeface="Verdana"/>
            </a:endParaRPr>
          </a:p>
        </p:txBody>
      </p:sp>
      <p:sp>
        <p:nvSpPr>
          <p:cNvPr id="5" name="object 5"/>
          <p:cNvSpPr/>
          <p:nvPr/>
        </p:nvSpPr>
        <p:spPr>
          <a:xfrm>
            <a:off x="959209" y="4618616"/>
            <a:ext cx="1636395" cy="1636395"/>
          </a:xfrm>
          <a:custGeom>
            <a:avLst/>
            <a:gdLst/>
            <a:ahLst/>
            <a:cxnLst/>
            <a:rect l="l" t="t" r="r" b="b"/>
            <a:pathLst>
              <a:path w="1636395" h="1636395">
                <a:moveTo>
                  <a:pt x="818167" y="0"/>
                </a:moveTo>
                <a:lnTo>
                  <a:pt x="901812" y="4223"/>
                </a:lnTo>
                <a:lnTo>
                  <a:pt x="983049" y="16621"/>
                </a:lnTo>
                <a:lnTo>
                  <a:pt x="1061461" y="36783"/>
                </a:lnTo>
                <a:lnTo>
                  <a:pt x="1136634" y="64297"/>
                </a:lnTo>
                <a:lnTo>
                  <a:pt x="1208156" y="98751"/>
                </a:lnTo>
                <a:lnTo>
                  <a:pt x="1275614" y="139733"/>
                </a:lnTo>
                <a:lnTo>
                  <a:pt x="1338598" y="186831"/>
                </a:lnTo>
                <a:lnTo>
                  <a:pt x="1396697" y="239636"/>
                </a:lnTo>
                <a:lnTo>
                  <a:pt x="1449502" y="297735"/>
                </a:lnTo>
                <a:lnTo>
                  <a:pt x="1496600" y="360719"/>
                </a:lnTo>
                <a:lnTo>
                  <a:pt x="1537582" y="428177"/>
                </a:lnTo>
                <a:lnTo>
                  <a:pt x="1572036" y="499699"/>
                </a:lnTo>
                <a:lnTo>
                  <a:pt x="1599550" y="574872"/>
                </a:lnTo>
                <a:lnTo>
                  <a:pt x="1619712" y="653284"/>
                </a:lnTo>
                <a:lnTo>
                  <a:pt x="1632110" y="734521"/>
                </a:lnTo>
                <a:lnTo>
                  <a:pt x="1636334" y="818167"/>
                </a:lnTo>
                <a:lnTo>
                  <a:pt x="1632110" y="901812"/>
                </a:lnTo>
                <a:lnTo>
                  <a:pt x="1619712" y="983049"/>
                </a:lnTo>
                <a:lnTo>
                  <a:pt x="1599550" y="1061461"/>
                </a:lnTo>
                <a:lnTo>
                  <a:pt x="1572036" y="1136634"/>
                </a:lnTo>
                <a:lnTo>
                  <a:pt x="1537582" y="1208156"/>
                </a:lnTo>
                <a:lnTo>
                  <a:pt x="1496600" y="1275614"/>
                </a:lnTo>
                <a:lnTo>
                  <a:pt x="1449502" y="1338598"/>
                </a:lnTo>
                <a:lnTo>
                  <a:pt x="1396697" y="1396697"/>
                </a:lnTo>
                <a:lnTo>
                  <a:pt x="1338598" y="1449502"/>
                </a:lnTo>
                <a:lnTo>
                  <a:pt x="1275614" y="1496600"/>
                </a:lnTo>
                <a:lnTo>
                  <a:pt x="1208156" y="1537582"/>
                </a:lnTo>
                <a:lnTo>
                  <a:pt x="1136634" y="1572036"/>
                </a:lnTo>
                <a:lnTo>
                  <a:pt x="1061461" y="1599550"/>
                </a:lnTo>
                <a:lnTo>
                  <a:pt x="983049" y="1619712"/>
                </a:lnTo>
                <a:lnTo>
                  <a:pt x="901812" y="1632110"/>
                </a:lnTo>
                <a:lnTo>
                  <a:pt x="818167" y="1636334"/>
                </a:lnTo>
                <a:lnTo>
                  <a:pt x="734521" y="1632110"/>
                </a:lnTo>
                <a:lnTo>
                  <a:pt x="653284" y="1619712"/>
                </a:lnTo>
                <a:lnTo>
                  <a:pt x="574872" y="1599550"/>
                </a:lnTo>
                <a:lnTo>
                  <a:pt x="499699" y="1572036"/>
                </a:lnTo>
                <a:lnTo>
                  <a:pt x="428177" y="1537582"/>
                </a:lnTo>
                <a:lnTo>
                  <a:pt x="360719" y="1496600"/>
                </a:lnTo>
                <a:lnTo>
                  <a:pt x="297735" y="1449502"/>
                </a:lnTo>
                <a:lnTo>
                  <a:pt x="239636" y="1396697"/>
                </a:lnTo>
                <a:lnTo>
                  <a:pt x="186831" y="1338598"/>
                </a:lnTo>
                <a:lnTo>
                  <a:pt x="139733" y="1275614"/>
                </a:lnTo>
                <a:lnTo>
                  <a:pt x="98751" y="1208156"/>
                </a:lnTo>
                <a:lnTo>
                  <a:pt x="64297" y="1136634"/>
                </a:lnTo>
                <a:lnTo>
                  <a:pt x="36783" y="1061461"/>
                </a:lnTo>
                <a:lnTo>
                  <a:pt x="16621" y="983049"/>
                </a:lnTo>
                <a:lnTo>
                  <a:pt x="4223" y="901812"/>
                </a:lnTo>
                <a:lnTo>
                  <a:pt x="0" y="818167"/>
                </a:lnTo>
                <a:lnTo>
                  <a:pt x="4223" y="734521"/>
                </a:lnTo>
                <a:lnTo>
                  <a:pt x="16621" y="653284"/>
                </a:lnTo>
                <a:lnTo>
                  <a:pt x="36783" y="574872"/>
                </a:lnTo>
                <a:lnTo>
                  <a:pt x="64297" y="499699"/>
                </a:lnTo>
                <a:lnTo>
                  <a:pt x="98751" y="428177"/>
                </a:lnTo>
                <a:lnTo>
                  <a:pt x="139733" y="360719"/>
                </a:lnTo>
                <a:lnTo>
                  <a:pt x="186831" y="297735"/>
                </a:lnTo>
                <a:lnTo>
                  <a:pt x="239636" y="239636"/>
                </a:lnTo>
                <a:lnTo>
                  <a:pt x="297735" y="186831"/>
                </a:lnTo>
                <a:lnTo>
                  <a:pt x="360719" y="139733"/>
                </a:lnTo>
                <a:lnTo>
                  <a:pt x="428177" y="98751"/>
                </a:lnTo>
                <a:lnTo>
                  <a:pt x="499699" y="64297"/>
                </a:lnTo>
                <a:lnTo>
                  <a:pt x="574872" y="36783"/>
                </a:lnTo>
                <a:lnTo>
                  <a:pt x="653284" y="16621"/>
                </a:lnTo>
                <a:lnTo>
                  <a:pt x="734521" y="4223"/>
                </a:lnTo>
                <a:lnTo>
                  <a:pt x="818167" y="0"/>
                </a:lnTo>
                <a:close/>
              </a:path>
            </a:pathLst>
          </a:custGeom>
          <a:ln w="9520">
            <a:solidFill>
              <a:srgbClr val="F8F8F8"/>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74903" y="1067177"/>
            <a:ext cx="1292225" cy="1292225"/>
          </a:xfrm>
          <a:prstGeom prst="rect">
            <a:avLst/>
          </a:prstGeom>
          <a:solidFill>
            <a:srgbClr val="404040"/>
          </a:solidFill>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algn="ctr">
              <a:lnSpc>
                <a:spcPct val="100000"/>
              </a:lnSpc>
              <a:spcBef>
                <a:spcPts val="5"/>
              </a:spcBef>
            </a:pPr>
            <a:r>
              <a:rPr sz="2800" spc="30" dirty="0">
                <a:solidFill>
                  <a:srgbClr val="FFFFFF"/>
                </a:solidFill>
                <a:latin typeface="Arial Black"/>
                <a:cs typeface="Arial Black"/>
              </a:rPr>
              <a:t>A</a:t>
            </a:r>
            <a:endParaRPr sz="2800">
              <a:latin typeface="Arial Black"/>
              <a:cs typeface="Arial Black"/>
            </a:endParaRPr>
          </a:p>
        </p:txBody>
      </p:sp>
      <p:sp>
        <p:nvSpPr>
          <p:cNvPr id="3" name="object 3"/>
          <p:cNvSpPr txBox="1"/>
          <p:nvPr/>
        </p:nvSpPr>
        <p:spPr>
          <a:xfrm>
            <a:off x="8325675" y="1067175"/>
            <a:ext cx="1292225" cy="1292225"/>
          </a:xfrm>
          <a:prstGeom prst="rect">
            <a:avLst/>
          </a:prstGeom>
          <a:solidFill>
            <a:srgbClr val="404040"/>
          </a:solidFill>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algn="ctr">
              <a:lnSpc>
                <a:spcPct val="100000"/>
              </a:lnSpc>
              <a:spcBef>
                <a:spcPts val="5"/>
              </a:spcBef>
            </a:pPr>
            <a:r>
              <a:rPr sz="2800" spc="-160" dirty="0">
                <a:solidFill>
                  <a:srgbClr val="FFFFFF"/>
                </a:solidFill>
                <a:latin typeface="Arial Black"/>
                <a:cs typeface="Arial Black"/>
              </a:rPr>
              <a:t>B</a:t>
            </a:r>
            <a:endParaRPr sz="2800">
              <a:latin typeface="Arial Black"/>
              <a:cs typeface="Arial Black"/>
            </a:endParaRPr>
          </a:p>
        </p:txBody>
      </p:sp>
      <p:sp>
        <p:nvSpPr>
          <p:cNvPr id="4" name="object 4"/>
          <p:cNvSpPr txBox="1"/>
          <p:nvPr/>
        </p:nvSpPr>
        <p:spPr>
          <a:xfrm>
            <a:off x="10376448" y="1067175"/>
            <a:ext cx="1292225" cy="1292225"/>
          </a:xfrm>
          <a:prstGeom prst="rect">
            <a:avLst/>
          </a:prstGeom>
          <a:solidFill>
            <a:srgbClr val="404040"/>
          </a:solidFill>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algn="ctr">
              <a:lnSpc>
                <a:spcPct val="100000"/>
              </a:lnSpc>
              <a:spcBef>
                <a:spcPts val="5"/>
              </a:spcBef>
            </a:pPr>
            <a:r>
              <a:rPr sz="2800" spc="-114" dirty="0">
                <a:solidFill>
                  <a:srgbClr val="FFFFFF"/>
                </a:solidFill>
                <a:latin typeface="Arial Black"/>
                <a:cs typeface="Arial Black"/>
              </a:rPr>
              <a:t>C</a:t>
            </a:r>
            <a:endParaRPr sz="2800">
              <a:latin typeface="Arial Black"/>
              <a:cs typeface="Arial Black"/>
            </a:endParaRPr>
          </a:p>
        </p:txBody>
      </p:sp>
      <p:sp>
        <p:nvSpPr>
          <p:cNvPr id="5" name="object 5"/>
          <p:cNvSpPr/>
          <p:nvPr/>
        </p:nvSpPr>
        <p:spPr>
          <a:xfrm>
            <a:off x="7566989" y="1656071"/>
            <a:ext cx="758825" cy="114300"/>
          </a:xfrm>
          <a:custGeom>
            <a:avLst/>
            <a:gdLst/>
            <a:ahLst/>
            <a:cxnLst/>
            <a:rect l="l" t="t" r="r" b="b"/>
            <a:pathLst>
              <a:path w="758825" h="114300">
                <a:moveTo>
                  <a:pt x="114300" y="0"/>
                </a:moveTo>
                <a:lnTo>
                  <a:pt x="0" y="57150"/>
                </a:lnTo>
                <a:lnTo>
                  <a:pt x="114300" y="114300"/>
                </a:lnTo>
                <a:lnTo>
                  <a:pt x="114300" y="76200"/>
                </a:lnTo>
                <a:lnTo>
                  <a:pt x="95250" y="76200"/>
                </a:lnTo>
                <a:lnTo>
                  <a:pt x="95250" y="38100"/>
                </a:lnTo>
                <a:lnTo>
                  <a:pt x="114300" y="38100"/>
                </a:lnTo>
                <a:lnTo>
                  <a:pt x="114300" y="0"/>
                </a:lnTo>
                <a:close/>
              </a:path>
              <a:path w="758825" h="114300">
                <a:moveTo>
                  <a:pt x="644385" y="0"/>
                </a:moveTo>
                <a:lnTo>
                  <a:pt x="644385" y="114300"/>
                </a:lnTo>
                <a:lnTo>
                  <a:pt x="720585" y="76200"/>
                </a:lnTo>
                <a:lnTo>
                  <a:pt x="663435" y="76200"/>
                </a:lnTo>
                <a:lnTo>
                  <a:pt x="663435" y="38100"/>
                </a:lnTo>
                <a:lnTo>
                  <a:pt x="720585" y="38100"/>
                </a:lnTo>
                <a:lnTo>
                  <a:pt x="644385" y="0"/>
                </a:lnTo>
                <a:close/>
              </a:path>
              <a:path w="758825" h="114300">
                <a:moveTo>
                  <a:pt x="114300" y="38100"/>
                </a:moveTo>
                <a:lnTo>
                  <a:pt x="95250" y="38100"/>
                </a:lnTo>
                <a:lnTo>
                  <a:pt x="95250" y="76200"/>
                </a:lnTo>
                <a:lnTo>
                  <a:pt x="114300" y="76200"/>
                </a:lnTo>
                <a:lnTo>
                  <a:pt x="114300" y="38100"/>
                </a:lnTo>
                <a:close/>
              </a:path>
              <a:path w="758825" h="114300">
                <a:moveTo>
                  <a:pt x="644385" y="38100"/>
                </a:moveTo>
                <a:lnTo>
                  <a:pt x="114300" y="38100"/>
                </a:lnTo>
                <a:lnTo>
                  <a:pt x="114300" y="76200"/>
                </a:lnTo>
                <a:lnTo>
                  <a:pt x="644385" y="76200"/>
                </a:lnTo>
                <a:lnTo>
                  <a:pt x="644385" y="38100"/>
                </a:lnTo>
                <a:close/>
              </a:path>
              <a:path w="758825" h="114300">
                <a:moveTo>
                  <a:pt x="720585" y="38100"/>
                </a:moveTo>
                <a:lnTo>
                  <a:pt x="663435" y="38100"/>
                </a:lnTo>
                <a:lnTo>
                  <a:pt x="663435" y="76200"/>
                </a:lnTo>
                <a:lnTo>
                  <a:pt x="720585" y="76200"/>
                </a:lnTo>
                <a:lnTo>
                  <a:pt x="758685" y="57150"/>
                </a:lnTo>
                <a:lnTo>
                  <a:pt x="720585" y="38100"/>
                </a:lnTo>
                <a:close/>
              </a:path>
            </a:pathLst>
          </a:custGeom>
          <a:solidFill>
            <a:srgbClr val="404040"/>
          </a:solidFill>
        </p:spPr>
        <p:txBody>
          <a:bodyPr wrap="square" lIns="0" tIns="0" rIns="0" bIns="0" rtlCol="0"/>
          <a:lstStyle/>
          <a:p>
            <a:endParaRPr/>
          </a:p>
        </p:txBody>
      </p:sp>
      <p:sp>
        <p:nvSpPr>
          <p:cNvPr id="6" name="object 6"/>
          <p:cNvSpPr/>
          <p:nvPr/>
        </p:nvSpPr>
        <p:spPr>
          <a:xfrm>
            <a:off x="9617763" y="1656068"/>
            <a:ext cx="758825" cy="114300"/>
          </a:xfrm>
          <a:custGeom>
            <a:avLst/>
            <a:gdLst/>
            <a:ahLst/>
            <a:cxnLst/>
            <a:rect l="l" t="t" r="r" b="b"/>
            <a:pathLst>
              <a:path w="758825" h="114300">
                <a:moveTo>
                  <a:pt x="114300" y="0"/>
                </a:moveTo>
                <a:lnTo>
                  <a:pt x="0" y="57150"/>
                </a:lnTo>
                <a:lnTo>
                  <a:pt x="114300" y="114300"/>
                </a:lnTo>
                <a:lnTo>
                  <a:pt x="114300" y="76200"/>
                </a:lnTo>
                <a:lnTo>
                  <a:pt x="95250" y="76200"/>
                </a:lnTo>
                <a:lnTo>
                  <a:pt x="95250" y="38100"/>
                </a:lnTo>
                <a:lnTo>
                  <a:pt x="114300" y="38100"/>
                </a:lnTo>
                <a:lnTo>
                  <a:pt x="114300" y="0"/>
                </a:lnTo>
                <a:close/>
              </a:path>
              <a:path w="758825" h="114300">
                <a:moveTo>
                  <a:pt x="644385" y="0"/>
                </a:moveTo>
                <a:lnTo>
                  <a:pt x="644385" y="114300"/>
                </a:lnTo>
                <a:lnTo>
                  <a:pt x="720585" y="76200"/>
                </a:lnTo>
                <a:lnTo>
                  <a:pt x="663435" y="76200"/>
                </a:lnTo>
                <a:lnTo>
                  <a:pt x="663435" y="38100"/>
                </a:lnTo>
                <a:lnTo>
                  <a:pt x="720585" y="38100"/>
                </a:lnTo>
                <a:lnTo>
                  <a:pt x="644385" y="0"/>
                </a:lnTo>
                <a:close/>
              </a:path>
              <a:path w="758825" h="114300">
                <a:moveTo>
                  <a:pt x="114300" y="38100"/>
                </a:moveTo>
                <a:lnTo>
                  <a:pt x="95250" y="38100"/>
                </a:lnTo>
                <a:lnTo>
                  <a:pt x="95250" y="76200"/>
                </a:lnTo>
                <a:lnTo>
                  <a:pt x="114300" y="76200"/>
                </a:lnTo>
                <a:lnTo>
                  <a:pt x="114300" y="38100"/>
                </a:lnTo>
                <a:close/>
              </a:path>
              <a:path w="758825" h="114300">
                <a:moveTo>
                  <a:pt x="644385" y="38100"/>
                </a:moveTo>
                <a:lnTo>
                  <a:pt x="114300" y="38100"/>
                </a:lnTo>
                <a:lnTo>
                  <a:pt x="114300" y="76200"/>
                </a:lnTo>
                <a:lnTo>
                  <a:pt x="644385" y="76200"/>
                </a:lnTo>
                <a:lnTo>
                  <a:pt x="644385" y="38100"/>
                </a:lnTo>
                <a:close/>
              </a:path>
              <a:path w="758825" h="114300">
                <a:moveTo>
                  <a:pt x="720585" y="38100"/>
                </a:moveTo>
                <a:lnTo>
                  <a:pt x="663435" y="38100"/>
                </a:lnTo>
                <a:lnTo>
                  <a:pt x="663435" y="76200"/>
                </a:lnTo>
                <a:lnTo>
                  <a:pt x="720585" y="76200"/>
                </a:lnTo>
                <a:lnTo>
                  <a:pt x="758685" y="57150"/>
                </a:lnTo>
                <a:lnTo>
                  <a:pt x="720585" y="38100"/>
                </a:lnTo>
                <a:close/>
              </a:path>
            </a:pathLst>
          </a:custGeom>
          <a:solidFill>
            <a:srgbClr val="404040"/>
          </a:solidFill>
        </p:spPr>
        <p:txBody>
          <a:bodyPr wrap="square" lIns="0" tIns="0" rIns="0" bIns="0" rtlCol="0"/>
          <a:lstStyle/>
          <a:p>
            <a:endParaRPr/>
          </a:p>
        </p:txBody>
      </p:sp>
      <p:sp>
        <p:nvSpPr>
          <p:cNvPr id="7" name="object 7"/>
          <p:cNvSpPr txBox="1">
            <a:spLocks noGrp="1"/>
          </p:cNvSpPr>
          <p:nvPr>
            <p:ph type="title"/>
          </p:nvPr>
        </p:nvSpPr>
        <p:spPr>
          <a:xfrm>
            <a:off x="1938466" y="1114757"/>
            <a:ext cx="3694429" cy="708025"/>
          </a:xfrm>
          <a:prstGeom prst="rect">
            <a:avLst/>
          </a:prstGeom>
          <a:solidFill>
            <a:srgbClr val="2A9FBC"/>
          </a:solidFill>
        </p:spPr>
        <p:txBody>
          <a:bodyPr vert="horz" wrap="square" lIns="0" tIns="33020" rIns="0" bIns="0" rtlCol="0">
            <a:spAutoFit/>
          </a:bodyPr>
          <a:lstStyle/>
          <a:p>
            <a:pPr marL="687705" marR="355600" indent="-325120">
              <a:lnSpc>
                <a:spcPct val="100000"/>
              </a:lnSpc>
              <a:spcBef>
                <a:spcPts val="260"/>
              </a:spcBef>
            </a:pPr>
            <a:r>
              <a:rPr sz="2000" spc="130" dirty="0">
                <a:solidFill>
                  <a:srgbClr val="FFFFFF"/>
                </a:solidFill>
                <a:latin typeface="Calibri"/>
                <a:cs typeface="Calibri"/>
              </a:rPr>
              <a:t>I </a:t>
            </a:r>
            <a:r>
              <a:rPr sz="2000" spc="220" dirty="0">
                <a:solidFill>
                  <a:srgbClr val="FFFFFF"/>
                </a:solidFill>
                <a:latin typeface="Calibri"/>
                <a:cs typeface="Calibri"/>
              </a:rPr>
              <a:t>need </a:t>
            </a:r>
            <a:r>
              <a:rPr sz="2000" spc="190" dirty="0">
                <a:solidFill>
                  <a:srgbClr val="FFFFFF"/>
                </a:solidFill>
                <a:latin typeface="Calibri"/>
                <a:cs typeface="Calibri"/>
              </a:rPr>
              <a:t>to </a:t>
            </a:r>
            <a:r>
              <a:rPr sz="2000" spc="170" dirty="0">
                <a:solidFill>
                  <a:srgbClr val="FFFFFF"/>
                </a:solidFill>
                <a:latin typeface="Calibri"/>
                <a:cs typeface="Calibri"/>
              </a:rPr>
              <a:t>test </a:t>
            </a:r>
            <a:r>
              <a:rPr sz="2000" spc="140" dirty="0">
                <a:solidFill>
                  <a:srgbClr val="FFFFFF"/>
                </a:solidFill>
                <a:latin typeface="Calibri"/>
                <a:cs typeface="Calibri"/>
              </a:rPr>
              <a:t>this, </a:t>
            </a:r>
            <a:r>
              <a:rPr sz="2000" spc="204" dirty="0">
                <a:solidFill>
                  <a:srgbClr val="FFFFFF"/>
                </a:solidFill>
                <a:latin typeface="Calibri"/>
                <a:cs typeface="Calibri"/>
              </a:rPr>
              <a:t>but</a:t>
            </a:r>
            <a:r>
              <a:rPr sz="2000" spc="-25" dirty="0">
                <a:solidFill>
                  <a:srgbClr val="FFFFFF"/>
                </a:solidFill>
                <a:latin typeface="Calibri"/>
                <a:cs typeface="Calibri"/>
              </a:rPr>
              <a:t> </a:t>
            </a:r>
            <a:r>
              <a:rPr sz="2000" spc="130" dirty="0">
                <a:solidFill>
                  <a:srgbClr val="FFFFFF"/>
                </a:solidFill>
                <a:latin typeface="Calibri"/>
                <a:cs typeface="Calibri"/>
              </a:rPr>
              <a:t>I  </a:t>
            </a:r>
            <a:r>
              <a:rPr sz="2000" spc="204" dirty="0">
                <a:solidFill>
                  <a:srgbClr val="FFFFFF"/>
                </a:solidFill>
                <a:latin typeface="Calibri"/>
                <a:cs typeface="Calibri"/>
              </a:rPr>
              <a:t>only </a:t>
            </a:r>
            <a:r>
              <a:rPr sz="2000" spc="195" dirty="0">
                <a:solidFill>
                  <a:srgbClr val="FFFFFF"/>
                </a:solidFill>
                <a:latin typeface="Calibri"/>
                <a:cs typeface="Calibri"/>
              </a:rPr>
              <a:t>have </a:t>
            </a:r>
            <a:r>
              <a:rPr sz="2000" spc="210" dirty="0">
                <a:solidFill>
                  <a:srgbClr val="FFFFFF"/>
                </a:solidFill>
                <a:latin typeface="Calibri"/>
                <a:cs typeface="Calibri"/>
              </a:rPr>
              <a:t>2</a:t>
            </a:r>
            <a:r>
              <a:rPr sz="2000" spc="15" dirty="0">
                <a:solidFill>
                  <a:srgbClr val="FFFFFF"/>
                </a:solidFill>
                <a:latin typeface="Calibri"/>
                <a:cs typeface="Calibri"/>
              </a:rPr>
              <a:t> </a:t>
            </a:r>
            <a:r>
              <a:rPr sz="2000" spc="220" dirty="0">
                <a:solidFill>
                  <a:srgbClr val="FFFFFF"/>
                </a:solidFill>
                <a:latin typeface="Calibri"/>
                <a:cs typeface="Calibri"/>
              </a:rPr>
              <a:t>days…</a:t>
            </a:r>
            <a:endParaRPr sz="2000">
              <a:latin typeface="Calibri"/>
              <a:cs typeface="Calibri"/>
            </a:endParaRPr>
          </a:p>
        </p:txBody>
      </p:sp>
      <p:sp>
        <p:nvSpPr>
          <p:cNvPr id="8" name="object 8"/>
          <p:cNvSpPr/>
          <p:nvPr/>
        </p:nvSpPr>
        <p:spPr>
          <a:xfrm>
            <a:off x="523468" y="1067180"/>
            <a:ext cx="1414998" cy="1555813"/>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6282411" y="2424684"/>
            <a:ext cx="1536065" cy="635000"/>
          </a:xfrm>
          <a:prstGeom prst="rect">
            <a:avLst/>
          </a:prstGeom>
        </p:spPr>
        <p:txBody>
          <a:bodyPr vert="horz" wrap="square" lIns="0" tIns="12700" rIns="0" bIns="0" rtlCol="0">
            <a:spAutoFit/>
          </a:bodyPr>
          <a:lstStyle/>
          <a:p>
            <a:pPr marL="12700">
              <a:lnSpc>
                <a:spcPct val="100000"/>
              </a:lnSpc>
              <a:spcBef>
                <a:spcPts val="100"/>
              </a:spcBef>
            </a:pPr>
            <a:r>
              <a:rPr sz="2000" spc="235" dirty="0">
                <a:solidFill>
                  <a:srgbClr val="404040"/>
                </a:solidFill>
                <a:latin typeface="Calibri"/>
                <a:cs typeface="Calibri"/>
              </a:rPr>
              <a:t>Has</a:t>
            </a:r>
            <a:r>
              <a:rPr sz="2000" spc="135" dirty="0">
                <a:solidFill>
                  <a:srgbClr val="404040"/>
                </a:solidFill>
                <a:latin typeface="Calibri"/>
                <a:cs typeface="Calibri"/>
              </a:rPr>
              <a:t> </a:t>
            </a:r>
            <a:r>
              <a:rPr sz="2000" spc="215" dirty="0">
                <a:solidFill>
                  <a:srgbClr val="404040"/>
                </a:solidFill>
                <a:latin typeface="Calibri"/>
                <a:cs typeface="Calibri"/>
              </a:rPr>
              <a:t>a</a:t>
            </a:r>
            <a:endParaRPr sz="2000">
              <a:latin typeface="Calibri"/>
              <a:cs typeface="Calibri"/>
            </a:endParaRPr>
          </a:p>
          <a:p>
            <a:pPr marL="12700">
              <a:lnSpc>
                <a:spcPct val="100000"/>
              </a:lnSpc>
            </a:pPr>
            <a:r>
              <a:rPr sz="2000" spc="210" dirty="0">
                <a:solidFill>
                  <a:srgbClr val="404040"/>
                </a:solidFill>
                <a:latin typeface="Calibri"/>
                <a:cs typeface="Calibri"/>
              </a:rPr>
              <a:t>new</a:t>
            </a:r>
            <a:r>
              <a:rPr sz="2000" spc="90" dirty="0">
                <a:solidFill>
                  <a:srgbClr val="404040"/>
                </a:solidFill>
                <a:latin typeface="Calibri"/>
                <a:cs typeface="Calibri"/>
              </a:rPr>
              <a:t> </a:t>
            </a:r>
            <a:r>
              <a:rPr sz="2000" spc="165" dirty="0">
                <a:solidFill>
                  <a:srgbClr val="404040"/>
                </a:solidFill>
                <a:latin typeface="Calibri"/>
                <a:cs typeface="Calibri"/>
              </a:rPr>
              <a:t>feature</a:t>
            </a:r>
            <a:endParaRPr sz="2000">
              <a:latin typeface="Calibri"/>
              <a:cs typeface="Calibri"/>
            </a:endParaRPr>
          </a:p>
        </p:txBody>
      </p:sp>
      <p:sp>
        <p:nvSpPr>
          <p:cNvPr id="10" name="object 10"/>
          <p:cNvSpPr txBox="1"/>
          <p:nvPr/>
        </p:nvSpPr>
        <p:spPr>
          <a:xfrm>
            <a:off x="8305014" y="2442971"/>
            <a:ext cx="1399540" cy="330200"/>
          </a:xfrm>
          <a:prstGeom prst="rect">
            <a:avLst/>
          </a:prstGeom>
        </p:spPr>
        <p:txBody>
          <a:bodyPr vert="horz" wrap="square" lIns="0" tIns="12700" rIns="0" bIns="0" rtlCol="0">
            <a:spAutoFit/>
          </a:bodyPr>
          <a:lstStyle/>
          <a:p>
            <a:pPr marL="12700">
              <a:lnSpc>
                <a:spcPct val="100000"/>
              </a:lnSpc>
              <a:spcBef>
                <a:spcPts val="100"/>
              </a:spcBef>
            </a:pPr>
            <a:r>
              <a:rPr sz="2000" spc="270" dirty="0">
                <a:solidFill>
                  <a:srgbClr val="404040"/>
                </a:solidFill>
                <a:latin typeface="Calibri"/>
                <a:cs typeface="Calibri"/>
              </a:rPr>
              <a:t>No</a:t>
            </a:r>
            <a:r>
              <a:rPr sz="2000" spc="70" dirty="0">
                <a:solidFill>
                  <a:srgbClr val="404040"/>
                </a:solidFill>
                <a:latin typeface="Calibri"/>
                <a:cs typeface="Calibri"/>
              </a:rPr>
              <a:t> </a:t>
            </a:r>
            <a:r>
              <a:rPr sz="2000" spc="245" dirty="0">
                <a:solidFill>
                  <a:srgbClr val="404040"/>
                </a:solidFill>
                <a:latin typeface="Calibri"/>
                <a:cs typeface="Calibri"/>
              </a:rPr>
              <a:t>change</a:t>
            </a:r>
            <a:endParaRPr sz="2000">
              <a:latin typeface="Calibri"/>
              <a:cs typeface="Calibri"/>
            </a:endParaRPr>
          </a:p>
        </p:txBody>
      </p:sp>
      <p:sp>
        <p:nvSpPr>
          <p:cNvPr id="11" name="object 11"/>
          <p:cNvSpPr txBox="1"/>
          <p:nvPr/>
        </p:nvSpPr>
        <p:spPr>
          <a:xfrm>
            <a:off x="10332187" y="2378964"/>
            <a:ext cx="1399540" cy="330200"/>
          </a:xfrm>
          <a:prstGeom prst="rect">
            <a:avLst/>
          </a:prstGeom>
        </p:spPr>
        <p:txBody>
          <a:bodyPr vert="horz" wrap="square" lIns="0" tIns="12700" rIns="0" bIns="0" rtlCol="0">
            <a:spAutoFit/>
          </a:bodyPr>
          <a:lstStyle/>
          <a:p>
            <a:pPr marL="12700">
              <a:lnSpc>
                <a:spcPct val="100000"/>
              </a:lnSpc>
              <a:spcBef>
                <a:spcPts val="100"/>
              </a:spcBef>
            </a:pPr>
            <a:r>
              <a:rPr sz="2000" spc="270" dirty="0">
                <a:solidFill>
                  <a:srgbClr val="404040"/>
                </a:solidFill>
                <a:latin typeface="Calibri"/>
                <a:cs typeface="Calibri"/>
              </a:rPr>
              <a:t>No</a:t>
            </a:r>
            <a:r>
              <a:rPr sz="2000" spc="70" dirty="0">
                <a:solidFill>
                  <a:srgbClr val="404040"/>
                </a:solidFill>
                <a:latin typeface="Calibri"/>
                <a:cs typeface="Calibri"/>
              </a:rPr>
              <a:t> </a:t>
            </a:r>
            <a:r>
              <a:rPr sz="2000" spc="245" dirty="0">
                <a:solidFill>
                  <a:srgbClr val="404040"/>
                </a:solidFill>
                <a:latin typeface="Calibri"/>
                <a:cs typeface="Calibri"/>
              </a:rPr>
              <a:t>change</a:t>
            </a:r>
            <a:endParaRPr sz="2000">
              <a:latin typeface="Calibri"/>
              <a:cs typeface="Calibri"/>
            </a:endParaRPr>
          </a:p>
        </p:txBody>
      </p:sp>
      <p:sp>
        <p:nvSpPr>
          <p:cNvPr id="12" name="object 12"/>
          <p:cNvSpPr txBox="1"/>
          <p:nvPr/>
        </p:nvSpPr>
        <p:spPr>
          <a:xfrm>
            <a:off x="2135607" y="3372611"/>
            <a:ext cx="5047615" cy="1244600"/>
          </a:xfrm>
          <a:prstGeom prst="rect">
            <a:avLst/>
          </a:prstGeom>
        </p:spPr>
        <p:txBody>
          <a:bodyPr vert="horz" wrap="square" lIns="0" tIns="12700" rIns="0" bIns="0" rtlCol="0">
            <a:spAutoFit/>
          </a:bodyPr>
          <a:lstStyle/>
          <a:p>
            <a:pPr marL="12700">
              <a:lnSpc>
                <a:spcPct val="100000"/>
              </a:lnSpc>
              <a:spcBef>
                <a:spcPts val="100"/>
              </a:spcBef>
            </a:pPr>
            <a:r>
              <a:rPr sz="2000" spc="165" dirty="0">
                <a:solidFill>
                  <a:srgbClr val="404040"/>
                </a:solidFill>
                <a:latin typeface="Calibri"/>
                <a:cs typeface="Calibri"/>
              </a:rPr>
              <a:t>Prioritize:</a:t>
            </a:r>
            <a:endParaRPr sz="2000">
              <a:latin typeface="Calibri"/>
              <a:cs typeface="Calibri"/>
            </a:endParaRPr>
          </a:p>
          <a:p>
            <a:pPr>
              <a:lnSpc>
                <a:spcPct val="100000"/>
              </a:lnSpc>
              <a:spcBef>
                <a:spcPts val="15"/>
              </a:spcBef>
            </a:pPr>
            <a:endParaRPr sz="1950">
              <a:latin typeface="Calibri"/>
              <a:cs typeface="Calibri"/>
            </a:endParaRPr>
          </a:p>
          <a:p>
            <a:pPr marL="927100" indent="-457200">
              <a:lnSpc>
                <a:spcPct val="100000"/>
              </a:lnSpc>
              <a:spcBef>
                <a:spcPts val="5"/>
              </a:spcBef>
              <a:buAutoNum type="arabicParenR"/>
              <a:tabLst>
                <a:tab pos="926465" algn="l"/>
                <a:tab pos="927100" algn="l"/>
              </a:tabLst>
            </a:pPr>
            <a:r>
              <a:rPr sz="2000" spc="160" dirty="0">
                <a:solidFill>
                  <a:srgbClr val="404040"/>
                </a:solidFill>
                <a:latin typeface="Calibri"/>
                <a:cs typeface="Calibri"/>
              </a:rPr>
              <a:t>Test </a:t>
            </a:r>
            <a:r>
              <a:rPr sz="2000" spc="175" dirty="0">
                <a:solidFill>
                  <a:srgbClr val="A62E5C"/>
                </a:solidFill>
                <a:latin typeface="Calibri"/>
                <a:cs typeface="Calibri"/>
              </a:rPr>
              <a:t>Module </a:t>
            </a:r>
            <a:r>
              <a:rPr sz="2000" spc="420" dirty="0">
                <a:solidFill>
                  <a:srgbClr val="A62E5C"/>
                </a:solidFill>
                <a:latin typeface="Calibri"/>
                <a:cs typeface="Calibri"/>
              </a:rPr>
              <a:t>A </a:t>
            </a:r>
            <a:r>
              <a:rPr sz="2000" spc="204" dirty="0">
                <a:solidFill>
                  <a:srgbClr val="404040"/>
                </a:solidFill>
                <a:latin typeface="Calibri"/>
                <a:cs typeface="Calibri"/>
              </a:rPr>
              <a:t>(the </a:t>
            </a:r>
            <a:r>
              <a:rPr sz="2000" spc="210" dirty="0">
                <a:solidFill>
                  <a:srgbClr val="404040"/>
                </a:solidFill>
                <a:latin typeface="Calibri"/>
                <a:cs typeface="Calibri"/>
              </a:rPr>
              <a:t>new</a:t>
            </a:r>
            <a:r>
              <a:rPr sz="2000" spc="-235" dirty="0">
                <a:solidFill>
                  <a:srgbClr val="404040"/>
                </a:solidFill>
                <a:latin typeface="Calibri"/>
                <a:cs typeface="Calibri"/>
              </a:rPr>
              <a:t> </a:t>
            </a:r>
            <a:r>
              <a:rPr sz="2000" spc="170" dirty="0">
                <a:solidFill>
                  <a:srgbClr val="404040"/>
                </a:solidFill>
                <a:latin typeface="Calibri"/>
                <a:cs typeface="Calibri"/>
              </a:rPr>
              <a:t>feature)</a:t>
            </a:r>
            <a:endParaRPr sz="2000">
              <a:latin typeface="Calibri"/>
              <a:cs typeface="Calibri"/>
            </a:endParaRPr>
          </a:p>
          <a:p>
            <a:pPr marL="927100" indent="-457834">
              <a:lnSpc>
                <a:spcPct val="100000"/>
              </a:lnSpc>
              <a:buAutoNum type="arabicParenR"/>
              <a:tabLst>
                <a:tab pos="926465" algn="l"/>
                <a:tab pos="927100" algn="l"/>
              </a:tabLst>
            </a:pPr>
            <a:r>
              <a:rPr sz="2000" spc="155" dirty="0">
                <a:solidFill>
                  <a:srgbClr val="404040"/>
                </a:solidFill>
                <a:latin typeface="Calibri"/>
                <a:cs typeface="Calibri"/>
              </a:rPr>
              <a:t>In </a:t>
            </a:r>
            <a:r>
              <a:rPr sz="2000" spc="180" dirty="0">
                <a:solidFill>
                  <a:srgbClr val="404040"/>
                </a:solidFill>
                <a:latin typeface="Calibri"/>
                <a:cs typeface="Calibri"/>
              </a:rPr>
              <a:t>the </a:t>
            </a:r>
            <a:r>
              <a:rPr sz="2000" spc="210" dirty="0">
                <a:solidFill>
                  <a:srgbClr val="404040"/>
                </a:solidFill>
                <a:latin typeface="Calibri"/>
                <a:cs typeface="Calibri"/>
              </a:rPr>
              <a:t>past 2</a:t>
            </a:r>
            <a:r>
              <a:rPr sz="2000" spc="35" dirty="0">
                <a:solidFill>
                  <a:srgbClr val="404040"/>
                </a:solidFill>
                <a:latin typeface="Calibri"/>
                <a:cs typeface="Calibri"/>
              </a:rPr>
              <a:t> </a:t>
            </a:r>
            <a:r>
              <a:rPr sz="2000" spc="185" dirty="0">
                <a:solidFill>
                  <a:srgbClr val="404040"/>
                </a:solidFill>
                <a:latin typeface="Calibri"/>
                <a:cs typeface="Calibri"/>
              </a:rPr>
              <a:t>months:</a:t>
            </a:r>
            <a:endParaRPr sz="2000">
              <a:latin typeface="Calibri"/>
              <a:cs typeface="Calibri"/>
            </a:endParaRPr>
          </a:p>
        </p:txBody>
      </p:sp>
      <p:sp>
        <p:nvSpPr>
          <p:cNvPr id="13" name="object 13"/>
          <p:cNvSpPr txBox="1"/>
          <p:nvPr/>
        </p:nvSpPr>
        <p:spPr>
          <a:xfrm>
            <a:off x="3050007" y="4591811"/>
            <a:ext cx="3297554" cy="330200"/>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265" algn="l"/>
                <a:tab pos="469900" algn="l"/>
              </a:tabLst>
            </a:pPr>
            <a:r>
              <a:rPr sz="2000" spc="175" dirty="0">
                <a:solidFill>
                  <a:srgbClr val="A62E5C"/>
                </a:solidFill>
                <a:latin typeface="Calibri"/>
                <a:cs typeface="Calibri"/>
              </a:rPr>
              <a:t>Module </a:t>
            </a:r>
            <a:r>
              <a:rPr sz="2000" spc="355" dirty="0">
                <a:solidFill>
                  <a:srgbClr val="A62E5C"/>
                </a:solidFill>
                <a:latin typeface="Calibri"/>
                <a:cs typeface="Calibri"/>
              </a:rPr>
              <a:t>B </a:t>
            </a:r>
            <a:r>
              <a:rPr sz="2000" spc="225" dirty="0">
                <a:solidFill>
                  <a:srgbClr val="404040"/>
                </a:solidFill>
                <a:latin typeface="Calibri"/>
                <a:cs typeface="Calibri"/>
              </a:rPr>
              <a:t>had </a:t>
            </a:r>
            <a:r>
              <a:rPr sz="2000" spc="100" dirty="0">
                <a:solidFill>
                  <a:srgbClr val="404040"/>
                </a:solidFill>
                <a:latin typeface="Calibri"/>
                <a:cs typeface="Calibri"/>
              </a:rPr>
              <a:t>10</a:t>
            </a:r>
            <a:r>
              <a:rPr sz="2000" spc="-200" dirty="0">
                <a:solidFill>
                  <a:srgbClr val="404040"/>
                </a:solidFill>
                <a:latin typeface="Calibri"/>
                <a:cs typeface="Calibri"/>
              </a:rPr>
              <a:t> </a:t>
            </a:r>
            <a:r>
              <a:rPr sz="2000" spc="265" dirty="0">
                <a:solidFill>
                  <a:srgbClr val="404040"/>
                </a:solidFill>
                <a:latin typeface="Calibri"/>
                <a:cs typeface="Calibri"/>
              </a:rPr>
              <a:t>bugs</a:t>
            </a:r>
            <a:endParaRPr sz="2000">
              <a:latin typeface="Calibri"/>
              <a:cs typeface="Calibri"/>
            </a:endParaRPr>
          </a:p>
        </p:txBody>
      </p:sp>
      <p:sp>
        <p:nvSpPr>
          <p:cNvPr id="14" name="object 14"/>
          <p:cNvSpPr txBox="1"/>
          <p:nvPr/>
        </p:nvSpPr>
        <p:spPr>
          <a:xfrm>
            <a:off x="2592807" y="4896611"/>
            <a:ext cx="5170805" cy="635000"/>
          </a:xfrm>
          <a:prstGeom prst="rect">
            <a:avLst/>
          </a:prstGeom>
        </p:spPr>
        <p:txBody>
          <a:bodyPr vert="horz" wrap="square" lIns="0" tIns="12700" rIns="0" bIns="0" rtlCol="0">
            <a:spAutoFit/>
          </a:bodyPr>
          <a:lstStyle/>
          <a:p>
            <a:pPr marL="927100" indent="-457200">
              <a:lnSpc>
                <a:spcPct val="100000"/>
              </a:lnSpc>
              <a:spcBef>
                <a:spcPts val="100"/>
              </a:spcBef>
              <a:buFont typeface="Wingdings"/>
              <a:buChar char=""/>
              <a:tabLst>
                <a:tab pos="926465" algn="l"/>
                <a:tab pos="927100" algn="l"/>
              </a:tabLst>
            </a:pPr>
            <a:r>
              <a:rPr sz="2000" spc="175" dirty="0">
                <a:solidFill>
                  <a:srgbClr val="A62E5C"/>
                </a:solidFill>
                <a:latin typeface="Calibri"/>
                <a:cs typeface="Calibri"/>
              </a:rPr>
              <a:t>Module </a:t>
            </a:r>
            <a:r>
              <a:rPr sz="2000" spc="405" dirty="0">
                <a:solidFill>
                  <a:srgbClr val="A62E5C"/>
                </a:solidFill>
                <a:latin typeface="Calibri"/>
                <a:cs typeface="Calibri"/>
              </a:rPr>
              <a:t>C </a:t>
            </a:r>
            <a:r>
              <a:rPr sz="2000" spc="225" dirty="0">
                <a:solidFill>
                  <a:srgbClr val="404040"/>
                </a:solidFill>
                <a:latin typeface="Calibri"/>
                <a:cs typeface="Calibri"/>
              </a:rPr>
              <a:t>had </a:t>
            </a:r>
            <a:r>
              <a:rPr sz="2000" spc="210" dirty="0">
                <a:solidFill>
                  <a:srgbClr val="404040"/>
                </a:solidFill>
                <a:latin typeface="Calibri"/>
                <a:cs typeface="Calibri"/>
              </a:rPr>
              <a:t>2</a:t>
            </a:r>
            <a:r>
              <a:rPr sz="2000" spc="-229" dirty="0">
                <a:solidFill>
                  <a:srgbClr val="404040"/>
                </a:solidFill>
                <a:latin typeface="Calibri"/>
                <a:cs typeface="Calibri"/>
              </a:rPr>
              <a:t> </a:t>
            </a:r>
            <a:r>
              <a:rPr sz="2000" spc="265" dirty="0">
                <a:solidFill>
                  <a:srgbClr val="404040"/>
                </a:solidFill>
                <a:latin typeface="Calibri"/>
                <a:cs typeface="Calibri"/>
              </a:rPr>
              <a:t>bugs</a:t>
            </a:r>
            <a:endParaRPr sz="2000">
              <a:latin typeface="Calibri"/>
              <a:cs typeface="Calibri"/>
            </a:endParaRPr>
          </a:p>
          <a:p>
            <a:pPr marL="12700">
              <a:lnSpc>
                <a:spcPct val="100000"/>
              </a:lnSpc>
              <a:tabLst>
                <a:tab pos="469265" algn="l"/>
              </a:tabLst>
            </a:pPr>
            <a:r>
              <a:rPr sz="2000" spc="245" dirty="0">
                <a:solidFill>
                  <a:srgbClr val="404040"/>
                </a:solidFill>
                <a:latin typeface="Calibri"/>
                <a:cs typeface="Calibri"/>
              </a:rPr>
              <a:t>3)	</a:t>
            </a:r>
            <a:r>
              <a:rPr sz="2000" spc="160" dirty="0">
                <a:solidFill>
                  <a:srgbClr val="404040"/>
                </a:solidFill>
                <a:latin typeface="Calibri"/>
                <a:cs typeface="Calibri"/>
              </a:rPr>
              <a:t>Test </a:t>
            </a:r>
            <a:r>
              <a:rPr sz="2000" spc="175" dirty="0">
                <a:solidFill>
                  <a:srgbClr val="A62E5C"/>
                </a:solidFill>
                <a:latin typeface="Calibri"/>
                <a:cs typeface="Calibri"/>
              </a:rPr>
              <a:t>Module </a:t>
            </a:r>
            <a:r>
              <a:rPr sz="2000" spc="405" dirty="0">
                <a:solidFill>
                  <a:srgbClr val="A62E5C"/>
                </a:solidFill>
                <a:latin typeface="Calibri"/>
                <a:cs typeface="Calibri"/>
              </a:rPr>
              <a:t>C </a:t>
            </a:r>
            <a:r>
              <a:rPr sz="2000" spc="125" dirty="0">
                <a:solidFill>
                  <a:srgbClr val="404040"/>
                </a:solidFill>
                <a:latin typeface="Calibri"/>
                <a:cs typeface="Calibri"/>
              </a:rPr>
              <a:t>if </a:t>
            </a:r>
            <a:r>
              <a:rPr sz="2000" spc="220" dirty="0">
                <a:solidFill>
                  <a:srgbClr val="404040"/>
                </a:solidFill>
                <a:latin typeface="Calibri"/>
                <a:cs typeface="Calibri"/>
              </a:rPr>
              <a:t>you </a:t>
            </a:r>
            <a:r>
              <a:rPr sz="2000" spc="195" dirty="0">
                <a:solidFill>
                  <a:srgbClr val="404040"/>
                </a:solidFill>
                <a:latin typeface="Calibri"/>
                <a:cs typeface="Calibri"/>
              </a:rPr>
              <a:t>have </a:t>
            </a:r>
            <a:r>
              <a:rPr sz="2000" spc="200" dirty="0">
                <a:solidFill>
                  <a:srgbClr val="404040"/>
                </a:solidFill>
                <a:latin typeface="Calibri"/>
                <a:cs typeface="Calibri"/>
              </a:rPr>
              <a:t>spare</a:t>
            </a:r>
            <a:r>
              <a:rPr sz="2000" spc="-254" dirty="0">
                <a:solidFill>
                  <a:srgbClr val="404040"/>
                </a:solidFill>
                <a:latin typeface="Calibri"/>
                <a:cs typeface="Calibri"/>
              </a:rPr>
              <a:t> </a:t>
            </a:r>
            <a:r>
              <a:rPr sz="2000" spc="195" dirty="0">
                <a:solidFill>
                  <a:srgbClr val="404040"/>
                </a:solidFill>
                <a:latin typeface="Calibri"/>
                <a:cs typeface="Calibri"/>
              </a:rPr>
              <a:t>time</a:t>
            </a:r>
            <a:endParaRPr sz="2000">
              <a:latin typeface="Calibri"/>
              <a:cs typeface="Calibri"/>
            </a:endParaRPr>
          </a:p>
        </p:txBody>
      </p:sp>
      <p:sp>
        <p:nvSpPr>
          <p:cNvPr id="15" name="object 15"/>
          <p:cNvSpPr/>
          <p:nvPr/>
        </p:nvSpPr>
        <p:spPr>
          <a:xfrm>
            <a:off x="6414240" y="4726537"/>
            <a:ext cx="1485265" cy="114300"/>
          </a:xfrm>
          <a:custGeom>
            <a:avLst/>
            <a:gdLst/>
            <a:ahLst/>
            <a:cxnLst/>
            <a:rect l="l" t="t" r="r" b="b"/>
            <a:pathLst>
              <a:path w="1485265" h="114300">
                <a:moveTo>
                  <a:pt x="114300" y="0"/>
                </a:moveTo>
                <a:lnTo>
                  <a:pt x="0" y="57150"/>
                </a:lnTo>
                <a:lnTo>
                  <a:pt x="114300" y="114300"/>
                </a:lnTo>
                <a:lnTo>
                  <a:pt x="114300" y="76200"/>
                </a:lnTo>
                <a:lnTo>
                  <a:pt x="95250" y="76200"/>
                </a:lnTo>
                <a:lnTo>
                  <a:pt x="95250" y="38100"/>
                </a:lnTo>
                <a:lnTo>
                  <a:pt x="114300" y="38100"/>
                </a:lnTo>
                <a:lnTo>
                  <a:pt x="114300" y="0"/>
                </a:lnTo>
                <a:close/>
              </a:path>
              <a:path w="1485265" h="114300">
                <a:moveTo>
                  <a:pt x="114300" y="38100"/>
                </a:moveTo>
                <a:lnTo>
                  <a:pt x="95250" y="38100"/>
                </a:lnTo>
                <a:lnTo>
                  <a:pt x="95250" y="76200"/>
                </a:lnTo>
                <a:lnTo>
                  <a:pt x="114300" y="76200"/>
                </a:lnTo>
                <a:lnTo>
                  <a:pt x="114300" y="38100"/>
                </a:lnTo>
                <a:close/>
              </a:path>
              <a:path w="1485265" h="114300">
                <a:moveTo>
                  <a:pt x="1484845" y="38100"/>
                </a:moveTo>
                <a:lnTo>
                  <a:pt x="114300" y="38100"/>
                </a:lnTo>
                <a:lnTo>
                  <a:pt x="114300" y="76200"/>
                </a:lnTo>
                <a:lnTo>
                  <a:pt x="1484845" y="76200"/>
                </a:lnTo>
                <a:lnTo>
                  <a:pt x="1484845" y="38100"/>
                </a:lnTo>
                <a:close/>
              </a:path>
            </a:pathLst>
          </a:custGeom>
          <a:solidFill>
            <a:srgbClr val="404040"/>
          </a:solidFill>
        </p:spPr>
        <p:txBody>
          <a:bodyPr wrap="square" lIns="0" tIns="0" rIns="0" bIns="0" rtlCol="0"/>
          <a:lstStyle/>
          <a:p>
            <a:endParaRPr/>
          </a:p>
        </p:txBody>
      </p:sp>
      <p:sp>
        <p:nvSpPr>
          <p:cNvPr id="16" name="object 16"/>
          <p:cNvSpPr txBox="1"/>
          <p:nvPr/>
        </p:nvSpPr>
        <p:spPr>
          <a:xfrm>
            <a:off x="7977826" y="4604004"/>
            <a:ext cx="1502410" cy="330200"/>
          </a:xfrm>
          <a:prstGeom prst="rect">
            <a:avLst/>
          </a:prstGeom>
        </p:spPr>
        <p:txBody>
          <a:bodyPr vert="horz" wrap="square" lIns="0" tIns="12700" rIns="0" bIns="0" rtlCol="0">
            <a:spAutoFit/>
          </a:bodyPr>
          <a:lstStyle/>
          <a:p>
            <a:pPr marL="12700">
              <a:lnSpc>
                <a:spcPct val="100000"/>
              </a:lnSpc>
              <a:spcBef>
                <a:spcPts val="100"/>
              </a:spcBef>
            </a:pPr>
            <a:r>
              <a:rPr sz="2000" spc="260" dirty="0">
                <a:solidFill>
                  <a:srgbClr val="404040"/>
                </a:solidFill>
                <a:latin typeface="Calibri"/>
                <a:cs typeface="Calibri"/>
              </a:rPr>
              <a:t>Focus</a:t>
            </a:r>
            <a:r>
              <a:rPr sz="2000" spc="70" dirty="0">
                <a:solidFill>
                  <a:srgbClr val="404040"/>
                </a:solidFill>
                <a:latin typeface="Calibri"/>
                <a:cs typeface="Calibri"/>
              </a:rPr>
              <a:t> </a:t>
            </a:r>
            <a:r>
              <a:rPr sz="2000" spc="130" dirty="0">
                <a:solidFill>
                  <a:srgbClr val="404040"/>
                </a:solidFill>
                <a:latin typeface="Calibri"/>
                <a:cs typeface="Calibri"/>
              </a:rPr>
              <a:t>here!</a:t>
            </a:r>
            <a:endParaRPr sz="20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9722" y="511555"/>
            <a:ext cx="6164580" cy="574040"/>
          </a:xfrm>
          <a:prstGeom prst="rect">
            <a:avLst/>
          </a:prstGeom>
        </p:spPr>
        <p:txBody>
          <a:bodyPr vert="horz" wrap="square" lIns="0" tIns="12700" rIns="0" bIns="0" rtlCol="0">
            <a:spAutoFit/>
          </a:bodyPr>
          <a:lstStyle/>
          <a:p>
            <a:pPr marL="12700">
              <a:lnSpc>
                <a:spcPct val="100000"/>
              </a:lnSpc>
              <a:spcBef>
                <a:spcPts val="100"/>
              </a:spcBef>
            </a:pPr>
            <a:r>
              <a:rPr sz="3600" spc="80" dirty="0">
                <a:solidFill>
                  <a:srgbClr val="404040"/>
                </a:solidFill>
                <a:latin typeface="Lucida Sans"/>
                <a:cs typeface="Lucida Sans"/>
              </a:rPr>
              <a:t>Impact </a:t>
            </a:r>
            <a:r>
              <a:rPr sz="3600" spc="20" dirty="0">
                <a:solidFill>
                  <a:srgbClr val="404040"/>
                </a:solidFill>
                <a:latin typeface="Lucida Sans"/>
                <a:cs typeface="Lucida Sans"/>
              </a:rPr>
              <a:t>Analysis</a:t>
            </a:r>
            <a:r>
              <a:rPr sz="3600" spc="-285" dirty="0">
                <a:solidFill>
                  <a:srgbClr val="404040"/>
                </a:solidFill>
                <a:latin typeface="Lucida Sans"/>
                <a:cs typeface="Lucida Sans"/>
              </a:rPr>
              <a:t> </a:t>
            </a:r>
            <a:r>
              <a:rPr sz="3600" spc="15" dirty="0">
                <a:solidFill>
                  <a:srgbClr val="404040"/>
                </a:solidFill>
                <a:latin typeface="Lucida Sans"/>
                <a:cs typeface="Lucida Sans"/>
              </a:rPr>
              <a:t>Challenges</a:t>
            </a:r>
            <a:endParaRPr sz="3600">
              <a:latin typeface="Lucida Sans"/>
              <a:cs typeface="Lucida Sans"/>
            </a:endParaRPr>
          </a:p>
        </p:txBody>
      </p:sp>
      <p:sp>
        <p:nvSpPr>
          <p:cNvPr id="3" name="object 3"/>
          <p:cNvSpPr txBox="1"/>
          <p:nvPr/>
        </p:nvSpPr>
        <p:spPr>
          <a:xfrm>
            <a:off x="5024663" y="2568955"/>
            <a:ext cx="6151880" cy="2171700"/>
          </a:xfrm>
          <a:prstGeom prst="rect">
            <a:avLst/>
          </a:prstGeom>
        </p:spPr>
        <p:txBody>
          <a:bodyPr vert="horz" wrap="square" lIns="0" tIns="12700" rIns="0" bIns="0" rtlCol="0">
            <a:spAutoFit/>
          </a:bodyPr>
          <a:lstStyle/>
          <a:p>
            <a:pPr marL="12700">
              <a:lnSpc>
                <a:spcPct val="100000"/>
              </a:lnSpc>
              <a:spcBef>
                <a:spcPts val="100"/>
              </a:spcBef>
            </a:pPr>
            <a:r>
              <a:rPr sz="2400" spc="-85" dirty="0">
                <a:solidFill>
                  <a:srgbClr val="F05A28"/>
                </a:solidFill>
                <a:latin typeface="Arial Black"/>
                <a:cs typeface="Arial Black"/>
              </a:rPr>
              <a:t>Outdated</a:t>
            </a:r>
            <a:r>
              <a:rPr sz="2400" spc="-80" dirty="0">
                <a:solidFill>
                  <a:srgbClr val="F05A28"/>
                </a:solidFill>
                <a:latin typeface="Arial Black"/>
                <a:cs typeface="Arial Black"/>
              </a:rPr>
              <a:t> </a:t>
            </a:r>
            <a:r>
              <a:rPr sz="2400" spc="-140" dirty="0">
                <a:solidFill>
                  <a:srgbClr val="F05A28"/>
                </a:solidFill>
                <a:latin typeface="Arial Black"/>
                <a:cs typeface="Arial Black"/>
              </a:rPr>
              <a:t>specifications</a:t>
            </a:r>
            <a:endParaRPr sz="2400">
              <a:latin typeface="Arial Black"/>
              <a:cs typeface="Arial Black"/>
            </a:endParaRPr>
          </a:p>
          <a:p>
            <a:pPr marL="12700">
              <a:lnSpc>
                <a:spcPct val="100000"/>
              </a:lnSpc>
              <a:spcBef>
                <a:spcPts val="1825"/>
              </a:spcBef>
            </a:pPr>
            <a:r>
              <a:rPr sz="2400" spc="-190" dirty="0">
                <a:solidFill>
                  <a:srgbClr val="F05A28"/>
                </a:solidFill>
                <a:latin typeface="Arial Black"/>
                <a:cs typeface="Arial Black"/>
              </a:rPr>
              <a:t>Lack </a:t>
            </a:r>
            <a:r>
              <a:rPr sz="2400" spc="-35" dirty="0">
                <a:solidFill>
                  <a:srgbClr val="F05A28"/>
                </a:solidFill>
                <a:latin typeface="Arial Black"/>
                <a:cs typeface="Arial Black"/>
              </a:rPr>
              <a:t>of</a:t>
            </a:r>
            <a:r>
              <a:rPr sz="2400" spc="30" dirty="0">
                <a:solidFill>
                  <a:srgbClr val="F05A28"/>
                </a:solidFill>
                <a:latin typeface="Arial Black"/>
                <a:cs typeface="Arial Black"/>
              </a:rPr>
              <a:t> </a:t>
            </a:r>
            <a:r>
              <a:rPr sz="2400" spc="-114" dirty="0">
                <a:solidFill>
                  <a:srgbClr val="F05A28"/>
                </a:solidFill>
                <a:latin typeface="Arial Black"/>
                <a:cs typeface="Arial Black"/>
              </a:rPr>
              <a:t>knowledge</a:t>
            </a:r>
            <a:endParaRPr sz="2400">
              <a:latin typeface="Arial Black"/>
              <a:cs typeface="Arial Black"/>
            </a:endParaRPr>
          </a:p>
          <a:p>
            <a:pPr marL="12700" marR="5080">
              <a:lnSpc>
                <a:spcPct val="160000"/>
              </a:lnSpc>
              <a:spcBef>
                <a:spcPts val="95"/>
              </a:spcBef>
            </a:pPr>
            <a:r>
              <a:rPr sz="2400" spc="-85" dirty="0">
                <a:solidFill>
                  <a:srgbClr val="F05A28"/>
                </a:solidFill>
                <a:latin typeface="Arial Black"/>
                <a:cs typeface="Arial Black"/>
              </a:rPr>
              <a:t>Outdated </a:t>
            </a:r>
            <a:r>
              <a:rPr sz="2400" spc="-160" dirty="0">
                <a:solidFill>
                  <a:srgbClr val="F05A28"/>
                </a:solidFill>
                <a:latin typeface="Arial Black"/>
                <a:cs typeface="Arial Black"/>
              </a:rPr>
              <a:t>test </a:t>
            </a:r>
            <a:r>
              <a:rPr sz="2400" spc="-225" dirty="0">
                <a:solidFill>
                  <a:srgbClr val="F05A28"/>
                </a:solidFill>
                <a:latin typeface="Arial Black"/>
                <a:cs typeface="Arial Black"/>
              </a:rPr>
              <a:t>cases </a:t>
            </a:r>
            <a:r>
              <a:rPr sz="2400" spc="-130" dirty="0">
                <a:solidFill>
                  <a:srgbClr val="F05A28"/>
                </a:solidFill>
                <a:latin typeface="Arial Black"/>
                <a:cs typeface="Arial Black"/>
              </a:rPr>
              <a:t>with </a:t>
            </a:r>
            <a:r>
              <a:rPr sz="2400" spc="-70" dirty="0">
                <a:solidFill>
                  <a:srgbClr val="F05A28"/>
                </a:solidFill>
                <a:latin typeface="Arial Black"/>
                <a:cs typeface="Arial Black"/>
              </a:rPr>
              <a:t>no </a:t>
            </a:r>
            <a:r>
              <a:rPr sz="2400" spc="-125" dirty="0">
                <a:solidFill>
                  <a:srgbClr val="F05A28"/>
                </a:solidFill>
                <a:latin typeface="Arial Black"/>
                <a:cs typeface="Arial Black"/>
              </a:rPr>
              <a:t>traceability  </a:t>
            </a:r>
            <a:r>
              <a:rPr sz="2400" spc="-110" dirty="0">
                <a:solidFill>
                  <a:srgbClr val="F05A28"/>
                </a:solidFill>
                <a:latin typeface="Arial Black"/>
                <a:cs typeface="Arial Black"/>
              </a:rPr>
              <a:t>Weak </a:t>
            </a:r>
            <a:r>
              <a:rPr sz="2400" spc="-55" dirty="0">
                <a:solidFill>
                  <a:srgbClr val="F05A28"/>
                </a:solidFill>
                <a:latin typeface="Arial Black"/>
                <a:cs typeface="Arial Black"/>
              </a:rPr>
              <a:t>or </a:t>
            </a:r>
            <a:r>
              <a:rPr sz="2400" spc="-120" dirty="0">
                <a:solidFill>
                  <a:srgbClr val="F05A28"/>
                </a:solidFill>
                <a:latin typeface="Arial Black"/>
                <a:cs typeface="Arial Black"/>
              </a:rPr>
              <a:t>non-existent </a:t>
            </a:r>
            <a:r>
              <a:rPr sz="2400" spc="-75" dirty="0">
                <a:solidFill>
                  <a:srgbClr val="F05A28"/>
                </a:solidFill>
                <a:latin typeface="Arial Black"/>
                <a:cs typeface="Arial Black"/>
              </a:rPr>
              <a:t>tool</a:t>
            </a:r>
            <a:r>
              <a:rPr sz="2400" spc="-35" dirty="0">
                <a:solidFill>
                  <a:srgbClr val="F05A28"/>
                </a:solidFill>
                <a:latin typeface="Arial Black"/>
                <a:cs typeface="Arial Black"/>
              </a:rPr>
              <a:t> </a:t>
            </a:r>
            <a:r>
              <a:rPr sz="2400" spc="-80" dirty="0">
                <a:solidFill>
                  <a:srgbClr val="F05A28"/>
                </a:solidFill>
                <a:latin typeface="Arial Black"/>
                <a:cs typeface="Arial Black"/>
              </a:rPr>
              <a:t>support</a:t>
            </a:r>
            <a:endParaRPr sz="2400">
              <a:latin typeface="Arial Black"/>
              <a:cs typeface="Arial Black"/>
            </a:endParaRPr>
          </a:p>
        </p:txBody>
      </p:sp>
      <p:sp>
        <p:nvSpPr>
          <p:cNvPr id="4" name="object 4"/>
          <p:cNvSpPr/>
          <p:nvPr/>
        </p:nvSpPr>
        <p:spPr>
          <a:xfrm>
            <a:off x="420039" y="1812925"/>
            <a:ext cx="3650957"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16">
            <a:extLst>
              <a:ext uri="{FF2B5EF4-FFF2-40B4-BE49-F238E27FC236}">
                <a16:creationId xmlns:a16="http://schemas.microsoft.com/office/drawing/2014/main" id="{9495D690-7508-4873-98FB-987E85277BCF}"/>
              </a:ext>
            </a:extLst>
          </p:cNvPr>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2" name="object 2"/>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sp>
        <p:nvSpPr>
          <p:cNvPr id="3" name="object 3"/>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4" name="object 4"/>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5" dirty="0">
                <a:solidFill>
                  <a:srgbClr val="FFFFFF"/>
                </a:solidFill>
                <a:latin typeface="Verdana"/>
                <a:cs typeface="Verdana"/>
              </a:rPr>
              <a:t>es</a:t>
            </a:r>
            <a:r>
              <a:rPr sz="1800" spc="-10" dirty="0">
                <a:solidFill>
                  <a:srgbClr val="FFFFFF"/>
                </a:solidFill>
                <a:latin typeface="Verdana"/>
                <a:cs typeface="Verdana"/>
              </a:rPr>
              <a:t>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sp>
        <p:nvSpPr>
          <p:cNvPr id="5" name="object 5"/>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6" name="object 6"/>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Development</a:t>
            </a:r>
            <a:endParaRPr sz="1800">
              <a:latin typeface="Verdana"/>
              <a:cs typeface="Verdana"/>
            </a:endParaRPr>
          </a:p>
        </p:txBody>
      </p:sp>
      <p:sp>
        <p:nvSpPr>
          <p:cNvPr id="7" name="object 7"/>
          <p:cNvSpPr/>
          <p:nvPr/>
        </p:nvSpPr>
        <p:spPr>
          <a:xfrm>
            <a:off x="4871451" y="3615107"/>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8" name="object 8"/>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9" name="object 9"/>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0" name="object 10"/>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sp>
        <p:nvSpPr>
          <p:cNvPr id="11" name="object 11"/>
          <p:cNvSpPr/>
          <p:nvPr/>
        </p:nvSpPr>
        <p:spPr>
          <a:xfrm>
            <a:off x="3115356" y="714218"/>
            <a:ext cx="721995" cy="661670"/>
          </a:xfrm>
          <a:custGeom>
            <a:avLst/>
            <a:gdLst/>
            <a:ahLst/>
            <a:cxnLst/>
            <a:rect l="l" t="t" r="r" b="b"/>
            <a:pathLst>
              <a:path w="721995" h="661669">
                <a:moveTo>
                  <a:pt x="569801" y="483682"/>
                </a:moveTo>
                <a:lnTo>
                  <a:pt x="562406" y="485292"/>
                </a:lnTo>
                <a:lnTo>
                  <a:pt x="556215" y="489636"/>
                </a:lnTo>
                <a:lnTo>
                  <a:pt x="552310" y="495806"/>
                </a:lnTo>
                <a:lnTo>
                  <a:pt x="551005" y="502992"/>
                </a:lnTo>
                <a:lnTo>
                  <a:pt x="552615" y="510387"/>
                </a:lnTo>
                <a:lnTo>
                  <a:pt x="618845" y="661492"/>
                </a:lnTo>
                <a:lnTo>
                  <a:pt x="645355"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55"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54" y="38049"/>
                </a:moveTo>
                <a:lnTo>
                  <a:pt x="88531" y="38049"/>
                </a:lnTo>
                <a:lnTo>
                  <a:pt x="115265" y="38214"/>
                </a:lnTo>
                <a:lnTo>
                  <a:pt x="141693" y="39763"/>
                </a:lnTo>
                <a:lnTo>
                  <a:pt x="193446" y="46939"/>
                </a:lnTo>
                <a:lnTo>
                  <a:pt x="243497" y="59321"/>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69">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12" name="object 12"/>
          <p:cNvSpPr/>
          <p:nvPr/>
        </p:nvSpPr>
        <p:spPr>
          <a:xfrm>
            <a:off x="4728912" y="1842364"/>
            <a:ext cx="721995" cy="661670"/>
          </a:xfrm>
          <a:custGeom>
            <a:avLst/>
            <a:gdLst/>
            <a:ahLst/>
            <a:cxnLst/>
            <a:rect l="l" t="t" r="r" b="b"/>
            <a:pathLst>
              <a:path w="721995" h="661669">
                <a:moveTo>
                  <a:pt x="569801" y="483682"/>
                </a:moveTo>
                <a:lnTo>
                  <a:pt x="562406" y="485292"/>
                </a:lnTo>
                <a:lnTo>
                  <a:pt x="556220" y="489636"/>
                </a:lnTo>
                <a:lnTo>
                  <a:pt x="552315" y="495806"/>
                </a:lnTo>
                <a:lnTo>
                  <a:pt x="551007" y="502992"/>
                </a:lnTo>
                <a:lnTo>
                  <a:pt x="552615" y="510387"/>
                </a:lnTo>
                <a:lnTo>
                  <a:pt x="618845" y="661479"/>
                </a:lnTo>
                <a:lnTo>
                  <a:pt x="645348"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48"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47" y="38049"/>
                </a:moveTo>
                <a:lnTo>
                  <a:pt x="88531" y="38049"/>
                </a:lnTo>
                <a:lnTo>
                  <a:pt x="115277" y="38214"/>
                </a:lnTo>
                <a:lnTo>
                  <a:pt x="141693" y="39763"/>
                </a:lnTo>
                <a:lnTo>
                  <a:pt x="193446" y="46939"/>
                </a:lnTo>
                <a:lnTo>
                  <a:pt x="243509" y="59308"/>
                </a:lnTo>
                <a:lnTo>
                  <a:pt x="291592" y="76682"/>
                </a:lnTo>
                <a:lnTo>
                  <a:pt x="337400" y="98818"/>
                </a:lnTo>
                <a:lnTo>
                  <a:pt x="380669" y="125488"/>
                </a:lnTo>
                <a:lnTo>
                  <a:pt x="421068" y="156476"/>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47" y="38049"/>
                </a:lnTo>
                <a:close/>
              </a:path>
              <a:path w="721995" h="661669">
                <a:moveTo>
                  <a:pt x="86715" y="0"/>
                </a:moveTo>
                <a:lnTo>
                  <a:pt x="57708" y="1396"/>
                </a:lnTo>
                <a:lnTo>
                  <a:pt x="28460" y="4368"/>
                </a:lnTo>
                <a:lnTo>
                  <a:pt x="0" y="8737"/>
                </a:lnTo>
                <a:lnTo>
                  <a:pt x="5791" y="46393"/>
                </a:lnTo>
                <a:lnTo>
                  <a:pt x="34239" y="42024"/>
                </a:lnTo>
                <a:lnTo>
                  <a:pt x="61518" y="39306"/>
                </a:lnTo>
                <a:lnTo>
                  <a:pt x="88531" y="38049"/>
                </a:lnTo>
                <a:lnTo>
                  <a:pt x="297347" y="38049"/>
                </a:lnTo>
                <a:lnTo>
                  <a:pt x="279793" y="31229"/>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13" name="object 13"/>
          <p:cNvSpPr/>
          <p:nvPr/>
        </p:nvSpPr>
        <p:spPr>
          <a:xfrm>
            <a:off x="6342467" y="2930536"/>
            <a:ext cx="721995" cy="661670"/>
          </a:xfrm>
          <a:custGeom>
            <a:avLst/>
            <a:gdLst/>
            <a:ahLst/>
            <a:cxnLst/>
            <a:rect l="l" t="t" r="r" b="b"/>
            <a:pathLst>
              <a:path w="721995" h="661670">
                <a:moveTo>
                  <a:pt x="569801" y="483695"/>
                </a:moveTo>
                <a:lnTo>
                  <a:pt x="562406" y="485305"/>
                </a:lnTo>
                <a:lnTo>
                  <a:pt x="556215" y="489649"/>
                </a:lnTo>
                <a:lnTo>
                  <a:pt x="552310" y="495819"/>
                </a:lnTo>
                <a:lnTo>
                  <a:pt x="551005" y="503005"/>
                </a:lnTo>
                <a:lnTo>
                  <a:pt x="552615" y="510400"/>
                </a:lnTo>
                <a:lnTo>
                  <a:pt x="618845" y="661492"/>
                </a:lnTo>
                <a:lnTo>
                  <a:pt x="645348" y="626122"/>
                </a:lnTo>
                <a:lnTo>
                  <a:pt x="642112" y="626122"/>
                </a:lnTo>
                <a:lnTo>
                  <a:pt x="604253" y="621753"/>
                </a:lnTo>
                <a:lnTo>
                  <a:pt x="604469" y="620306"/>
                </a:lnTo>
                <a:lnTo>
                  <a:pt x="606425" y="581342"/>
                </a:lnTo>
                <a:lnTo>
                  <a:pt x="605815" y="542480"/>
                </a:lnTo>
                <a:lnTo>
                  <a:pt x="605245" y="535577"/>
                </a:lnTo>
                <a:lnTo>
                  <a:pt x="587502" y="495096"/>
                </a:lnTo>
                <a:lnTo>
                  <a:pt x="583157" y="488905"/>
                </a:lnTo>
                <a:lnTo>
                  <a:pt x="576987" y="485000"/>
                </a:lnTo>
                <a:lnTo>
                  <a:pt x="569801" y="483695"/>
                </a:lnTo>
                <a:close/>
              </a:path>
              <a:path w="721995" h="661670">
                <a:moveTo>
                  <a:pt x="605245" y="535577"/>
                </a:moveTo>
                <a:lnTo>
                  <a:pt x="605815" y="542480"/>
                </a:lnTo>
                <a:lnTo>
                  <a:pt x="606425" y="581342"/>
                </a:lnTo>
                <a:lnTo>
                  <a:pt x="604469" y="620306"/>
                </a:lnTo>
                <a:lnTo>
                  <a:pt x="604253" y="621753"/>
                </a:lnTo>
                <a:lnTo>
                  <a:pt x="642112" y="626122"/>
                </a:lnTo>
                <a:lnTo>
                  <a:pt x="642518" y="622185"/>
                </a:lnTo>
                <a:lnTo>
                  <a:pt x="642803" y="616292"/>
                </a:lnTo>
                <a:lnTo>
                  <a:pt x="640626" y="616292"/>
                </a:lnTo>
                <a:lnTo>
                  <a:pt x="607936" y="612521"/>
                </a:lnTo>
                <a:lnTo>
                  <a:pt x="627517" y="586386"/>
                </a:lnTo>
                <a:lnTo>
                  <a:pt x="605245" y="535577"/>
                </a:lnTo>
                <a:close/>
              </a:path>
              <a:path w="721995" h="661670">
                <a:moveTo>
                  <a:pt x="699825" y="499184"/>
                </a:moveTo>
                <a:lnTo>
                  <a:pt x="692926" y="501580"/>
                </a:lnTo>
                <a:lnTo>
                  <a:pt x="687285" y="506615"/>
                </a:lnTo>
                <a:lnTo>
                  <a:pt x="644229" y="564082"/>
                </a:lnTo>
                <a:lnTo>
                  <a:pt x="644525" y="580707"/>
                </a:lnTo>
                <a:lnTo>
                  <a:pt x="642518" y="622185"/>
                </a:lnTo>
                <a:lnTo>
                  <a:pt x="642112" y="626122"/>
                </a:lnTo>
                <a:lnTo>
                  <a:pt x="645348" y="626122"/>
                </a:lnTo>
                <a:lnTo>
                  <a:pt x="717778" y="529463"/>
                </a:lnTo>
                <a:lnTo>
                  <a:pt x="721022" y="522631"/>
                </a:lnTo>
                <a:lnTo>
                  <a:pt x="721386" y="515337"/>
                </a:lnTo>
                <a:lnTo>
                  <a:pt x="718991" y="508438"/>
                </a:lnTo>
                <a:lnTo>
                  <a:pt x="713955" y="502793"/>
                </a:lnTo>
                <a:lnTo>
                  <a:pt x="707122" y="499548"/>
                </a:lnTo>
                <a:lnTo>
                  <a:pt x="699825" y="499184"/>
                </a:lnTo>
                <a:close/>
              </a:path>
              <a:path w="721995" h="661670">
                <a:moveTo>
                  <a:pt x="627517" y="586386"/>
                </a:moveTo>
                <a:lnTo>
                  <a:pt x="607936" y="612521"/>
                </a:lnTo>
                <a:lnTo>
                  <a:pt x="640626" y="616292"/>
                </a:lnTo>
                <a:lnTo>
                  <a:pt x="627517" y="586386"/>
                </a:lnTo>
                <a:close/>
              </a:path>
              <a:path w="721995" h="661670">
                <a:moveTo>
                  <a:pt x="644229" y="564082"/>
                </a:moveTo>
                <a:lnTo>
                  <a:pt x="627517" y="586386"/>
                </a:lnTo>
                <a:lnTo>
                  <a:pt x="640626" y="616292"/>
                </a:lnTo>
                <a:lnTo>
                  <a:pt x="642803" y="616292"/>
                </a:lnTo>
                <a:lnTo>
                  <a:pt x="644525" y="580707"/>
                </a:lnTo>
                <a:lnTo>
                  <a:pt x="644229" y="564082"/>
                </a:lnTo>
                <a:close/>
              </a:path>
              <a:path w="721995" h="661670">
                <a:moveTo>
                  <a:pt x="297354" y="38061"/>
                </a:moveTo>
                <a:lnTo>
                  <a:pt x="88531" y="38061"/>
                </a:lnTo>
                <a:lnTo>
                  <a:pt x="115277" y="38227"/>
                </a:lnTo>
                <a:lnTo>
                  <a:pt x="141693" y="39776"/>
                </a:lnTo>
                <a:lnTo>
                  <a:pt x="193446" y="46939"/>
                </a:lnTo>
                <a:lnTo>
                  <a:pt x="243497" y="59321"/>
                </a:lnTo>
                <a:lnTo>
                  <a:pt x="291592" y="76695"/>
                </a:lnTo>
                <a:lnTo>
                  <a:pt x="337400" y="98831"/>
                </a:lnTo>
                <a:lnTo>
                  <a:pt x="380657" y="125501"/>
                </a:lnTo>
                <a:lnTo>
                  <a:pt x="421068" y="156476"/>
                </a:lnTo>
                <a:lnTo>
                  <a:pt x="458304" y="191554"/>
                </a:lnTo>
                <a:lnTo>
                  <a:pt x="492086" y="230479"/>
                </a:lnTo>
                <a:lnTo>
                  <a:pt x="522109" y="273050"/>
                </a:lnTo>
                <a:lnTo>
                  <a:pt x="548081" y="319036"/>
                </a:lnTo>
                <a:lnTo>
                  <a:pt x="569683" y="368211"/>
                </a:lnTo>
                <a:lnTo>
                  <a:pt x="586625" y="420357"/>
                </a:lnTo>
                <a:lnTo>
                  <a:pt x="598589" y="475272"/>
                </a:lnTo>
                <a:lnTo>
                  <a:pt x="605245" y="535577"/>
                </a:lnTo>
                <a:lnTo>
                  <a:pt x="627517" y="586386"/>
                </a:lnTo>
                <a:lnTo>
                  <a:pt x="644229" y="564082"/>
                </a:lnTo>
                <a:lnTo>
                  <a:pt x="643788" y="539305"/>
                </a:lnTo>
                <a:lnTo>
                  <a:pt x="640334" y="498322"/>
                </a:lnTo>
                <a:lnTo>
                  <a:pt x="630250" y="438404"/>
                </a:lnTo>
                <a:lnTo>
                  <a:pt x="614667" y="381215"/>
                </a:lnTo>
                <a:lnTo>
                  <a:pt x="593915" y="327012"/>
                </a:lnTo>
                <a:lnTo>
                  <a:pt x="568299" y="276034"/>
                </a:lnTo>
                <a:lnTo>
                  <a:pt x="538137" y="228561"/>
                </a:lnTo>
                <a:lnTo>
                  <a:pt x="503758" y="184835"/>
                </a:lnTo>
                <a:lnTo>
                  <a:pt x="465480" y="145110"/>
                </a:lnTo>
                <a:lnTo>
                  <a:pt x="423621" y="109639"/>
                </a:lnTo>
                <a:lnTo>
                  <a:pt x="378498" y="78663"/>
                </a:lnTo>
                <a:lnTo>
                  <a:pt x="330454" y="52451"/>
                </a:lnTo>
                <a:lnTo>
                  <a:pt x="305422" y="41198"/>
                </a:lnTo>
                <a:lnTo>
                  <a:pt x="297354" y="38061"/>
                </a:lnTo>
                <a:close/>
              </a:path>
              <a:path w="721995" h="661670">
                <a:moveTo>
                  <a:pt x="86715" y="0"/>
                </a:moveTo>
                <a:lnTo>
                  <a:pt x="57708" y="1409"/>
                </a:lnTo>
                <a:lnTo>
                  <a:pt x="28460" y="4381"/>
                </a:lnTo>
                <a:lnTo>
                  <a:pt x="0" y="8750"/>
                </a:lnTo>
                <a:lnTo>
                  <a:pt x="5791" y="46405"/>
                </a:lnTo>
                <a:lnTo>
                  <a:pt x="34239" y="42037"/>
                </a:lnTo>
                <a:lnTo>
                  <a:pt x="61518" y="39319"/>
                </a:lnTo>
                <a:lnTo>
                  <a:pt x="88531" y="38061"/>
                </a:lnTo>
                <a:lnTo>
                  <a:pt x="297354" y="38061"/>
                </a:lnTo>
                <a:lnTo>
                  <a:pt x="279781" y="31229"/>
                </a:lnTo>
                <a:lnTo>
                  <a:pt x="226847" y="15278"/>
                </a:lnTo>
                <a:lnTo>
                  <a:pt x="171958" y="4826"/>
                </a:lnTo>
                <a:lnTo>
                  <a:pt x="115468" y="127"/>
                </a:lnTo>
                <a:lnTo>
                  <a:pt x="86715" y="0"/>
                </a:lnTo>
                <a:close/>
              </a:path>
            </a:pathLst>
          </a:custGeom>
          <a:solidFill>
            <a:srgbClr val="404040"/>
          </a:solidFill>
        </p:spPr>
        <p:txBody>
          <a:bodyPr wrap="square" lIns="0" tIns="0" rIns="0" bIns="0" rtlCol="0"/>
          <a:lstStyle/>
          <a:p>
            <a:endParaRPr/>
          </a:p>
        </p:txBody>
      </p:sp>
      <p:sp>
        <p:nvSpPr>
          <p:cNvPr id="15" name="object 15"/>
          <p:cNvSpPr/>
          <p:nvPr/>
        </p:nvSpPr>
        <p:spPr>
          <a:xfrm>
            <a:off x="7727091" y="3992935"/>
            <a:ext cx="721995" cy="661670"/>
          </a:xfrm>
          <a:custGeom>
            <a:avLst/>
            <a:gdLst/>
            <a:ahLst/>
            <a:cxnLst/>
            <a:rect l="l" t="t" r="r" b="b"/>
            <a:pathLst>
              <a:path w="721995" h="661670">
                <a:moveTo>
                  <a:pt x="569801" y="483682"/>
                </a:moveTo>
                <a:lnTo>
                  <a:pt x="562406" y="485292"/>
                </a:lnTo>
                <a:lnTo>
                  <a:pt x="556220" y="489636"/>
                </a:lnTo>
                <a:lnTo>
                  <a:pt x="552315" y="495806"/>
                </a:lnTo>
                <a:lnTo>
                  <a:pt x="551007" y="502992"/>
                </a:lnTo>
                <a:lnTo>
                  <a:pt x="552615" y="510387"/>
                </a:lnTo>
                <a:lnTo>
                  <a:pt x="618845" y="661479"/>
                </a:lnTo>
                <a:lnTo>
                  <a:pt x="645348"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70">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70">
                <a:moveTo>
                  <a:pt x="699830" y="499171"/>
                </a:moveTo>
                <a:lnTo>
                  <a:pt x="692931" y="501567"/>
                </a:lnTo>
                <a:lnTo>
                  <a:pt x="687285" y="506602"/>
                </a:lnTo>
                <a:lnTo>
                  <a:pt x="644229" y="564069"/>
                </a:lnTo>
                <a:lnTo>
                  <a:pt x="644525" y="580694"/>
                </a:lnTo>
                <a:lnTo>
                  <a:pt x="642518" y="622172"/>
                </a:lnTo>
                <a:lnTo>
                  <a:pt x="642112" y="626109"/>
                </a:lnTo>
                <a:lnTo>
                  <a:pt x="645348" y="626109"/>
                </a:lnTo>
                <a:lnTo>
                  <a:pt x="717778" y="529450"/>
                </a:lnTo>
                <a:lnTo>
                  <a:pt x="721022" y="522618"/>
                </a:lnTo>
                <a:lnTo>
                  <a:pt x="721386" y="515324"/>
                </a:lnTo>
                <a:lnTo>
                  <a:pt x="718991" y="508426"/>
                </a:lnTo>
                <a:lnTo>
                  <a:pt x="713955" y="502780"/>
                </a:lnTo>
                <a:lnTo>
                  <a:pt x="707124" y="499536"/>
                </a:lnTo>
                <a:lnTo>
                  <a:pt x="699830" y="499171"/>
                </a:lnTo>
                <a:close/>
              </a:path>
              <a:path w="721995" h="661670">
                <a:moveTo>
                  <a:pt x="627517" y="586374"/>
                </a:moveTo>
                <a:lnTo>
                  <a:pt x="607936" y="612508"/>
                </a:lnTo>
                <a:lnTo>
                  <a:pt x="640626" y="616280"/>
                </a:lnTo>
                <a:lnTo>
                  <a:pt x="627517" y="586374"/>
                </a:lnTo>
                <a:close/>
              </a:path>
              <a:path w="721995" h="661670">
                <a:moveTo>
                  <a:pt x="644229" y="564069"/>
                </a:moveTo>
                <a:lnTo>
                  <a:pt x="627517" y="586374"/>
                </a:lnTo>
                <a:lnTo>
                  <a:pt x="640626" y="616280"/>
                </a:lnTo>
                <a:lnTo>
                  <a:pt x="642803" y="616280"/>
                </a:lnTo>
                <a:lnTo>
                  <a:pt x="644525" y="580694"/>
                </a:lnTo>
                <a:lnTo>
                  <a:pt x="644229" y="564069"/>
                </a:lnTo>
                <a:close/>
              </a:path>
              <a:path w="721995" h="661670">
                <a:moveTo>
                  <a:pt x="297354" y="38049"/>
                </a:moveTo>
                <a:lnTo>
                  <a:pt x="88531" y="38049"/>
                </a:lnTo>
                <a:lnTo>
                  <a:pt x="115265" y="38214"/>
                </a:lnTo>
                <a:lnTo>
                  <a:pt x="141693" y="39763"/>
                </a:lnTo>
                <a:lnTo>
                  <a:pt x="193446" y="46926"/>
                </a:lnTo>
                <a:lnTo>
                  <a:pt x="243509" y="59308"/>
                </a:lnTo>
                <a:lnTo>
                  <a:pt x="291592" y="76682"/>
                </a:lnTo>
                <a:lnTo>
                  <a:pt x="337400" y="98818"/>
                </a:lnTo>
                <a:lnTo>
                  <a:pt x="380669"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70">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17" name="object 17"/>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dirty="0">
              <a:latin typeface="Verdana"/>
              <a:cs typeface="Verdana"/>
            </a:endParaRPr>
          </a:p>
        </p:txBody>
      </p:sp>
      <p:sp>
        <p:nvSpPr>
          <p:cNvPr id="23" name="object 20">
            <a:extLst>
              <a:ext uri="{FF2B5EF4-FFF2-40B4-BE49-F238E27FC236}">
                <a16:creationId xmlns:a16="http://schemas.microsoft.com/office/drawing/2014/main" id="{2ACEA125-7D2B-4EDA-BE07-B2F822BB72CE}"/>
              </a:ext>
            </a:extLst>
          </p:cNvPr>
          <p:cNvSpPr/>
          <p:nvPr/>
        </p:nvSpPr>
        <p:spPr>
          <a:xfrm>
            <a:off x="6677500" y="5874918"/>
            <a:ext cx="520447" cy="582162"/>
          </a:xfrm>
          <a:prstGeom prst="rect">
            <a:avLst/>
          </a:prstGeom>
          <a:blipFill>
            <a:blip r:embed="rId3"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9FD70829-66F4-412E-9371-02309714E1F9}"/>
              </a:ext>
            </a:extLst>
          </p:cNvPr>
          <p:cNvSpPr/>
          <p:nvPr/>
        </p:nvSpPr>
        <p:spPr>
          <a:xfrm>
            <a:off x="7216156" y="5769858"/>
            <a:ext cx="939021" cy="723385"/>
          </a:xfrm>
          <a:prstGeom prst="rect">
            <a:avLst/>
          </a:prstGeom>
          <a:blipFill>
            <a:blip r:embed="rId4" cstate="print"/>
            <a:stretch>
              <a:fillRect/>
            </a:stretch>
          </a:blipFill>
        </p:spPr>
        <p:txBody>
          <a:bodyPr wrap="square" lIns="0" tIns="0" rIns="0" bIns="0" rtlCol="0"/>
          <a:lstStyle/>
          <a:p>
            <a:endParaRPr/>
          </a:p>
        </p:txBody>
      </p:sp>
      <p:sp>
        <p:nvSpPr>
          <p:cNvPr id="25" name="object 19">
            <a:extLst>
              <a:ext uri="{FF2B5EF4-FFF2-40B4-BE49-F238E27FC236}">
                <a16:creationId xmlns:a16="http://schemas.microsoft.com/office/drawing/2014/main" id="{36602B9A-0392-402C-BDE4-EF96D0564800}"/>
              </a:ext>
            </a:extLst>
          </p:cNvPr>
          <p:cNvSpPr/>
          <p:nvPr/>
        </p:nvSpPr>
        <p:spPr>
          <a:xfrm>
            <a:off x="9212208" y="5080448"/>
            <a:ext cx="721995" cy="661670"/>
          </a:xfrm>
          <a:custGeom>
            <a:avLst/>
            <a:gdLst/>
            <a:ahLst/>
            <a:cxnLst/>
            <a:rect l="l" t="t" r="r" b="b"/>
            <a:pathLst>
              <a:path w="721995" h="661670">
                <a:moveTo>
                  <a:pt x="569801" y="483684"/>
                </a:moveTo>
                <a:lnTo>
                  <a:pt x="562406" y="485292"/>
                </a:lnTo>
                <a:lnTo>
                  <a:pt x="556215" y="489636"/>
                </a:lnTo>
                <a:lnTo>
                  <a:pt x="552310" y="495806"/>
                </a:lnTo>
                <a:lnTo>
                  <a:pt x="551005" y="502992"/>
                </a:lnTo>
                <a:lnTo>
                  <a:pt x="552615" y="510387"/>
                </a:lnTo>
                <a:lnTo>
                  <a:pt x="618845" y="661479"/>
                </a:lnTo>
                <a:lnTo>
                  <a:pt x="645348" y="626109"/>
                </a:lnTo>
                <a:lnTo>
                  <a:pt x="642112" y="626109"/>
                </a:lnTo>
                <a:lnTo>
                  <a:pt x="604253" y="621741"/>
                </a:lnTo>
                <a:lnTo>
                  <a:pt x="604469" y="620293"/>
                </a:lnTo>
                <a:lnTo>
                  <a:pt x="606425" y="581329"/>
                </a:lnTo>
                <a:lnTo>
                  <a:pt x="605815" y="542467"/>
                </a:lnTo>
                <a:lnTo>
                  <a:pt x="605245" y="535564"/>
                </a:lnTo>
                <a:lnTo>
                  <a:pt x="587502" y="495084"/>
                </a:lnTo>
                <a:lnTo>
                  <a:pt x="583157" y="488898"/>
                </a:lnTo>
                <a:lnTo>
                  <a:pt x="576987" y="484992"/>
                </a:lnTo>
                <a:lnTo>
                  <a:pt x="569801" y="483684"/>
                </a:lnTo>
                <a:close/>
              </a:path>
              <a:path w="721995" h="661670">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70">
                <a:moveTo>
                  <a:pt x="699825" y="499171"/>
                </a:moveTo>
                <a:lnTo>
                  <a:pt x="692926" y="501567"/>
                </a:lnTo>
                <a:lnTo>
                  <a:pt x="687285" y="506602"/>
                </a:lnTo>
                <a:lnTo>
                  <a:pt x="644229" y="564069"/>
                </a:lnTo>
                <a:lnTo>
                  <a:pt x="644525" y="580694"/>
                </a:lnTo>
                <a:lnTo>
                  <a:pt x="642518" y="622172"/>
                </a:lnTo>
                <a:lnTo>
                  <a:pt x="642112" y="626109"/>
                </a:lnTo>
                <a:lnTo>
                  <a:pt x="645348" y="626109"/>
                </a:lnTo>
                <a:lnTo>
                  <a:pt x="717778" y="529450"/>
                </a:lnTo>
                <a:lnTo>
                  <a:pt x="721021" y="522618"/>
                </a:lnTo>
                <a:lnTo>
                  <a:pt x="721382" y="515324"/>
                </a:lnTo>
                <a:lnTo>
                  <a:pt x="718985" y="508426"/>
                </a:lnTo>
                <a:lnTo>
                  <a:pt x="713955" y="502780"/>
                </a:lnTo>
                <a:lnTo>
                  <a:pt x="707122" y="499536"/>
                </a:lnTo>
                <a:lnTo>
                  <a:pt x="699825" y="499171"/>
                </a:lnTo>
                <a:close/>
              </a:path>
              <a:path w="721995" h="661670">
                <a:moveTo>
                  <a:pt x="627517" y="586374"/>
                </a:moveTo>
                <a:lnTo>
                  <a:pt x="607936" y="612508"/>
                </a:lnTo>
                <a:lnTo>
                  <a:pt x="640626" y="616280"/>
                </a:lnTo>
                <a:lnTo>
                  <a:pt x="627517" y="586374"/>
                </a:lnTo>
                <a:close/>
              </a:path>
              <a:path w="721995" h="661670">
                <a:moveTo>
                  <a:pt x="644229" y="564069"/>
                </a:moveTo>
                <a:lnTo>
                  <a:pt x="627517" y="586374"/>
                </a:lnTo>
                <a:lnTo>
                  <a:pt x="640626" y="616280"/>
                </a:lnTo>
                <a:lnTo>
                  <a:pt x="642803" y="616280"/>
                </a:lnTo>
                <a:lnTo>
                  <a:pt x="644525" y="580694"/>
                </a:lnTo>
                <a:lnTo>
                  <a:pt x="644229" y="564069"/>
                </a:lnTo>
                <a:close/>
              </a:path>
              <a:path w="721995" h="661670">
                <a:moveTo>
                  <a:pt x="297354" y="38049"/>
                </a:moveTo>
                <a:lnTo>
                  <a:pt x="88531" y="38049"/>
                </a:lnTo>
                <a:lnTo>
                  <a:pt x="115265" y="38214"/>
                </a:lnTo>
                <a:lnTo>
                  <a:pt x="141693" y="39763"/>
                </a:lnTo>
                <a:lnTo>
                  <a:pt x="193446" y="46939"/>
                </a:lnTo>
                <a:lnTo>
                  <a:pt x="243497" y="59308"/>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13"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13"/>
                </a:lnTo>
                <a:lnTo>
                  <a:pt x="378498" y="78651"/>
                </a:lnTo>
                <a:lnTo>
                  <a:pt x="330454" y="52438"/>
                </a:lnTo>
                <a:lnTo>
                  <a:pt x="305422" y="41186"/>
                </a:lnTo>
                <a:lnTo>
                  <a:pt x="297354" y="38049"/>
                </a:lnTo>
                <a:close/>
              </a:path>
              <a:path w="721995" h="661670">
                <a:moveTo>
                  <a:pt x="86715" y="0"/>
                </a:moveTo>
                <a:lnTo>
                  <a:pt x="57708" y="1396"/>
                </a:lnTo>
                <a:lnTo>
                  <a:pt x="28460" y="4368"/>
                </a:lnTo>
                <a:lnTo>
                  <a:pt x="0" y="8737"/>
                </a:lnTo>
                <a:lnTo>
                  <a:pt x="5778"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7" grpId="0"/>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635500" cy="6858001"/>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230811" y="2224532"/>
            <a:ext cx="5018405" cy="1516762"/>
          </a:xfrm>
          <a:prstGeom prst="rect">
            <a:avLst/>
          </a:prstGeom>
        </p:spPr>
        <p:txBody>
          <a:bodyPr vert="horz" wrap="square" lIns="0" tIns="12700" rIns="0" bIns="0" rtlCol="0">
            <a:spAutoFit/>
          </a:bodyPr>
          <a:lstStyle/>
          <a:p>
            <a:pPr marL="12700">
              <a:lnSpc>
                <a:spcPct val="100000"/>
              </a:lnSpc>
              <a:spcBef>
                <a:spcPts val="100"/>
              </a:spcBef>
            </a:pPr>
            <a:r>
              <a:rPr sz="2400" spc="-125" dirty="0">
                <a:solidFill>
                  <a:srgbClr val="F05A28"/>
                </a:solidFill>
                <a:latin typeface="Arial Black"/>
                <a:cs typeface="Arial Black"/>
              </a:rPr>
              <a:t>Kind </a:t>
            </a:r>
            <a:r>
              <a:rPr sz="2400" spc="-35" dirty="0">
                <a:solidFill>
                  <a:srgbClr val="F05A28"/>
                </a:solidFill>
                <a:latin typeface="Arial Black"/>
                <a:cs typeface="Arial Black"/>
              </a:rPr>
              <a:t>of</a:t>
            </a:r>
            <a:r>
              <a:rPr sz="2400" spc="-40" dirty="0">
                <a:solidFill>
                  <a:srgbClr val="F05A28"/>
                </a:solidFill>
                <a:latin typeface="Arial Black"/>
                <a:cs typeface="Arial Black"/>
              </a:rPr>
              <a:t> </a:t>
            </a:r>
            <a:r>
              <a:rPr sz="2400" spc="-150" dirty="0">
                <a:solidFill>
                  <a:srgbClr val="F05A28"/>
                </a:solidFill>
                <a:latin typeface="Arial Black"/>
                <a:cs typeface="Arial Black"/>
              </a:rPr>
              <a:t>maintenance</a:t>
            </a:r>
            <a:endParaRPr sz="2400" dirty="0">
              <a:latin typeface="Arial Black"/>
              <a:cs typeface="Arial Black"/>
            </a:endParaRPr>
          </a:p>
          <a:p>
            <a:pPr marL="12700" marR="5080">
              <a:lnSpc>
                <a:spcPct val="162500"/>
              </a:lnSpc>
              <a:spcBef>
                <a:spcPts val="25"/>
              </a:spcBef>
            </a:pPr>
            <a:r>
              <a:rPr sz="2400" spc="-130" dirty="0">
                <a:solidFill>
                  <a:srgbClr val="F05A28"/>
                </a:solidFill>
                <a:latin typeface="Arial Black"/>
                <a:cs typeface="Arial Black"/>
              </a:rPr>
              <a:t>Triggers </a:t>
            </a:r>
            <a:r>
              <a:rPr sz="2400" spc="-55" dirty="0">
                <a:solidFill>
                  <a:srgbClr val="F05A28"/>
                </a:solidFill>
                <a:latin typeface="Arial Black"/>
                <a:cs typeface="Arial Black"/>
              </a:rPr>
              <a:t>for </a:t>
            </a:r>
            <a:r>
              <a:rPr sz="2400" spc="-150" dirty="0">
                <a:solidFill>
                  <a:srgbClr val="F05A28"/>
                </a:solidFill>
                <a:latin typeface="Arial Black"/>
                <a:cs typeface="Arial Black"/>
              </a:rPr>
              <a:t>maintenance </a:t>
            </a:r>
            <a:r>
              <a:rPr sz="2400" spc="-125" dirty="0">
                <a:solidFill>
                  <a:srgbClr val="F05A28"/>
                </a:solidFill>
                <a:latin typeface="Arial Black"/>
                <a:cs typeface="Arial Black"/>
              </a:rPr>
              <a:t>testing  </a:t>
            </a:r>
            <a:r>
              <a:rPr sz="2400" spc="-135" dirty="0">
                <a:solidFill>
                  <a:srgbClr val="F05A28"/>
                </a:solidFill>
                <a:latin typeface="Arial Black"/>
                <a:cs typeface="Arial Black"/>
              </a:rPr>
              <a:t>Impact</a:t>
            </a:r>
            <a:r>
              <a:rPr sz="2400" spc="-80" dirty="0">
                <a:solidFill>
                  <a:srgbClr val="F05A28"/>
                </a:solidFill>
                <a:latin typeface="Arial Black"/>
                <a:cs typeface="Arial Black"/>
              </a:rPr>
              <a:t> </a:t>
            </a:r>
            <a:r>
              <a:rPr sz="2400" spc="-170" dirty="0">
                <a:solidFill>
                  <a:srgbClr val="F05A28"/>
                </a:solidFill>
                <a:latin typeface="Arial Black"/>
                <a:cs typeface="Arial Black"/>
              </a:rPr>
              <a:t>analysis</a:t>
            </a:r>
            <a:endParaRPr sz="2400" dirty="0">
              <a:latin typeface="Arial Black"/>
              <a:cs typeface="Arial Black"/>
            </a:endParaRPr>
          </a:p>
        </p:txBody>
      </p:sp>
      <p:sp>
        <p:nvSpPr>
          <p:cNvPr id="4" name="object 4"/>
          <p:cNvSpPr txBox="1">
            <a:spLocks noGrp="1"/>
          </p:cNvSpPr>
          <p:nvPr>
            <p:ph type="title"/>
          </p:nvPr>
        </p:nvSpPr>
        <p:spPr>
          <a:xfrm>
            <a:off x="1244470" y="1919732"/>
            <a:ext cx="2147570" cy="574040"/>
          </a:xfrm>
          <a:prstGeom prst="rect">
            <a:avLst/>
          </a:prstGeom>
        </p:spPr>
        <p:txBody>
          <a:bodyPr vert="horz" wrap="square" lIns="0" tIns="12700" rIns="0" bIns="0" rtlCol="0">
            <a:spAutoFit/>
          </a:bodyPr>
          <a:lstStyle/>
          <a:p>
            <a:pPr marL="12700">
              <a:lnSpc>
                <a:spcPct val="100000"/>
              </a:lnSpc>
              <a:spcBef>
                <a:spcPts val="100"/>
              </a:spcBef>
            </a:pPr>
            <a:r>
              <a:rPr sz="3600" spc="105" dirty="0">
                <a:solidFill>
                  <a:srgbClr val="FFFFFF"/>
                </a:solidFill>
                <a:latin typeface="Lucida Sans"/>
                <a:cs typeface="Lucida Sans"/>
              </a:rPr>
              <a:t>Overview</a:t>
            </a:r>
            <a:endParaRPr sz="3600">
              <a:latin typeface="Lucida Sans"/>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0774" y="2433828"/>
            <a:ext cx="7644765" cy="1838960"/>
          </a:xfrm>
          <a:prstGeom prst="rect">
            <a:avLst/>
          </a:prstGeom>
        </p:spPr>
        <p:txBody>
          <a:bodyPr vert="horz" wrap="square" lIns="0" tIns="111760" rIns="0" bIns="0" rtlCol="0">
            <a:spAutoFit/>
          </a:bodyPr>
          <a:lstStyle/>
          <a:p>
            <a:pPr marL="12700" marR="5080" indent="-635" algn="ctr">
              <a:lnSpc>
                <a:spcPct val="85200"/>
              </a:lnSpc>
              <a:spcBef>
                <a:spcPts val="880"/>
              </a:spcBef>
            </a:pPr>
            <a:r>
              <a:rPr sz="4400" spc="180" dirty="0">
                <a:solidFill>
                  <a:srgbClr val="FFFFFF"/>
                </a:solidFill>
                <a:latin typeface="Tahoma"/>
                <a:cs typeface="Tahoma"/>
              </a:rPr>
              <a:t>Systems </a:t>
            </a:r>
            <a:r>
              <a:rPr sz="4400" spc="220" dirty="0">
                <a:solidFill>
                  <a:srgbClr val="FFFFFF"/>
                </a:solidFill>
                <a:latin typeface="Tahoma"/>
                <a:cs typeface="Tahoma"/>
              </a:rPr>
              <a:t>need </a:t>
            </a:r>
            <a:r>
              <a:rPr sz="4400" spc="265" dirty="0">
                <a:solidFill>
                  <a:srgbClr val="FFFFFF"/>
                </a:solidFill>
                <a:latin typeface="Tahoma"/>
                <a:cs typeface="Tahoma"/>
              </a:rPr>
              <a:t>to </a:t>
            </a:r>
            <a:r>
              <a:rPr sz="4400" spc="300" dirty="0">
                <a:solidFill>
                  <a:srgbClr val="FFFFFF"/>
                </a:solidFill>
                <a:latin typeface="Tahoma"/>
                <a:cs typeface="Tahoma"/>
              </a:rPr>
              <a:t>be  </a:t>
            </a:r>
            <a:r>
              <a:rPr sz="4400" spc="160" dirty="0">
                <a:solidFill>
                  <a:srgbClr val="FFFFFF"/>
                </a:solidFill>
                <a:latin typeface="Tahoma"/>
                <a:cs typeface="Tahoma"/>
              </a:rPr>
              <a:t>maintained </a:t>
            </a:r>
            <a:r>
              <a:rPr sz="4400" spc="204" dirty="0">
                <a:solidFill>
                  <a:srgbClr val="FFFFFF"/>
                </a:solidFill>
                <a:latin typeface="Tahoma"/>
                <a:cs typeface="Tahoma"/>
              </a:rPr>
              <a:t>because</a:t>
            </a:r>
            <a:r>
              <a:rPr sz="4400" spc="-745" dirty="0">
                <a:solidFill>
                  <a:srgbClr val="FFFFFF"/>
                </a:solidFill>
                <a:latin typeface="Tahoma"/>
                <a:cs typeface="Tahoma"/>
              </a:rPr>
              <a:t> </a:t>
            </a:r>
            <a:r>
              <a:rPr sz="4400" spc="204" dirty="0">
                <a:solidFill>
                  <a:srgbClr val="FFFFFF"/>
                </a:solidFill>
                <a:latin typeface="Tahoma"/>
                <a:cs typeface="Tahoma"/>
              </a:rPr>
              <a:t>changes  </a:t>
            </a:r>
            <a:r>
              <a:rPr sz="4400" spc="100" dirty="0">
                <a:solidFill>
                  <a:srgbClr val="FFFFFF"/>
                </a:solidFill>
                <a:latin typeface="Tahoma"/>
                <a:cs typeface="Tahoma"/>
              </a:rPr>
              <a:t>are</a:t>
            </a:r>
            <a:r>
              <a:rPr sz="4400" spc="-285" dirty="0">
                <a:solidFill>
                  <a:srgbClr val="FFFFFF"/>
                </a:solidFill>
                <a:latin typeface="Tahoma"/>
                <a:cs typeface="Tahoma"/>
              </a:rPr>
              <a:t> </a:t>
            </a:r>
            <a:r>
              <a:rPr sz="4400" spc="70" dirty="0">
                <a:solidFill>
                  <a:srgbClr val="FFFFFF"/>
                </a:solidFill>
                <a:latin typeface="Tahoma"/>
                <a:cs typeface="Tahoma"/>
              </a:rPr>
              <a:t>inevitable.</a:t>
            </a:r>
            <a:endParaRPr sz="440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3647" y="511555"/>
            <a:ext cx="4317365" cy="574040"/>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404040"/>
                </a:solidFill>
                <a:latin typeface="Lucida Sans"/>
                <a:cs typeface="Lucida Sans"/>
              </a:rPr>
              <a:t>Change</a:t>
            </a:r>
            <a:r>
              <a:rPr sz="3600" spc="-135" dirty="0">
                <a:solidFill>
                  <a:srgbClr val="404040"/>
                </a:solidFill>
                <a:latin typeface="Lucida Sans"/>
                <a:cs typeface="Lucida Sans"/>
              </a:rPr>
              <a:t> </a:t>
            </a:r>
            <a:r>
              <a:rPr sz="3600" spc="40" dirty="0">
                <a:solidFill>
                  <a:srgbClr val="404040"/>
                </a:solidFill>
                <a:latin typeface="Lucida Sans"/>
                <a:cs typeface="Lucida Sans"/>
              </a:rPr>
              <a:t>Categories</a:t>
            </a:r>
            <a:endParaRPr sz="3600">
              <a:latin typeface="Lucida Sans"/>
              <a:cs typeface="Lucida Sans"/>
            </a:endParaRPr>
          </a:p>
        </p:txBody>
      </p:sp>
      <p:sp>
        <p:nvSpPr>
          <p:cNvPr id="3" name="object 3"/>
          <p:cNvSpPr txBox="1"/>
          <p:nvPr/>
        </p:nvSpPr>
        <p:spPr>
          <a:xfrm>
            <a:off x="5024663" y="2940811"/>
            <a:ext cx="5075555" cy="1360805"/>
          </a:xfrm>
          <a:prstGeom prst="rect">
            <a:avLst/>
          </a:prstGeom>
        </p:spPr>
        <p:txBody>
          <a:bodyPr vert="horz" wrap="square" lIns="0" tIns="92075" rIns="0" bIns="0" rtlCol="0">
            <a:spAutoFit/>
          </a:bodyPr>
          <a:lstStyle/>
          <a:p>
            <a:pPr marL="12700">
              <a:lnSpc>
                <a:spcPct val="100000"/>
              </a:lnSpc>
              <a:spcBef>
                <a:spcPts val="725"/>
              </a:spcBef>
            </a:pPr>
            <a:r>
              <a:rPr sz="2400" spc="-110" dirty="0">
                <a:solidFill>
                  <a:srgbClr val="F05A28"/>
                </a:solidFill>
                <a:latin typeface="Arial Black"/>
                <a:cs typeface="Arial Black"/>
              </a:rPr>
              <a:t>Unplanned</a:t>
            </a:r>
            <a:endParaRPr sz="2400">
              <a:latin typeface="Arial Black"/>
              <a:cs typeface="Arial Black"/>
            </a:endParaRPr>
          </a:p>
          <a:p>
            <a:pPr marL="598805" indent="-289560">
              <a:lnSpc>
                <a:spcPct val="100000"/>
              </a:lnSpc>
              <a:spcBef>
                <a:spcPts val="620"/>
              </a:spcBef>
              <a:buSzPct val="75000"/>
              <a:buFont typeface="Lucida Sans Unicode"/>
              <a:buChar char="-"/>
              <a:tabLst>
                <a:tab pos="598170" algn="l"/>
                <a:tab pos="598805" algn="l"/>
              </a:tabLst>
            </a:pPr>
            <a:r>
              <a:rPr sz="2400" spc="-140" dirty="0">
                <a:solidFill>
                  <a:srgbClr val="F05A28"/>
                </a:solidFill>
                <a:latin typeface="Arial Black"/>
                <a:cs typeface="Arial Black"/>
              </a:rPr>
              <a:t>Bugs </a:t>
            </a:r>
            <a:r>
              <a:rPr sz="2400" spc="-75" dirty="0">
                <a:solidFill>
                  <a:srgbClr val="F05A28"/>
                </a:solidFill>
                <a:latin typeface="Arial Black"/>
                <a:cs typeface="Arial Black"/>
              </a:rPr>
              <a:t>or </a:t>
            </a:r>
            <a:r>
              <a:rPr sz="2400" spc="-175" dirty="0">
                <a:solidFill>
                  <a:srgbClr val="F05A28"/>
                </a:solidFill>
                <a:latin typeface="Arial Black"/>
                <a:cs typeface="Arial Black"/>
              </a:rPr>
              <a:t>failures </a:t>
            </a:r>
            <a:r>
              <a:rPr sz="2400" spc="-155" dirty="0">
                <a:solidFill>
                  <a:srgbClr val="F05A28"/>
                </a:solidFill>
                <a:latin typeface="Arial Black"/>
                <a:cs typeface="Arial Black"/>
              </a:rPr>
              <a:t>in</a:t>
            </a:r>
            <a:r>
              <a:rPr sz="2400" spc="30" dirty="0">
                <a:solidFill>
                  <a:srgbClr val="F05A28"/>
                </a:solidFill>
                <a:latin typeface="Arial Black"/>
                <a:cs typeface="Arial Black"/>
              </a:rPr>
              <a:t> </a:t>
            </a:r>
            <a:r>
              <a:rPr sz="2400" spc="-105" dirty="0">
                <a:solidFill>
                  <a:srgbClr val="F05A28"/>
                </a:solidFill>
                <a:latin typeface="Arial Black"/>
                <a:cs typeface="Arial Black"/>
              </a:rPr>
              <a:t>production</a:t>
            </a:r>
            <a:endParaRPr sz="2400">
              <a:latin typeface="Arial Black"/>
              <a:cs typeface="Arial Black"/>
            </a:endParaRPr>
          </a:p>
          <a:p>
            <a:pPr marL="598805" indent="-289560">
              <a:lnSpc>
                <a:spcPct val="100000"/>
              </a:lnSpc>
              <a:spcBef>
                <a:spcPts val="625"/>
              </a:spcBef>
              <a:buSzPct val="75000"/>
              <a:buFont typeface="Lucida Sans Unicode"/>
              <a:buChar char="-"/>
              <a:tabLst>
                <a:tab pos="598170" algn="l"/>
                <a:tab pos="598805" algn="l"/>
              </a:tabLst>
            </a:pPr>
            <a:r>
              <a:rPr sz="2400" spc="25" dirty="0">
                <a:solidFill>
                  <a:srgbClr val="F05A28"/>
                </a:solidFill>
                <a:latin typeface="Arial Black"/>
                <a:cs typeface="Arial Black"/>
              </a:rPr>
              <a:t>A </a:t>
            </a:r>
            <a:r>
              <a:rPr sz="2400" spc="-130" dirty="0">
                <a:solidFill>
                  <a:srgbClr val="F05A28"/>
                </a:solidFill>
                <a:latin typeface="Arial Black"/>
                <a:cs typeface="Arial Black"/>
              </a:rPr>
              <a:t>“hotfix”</a:t>
            </a:r>
            <a:r>
              <a:rPr sz="2400" spc="-195" dirty="0">
                <a:solidFill>
                  <a:srgbClr val="F05A28"/>
                </a:solidFill>
                <a:latin typeface="Arial Black"/>
                <a:cs typeface="Arial Black"/>
              </a:rPr>
              <a:t> </a:t>
            </a:r>
            <a:r>
              <a:rPr sz="2400" spc="-125" dirty="0">
                <a:solidFill>
                  <a:srgbClr val="F05A28"/>
                </a:solidFill>
                <a:latin typeface="Arial Black"/>
                <a:cs typeface="Arial Black"/>
              </a:rPr>
              <a:t>required</a:t>
            </a:r>
            <a:endParaRPr sz="2400">
              <a:latin typeface="Arial Black"/>
              <a:cs typeface="Arial Black"/>
            </a:endParaRPr>
          </a:p>
        </p:txBody>
      </p:sp>
      <p:sp>
        <p:nvSpPr>
          <p:cNvPr id="4" name="object 4"/>
          <p:cNvSpPr/>
          <p:nvPr/>
        </p:nvSpPr>
        <p:spPr>
          <a:xfrm>
            <a:off x="694499" y="1812925"/>
            <a:ext cx="3102038"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3647" y="511555"/>
            <a:ext cx="4317365" cy="574040"/>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404040"/>
                </a:solidFill>
                <a:latin typeface="Lucida Sans"/>
                <a:cs typeface="Lucida Sans"/>
              </a:rPr>
              <a:t>Change</a:t>
            </a:r>
            <a:r>
              <a:rPr sz="3600" spc="-135" dirty="0">
                <a:solidFill>
                  <a:srgbClr val="404040"/>
                </a:solidFill>
                <a:latin typeface="Lucida Sans"/>
                <a:cs typeface="Lucida Sans"/>
              </a:rPr>
              <a:t> </a:t>
            </a:r>
            <a:r>
              <a:rPr sz="3600" spc="40" dirty="0">
                <a:solidFill>
                  <a:srgbClr val="404040"/>
                </a:solidFill>
                <a:latin typeface="Lucida Sans"/>
                <a:cs typeface="Lucida Sans"/>
              </a:rPr>
              <a:t>Categories</a:t>
            </a:r>
            <a:endParaRPr sz="3600">
              <a:latin typeface="Lucida Sans"/>
              <a:cs typeface="Lucida Sans"/>
            </a:endParaRPr>
          </a:p>
        </p:txBody>
      </p:sp>
      <p:sp>
        <p:nvSpPr>
          <p:cNvPr id="3" name="object 3"/>
          <p:cNvSpPr txBox="1"/>
          <p:nvPr/>
        </p:nvSpPr>
        <p:spPr>
          <a:xfrm>
            <a:off x="5024663" y="1691131"/>
            <a:ext cx="6309995" cy="3848100"/>
          </a:xfrm>
          <a:prstGeom prst="rect">
            <a:avLst/>
          </a:prstGeom>
        </p:spPr>
        <p:txBody>
          <a:bodyPr vert="horz" wrap="square" lIns="0" tIns="92075" rIns="0" bIns="0" rtlCol="0">
            <a:spAutoFit/>
          </a:bodyPr>
          <a:lstStyle/>
          <a:p>
            <a:pPr marL="12700">
              <a:lnSpc>
                <a:spcPct val="100000"/>
              </a:lnSpc>
              <a:spcBef>
                <a:spcPts val="725"/>
              </a:spcBef>
            </a:pPr>
            <a:r>
              <a:rPr sz="2400" spc="-120" dirty="0">
                <a:solidFill>
                  <a:srgbClr val="F05A28"/>
                </a:solidFill>
                <a:latin typeface="Arial Black"/>
                <a:cs typeface="Arial Black"/>
              </a:rPr>
              <a:t>Planned</a:t>
            </a:r>
            <a:endParaRPr sz="2400">
              <a:latin typeface="Arial Black"/>
              <a:cs typeface="Arial Black"/>
            </a:endParaRPr>
          </a:p>
          <a:p>
            <a:pPr marL="598805" indent="-289560">
              <a:lnSpc>
                <a:spcPct val="100000"/>
              </a:lnSpc>
              <a:spcBef>
                <a:spcPts val="620"/>
              </a:spcBef>
              <a:buSzPct val="75000"/>
              <a:buFont typeface="Lucida Sans Unicode"/>
              <a:buChar char="-"/>
              <a:tabLst>
                <a:tab pos="598170" algn="l"/>
                <a:tab pos="598805" algn="l"/>
              </a:tabLst>
            </a:pPr>
            <a:r>
              <a:rPr sz="2400" spc="-150" dirty="0">
                <a:solidFill>
                  <a:srgbClr val="F05A28"/>
                </a:solidFill>
                <a:latin typeface="Arial Black"/>
                <a:cs typeface="Arial Black"/>
              </a:rPr>
              <a:t>Software</a:t>
            </a:r>
            <a:r>
              <a:rPr sz="2400" spc="-80" dirty="0">
                <a:solidFill>
                  <a:srgbClr val="F05A28"/>
                </a:solidFill>
                <a:latin typeface="Arial Black"/>
                <a:cs typeface="Arial Black"/>
              </a:rPr>
              <a:t> </a:t>
            </a:r>
            <a:r>
              <a:rPr sz="2400" spc="-170" dirty="0">
                <a:solidFill>
                  <a:srgbClr val="F05A28"/>
                </a:solidFill>
                <a:latin typeface="Arial Black"/>
                <a:cs typeface="Arial Black"/>
              </a:rPr>
              <a:t>enhancements</a:t>
            </a:r>
            <a:endParaRPr sz="2400">
              <a:latin typeface="Arial Black"/>
              <a:cs typeface="Arial Black"/>
            </a:endParaRPr>
          </a:p>
          <a:p>
            <a:pPr marL="598170" marR="1017905" indent="-288925">
              <a:lnSpc>
                <a:spcPts val="2780"/>
              </a:lnSpc>
              <a:spcBef>
                <a:spcPts val="800"/>
              </a:spcBef>
              <a:buSzPct val="75000"/>
              <a:buFont typeface="Lucida Sans Unicode"/>
              <a:buChar char="-"/>
              <a:tabLst>
                <a:tab pos="598170" algn="l"/>
                <a:tab pos="598805" algn="l"/>
              </a:tabLst>
            </a:pPr>
            <a:r>
              <a:rPr sz="2400" spc="-130" dirty="0">
                <a:solidFill>
                  <a:srgbClr val="F05A28"/>
                </a:solidFill>
                <a:latin typeface="Arial Black"/>
                <a:cs typeface="Arial Black"/>
              </a:rPr>
              <a:t>Operational </a:t>
            </a:r>
            <a:r>
              <a:rPr sz="2400" spc="-120" dirty="0">
                <a:solidFill>
                  <a:srgbClr val="F05A28"/>
                </a:solidFill>
                <a:latin typeface="Arial Black"/>
                <a:cs typeface="Arial Black"/>
              </a:rPr>
              <a:t>and </a:t>
            </a:r>
            <a:r>
              <a:rPr sz="2400" spc="-145" dirty="0">
                <a:solidFill>
                  <a:srgbClr val="F05A28"/>
                </a:solidFill>
                <a:latin typeface="Arial Black"/>
                <a:cs typeface="Arial Black"/>
              </a:rPr>
              <a:t>environmental  </a:t>
            </a:r>
            <a:r>
              <a:rPr sz="2400" spc="-125" dirty="0">
                <a:solidFill>
                  <a:srgbClr val="F05A28"/>
                </a:solidFill>
                <a:latin typeface="Arial Black"/>
                <a:cs typeface="Arial Black"/>
              </a:rPr>
              <a:t>upgrades</a:t>
            </a:r>
            <a:endParaRPr sz="2400">
              <a:latin typeface="Arial Black"/>
              <a:cs typeface="Arial Black"/>
            </a:endParaRPr>
          </a:p>
          <a:p>
            <a:pPr marL="895350" marR="5080" lvl="1" indent="-287020">
              <a:lnSpc>
                <a:spcPct val="100800"/>
              </a:lnSpc>
              <a:spcBef>
                <a:spcPts val="530"/>
              </a:spcBef>
              <a:buSzPct val="75000"/>
              <a:buFont typeface="Lucida Sans Unicode"/>
              <a:buChar char="•"/>
              <a:tabLst>
                <a:tab pos="895350" algn="l"/>
                <a:tab pos="895985" algn="l"/>
              </a:tabLst>
            </a:pPr>
            <a:r>
              <a:rPr sz="2400" spc="-160" dirty="0">
                <a:solidFill>
                  <a:srgbClr val="F05A28"/>
                </a:solidFill>
                <a:latin typeface="Arial Black"/>
                <a:cs typeface="Arial Black"/>
              </a:rPr>
              <a:t>Example: </a:t>
            </a:r>
            <a:r>
              <a:rPr sz="2400" spc="-95" dirty="0">
                <a:solidFill>
                  <a:srgbClr val="F05A28"/>
                </a:solidFill>
                <a:latin typeface="Arial Black"/>
                <a:cs typeface="Arial Black"/>
              </a:rPr>
              <a:t>SQL </a:t>
            </a:r>
            <a:r>
              <a:rPr sz="2400" spc="-150" dirty="0">
                <a:solidFill>
                  <a:srgbClr val="F05A28"/>
                </a:solidFill>
                <a:latin typeface="Arial Black"/>
                <a:cs typeface="Arial Black"/>
              </a:rPr>
              <a:t>Server </a:t>
            </a:r>
            <a:r>
              <a:rPr sz="2400" spc="-130" dirty="0">
                <a:solidFill>
                  <a:srgbClr val="F05A28"/>
                </a:solidFill>
                <a:latin typeface="Arial Black"/>
                <a:cs typeface="Arial Black"/>
              </a:rPr>
              <a:t>migration </a:t>
            </a:r>
            <a:r>
              <a:rPr sz="2400" spc="-95" dirty="0">
                <a:solidFill>
                  <a:srgbClr val="F05A28"/>
                </a:solidFill>
                <a:latin typeface="Arial Black"/>
                <a:cs typeface="Arial Black"/>
              </a:rPr>
              <a:t>to </a:t>
            </a:r>
            <a:r>
              <a:rPr sz="2400" spc="-215" dirty="0">
                <a:solidFill>
                  <a:srgbClr val="F05A28"/>
                </a:solidFill>
                <a:latin typeface="Arial Black"/>
                <a:cs typeface="Arial Black"/>
              </a:rPr>
              <a:t>a  </a:t>
            </a:r>
            <a:r>
              <a:rPr sz="2400" spc="-185" dirty="0">
                <a:solidFill>
                  <a:srgbClr val="F05A28"/>
                </a:solidFill>
                <a:latin typeface="Arial Black"/>
                <a:cs typeface="Arial Black"/>
              </a:rPr>
              <a:t>newer</a:t>
            </a:r>
            <a:r>
              <a:rPr sz="2400" spc="-80" dirty="0">
                <a:solidFill>
                  <a:srgbClr val="F05A28"/>
                </a:solidFill>
                <a:latin typeface="Arial Black"/>
                <a:cs typeface="Arial Black"/>
              </a:rPr>
              <a:t> </a:t>
            </a:r>
            <a:r>
              <a:rPr sz="2400" spc="-150" dirty="0">
                <a:solidFill>
                  <a:srgbClr val="F05A28"/>
                </a:solidFill>
                <a:latin typeface="Arial Black"/>
                <a:cs typeface="Arial Black"/>
              </a:rPr>
              <a:t>version</a:t>
            </a:r>
            <a:endParaRPr sz="2400">
              <a:latin typeface="Arial Black"/>
              <a:cs typeface="Arial Black"/>
            </a:endParaRPr>
          </a:p>
          <a:p>
            <a:pPr marL="598805" indent="-289560">
              <a:lnSpc>
                <a:spcPct val="100000"/>
              </a:lnSpc>
              <a:spcBef>
                <a:spcPts val="625"/>
              </a:spcBef>
              <a:buSzPct val="75000"/>
              <a:buFont typeface="Lucida Sans Unicode"/>
              <a:buChar char="-"/>
              <a:tabLst>
                <a:tab pos="598170" algn="l"/>
                <a:tab pos="598805" algn="l"/>
              </a:tabLst>
            </a:pPr>
            <a:r>
              <a:rPr sz="2400" spc="-150" dirty="0">
                <a:solidFill>
                  <a:srgbClr val="F05A28"/>
                </a:solidFill>
                <a:latin typeface="Arial Black"/>
                <a:cs typeface="Arial Black"/>
              </a:rPr>
              <a:t>Retirement</a:t>
            </a:r>
            <a:endParaRPr sz="2400">
              <a:latin typeface="Arial Black"/>
              <a:cs typeface="Arial Black"/>
            </a:endParaRPr>
          </a:p>
          <a:p>
            <a:pPr marL="895985" lvl="1" indent="-287655">
              <a:lnSpc>
                <a:spcPct val="100000"/>
              </a:lnSpc>
              <a:spcBef>
                <a:spcPts val="625"/>
              </a:spcBef>
              <a:buSzPct val="75000"/>
              <a:buFont typeface="Lucida Sans Unicode"/>
              <a:buChar char="•"/>
              <a:tabLst>
                <a:tab pos="895350" algn="l"/>
                <a:tab pos="895985" algn="l"/>
              </a:tabLst>
            </a:pPr>
            <a:r>
              <a:rPr sz="2400" spc="-5" dirty="0">
                <a:solidFill>
                  <a:srgbClr val="F05A28"/>
                </a:solidFill>
                <a:latin typeface="Arial Black"/>
                <a:cs typeface="Arial Black"/>
              </a:rPr>
              <a:t>SW </a:t>
            </a:r>
            <a:r>
              <a:rPr sz="2400" spc="-95" dirty="0">
                <a:solidFill>
                  <a:srgbClr val="F05A28"/>
                </a:solidFill>
                <a:latin typeface="Arial Black"/>
                <a:cs typeface="Arial Black"/>
              </a:rPr>
              <a:t>not </a:t>
            </a:r>
            <a:r>
              <a:rPr sz="2400" spc="-114" dirty="0">
                <a:solidFill>
                  <a:srgbClr val="F05A28"/>
                </a:solidFill>
                <a:latin typeface="Arial Black"/>
                <a:cs typeface="Arial Black"/>
              </a:rPr>
              <a:t>fit </a:t>
            </a:r>
            <a:r>
              <a:rPr sz="2400" spc="-80" dirty="0">
                <a:solidFill>
                  <a:srgbClr val="F05A28"/>
                </a:solidFill>
                <a:latin typeface="Arial Black"/>
                <a:cs typeface="Arial Black"/>
              </a:rPr>
              <a:t>for </a:t>
            </a:r>
            <a:r>
              <a:rPr sz="2400" spc="-110" dirty="0">
                <a:solidFill>
                  <a:srgbClr val="F05A28"/>
                </a:solidFill>
                <a:latin typeface="Arial Black"/>
                <a:cs typeface="Arial Black"/>
              </a:rPr>
              <a:t>purpose</a:t>
            </a:r>
            <a:r>
              <a:rPr sz="2400" spc="-85" dirty="0">
                <a:solidFill>
                  <a:srgbClr val="F05A28"/>
                </a:solidFill>
                <a:latin typeface="Arial Black"/>
                <a:cs typeface="Arial Black"/>
              </a:rPr>
              <a:t> </a:t>
            </a:r>
            <a:r>
              <a:rPr sz="2400" spc="-135" dirty="0">
                <a:solidFill>
                  <a:srgbClr val="F05A28"/>
                </a:solidFill>
                <a:latin typeface="Arial Black"/>
                <a:cs typeface="Arial Black"/>
              </a:rPr>
              <a:t>anymore</a:t>
            </a:r>
            <a:endParaRPr sz="2400">
              <a:latin typeface="Arial Black"/>
              <a:cs typeface="Arial Black"/>
            </a:endParaRPr>
          </a:p>
          <a:p>
            <a:pPr marL="895985" lvl="1" indent="-287655">
              <a:lnSpc>
                <a:spcPct val="100000"/>
              </a:lnSpc>
              <a:spcBef>
                <a:spcPts val="500"/>
              </a:spcBef>
              <a:buSzPct val="75000"/>
              <a:buFont typeface="Lucida Sans Unicode"/>
              <a:buChar char="•"/>
              <a:tabLst>
                <a:tab pos="895350" algn="l"/>
                <a:tab pos="895985" algn="l"/>
              </a:tabLst>
            </a:pPr>
            <a:r>
              <a:rPr sz="2400" spc="-145" dirty="0">
                <a:solidFill>
                  <a:srgbClr val="F05A28"/>
                </a:solidFill>
                <a:latin typeface="Arial Black"/>
                <a:cs typeface="Arial Black"/>
              </a:rPr>
              <a:t>Rewriting </a:t>
            </a:r>
            <a:r>
              <a:rPr sz="2400" spc="-135" dirty="0">
                <a:solidFill>
                  <a:srgbClr val="F05A28"/>
                </a:solidFill>
                <a:latin typeface="Arial Black"/>
                <a:cs typeface="Arial Black"/>
              </a:rPr>
              <a:t>the </a:t>
            </a:r>
            <a:r>
              <a:rPr sz="2400" spc="-5" dirty="0">
                <a:solidFill>
                  <a:srgbClr val="F05A28"/>
                </a:solidFill>
                <a:latin typeface="Arial Black"/>
                <a:cs typeface="Arial Black"/>
              </a:rPr>
              <a:t>SW </a:t>
            </a:r>
            <a:r>
              <a:rPr sz="2400" spc="-145" dirty="0">
                <a:solidFill>
                  <a:srgbClr val="F05A28"/>
                </a:solidFill>
                <a:latin typeface="Arial Black"/>
                <a:cs typeface="Arial Black"/>
              </a:rPr>
              <a:t>using </a:t>
            </a:r>
            <a:r>
              <a:rPr sz="2400" spc="-185" dirty="0">
                <a:solidFill>
                  <a:srgbClr val="F05A28"/>
                </a:solidFill>
                <a:latin typeface="Arial Black"/>
                <a:cs typeface="Arial Black"/>
              </a:rPr>
              <a:t>newer</a:t>
            </a:r>
            <a:r>
              <a:rPr sz="2400" spc="25" dirty="0">
                <a:solidFill>
                  <a:srgbClr val="F05A28"/>
                </a:solidFill>
                <a:latin typeface="Arial Black"/>
                <a:cs typeface="Arial Black"/>
              </a:rPr>
              <a:t> </a:t>
            </a:r>
            <a:r>
              <a:rPr sz="2400" spc="-170" dirty="0">
                <a:solidFill>
                  <a:srgbClr val="F05A28"/>
                </a:solidFill>
                <a:latin typeface="Arial Black"/>
                <a:cs typeface="Arial Black"/>
              </a:rPr>
              <a:t>tech</a:t>
            </a:r>
            <a:endParaRPr sz="2400">
              <a:latin typeface="Arial Black"/>
              <a:cs typeface="Arial Black"/>
            </a:endParaRPr>
          </a:p>
        </p:txBody>
      </p:sp>
      <p:sp>
        <p:nvSpPr>
          <p:cNvPr id="4" name="object 4"/>
          <p:cNvSpPr/>
          <p:nvPr/>
        </p:nvSpPr>
        <p:spPr>
          <a:xfrm>
            <a:off x="694499" y="1812925"/>
            <a:ext cx="3102038"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744" y="2981452"/>
            <a:ext cx="9601835" cy="869950"/>
          </a:xfrm>
          <a:prstGeom prst="rect">
            <a:avLst/>
          </a:prstGeom>
        </p:spPr>
        <p:txBody>
          <a:bodyPr vert="horz" wrap="square" lIns="0" tIns="33655" rIns="0" bIns="0" rtlCol="0">
            <a:spAutoFit/>
          </a:bodyPr>
          <a:lstStyle/>
          <a:p>
            <a:pPr marL="12700" marR="5080">
              <a:lnSpc>
                <a:spcPts val="3290"/>
              </a:lnSpc>
              <a:spcBef>
                <a:spcPts val="265"/>
              </a:spcBef>
            </a:pPr>
            <a:r>
              <a:rPr sz="2800" spc="-40" dirty="0">
                <a:solidFill>
                  <a:srgbClr val="333333"/>
                </a:solidFill>
                <a:latin typeface="Verdana"/>
                <a:cs typeface="Verdana"/>
              </a:rPr>
              <a:t>Evaluates</a:t>
            </a:r>
            <a:r>
              <a:rPr sz="2800" spc="-140" dirty="0">
                <a:solidFill>
                  <a:srgbClr val="333333"/>
                </a:solidFill>
                <a:latin typeface="Verdana"/>
                <a:cs typeface="Verdana"/>
              </a:rPr>
              <a:t> </a:t>
            </a:r>
            <a:r>
              <a:rPr sz="2800" spc="-15" dirty="0">
                <a:solidFill>
                  <a:srgbClr val="333333"/>
                </a:solidFill>
                <a:latin typeface="Verdana"/>
                <a:cs typeface="Verdana"/>
              </a:rPr>
              <a:t>the</a:t>
            </a:r>
            <a:r>
              <a:rPr sz="2800" spc="-135" dirty="0">
                <a:solidFill>
                  <a:srgbClr val="333333"/>
                </a:solidFill>
                <a:latin typeface="Verdana"/>
                <a:cs typeface="Verdana"/>
              </a:rPr>
              <a:t> </a:t>
            </a:r>
            <a:r>
              <a:rPr sz="2800" dirty="0">
                <a:solidFill>
                  <a:srgbClr val="333333"/>
                </a:solidFill>
                <a:latin typeface="Verdana"/>
                <a:cs typeface="Verdana"/>
              </a:rPr>
              <a:t>changes</a:t>
            </a:r>
            <a:r>
              <a:rPr sz="2800" spc="-135" dirty="0">
                <a:solidFill>
                  <a:srgbClr val="333333"/>
                </a:solidFill>
                <a:latin typeface="Verdana"/>
                <a:cs typeface="Verdana"/>
              </a:rPr>
              <a:t> </a:t>
            </a:r>
            <a:r>
              <a:rPr sz="2800" spc="-10" dirty="0">
                <a:solidFill>
                  <a:srgbClr val="333333"/>
                </a:solidFill>
                <a:latin typeface="Verdana"/>
                <a:cs typeface="Verdana"/>
              </a:rPr>
              <a:t>made</a:t>
            </a:r>
            <a:r>
              <a:rPr sz="2800" spc="-140" dirty="0">
                <a:solidFill>
                  <a:srgbClr val="333333"/>
                </a:solidFill>
                <a:latin typeface="Verdana"/>
                <a:cs typeface="Verdana"/>
              </a:rPr>
              <a:t> </a:t>
            </a:r>
            <a:r>
              <a:rPr sz="2800" spc="40" dirty="0">
                <a:solidFill>
                  <a:srgbClr val="333333"/>
                </a:solidFill>
                <a:latin typeface="Verdana"/>
                <a:cs typeface="Verdana"/>
              </a:rPr>
              <a:t>to</a:t>
            </a:r>
            <a:r>
              <a:rPr sz="2800" spc="-135" dirty="0">
                <a:solidFill>
                  <a:srgbClr val="333333"/>
                </a:solidFill>
                <a:latin typeface="Verdana"/>
                <a:cs typeface="Verdana"/>
              </a:rPr>
              <a:t> </a:t>
            </a:r>
            <a:r>
              <a:rPr sz="2800" spc="5" dirty="0">
                <a:solidFill>
                  <a:srgbClr val="333333"/>
                </a:solidFill>
                <a:latin typeface="Verdana"/>
                <a:cs typeface="Verdana"/>
              </a:rPr>
              <a:t>identify</a:t>
            </a:r>
            <a:r>
              <a:rPr sz="2800" spc="-140" dirty="0">
                <a:solidFill>
                  <a:srgbClr val="333333"/>
                </a:solidFill>
                <a:latin typeface="Verdana"/>
                <a:cs typeface="Verdana"/>
              </a:rPr>
              <a:t> </a:t>
            </a:r>
            <a:r>
              <a:rPr sz="2800" spc="5" dirty="0">
                <a:solidFill>
                  <a:srgbClr val="333333"/>
                </a:solidFill>
                <a:latin typeface="Verdana"/>
                <a:cs typeface="Verdana"/>
              </a:rPr>
              <a:t>consequences  </a:t>
            </a:r>
            <a:r>
              <a:rPr sz="2800" dirty="0">
                <a:solidFill>
                  <a:srgbClr val="333333"/>
                </a:solidFill>
                <a:latin typeface="Verdana"/>
                <a:cs typeface="Verdana"/>
              </a:rPr>
              <a:t>and potential</a:t>
            </a:r>
            <a:r>
              <a:rPr sz="2800" spc="-295" dirty="0">
                <a:solidFill>
                  <a:srgbClr val="333333"/>
                </a:solidFill>
                <a:latin typeface="Verdana"/>
                <a:cs typeface="Verdana"/>
              </a:rPr>
              <a:t> </a:t>
            </a:r>
            <a:r>
              <a:rPr sz="2800" spc="-5" dirty="0">
                <a:solidFill>
                  <a:srgbClr val="333333"/>
                </a:solidFill>
                <a:latin typeface="Verdana"/>
                <a:cs typeface="Verdana"/>
              </a:rPr>
              <a:t>side-effects</a:t>
            </a:r>
            <a:endParaRPr sz="2800">
              <a:latin typeface="Verdana"/>
              <a:cs typeface="Verdana"/>
            </a:endParaRPr>
          </a:p>
        </p:txBody>
      </p:sp>
      <p:sp>
        <p:nvSpPr>
          <p:cNvPr id="3" name="object 3"/>
          <p:cNvSpPr txBox="1"/>
          <p:nvPr/>
        </p:nvSpPr>
        <p:spPr>
          <a:xfrm>
            <a:off x="1043744" y="2087371"/>
            <a:ext cx="4558665" cy="756920"/>
          </a:xfrm>
          <a:prstGeom prst="rect">
            <a:avLst/>
          </a:prstGeom>
        </p:spPr>
        <p:txBody>
          <a:bodyPr vert="horz" wrap="square" lIns="0" tIns="12700" rIns="0" bIns="0" rtlCol="0">
            <a:spAutoFit/>
          </a:bodyPr>
          <a:lstStyle/>
          <a:p>
            <a:pPr marL="12700">
              <a:lnSpc>
                <a:spcPct val="100000"/>
              </a:lnSpc>
              <a:spcBef>
                <a:spcPts val="100"/>
              </a:spcBef>
            </a:pPr>
            <a:r>
              <a:rPr sz="4800" spc="-170" dirty="0">
                <a:solidFill>
                  <a:srgbClr val="9BC850"/>
                </a:solidFill>
                <a:latin typeface="Century Gothic"/>
                <a:cs typeface="Century Gothic"/>
              </a:rPr>
              <a:t>Impact</a:t>
            </a:r>
            <a:r>
              <a:rPr sz="4800" spc="-180" dirty="0">
                <a:solidFill>
                  <a:srgbClr val="9BC850"/>
                </a:solidFill>
                <a:latin typeface="Century Gothic"/>
                <a:cs typeface="Century Gothic"/>
              </a:rPr>
              <a:t> </a:t>
            </a:r>
            <a:r>
              <a:rPr sz="4800" spc="75" dirty="0">
                <a:solidFill>
                  <a:srgbClr val="9BC850"/>
                </a:solidFill>
                <a:latin typeface="Century Gothic"/>
                <a:cs typeface="Century Gothic"/>
              </a:rPr>
              <a:t>Analysis</a:t>
            </a:r>
            <a:endParaRPr sz="4800">
              <a:latin typeface="Century Gothic"/>
              <a:cs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4328" y="511555"/>
            <a:ext cx="3575685" cy="574040"/>
          </a:xfrm>
          <a:prstGeom prst="rect">
            <a:avLst/>
          </a:prstGeom>
        </p:spPr>
        <p:txBody>
          <a:bodyPr vert="horz" wrap="square" lIns="0" tIns="12700" rIns="0" bIns="0" rtlCol="0">
            <a:spAutoFit/>
          </a:bodyPr>
          <a:lstStyle/>
          <a:p>
            <a:pPr marL="12700">
              <a:lnSpc>
                <a:spcPct val="100000"/>
              </a:lnSpc>
              <a:spcBef>
                <a:spcPts val="100"/>
              </a:spcBef>
            </a:pPr>
            <a:r>
              <a:rPr sz="3600" spc="80" dirty="0">
                <a:solidFill>
                  <a:srgbClr val="404040"/>
                </a:solidFill>
                <a:latin typeface="Lucida Sans"/>
                <a:cs typeface="Lucida Sans"/>
              </a:rPr>
              <a:t>Impact</a:t>
            </a:r>
            <a:r>
              <a:rPr sz="3600" spc="-140" dirty="0">
                <a:solidFill>
                  <a:srgbClr val="404040"/>
                </a:solidFill>
                <a:latin typeface="Lucida Sans"/>
                <a:cs typeface="Lucida Sans"/>
              </a:rPr>
              <a:t> </a:t>
            </a:r>
            <a:r>
              <a:rPr sz="3600" spc="20" dirty="0">
                <a:solidFill>
                  <a:srgbClr val="404040"/>
                </a:solidFill>
                <a:latin typeface="Lucida Sans"/>
                <a:cs typeface="Lucida Sans"/>
              </a:rPr>
              <a:t>Analysis</a:t>
            </a:r>
            <a:endParaRPr sz="3600">
              <a:latin typeface="Lucida Sans"/>
              <a:cs typeface="Lucida Sans"/>
            </a:endParaRPr>
          </a:p>
        </p:txBody>
      </p:sp>
      <p:sp>
        <p:nvSpPr>
          <p:cNvPr id="3" name="object 3"/>
          <p:cNvSpPr txBox="1"/>
          <p:nvPr/>
        </p:nvSpPr>
        <p:spPr>
          <a:xfrm>
            <a:off x="5024663" y="2568955"/>
            <a:ext cx="5770245" cy="2171700"/>
          </a:xfrm>
          <a:prstGeom prst="rect">
            <a:avLst/>
          </a:prstGeom>
        </p:spPr>
        <p:txBody>
          <a:bodyPr vert="horz" wrap="square" lIns="0" tIns="12700" rIns="0" bIns="0" rtlCol="0">
            <a:spAutoFit/>
          </a:bodyPr>
          <a:lstStyle/>
          <a:p>
            <a:pPr marL="12700">
              <a:lnSpc>
                <a:spcPct val="100000"/>
              </a:lnSpc>
              <a:spcBef>
                <a:spcPts val="100"/>
              </a:spcBef>
            </a:pPr>
            <a:r>
              <a:rPr sz="2400" spc="-40" dirty="0">
                <a:solidFill>
                  <a:srgbClr val="F05A28"/>
                </a:solidFill>
                <a:latin typeface="Arial Black"/>
                <a:cs typeface="Arial Black"/>
              </a:rPr>
              <a:t>What </a:t>
            </a:r>
            <a:r>
              <a:rPr sz="2400" spc="-195" dirty="0">
                <a:solidFill>
                  <a:srgbClr val="F05A28"/>
                </a:solidFill>
                <a:latin typeface="Arial Black"/>
                <a:cs typeface="Arial Black"/>
              </a:rPr>
              <a:t>has</a:t>
            </a:r>
            <a:r>
              <a:rPr sz="2400" spc="-120" dirty="0">
                <a:solidFill>
                  <a:srgbClr val="F05A28"/>
                </a:solidFill>
                <a:latin typeface="Arial Black"/>
                <a:cs typeface="Arial Black"/>
              </a:rPr>
              <a:t> changed?</a:t>
            </a:r>
            <a:endParaRPr sz="2400">
              <a:latin typeface="Arial Black"/>
              <a:cs typeface="Arial Black"/>
            </a:endParaRPr>
          </a:p>
          <a:p>
            <a:pPr marL="12700">
              <a:lnSpc>
                <a:spcPct val="100000"/>
              </a:lnSpc>
              <a:spcBef>
                <a:spcPts val="1825"/>
              </a:spcBef>
            </a:pPr>
            <a:r>
              <a:rPr sz="2400" spc="-60" dirty="0">
                <a:solidFill>
                  <a:srgbClr val="F05A28"/>
                </a:solidFill>
                <a:latin typeface="Arial Black"/>
                <a:cs typeface="Arial Black"/>
              </a:rPr>
              <a:t>Where </a:t>
            </a:r>
            <a:r>
              <a:rPr sz="2400" spc="-114" dirty="0">
                <a:solidFill>
                  <a:srgbClr val="F05A28"/>
                </a:solidFill>
                <a:latin typeface="Arial Black"/>
                <a:cs typeface="Arial Black"/>
              </a:rPr>
              <a:t>in </a:t>
            </a:r>
            <a:r>
              <a:rPr sz="2400" spc="-120" dirty="0">
                <a:solidFill>
                  <a:srgbClr val="F05A28"/>
                </a:solidFill>
                <a:latin typeface="Arial Black"/>
                <a:cs typeface="Arial Black"/>
              </a:rPr>
              <a:t>the</a:t>
            </a:r>
            <a:r>
              <a:rPr sz="2400" spc="-65" dirty="0">
                <a:solidFill>
                  <a:srgbClr val="F05A28"/>
                </a:solidFill>
                <a:latin typeface="Arial Black"/>
                <a:cs typeface="Arial Black"/>
              </a:rPr>
              <a:t> </a:t>
            </a:r>
            <a:r>
              <a:rPr sz="2400" spc="-190" dirty="0">
                <a:solidFill>
                  <a:srgbClr val="F05A28"/>
                </a:solidFill>
                <a:latin typeface="Arial Black"/>
                <a:cs typeface="Arial Black"/>
              </a:rPr>
              <a:t>system?</a:t>
            </a:r>
            <a:endParaRPr sz="2400">
              <a:latin typeface="Arial Black"/>
              <a:cs typeface="Arial Black"/>
            </a:endParaRPr>
          </a:p>
          <a:p>
            <a:pPr marL="12700" marR="5080">
              <a:lnSpc>
                <a:spcPct val="160000"/>
              </a:lnSpc>
              <a:spcBef>
                <a:spcPts val="95"/>
              </a:spcBef>
            </a:pPr>
            <a:r>
              <a:rPr sz="2400" spc="-65" dirty="0">
                <a:solidFill>
                  <a:srgbClr val="F05A28"/>
                </a:solidFill>
                <a:latin typeface="Arial Black"/>
                <a:cs typeface="Arial Black"/>
              </a:rPr>
              <a:t>Which </a:t>
            </a:r>
            <a:r>
              <a:rPr sz="2400" spc="-125" dirty="0">
                <a:solidFill>
                  <a:srgbClr val="F05A28"/>
                </a:solidFill>
                <a:latin typeface="Arial Black"/>
                <a:cs typeface="Arial Black"/>
              </a:rPr>
              <a:t>parts </a:t>
            </a:r>
            <a:r>
              <a:rPr sz="2400" spc="-160" dirty="0">
                <a:solidFill>
                  <a:srgbClr val="F05A28"/>
                </a:solidFill>
                <a:latin typeface="Arial Black"/>
                <a:cs typeface="Arial Black"/>
              </a:rPr>
              <a:t>are </a:t>
            </a:r>
            <a:r>
              <a:rPr sz="2400" spc="-95" dirty="0">
                <a:solidFill>
                  <a:srgbClr val="F05A28"/>
                </a:solidFill>
                <a:latin typeface="Arial Black"/>
                <a:cs typeface="Arial Black"/>
              </a:rPr>
              <a:t>definitely </a:t>
            </a:r>
            <a:r>
              <a:rPr sz="2400" spc="-125" dirty="0">
                <a:solidFill>
                  <a:srgbClr val="F05A28"/>
                </a:solidFill>
                <a:latin typeface="Arial Black"/>
                <a:cs typeface="Arial Black"/>
              </a:rPr>
              <a:t>affected?  </a:t>
            </a:r>
            <a:r>
              <a:rPr sz="2400" spc="-65" dirty="0">
                <a:solidFill>
                  <a:srgbClr val="F05A28"/>
                </a:solidFill>
                <a:latin typeface="Arial Black"/>
                <a:cs typeface="Arial Black"/>
              </a:rPr>
              <a:t>Which </a:t>
            </a:r>
            <a:r>
              <a:rPr sz="2400" spc="-125" dirty="0">
                <a:solidFill>
                  <a:srgbClr val="F05A28"/>
                </a:solidFill>
                <a:latin typeface="Arial Black"/>
                <a:cs typeface="Arial Black"/>
              </a:rPr>
              <a:t>parts </a:t>
            </a:r>
            <a:r>
              <a:rPr sz="2400" spc="-160" dirty="0">
                <a:solidFill>
                  <a:srgbClr val="F05A28"/>
                </a:solidFill>
                <a:latin typeface="Arial Black"/>
                <a:cs typeface="Arial Black"/>
              </a:rPr>
              <a:t>are </a:t>
            </a:r>
            <a:r>
              <a:rPr sz="2400" spc="-135" dirty="0">
                <a:solidFill>
                  <a:srgbClr val="F05A28"/>
                </a:solidFill>
                <a:latin typeface="Arial Black"/>
                <a:cs typeface="Arial Black"/>
              </a:rPr>
              <a:t>likely </a:t>
            </a:r>
            <a:r>
              <a:rPr sz="2400" spc="-75" dirty="0">
                <a:solidFill>
                  <a:srgbClr val="F05A28"/>
                </a:solidFill>
                <a:latin typeface="Arial Black"/>
                <a:cs typeface="Arial Black"/>
              </a:rPr>
              <a:t>to be</a:t>
            </a:r>
            <a:r>
              <a:rPr sz="2400" spc="65" dirty="0">
                <a:solidFill>
                  <a:srgbClr val="F05A28"/>
                </a:solidFill>
                <a:latin typeface="Arial Black"/>
                <a:cs typeface="Arial Black"/>
              </a:rPr>
              <a:t> </a:t>
            </a:r>
            <a:r>
              <a:rPr sz="2400" spc="-125" dirty="0">
                <a:solidFill>
                  <a:srgbClr val="F05A28"/>
                </a:solidFill>
                <a:latin typeface="Arial Black"/>
                <a:cs typeface="Arial Black"/>
              </a:rPr>
              <a:t>affected?</a:t>
            </a:r>
            <a:endParaRPr sz="2400">
              <a:latin typeface="Arial Black"/>
              <a:cs typeface="Arial Black"/>
            </a:endParaRPr>
          </a:p>
        </p:txBody>
      </p:sp>
      <p:sp>
        <p:nvSpPr>
          <p:cNvPr id="4" name="object 4"/>
          <p:cNvSpPr/>
          <p:nvPr/>
        </p:nvSpPr>
        <p:spPr>
          <a:xfrm>
            <a:off x="358775" y="1844992"/>
            <a:ext cx="3773487" cy="358235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05321" y="1646208"/>
            <a:ext cx="2308860" cy="2146300"/>
          </a:xfrm>
          <a:custGeom>
            <a:avLst/>
            <a:gdLst/>
            <a:ahLst/>
            <a:cxnLst/>
            <a:rect l="l" t="t" r="r" b="b"/>
            <a:pathLst>
              <a:path w="2308859" h="2146300">
                <a:moveTo>
                  <a:pt x="2308606" y="0"/>
                </a:moveTo>
                <a:lnTo>
                  <a:pt x="0" y="0"/>
                </a:lnTo>
                <a:lnTo>
                  <a:pt x="0" y="2146173"/>
                </a:lnTo>
                <a:lnTo>
                  <a:pt x="2308606" y="2146173"/>
                </a:lnTo>
                <a:lnTo>
                  <a:pt x="2308606" y="0"/>
                </a:lnTo>
                <a:close/>
              </a:path>
            </a:pathLst>
          </a:custGeom>
          <a:solidFill>
            <a:srgbClr val="404040"/>
          </a:solidFill>
        </p:spPr>
        <p:txBody>
          <a:bodyPr wrap="square" lIns="0" tIns="0" rIns="0" bIns="0" rtlCol="0"/>
          <a:lstStyle/>
          <a:p>
            <a:endParaRPr/>
          </a:p>
        </p:txBody>
      </p:sp>
      <p:sp>
        <p:nvSpPr>
          <p:cNvPr id="3" name="object 3"/>
          <p:cNvSpPr/>
          <p:nvPr/>
        </p:nvSpPr>
        <p:spPr>
          <a:xfrm>
            <a:off x="6096000" y="2443740"/>
            <a:ext cx="2760345" cy="114300"/>
          </a:xfrm>
          <a:custGeom>
            <a:avLst/>
            <a:gdLst/>
            <a:ahLst/>
            <a:cxnLst/>
            <a:rect l="l" t="t" r="r" b="b"/>
            <a:pathLst>
              <a:path w="2760345" h="114300">
                <a:moveTo>
                  <a:pt x="2645829" y="0"/>
                </a:moveTo>
                <a:lnTo>
                  <a:pt x="2645829" y="114300"/>
                </a:lnTo>
                <a:lnTo>
                  <a:pt x="2722029" y="76200"/>
                </a:lnTo>
                <a:lnTo>
                  <a:pt x="2664879" y="76200"/>
                </a:lnTo>
                <a:lnTo>
                  <a:pt x="2664879" y="38100"/>
                </a:lnTo>
                <a:lnTo>
                  <a:pt x="2722029" y="38100"/>
                </a:lnTo>
                <a:lnTo>
                  <a:pt x="2645829" y="0"/>
                </a:lnTo>
                <a:close/>
              </a:path>
              <a:path w="2760345" h="114300">
                <a:moveTo>
                  <a:pt x="2645829" y="38100"/>
                </a:moveTo>
                <a:lnTo>
                  <a:pt x="0" y="38100"/>
                </a:lnTo>
                <a:lnTo>
                  <a:pt x="0" y="76200"/>
                </a:lnTo>
                <a:lnTo>
                  <a:pt x="2645829" y="76200"/>
                </a:lnTo>
                <a:lnTo>
                  <a:pt x="2645829" y="38100"/>
                </a:lnTo>
                <a:close/>
              </a:path>
              <a:path w="2760345" h="114300">
                <a:moveTo>
                  <a:pt x="2722029" y="38100"/>
                </a:moveTo>
                <a:lnTo>
                  <a:pt x="2664879" y="38100"/>
                </a:lnTo>
                <a:lnTo>
                  <a:pt x="2664879" y="76200"/>
                </a:lnTo>
                <a:lnTo>
                  <a:pt x="2722029" y="76200"/>
                </a:lnTo>
                <a:lnTo>
                  <a:pt x="2760129" y="57150"/>
                </a:lnTo>
                <a:lnTo>
                  <a:pt x="2722029" y="38100"/>
                </a:lnTo>
                <a:close/>
              </a:path>
            </a:pathLst>
          </a:custGeom>
          <a:solidFill>
            <a:srgbClr val="404040"/>
          </a:solidFill>
        </p:spPr>
        <p:txBody>
          <a:bodyPr wrap="square" lIns="0" tIns="0" rIns="0" bIns="0" rtlCol="0"/>
          <a:lstStyle/>
          <a:p>
            <a:endParaRPr/>
          </a:p>
        </p:txBody>
      </p:sp>
      <p:sp>
        <p:nvSpPr>
          <p:cNvPr id="4" name="object 4"/>
          <p:cNvSpPr txBox="1">
            <a:spLocks noGrp="1"/>
          </p:cNvSpPr>
          <p:nvPr>
            <p:ph type="title"/>
          </p:nvPr>
        </p:nvSpPr>
        <p:spPr>
          <a:xfrm>
            <a:off x="6390976" y="1412747"/>
            <a:ext cx="1905000" cy="939800"/>
          </a:xfrm>
          <a:prstGeom prst="rect">
            <a:avLst/>
          </a:prstGeom>
        </p:spPr>
        <p:txBody>
          <a:bodyPr vert="horz" wrap="square" lIns="0" tIns="12700" rIns="0" bIns="0" rtlCol="0">
            <a:spAutoFit/>
          </a:bodyPr>
          <a:lstStyle/>
          <a:p>
            <a:pPr marL="12700" marR="5080" indent="-635" algn="ctr">
              <a:lnSpc>
                <a:spcPct val="100000"/>
              </a:lnSpc>
              <a:spcBef>
                <a:spcPts val="100"/>
              </a:spcBef>
            </a:pPr>
            <a:r>
              <a:rPr sz="2000" spc="200" dirty="0">
                <a:solidFill>
                  <a:srgbClr val="404040"/>
                </a:solidFill>
                <a:latin typeface="Calibri"/>
                <a:cs typeface="Calibri"/>
              </a:rPr>
              <a:t>Confirmation  </a:t>
            </a:r>
            <a:r>
              <a:rPr sz="2000" spc="225" dirty="0">
                <a:solidFill>
                  <a:srgbClr val="404040"/>
                </a:solidFill>
                <a:latin typeface="Calibri"/>
                <a:cs typeface="Calibri"/>
              </a:rPr>
              <a:t>and</a:t>
            </a:r>
            <a:r>
              <a:rPr sz="2000" spc="80" dirty="0">
                <a:solidFill>
                  <a:srgbClr val="404040"/>
                </a:solidFill>
                <a:latin typeface="Calibri"/>
                <a:cs typeface="Calibri"/>
              </a:rPr>
              <a:t> </a:t>
            </a:r>
            <a:r>
              <a:rPr sz="2000" spc="195" dirty="0">
                <a:solidFill>
                  <a:srgbClr val="404040"/>
                </a:solidFill>
                <a:latin typeface="Calibri"/>
                <a:cs typeface="Calibri"/>
              </a:rPr>
              <a:t>regression  testing</a:t>
            </a:r>
            <a:endParaRPr sz="2000">
              <a:latin typeface="Calibri"/>
              <a:cs typeface="Calibri"/>
            </a:endParaRPr>
          </a:p>
        </p:txBody>
      </p:sp>
      <p:sp>
        <p:nvSpPr>
          <p:cNvPr id="5" name="object 5"/>
          <p:cNvSpPr/>
          <p:nvPr/>
        </p:nvSpPr>
        <p:spPr>
          <a:xfrm>
            <a:off x="9523488" y="2439657"/>
            <a:ext cx="532312" cy="624459"/>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1437789" y="1701623"/>
            <a:ext cx="3287395" cy="1727835"/>
            <a:chOff x="1437789" y="1701623"/>
            <a:chExt cx="3287395" cy="1727835"/>
          </a:xfrm>
        </p:grpSpPr>
        <p:sp>
          <p:nvSpPr>
            <p:cNvPr id="7" name="object 7"/>
            <p:cNvSpPr/>
            <p:nvPr/>
          </p:nvSpPr>
          <p:spPr>
            <a:xfrm>
              <a:off x="2431088" y="1701623"/>
              <a:ext cx="1356305" cy="172737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37779" y="2055570"/>
              <a:ext cx="3287395" cy="1090295"/>
            </a:xfrm>
            <a:custGeom>
              <a:avLst/>
              <a:gdLst/>
              <a:ahLst/>
              <a:cxnLst/>
              <a:rect l="l" t="t" r="r" b="b"/>
              <a:pathLst>
                <a:path w="3287395" h="1090295">
                  <a:moveTo>
                    <a:pt x="993292" y="509752"/>
                  </a:moveTo>
                  <a:lnTo>
                    <a:pt x="955205" y="490702"/>
                  </a:lnTo>
                  <a:lnTo>
                    <a:pt x="879005" y="452602"/>
                  </a:lnTo>
                  <a:lnTo>
                    <a:pt x="878992" y="490702"/>
                  </a:lnTo>
                  <a:lnTo>
                    <a:pt x="0" y="490702"/>
                  </a:lnTo>
                  <a:lnTo>
                    <a:pt x="0" y="528802"/>
                  </a:lnTo>
                  <a:lnTo>
                    <a:pt x="878992" y="528802"/>
                  </a:lnTo>
                  <a:lnTo>
                    <a:pt x="878992" y="566902"/>
                  </a:lnTo>
                  <a:lnTo>
                    <a:pt x="955192" y="528802"/>
                  </a:lnTo>
                  <a:lnTo>
                    <a:pt x="993292" y="509752"/>
                  </a:lnTo>
                  <a:close/>
                </a:path>
                <a:path w="3287395" h="1090295">
                  <a:moveTo>
                    <a:pt x="3287026" y="0"/>
                  </a:moveTo>
                  <a:lnTo>
                    <a:pt x="3159315" y="4394"/>
                  </a:lnTo>
                  <a:lnTo>
                    <a:pt x="3177514" y="37871"/>
                  </a:lnTo>
                  <a:lnTo>
                    <a:pt x="2340508" y="493014"/>
                  </a:lnTo>
                  <a:lnTo>
                    <a:pt x="2349601" y="509752"/>
                  </a:lnTo>
                  <a:lnTo>
                    <a:pt x="2338908" y="525500"/>
                  </a:lnTo>
                  <a:lnTo>
                    <a:pt x="3099384" y="1041717"/>
                  </a:lnTo>
                  <a:lnTo>
                    <a:pt x="3077984" y="1073226"/>
                  </a:lnTo>
                  <a:lnTo>
                    <a:pt x="3204654" y="1090142"/>
                  </a:lnTo>
                  <a:lnTo>
                    <a:pt x="3183509" y="1052410"/>
                  </a:lnTo>
                  <a:lnTo>
                    <a:pt x="3142183" y="978662"/>
                  </a:lnTo>
                  <a:lnTo>
                    <a:pt x="3120783" y="1010183"/>
                  </a:lnTo>
                  <a:lnTo>
                    <a:pt x="2386177" y="511543"/>
                  </a:lnTo>
                  <a:lnTo>
                    <a:pt x="3195713" y="71335"/>
                  </a:lnTo>
                  <a:lnTo>
                    <a:pt x="3213912" y="104813"/>
                  </a:lnTo>
                  <a:lnTo>
                    <a:pt x="3266960" y="28765"/>
                  </a:lnTo>
                  <a:lnTo>
                    <a:pt x="3287026" y="0"/>
                  </a:lnTo>
                  <a:close/>
                </a:path>
              </a:pathLst>
            </a:custGeom>
            <a:solidFill>
              <a:srgbClr val="404040"/>
            </a:solidFill>
          </p:spPr>
          <p:txBody>
            <a:bodyPr wrap="square" lIns="0" tIns="0" rIns="0" bIns="0" rtlCol="0"/>
            <a:lstStyle/>
            <a:p>
              <a:endParaRPr/>
            </a:p>
          </p:txBody>
        </p:sp>
      </p:grpSp>
      <p:sp>
        <p:nvSpPr>
          <p:cNvPr id="9" name="object 9"/>
          <p:cNvSpPr txBox="1"/>
          <p:nvPr/>
        </p:nvSpPr>
        <p:spPr>
          <a:xfrm>
            <a:off x="2463520" y="3477859"/>
            <a:ext cx="1283335" cy="400685"/>
          </a:xfrm>
          <a:prstGeom prst="rect">
            <a:avLst/>
          </a:prstGeom>
          <a:solidFill>
            <a:srgbClr val="2A9FBC"/>
          </a:solidFill>
        </p:spPr>
        <p:txBody>
          <a:bodyPr vert="horz" wrap="square" lIns="0" tIns="32384" rIns="0" bIns="0" rtlCol="0">
            <a:spAutoFit/>
          </a:bodyPr>
          <a:lstStyle/>
          <a:p>
            <a:pPr marL="114935">
              <a:lnSpc>
                <a:spcPct val="100000"/>
              </a:lnSpc>
              <a:spcBef>
                <a:spcPts val="254"/>
              </a:spcBef>
            </a:pPr>
            <a:r>
              <a:rPr sz="2000" spc="215" dirty="0">
                <a:solidFill>
                  <a:srgbClr val="FFFFFF"/>
                </a:solidFill>
                <a:latin typeface="Calibri"/>
                <a:cs typeface="Calibri"/>
              </a:rPr>
              <a:t>Analysis</a:t>
            </a:r>
            <a:endParaRPr sz="2000">
              <a:latin typeface="Calibri"/>
              <a:cs typeface="Calibri"/>
            </a:endParaRPr>
          </a:p>
        </p:txBody>
      </p:sp>
      <p:sp>
        <p:nvSpPr>
          <p:cNvPr id="10" name="object 10"/>
          <p:cNvSpPr txBox="1"/>
          <p:nvPr/>
        </p:nvSpPr>
        <p:spPr>
          <a:xfrm>
            <a:off x="748206" y="2232659"/>
            <a:ext cx="636905" cy="635000"/>
          </a:xfrm>
          <a:prstGeom prst="rect">
            <a:avLst/>
          </a:prstGeom>
        </p:spPr>
        <p:txBody>
          <a:bodyPr vert="horz" wrap="square" lIns="0" tIns="12700" rIns="0" bIns="0" rtlCol="0">
            <a:spAutoFit/>
          </a:bodyPr>
          <a:lstStyle/>
          <a:p>
            <a:pPr marL="12700" marR="5080" indent="76200">
              <a:lnSpc>
                <a:spcPct val="100000"/>
              </a:lnSpc>
              <a:spcBef>
                <a:spcPts val="100"/>
              </a:spcBef>
            </a:pPr>
            <a:r>
              <a:rPr sz="2000" spc="254" dirty="0">
                <a:solidFill>
                  <a:srgbClr val="404040"/>
                </a:solidFill>
                <a:latin typeface="Calibri"/>
                <a:cs typeface="Calibri"/>
              </a:rPr>
              <a:t>Old  </a:t>
            </a:r>
            <a:r>
              <a:rPr sz="2000" spc="120" dirty="0">
                <a:solidFill>
                  <a:srgbClr val="404040"/>
                </a:solidFill>
                <a:latin typeface="Calibri"/>
                <a:cs typeface="Calibri"/>
              </a:rPr>
              <a:t>t</a:t>
            </a:r>
            <a:r>
              <a:rPr sz="2000" spc="220" dirty="0">
                <a:solidFill>
                  <a:srgbClr val="404040"/>
                </a:solidFill>
                <a:latin typeface="Calibri"/>
                <a:cs typeface="Calibri"/>
              </a:rPr>
              <a:t>e</a:t>
            </a:r>
            <a:r>
              <a:rPr sz="2000" spc="195" dirty="0">
                <a:solidFill>
                  <a:srgbClr val="404040"/>
                </a:solidFill>
                <a:latin typeface="Calibri"/>
                <a:cs typeface="Calibri"/>
              </a:rPr>
              <a:t>s</a:t>
            </a:r>
            <a:r>
              <a:rPr sz="2000" spc="155" dirty="0">
                <a:solidFill>
                  <a:srgbClr val="404040"/>
                </a:solidFill>
                <a:latin typeface="Calibri"/>
                <a:cs typeface="Calibri"/>
              </a:rPr>
              <a:t>t</a:t>
            </a:r>
            <a:r>
              <a:rPr sz="2000" spc="215" dirty="0">
                <a:solidFill>
                  <a:srgbClr val="404040"/>
                </a:solidFill>
                <a:latin typeface="Calibri"/>
                <a:cs typeface="Calibri"/>
              </a:rPr>
              <a:t>s</a:t>
            </a:r>
            <a:endParaRPr sz="2000">
              <a:latin typeface="Calibri"/>
              <a:cs typeface="Calibri"/>
            </a:endParaRPr>
          </a:p>
        </p:txBody>
      </p:sp>
      <p:sp>
        <p:nvSpPr>
          <p:cNvPr id="11" name="object 11"/>
          <p:cNvSpPr txBox="1"/>
          <p:nvPr/>
        </p:nvSpPr>
        <p:spPr>
          <a:xfrm>
            <a:off x="4878138" y="1720596"/>
            <a:ext cx="636905" cy="635000"/>
          </a:xfrm>
          <a:prstGeom prst="rect">
            <a:avLst/>
          </a:prstGeom>
        </p:spPr>
        <p:txBody>
          <a:bodyPr vert="horz" wrap="square" lIns="0" tIns="12700" rIns="0" bIns="0" rtlCol="0">
            <a:spAutoFit/>
          </a:bodyPr>
          <a:lstStyle/>
          <a:p>
            <a:pPr marL="12700" marR="5080" indent="21590">
              <a:lnSpc>
                <a:spcPct val="100000"/>
              </a:lnSpc>
              <a:spcBef>
                <a:spcPts val="100"/>
              </a:spcBef>
            </a:pPr>
            <a:r>
              <a:rPr sz="2000" spc="245" dirty="0">
                <a:solidFill>
                  <a:srgbClr val="404040"/>
                </a:solidFill>
                <a:latin typeface="Calibri"/>
                <a:cs typeface="Calibri"/>
              </a:rPr>
              <a:t>New  </a:t>
            </a:r>
            <a:r>
              <a:rPr sz="2000" spc="120" dirty="0">
                <a:solidFill>
                  <a:srgbClr val="404040"/>
                </a:solidFill>
                <a:latin typeface="Calibri"/>
                <a:cs typeface="Calibri"/>
              </a:rPr>
              <a:t>t</a:t>
            </a:r>
            <a:r>
              <a:rPr sz="2000" spc="220" dirty="0">
                <a:solidFill>
                  <a:srgbClr val="404040"/>
                </a:solidFill>
                <a:latin typeface="Calibri"/>
                <a:cs typeface="Calibri"/>
              </a:rPr>
              <a:t>e</a:t>
            </a:r>
            <a:r>
              <a:rPr sz="2000" spc="195" dirty="0">
                <a:solidFill>
                  <a:srgbClr val="404040"/>
                </a:solidFill>
                <a:latin typeface="Calibri"/>
                <a:cs typeface="Calibri"/>
              </a:rPr>
              <a:t>s</a:t>
            </a:r>
            <a:r>
              <a:rPr sz="2000" spc="155" dirty="0">
                <a:solidFill>
                  <a:srgbClr val="404040"/>
                </a:solidFill>
                <a:latin typeface="Calibri"/>
                <a:cs typeface="Calibri"/>
              </a:rPr>
              <a:t>t</a:t>
            </a:r>
            <a:r>
              <a:rPr sz="2000" spc="215" dirty="0">
                <a:solidFill>
                  <a:srgbClr val="404040"/>
                </a:solidFill>
                <a:latin typeface="Calibri"/>
                <a:cs typeface="Calibri"/>
              </a:rPr>
              <a:t>s</a:t>
            </a:r>
            <a:endParaRPr sz="2000">
              <a:latin typeface="Calibri"/>
              <a:cs typeface="Calibri"/>
            </a:endParaRPr>
          </a:p>
        </p:txBody>
      </p:sp>
      <p:sp>
        <p:nvSpPr>
          <p:cNvPr id="12" name="object 12"/>
          <p:cNvSpPr txBox="1"/>
          <p:nvPr/>
        </p:nvSpPr>
        <p:spPr>
          <a:xfrm>
            <a:off x="4781110" y="2811779"/>
            <a:ext cx="1148715" cy="635000"/>
          </a:xfrm>
          <a:prstGeom prst="rect">
            <a:avLst/>
          </a:prstGeom>
        </p:spPr>
        <p:txBody>
          <a:bodyPr vert="horz" wrap="square" lIns="0" tIns="12700" rIns="0" bIns="0" rtlCol="0">
            <a:spAutoFit/>
          </a:bodyPr>
          <a:lstStyle/>
          <a:p>
            <a:pPr marL="25400" marR="5080" indent="-12700">
              <a:lnSpc>
                <a:spcPct val="100000"/>
              </a:lnSpc>
              <a:spcBef>
                <a:spcPts val="100"/>
              </a:spcBef>
            </a:pPr>
            <a:r>
              <a:rPr sz="2000" spc="175" dirty="0">
                <a:solidFill>
                  <a:srgbClr val="404040"/>
                </a:solidFill>
                <a:latin typeface="Calibri"/>
                <a:cs typeface="Calibri"/>
              </a:rPr>
              <a:t>M</a:t>
            </a:r>
            <a:r>
              <a:rPr sz="2000" spc="100" dirty="0">
                <a:solidFill>
                  <a:srgbClr val="404040"/>
                </a:solidFill>
                <a:latin typeface="Calibri"/>
                <a:cs typeface="Calibri"/>
              </a:rPr>
              <a:t>o</a:t>
            </a:r>
            <a:r>
              <a:rPr sz="2000" spc="280" dirty="0">
                <a:solidFill>
                  <a:srgbClr val="404040"/>
                </a:solidFill>
                <a:latin typeface="Calibri"/>
                <a:cs typeface="Calibri"/>
              </a:rPr>
              <a:t>d</a:t>
            </a:r>
            <a:r>
              <a:rPr sz="2000" spc="110" dirty="0">
                <a:solidFill>
                  <a:srgbClr val="404040"/>
                </a:solidFill>
                <a:latin typeface="Calibri"/>
                <a:cs typeface="Calibri"/>
              </a:rPr>
              <a:t>i</a:t>
            </a:r>
            <a:r>
              <a:rPr sz="2000" spc="135" dirty="0">
                <a:solidFill>
                  <a:srgbClr val="404040"/>
                </a:solidFill>
                <a:latin typeface="Calibri"/>
                <a:cs typeface="Calibri"/>
              </a:rPr>
              <a:t>f</a:t>
            </a:r>
            <a:r>
              <a:rPr sz="2000" spc="110" dirty="0">
                <a:solidFill>
                  <a:srgbClr val="404040"/>
                </a:solidFill>
                <a:latin typeface="Calibri"/>
                <a:cs typeface="Calibri"/>
              </a:rPr>
              <a:t>i</a:t>
            </a:r>
            <a:r>
              <a:rPr sz="2000" spc="215" dirty="0">
                <a:solidFill>
                  <a:srgbClr val="404040"/>
                </a:solidFill>
                <a:latin typeface="Calibri"/>
                <a:cs typeface="Calibri"/>
              </a:rPr>
              <a:t>e</a:t>
            </a:r>
            <a:r>
              <a:rPr sz="2000" spc="175" dirty="0">
                <a:solidFill>
                  <a:srgbClr val="404040"/>
                </a:solidFill>
                <a:latin typeface="Calibri"/>
                <a:cs typeface="Calibri"/>
              </a:rPr>
              <a:t>d  </a:t>
            </a:r>
            <a:r>
              <a:rPr sz="2000" spc="215" dirty="0">
                <a:solidFill>
                  <a:srgbClr val="404040"/>
                </a:solidFill>
                <a:latin typeface="Calibri"/>
                <a:cs typeface="Calibri"/>
              </a:rPr>
              <a:t>old</a:t>
            </a:r>
            <a:r>
              <a:rPr sz="2000" spc="75" dirty="0">
                <a:solidFill>
                  <a:srgbClr val="404040"/>
                </a:solidFill>
                <a:latin typeface="Calibri"/>
                <a:cs typeface="Calibri"/>
              </a:rPr>
              <a:t> </a:t>
            </a:r>
            <a:r>
              <a:rPr sz="2000" spc="180" dirty="0">
                <a:solidFill>
                  <a:srgbClr val="404040"/>
                </a:solidFill>
                <a:latin typeface="Calibri"/>
                <a:cs typeface="Calibri"/>
              </a:rPr>
              <a:t>tests</a:t>
            </a:r>
            <a:endParaRPr sz="2000">
              <a:latin typeface="Calibri"/>
              <a:cs typeface="Calibri"/>
            </a:endParaRPr>
          </a:p>
        </p:txBody>
      </p:sp>
      <p:sp>
        <p:nvSpPr>
          <p:cNvPr id="13" name="object 13"/>
          <p:cNvSpPr/>
          <p:nvPr/>
        </p:nvSpPr>
        <p:spPr>
          <a:xfrm>
            <a:off x="10143185" y="2453094"/>
            <a:ext cx="611022" cy="61102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1159</Words>
  <Application>Microsoft Office PowerPoint</Application>
  <PresentationFormat>Widescreen</PresentationFormat>
  <Paragraphs>100</Paragraphs>
  <Slides>11</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 Black</vt:lpstr>
      <vt:lpstr>Calibri</vt:lpstr>
      <vt:lpstr>Century Gothic</vt:lpstr>
      <vt:lpstr>Consolas</vt:lpstr>
      <vt:lpstr>Lucida Sans</vt:lpstr>
      <vt:lpstr>Lucida Sans Unicode</vt:lpstr>
      <vt:lpstr>Tahoma</vt:lpstr>
      <vt:lpstr>Times New Roman</vt:lpstr>
      <vt:lpstr>Verdana</vt:lpstr>
      <vt:lpstr>Wingdings</vt:lpstr>
      <vt:lpstr>Office Theme</vt:lpstr>
      <vt:lpstr>Exploring Maintenance Testing</vt:lpstr>
      <vt:lpstr>PowerPoint Presentation</vt:lpstr>
      <vt:lpstr>Overview</vt:lpstr>
      <vt:lpstr>Systems need to be  maintained because changes  are inevitable.</vt:lpstr>
      <vt:lpstr>Change Categories</vt:lpstr>
      <vt:lpstr>Change Categories</vt:lpstr>
      <vt:lpstr>PowerPoint Presentation</vt:lpstr>
      <vt:lpstr>Impact Analysis</vt:lpstr>
      <vt:lpstr>Confirmation  and regression  testing</vt:lpstr>
      <vt:lpstr>I need to test this, but I  only have 2 days…</vt:lpstr>
      <vt:lpstr>Impact Analysis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Maintenance Testing</dc:title>
  <cp:lastModifiedBy>Yelena Gouralnik</cp:lastModifiedBy>
  <cp:revision>2</cp:revision>
  <dcterms:created xsi:type="dcterms:W3CDTF">2021-01-24T21:43:48Z</dcterms:created>
  <dcterms:modified xsi:type="dcterms:W3CDTF">2021-01-24T21:57:17Z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2020-12-07T00:00:00Z</vt:filetime>
  </property>
  <property fmtid="{D5CDD505-2E9C-101B-9397-08002B2CF9AE}" pid="3" name="LastSaved">
    <vt:filetime>2021-01-24T00:00:00Z</vt:filetime>
  </property>
</Properties>
</file>