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8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6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5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7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3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5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6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6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8FF29-8695-42A8-82E5-EF158697680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80D92-751B-4058-8F96-E12909D8F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0%D0%B0%D0%B2%D0%BE" TargetMode="External"/><Relationship Id="rId3" Type="http://schemas.openxmlformats.org/officeDocument/2006/relationships/hyperlink" Target="https://ru.wikipedia.org/wiki/%D0%A2%D0%B5%D0%BA%D1%81%D1%82" TargetMode="External"/><Relationship Id="rId7" Type="http://schemas.openxmlformats.org/officeDocument/2006/relationships/hyperlink" Target="https://ru.wikipedia.org/wiki/%D0%A3%D0%BF%D1%80%D0%B0%D0%B2%D0%BB%D0%B5%D0%BD%D0%B8%D0%B5" TargetMode="External"/><Relationship Id="rId2" Type="http://schemas.openxmlformats.org/officeDocument/2006/relationships/hyperlink" Target="https://ru.wikipedia.org/wiki/%D0%98%D0%BD%D1%84%D0%BE%D1%80%D0%BC%D0%B0%D1%86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1%83%D0%BB%D1%8C%D1%82%D1%83%D1%80%D0%B0" TargetMode="External"/><Relationship Id="rId5" Type="http://schemas.openxmlformats.org/officeDocument/2006/relationships/hyperlink" Target="https://ru.wikipedia.org/wiki/%D0%A1%D0%BE%D1%86%D0%B8%D0%B0%D0%BB%D0%B8%D0%B7%D0%B0%D1%86%D0%B8%D1%8F" TargetMode="External"/><Relationship Id="rId4" Type="http://schemas.openxmlformats.org/officeDocument/2006/relationships/hyperlink" Target="https://ru.wikipedia.org/wiki/%D0%9E%D0%B1%D1%89%D0%B5%D0%BD%D0%B8%D0%B5" TargetMode="External"/><Relationship Id="rId9" Type="http://schemas.openxmlformats.org/officeDocument/2006/relationships/hyperlink" Target="https://ru.wikipedia.org/wiki/%D0%98%D1%81%D1%82%D0%BE%D1%80%D0%B8%D1%8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agman.top/about-business/ehkzamen-1s/konfiguraciya-1s-predpriyatie" TargetMode="External"/><Relationship Id="rId2" Type="http://schemas.openxmlformats.org/officeDocument/2006/relationships/hyperlink" Target="https://flagman.top/js/obekty-v-javascrip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lagman.top/about-business/ehkzamen-1s/obekty-1s-dokumenty#provedenie" TargetMode="External"/><Relationship Id="rId4" Type="http://schemas.openxmlformats.org/officeDocument/2006/relationships/hyperlink" Target="https://flagman.top/about-business/ehkzamen-1s/manipulirovanie-obektami-bazy-dannyh-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lagman.top/about-business/ehkzamen-1s/posledovatelnost-dokument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gman.top/about-business/ehkzamen-1s/obekt-1s-registry-rascheta" TargetMode="External"/><Relationship Id="rId2" Type="http://schemas.openxmlformats.org/officeDocument/2006/relationships/hyperlink" Target="https://flagman.top/about-business/ehkzamen-1s/obekt-1s-registry-nakopleni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flagman.top/about-business/ehkzamen-1s/moduli-platformy-1s" TargetMode="External"/><Relationship Id="rId4" Type="http://schemas.openxmlformats.org/officeDocument/2006/relationships/hyperlink" Target="https://flagman.top/about-business/ehkzamen-1s/upravlyaemye-formy-1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2175" y="1047404"/>
            <a:ext cx="10091650" cy="2948863"/>
          </a:xfrm>
        </p:spPr>
        <p:txBody>
          <a:bodyPr>
            <a:normAutofit/>
          </a:bodyPr>
          <a:lstStyle/>
          <a:p>
            <a:r>
              <a:rPr lang="ru-RU" dirty="0"/>
              <a:t>Создание документов поступления компьютерной техники и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4355" y="5775191"/>
            <a:ext cx="6987645" cy="1388534"/>
          </a:xfrm>
        </p:spPr>
        <p:txBody>
          <a:bodyPr/>
          <a:lstStyle/>
          <a:p>
            <a:r>
              <a:rPr lang="ru-RU" dirty="0" smtClean="0"/>
              <a:t>Лекция 2 </a:t>
            </a:r>
          </a:p>
          <a:p>
            <a:r>
              <a:rPr lang="ru-RU" dirty="0" smtClean="0"/>
              <a:t>По предмету «Прикладные информационные технологии»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711" y="0"/>
            <a:ext cx="10018713" cy="1752599"/>
          </a:xfrm>
        </p:spPr>
        <p:txBody>
          <a:bodyPr/>
          <a:lstStyle/>
          <a:p>
            <a:r>
              <a:rPr lang="ru-RU" i="1" dirty="0"/>
              <a:t>Схемы информационных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7154" y="1107831"/>
            <a:ext cx="10535869" cy="4683369"/>
          </a:xfrm>
        </p:spPr>
        <p:txBody>
          <a:bodyPr/>
          <a:lstStyle/>
          <a:p>
            <a:r>
              <a:rPr lang="ru-RU" dirty="0"/>
              <a:t>отражают маршруты движения информации и ее объемы, места возникновения первичной информации и использования результатной информации. За счет анализа структуры подобных схем можно выработать меры по совершенствованию всей системы 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2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635" y="-211015"/>
            <a:ext cx="10018713" cy="1752599"/>
          </a:xfrm>
        </p:spPr>
        <p:txBody>
          <a:bodyPr/>
          <a:lstStyle/>
          <a:p>
            <a:r>
              <a:rPr lang="ru-RU" i="1" dirty="0"/>
              <a:t>Методология построения 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635" y="345829"/>
            <a:ext cx="10018713" cy="3124201"/>
          </a:xfrm>
        </p:spPr>
        <p:txBody>
          <a:bodyPr/>
          <a:lstStyle/>
          <a:p>
            <a:r>
              <a:rPr lang="ru-RU" dirty="0"/>
              <a:t>базируется на теоретических основах их проектирования. Для понимания концепции методологии приведем основные ее идеи в виде двух последовательно реализуемых на практике этапов: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43635" y="25928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1-й этап – обследование всех функциональных подразделении фирмы с целью:</a:t>
            </a:r>
          </a:p>
          <a:p>
            <a:pPr algn="just"/>
            <a:r>
              <a:rPr lang="ru-RU" dirty="0"/>
              <a:t>- понять специфику и структуру ее деятельности;</a:t>
            </a:r>
          </a:p>
          <a:p>
            <a:pPr algn="just"/>
            <a:r>
              <a:rPr lang="ru-RU" dirty="0"/>
              <a:t>- построить схему информационных потоков;</a:t>
            </a:r>
          </a:p>
          <a:p>
            <a:pPr algn="just"/>
            <a:r>
              <a:rPr lang="ru-RU" dirty="0"/>
              <a:t>- проанализировать существующую систему документооборота;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6348" y="4244314"/>
            <a:ext cx="6445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2-й этап – построение концептуальной информационно-логической модели данных для обследованной на 1-м этапе сферы деятельности. В этой модели должны быть установлены и оптимизированы все связи между объектами и их реквизитами. Информационно-логическая модель является фундаментом, на котором будет создана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440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2911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создать документ и открыть его форму?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418490"/>
            <a:ext cx="11440383" cy="255563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1С Предприятии 8.2  для этих целей существует два возможных сценария работы:</a:t>
            </a:r>
          </a:p>
          <a:p>
            <a:r>
              <a:rPr lang="ru-RU" dirty="0"/>
              <a:t>открыть форму нового документа и предоставить пользователю самому интерактивно записать данные объекта в базу данных.</a:t>
            </a:r>
          </a:p>
          <a:p>
            <a:r>
              <a:rPr lang="ru-RU" dirty="0"/>
              <a:t>создать новый документ </a:t>
            </a:r>
            <a:r>
              <a:rPr lang="ru-RU" dirty="0" err="1"/>
              <a:t>программно</a:t>
            </a:r>
            <a:r>
              <a:rPr lang="ru-RU" dirty="0"/>
              <a:t>, </a:t>
            </a:r>
            <a:r>
              <a:rPr lang="ru-RU" dirty="0" err="1"/>
              <a:t>программно</a:t>
            </a:r>
            <a:r>
              <a:rPr lang="ru-RU" dirty="0"/>
              <a:t> заполнить его данными и </a:t>
            </a:r>
            <a:r>
              <a:rPr lang="ru-RU" dirty="0" err="1"/>
              <a:t>программно</a:t>
            </a:r>
            <a:r>
              <a:rPr lang="ru-RU" dirty="0"/>
              <a:t> записать. Затем, если нужно, показать его пользователю.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5" y="3974123"/>
            <a:ext cx="7514060" cy="8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3248" y="0"/>
            <a:ext cx="10018713" cy="3124201"/>
          </a:xfrm>
        </p:spPr>
        <p:txBody>
          <a:bodyPr/>
          <a:lstStyle/>
          <a:p>
            <a:r>
              <a:rPr lang="ru-RU" dirty="0"/>
              <a:t>Во втором случае можно </a:t>
            </a:r>
            <a:r>
              <a:rPr lang="ru-RU" dirty="0" err="1"/>
              <a:t>программно</a:t>
            </a:r>
            <a:r>
              <a:rPr lang="ru-RU" dirty="0"/>
              <a:t> создать документ на сервере, заполнить данными, если это нужно в обработчике события </a:t>
            </a:r>
            <a:r>
              <a:rPr lang="ru-RU" b="1" dirty="0" err="1"/>
              <a:t>ОбработкаЗаполнения</a:t>
            </a:r>
            <a:r>
              <a:rPr lang="ru-RU" dirty="0"/>
              <a:t>, записать, и передать ссылку на новый документ в метод глобального контекста </a:t>
            </a:r>
            <a:r>
              <a:rPr lang="ru-RU" b="1" dirty="0" err="1"/>
              <a:t>ОткрытьЗначение</a:t>
            </a:r>
            <a:r>
              <a:rPr lang="ru-RU" b="1" dirty="0"/>
              <a:t>()</a:t>
            </a:r>
            <a:r>
              <a:rPr lang="ru-RU" dirty="0"/>
              <a:t>, который откроет форму этого документа. Например: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17" y="2691911"/>
            <a:ext cx="7680062" cy="40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-128847"/>
            <a:ext cx="10018713" cy="1752599"/>
          </a:xfrm>
        </p:spPr>
        <p:txBody>
          <a:bodyPr/>
          <a:lstStyle/>
          <a:p>
            <a:r>
              <a:rPr lang="ru-RU" dirty="0" smtClean="0"/>
              <a:t>Что такое документ? Какие функции присуще документам?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2080" y="207818"/>
            <a:ext cx="10789920" cy="2831868"/>
          </a:xfrm>
        </p:spPr>
        <p:txBody>
          <a:bodyPr>
            <a:normAutofit/>
          </a:bodyPr>
          <a:lstStyle/>
          <a:p>
            <a:r>
              <a:rPr lang="ru-RU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Докуме́нт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это зафиксированная на материальном носителе 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Информация"/>
              </a:rPr>
              <a:t>информация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в виде 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 tooltip="Текст"/>
              </a:rPr>
              <a:t>текста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звукозаписи или изображения с реквизитами, позволяющими её идентифицировать.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02768" y="2056686"/>
            <a:ext cx="86895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 функциям относится: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Информационная </a:t>
            </a:r>
            <a:r>
              <a:rPr lang="ru-RU" dirty="0"/>
              <a:t>— определяется потребностью документирования, хранения и предоставления информации;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4" tooltip="Общение"/>
              </a:rPr>
              <a:t>Коммуникативная</a:t>
            </a:r>
            <a:r>
              <a:rPr lang="ru-RU" dirty="0"/>
              <a:t> — документы являются средством обмена информацией во времени и пространстве;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ориентация документов в одном направлении (сверху вниз, снизу вверх);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двусторонние документы;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5" tooltip="Социализация"/>
              </a:rPr>
              <a:t>Социальная</a:t>
            </a:r>
            <a:r>
              <a:rPr lang="ru-RU" dirty="0"/>
              <a:t> — состоит в фиксации, сохранении и передаче непосредственно социальной информации; каждый документ социально значим, так как создан ввиду какой-либо социальной потребности.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6" tooltip="Культура"/>
              </a:rPr>
              <a:t>Культурная</a:t>
            </a:r>
            <a:r>
              <a:rPr lang="ru-RU" dirty="0"/>
              <a:t> — способность документа сохранять и передавать культурные традиции, эстетические нормы, ритуалы, принятые в обществе;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7" tooltip="Управление"/>
              </a:rPr>
              <a:t>Управленческая</a:t>
            </a:r>
            <a:r>
              <a:rPr lang="ru-RU" dirty="0"/>
              <a:t> — документ как способ управления деятельностью;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8" tooltip="Право"/>
              </a:rPr>
              <a:t>Правовая</a:t>
            </a:r>
            <a:r>
              <a:rPr lang="ru-RU" dirty="0"/>
              <a:t> — документ выступает в качестве способа закрепления и (или) изменения правовых норм и правоотношений;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9" tooltip="История"/>
              </a:rPr>
              <a:t>Историческая</a:t>
            </a:r>
            <a:r>
              <a:rPr lang="ru-RU" dirty="0"/>
              <a:t> — документ является историческим источником с момента создания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7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11815" y="256308"/>
            <a:ext cx="5040837" cy="630275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Как носитель информации документ вступает в качестве непременного элемента внутренней организации любого учреждения, предприятия, фирмы, обеспечивая взаимодействие их частей. Информация является основанием для принятия управленческих решений, служит доказательством их исполнения и источником для обобщений, а также материалом для справочно-поисковой работы. В управленческой деятельности документ выступает как предмет труда, и как результат труда, т.к. принятое решение записывают, закрепляют в документе. </a:t>
            </a:r>
            <a:endParaRPr lang="ru-RU" dirty="0"/>
          </a:p>
        </p:txBody>
      </p:sp>
      <p:pic>
        <p:nvPicPr>
          <p:cNvPr id="3074" name="Picture 2" descr="https://www.evkova.org/evkovaupload/job/81945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9" y="841497"/>
            <a:ext cx="6427666" cy="48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0342" y="-1673860"/>
            <a:ext cx="9324560" cy="2616199"/>
          </a:xfrm>
        </p:spPr>
        <p:txBody>
          <a:bodyPr>
            <a:normAutofit/>
          </a:bodyPr>
          <a:lstStyle/>
          <a:p>
            <a:r>
              <a:rPr lang="ru-RU" sz="4000" b="1" dirty="0">
                <a:hlinkClick r:id="rId2"/>
              </a:rPr>
              <a:t>Объект</a:t>
            </a:r>
            <a:r>
              <a:rPr lang="ru-RU" sz="4000" b="1" dirty="0"/>
              <a:t> 1С «Документы»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39205" y="942339"/>
            <a:ext cx="8334307" cy="2520912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О</a:t>
            </a:r>
            <a:r>
              <a:rPr lang="ru-RU" sz="2000" dirty="0" smtClean="0"/>
              <a:t>бъект </a:t>
            </a:r>
            <a:r>
              <a:rPr lang="ru-RU" sz="2000" dirty="0"/>
              <a:t>метаданных, с помощью которого в прикладном решении хранится информация о совершенных хозяйственных операциях или о событиях, произошедших в "жизни" предприятия вообще. Это могут быть, например, приходные накладные, приказы о приеме на работу, счета, платежные поручения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39244" y="2995229"/>
            <a:ext cx="74482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Каждый созданный документ в </a:t>
            </a:r>
            <a:r>
              <a:rPr lang="ru-RU" sz="2000" dirty="0">
                <a:hlinkClick r:id="rId3"/>
              </a:rPr>
              <a:t>конфигурации</a:t>
            </a:r>
            <a:r>
              <a:rPr lang="ru-RU" sz="2000" dirty="0"/>
              <a:t> создается для отражения своего </a:t>
            </a:r>
            <a:r>
              <a:rPr lang="ru-RU" sz="2000" dirty="0">
                <a:hlinkClick r:id="rId4"/>
              </a:rPr>
              <a:t>типа</a:t>
            </a:r>
            <a:r>
              <a:rPr lang="ru-RU" sz="2000" dirty="0"/>
              <a:t> операции (например, поступление товаров, списание товаров и т.д.).</a:t>
            </a:r>
          </a:p>
          <a:p>
            <a:pPr algn="just"/>
            <a:r>
              <a:rPr lang="ru-RU" sz="2000" dirty="0"/>
              <a:t>Документы могут:</a:t>
            </a:r>
          </a:p>
          <a:p>
            <a:pPr algn="just">
              <a:buFont typeface="+mj-lt"/>
              <a:buAutoNum type="arabicPeriod"/>
            </a:pPr>
            <a:r>
              <a:rPr lang="ru-RU" sz="2000" dirty="0">
                <a:hlinkClick r:id="rId5"/>
              </a:rPr>
              <a:t>проводиться</a:t>
            </a:r>
            <a:r>
              <a:rPr lang="ru-RU" sz="2000" dirty="0"/>
              <a:t>;</a:t>
            </a:r>
          </a:p>
          <a:p>
            <a:pPr algn="just">
              <a:buFont typeface="+mj-lt"/>
              <a:buAutoNum type="arabicPeriod"/>
            </a:pPr>
            <a:r>
              <a:rPr lang="ru-RU" sz="2000" dirty="0"/>
              <a:t>просто записываться.</a:t>
            </a:r>
          </a:p>
        </p:txBody>
      </p:sp>
    </p:spTree>
    <p:extLst>
      <p:ext uri="{BB962C8B-B14F-4D97-AF65-F5344CB8AC3E}">
        <p14:creationId xmlns:p14="http://schemas.microsoft.com/office/powerpoint/2010/main" val="58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806" y="-365760"/>
            <a:ext cx="6479282" cy="1889759"/>
          </a:xfrm>
        </p:spPr>
        <p:txBody>
          <a:bodyPr/>
          <a:lstStyle/>
          <a:p>
            <a:r>
              <a:rPr lang="ru-RU" b="1" dirty="0" smtClean="0"/>
              <a:t>Структура документа </a:t>
            </a:r>
            <a:r>
              <a:rPr lang="ru-RU" b="1" dirty="0"/>
              <a:t>1С: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1680" y="576347"/>
            <a:ext cx="9358339" cy="312420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Каждый документ 1С содержит:</a:t>
            </a:r>
          </a:p>
          <a:p>
            <a:r>
              <a:rPr lang="ru-RU" dirty="0"/>
              <a:t>номер;</a:t>
            </a:r>
          </a:p>
          <a:p>
            <a:r>
              <a:rPr lang="ru-RU" dirty="0"/>
              <a:t>дату и время (позволяют установить строгую временную </a:t>
            </a:r>
            <a:r>
              <a:rPr lang="ru-RU" dirty="0">
                <a:hlinkClick r:id="rId2"/>
              </a:rPr>
              <a:t>последовательность</a:t>
            </a:r>
            <a:r>
              <a:rPr lang="ru-RU" dirty="0"/>
              <a:t> совершения операций);</a:t>
            </a:r>
          </a:p>
          <a:p>
            <a:r>
              <a:rPr lang="ru-RU" dirty="0"/>
              <a:t>набор реквизитов (набор информации, которая является одинаковой для всех документов этого конкретного вида);</a:t>
            </a:r>
          </a:p>
          <a:p>
            <a:r>
              <a:rPr lang="ru-RU" dirty="0"/>
              <a:t>табличные части (набор информации, которая одинакова по своей структуре, но различна по количеству, для разных документов этого конкретного вида);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5" y="3386527"/>
            <a:ext cx="5382002" cy="34714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74" y="3297619"/>
            <a:ext cx="5566000" cy="36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1308" y="-228600"/>
            <a:ext cx="10018713" cy="1752599"/>
          </a:xfrm>
        </p:spPr>
        <p:txBody>
          <a:bodyPr/>
          <a:lstStyle/>
          <a:p>
            <a:r>
              <a:rPr lang="ru-RU" dirty="0" smtClean="0"/>
              <a:t>Проведение документа 1С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308" y="-38102"/>
            <a:ext cx="10018713" cy="3124201"/>
          </a:xfrm>
        </p:spPr>
        <p:txBody>
          <a:bodyPr/>
          <a:lstStyle/>
          <a:p>
            <a:r>
              <a:rPr lang="ru-RU" b="1" dirty="0" smtClean="0"/>
              <a:t>Движения документа</a:t>
            </a:r>
            <a:r>
              <a:rPr lang="ru-RU" dirty="0" smtClean="0"/>
              <a:t> – это записи в регистрах, которые создаются в процессе проведения документа и отражают изменения, производимые документом.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42806" y="2324990"/>
            <a:ext cx="6860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Важным свойством документа является возможность его проведения: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если документ проводится, то он может изменить состояние тех или иных учитываемых данных, и как правило, при проведении создает записи в регистрах сведений, </a:t>
            </a:r>
            <a:r>
              <a:rPr lang="ru-RU" dirty="0">
                <a:hlinkClick r:id="rId2"/>
              </a:rPr>
              <a:t>регистрах накопления</a:t>
            </a:r>
            <a:r>
              <a:rPr lang="ru-RU" dirty="0"/>
              <a:t>, регистрах бухгалтерии, </a:t>
            </a:r>
            <a:r>
              <a:rPr lang="ru-RU" dirty="0">
                <a:hlinkClick r:id="rId3"/>
              </a:rPr>
              <a:t>регистрах расчета</a:t>
            </a:r>
            <a:r>
              <a:rPr lang="ru-RU" dirty="0"/>
              <a:t>, тем самым внося изменения в учет организации;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если же документ не является "проводимым", значит, что событие, которое он отражает, не влияет на состояние учета, который ведется в данном прикладном решении (документы, у которых запрещено проведение, обычно используются как печатные </a:t>
            </a:r>
            <a:r>
              <a:rPr lang="ru-RU" dirty="0">
                <a:hlinkClick r:id="rId4"/>
              </a:rPr>
              <a:t>формы</a:t>
            </a:r>
            <a:r>
              <a:rPr lang="ru-RU" dirty="0"/>
              <a:t>, например: счет, доверенность и т.д.).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5504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Когда происходит интерактивное или программное проведение срабатывает процедура 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ОбработкаПроведения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50396"/>
                </a:solidFill>
                <a:effectLst/>
                <a:latin typeface="Monaco"/>
              </a:rPr>
              <a:t>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которая находится в 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29FF"/>
                </a:solidFill>
                <a:effectLst/>
                <a:latin typeface="Open Sans"/>
                <a:hlinkClick r:id="rId5"/>
              </a:rPr>
              <a:t>модуле объекта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документа.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86098"/>
            <a:ext cx="5142806" cy="13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b="1" dirty="0"/>
              <a:t>Информационная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411287"/>
          </a:xfrm>
        </p:spPr>
        <p:txBody>
          <a:bodyPr>
            <a:normAutofit/>
          </a:bodyPr>
          <a:lstStyle/>
          <a:p>
            <a:r>
              <a:rPr lang="ru-RU" dirty="0"/>
              <a:t>Информационной системой называют, также, совокупность взаимосвязанных средств, которые осуществляют хранение и обработку информации, также называют информационно-вычислительными системами. В информационную систему данные поступают от источника информации. Эти данные отправляются на хранение либо претерпевают в системе некоторую обработку и затем передаются потребителю.</a:t>
            </a:r>
          </a:p>
          <a:p>
            <a:r>
              <a:rPr lang="ru-RU" dirty="0"/>
              <a:t>Информационные системы обеспечивают сбор, хранение, обработку, поиск, выдачу информации, необходимой в процессе принятия решений задач из любой области. Они помогают анализировать проблемы и создавать новые продукты.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9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689" y="-444731"/>
            <a:ext cx="10018713" cy="1752599"/>
          </a:xfrm>
        </p:spPr>
        <p:txBody>
          <a:bodyPr/>
          <a:lstStyle/>
          <a:p>
            <a:r>
              <a:rPr lang="ru-RU" dirty="0" smtClean="0"/>
              <a:t>Информационная структура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0318" y="1137457"/>
            <a:ext cx="10018713" cy="3124201"/>
          </a:xfrm>
        </p:spPr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структура - </a:t>
            </a:r>
            <a:r>
              <a:rPr lang="ru-RU" dirty="0"/>
              <a:t>это закономерности взаимосвязей между элементами информации (упорядоченными во времени и пространстве сообщениями), несущими как сведения о движе­ниях и условиях действия, так и команды о подготовке к дейст­вию и его осуществлению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64131" y="3965139"/>
            <a:ext cx="8355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управлении движениями важнейшую роль играют информацион­ные процессы. В мозг поступают сигналы от органов чувств, к мышцам следуют команды из мозга — все это потоки информации. Они вызваны многими внешними и внутренними раздражителями, в том числе кинематическими и динамическими факторами. Все потоки информации, взаимодействуя, сочетаются закономерно, образуя сложнейшую ин­формационную структуру движений.</a:t>
            </a:r>
          </a:p>
        </p:txBody>
      </p:sp>
    </p:spTree>
    <p:extLst>
      <p:ext uri="{BB962C8B-B14F-4D97-AF65-F5344CB8AC3E}">
        <p14:creationId xmlns:p14="http://schemas.microsoft.com/office/powerpoint/2010/main" val="8374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Структурный признак классификации.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7787" y="1418491"/>
            <a:ext cx="10018713" cy="3124201"/>
          </a:xfrm>
        </p:spPr>
        <p:txBody>
          <a:bodyPr/>
          <a:lstStyle/>
          <a:p>
            <a:r>
              <a:rPr lang="ru-RU" dirty="0"/>
              <a:t>Подсистема — это часть системы, выделенная по какому-либо признаку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9061" y="361936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Общую структуру информационной системы можно рассматривать как совокупность подсистем независимо от сферы применения. В этом случае говорят о структурном признаке классификации, а подсистемы называют обеспечивающими.</a:t>
            </a:r>
          </a:p>
        </p:txBody>
      </p:sp>
    </p:spTree>
    <p:extLst>
      <p:ext uri="{BB962C8B-B14F-4D97-AF65-F5344CB8AC3E}">
        <p14:creationId xmlns:p14="http://schemas.microsoft.com/office/powerpoint/2010/main" val="29852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157</TotalTime>
  <Words>612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Monaco</vt:lpstr>
      <vt:lpstr>Open Sans</vt:lpstr>
      <vt:lpstr>Параллакс</vt:lpstr>
      <vt:lpstr>Создание документов поступления компьютерной техники и ПО</vt:lpstr>
      <vt:lpstr>Что такое документ? Какие функции присуще документам?</vt:lpstr>
      <vt:lpstr>Презентация PowerPoint</vt:lpstr>
      <vt:lpstr>Объект 1С «Документы»</vt:lpstr>
      <vt:lpstr>Структура документа 1С: </vt:lpstr>
      <vt:lpstr>Проведение документа 1С </vt:lpstr>
      <vt:lpstr>Информационная система</vt:lpstr>
      <vt:lpstr>Информационная структура </vt:lpstr>
      <vt:lpstr>Структурный признак классификации.</vt:lpstr>
      <vt:lpstr>Схемы информационных потоков</vt:lpstr>
      <vt:lpstr>Методология построения баз данных</vt:lpstr>
      <vt:lpstr>Как создать документ и открыть его форму? 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документов поступления компьютерной техники и ПО</dc:title>
  <dc:creator>Elena</dc:creator>
  <cp:lastModifiedBy>Elena</cp:lastModifiedBy>
  <cp:revision>12</cp:revision>
  <dcterms:created xsi:type="dcterms:W3CDTF">2023-02-08T18:27:33Z</dcterms:created>
  <dcterms:modified xsi:type="dcterms:W3CDTF">2023-02-08T21:04:45Z</dcterms:modified>
</cp:coreProperties>
</file>