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24"/>
    </p:embeddedFont>
    <p:embeddedFont>
      <p:font typeface="Fira Sans Extra Condensed Medium" panose="020B0604020202020204" charset="0"/>
      <p:regular r:id="rId25"/>
      <p:bold r:id="rId26"/>
      <p:italic r:id="rId27"/>
      <p:boldItalic r:id="rId28"/>
    </p:embeddedFont>
    <p:embeddedFont>
      <p:font typeface="Fira Sans Extra Condensed SemiBold" panose="020B0604020202020204" charset="0"/>
      <p:regular r:id="rId29"/>
      <p:bold r:id="rId30"/>
      <p:italic r:id="rId31"/>
      <p:boldItalic r:id="rId32"/>
    </p:embeddedFont>
    <p:embeddedFont>
      <p:font typeface="Montserrat" panose="00000500000000000000" pitchFamily="2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DFFAC7-B245-4085-9F5A-842C4EA8C735}">
  <a:tblStyle styleId="{33DFFAC7-B245-4085-9F5A-842C4EA8C7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e78dadf4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2ae78dadf4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e78dadf4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ae78dadf4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9" y="1172225"/>
            <a:ext cx="67707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3" y="3261775"/>
            <a:ext cx="67707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 idx="2"/>
          </p:nvPr>
        </p:nvSpPr>
        <p:spPr>
          <a:xfrm>
            <a:off x="2310351" y="1446813"/>
            <a:ext cx="21504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310351" y="1858875"/>
            <a:ext cx="21504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 idx="4"/>
          </p:nvPr>
        </p:nvSpPr>
        <p:spPr>
          <a:xfrm>
            <a:off x="6233051" y="1446813"/>
            <a:ext cx="21504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5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7"/>
          </p:nvPr>
        </p:nvSpPr>
        <p:spPr>
          <a:xfrm>
            <a:off x="2310351" y="2868777"/>
            <a:ext cx="21504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8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9"/>
          </p:nvPr>
        </p:nvSpPr>
        <p:spPr>
          <a:xfrm>
            <a:off x="2310351" y="3298325"/>
            <a:ext cx="21504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3"/>
          </p:nvPr>
        </p:nvSpPr>
        <p:spPr>
          <a:xfrm>
            <a:off x="6275651" y="2868775"/>
            <a:ext cx="21504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4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51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3968426" y="2227050"/>
            <a:ext cx="44625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 idx="2"/>
          </p:nvPr>
        </p:nvSpPr>
        <p:spPr>
          <a:xfrm>
            <a:off x="3968351" y="1262325"/>
            <a:ext cx="4462500" cy="11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32" name="Google Shape;32;p4"/>
          <p:cNvSpPr/>
          <p:nvPr/>
        </p:nvSpPr>
        <p:spPr>
          <a:xfrm rot="10800000" flipH="1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/>
          <p:nvPr/>
        </p:nvSpPr>
        <p:spPr>
          <a:xfrm rot="10800000" flipH="1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6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/>
          <p:nvPr/>
        </p:nvSpPr>
        <p:spPr>
          <a:xfrm rot="10800000" flipH="1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"/>
          <p:cNvSpPr/>
          <p:nvPr/>
        </p:nvSpPr>
        <p:spPr>
          <a:xfrm rot="10800000" flipH="1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ubTitle" idx="1"/>
          </p:nvPr>
        </p:nvSpPr>
        <p:spPr>
          <a:xfrm>
            <a:off x="788101" y="23904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2"/>
          </p:nvPr>
        </p:nvSpPr>
        <p:spPr>
          <a:xfrm>
            <a:off x="788101" y="27658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3"/>
          </p:nvPr>
        </p:nvSpPr>
        <p:spPr>
          <a:xfrm>
            <a:off x="3441151" y="23904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ubTitle" idx="4"/>
          </p:nvPr>
        </p:nvSpPr>
        <p:spPr>
          <a:xfrm>
            <a:off x="3441151" y="27658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5"/>
          </p:nvPr>
        </p:nvSpPr>
        <p:spPr>
          <a:xfrm>
            <a:off x="6094201" y="23904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ubTitle" idx="6"/>
          </p:nvPr>
        </p:nvSpPr>
        <p:spPr>
          <a:xfrm>
            <a:off x="6094201" y="27658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/>
          <p:nvPr/>
        </p:nvSpPr>
        <p:spPr>
          <a:xfrm flipH="1">
            <a:off x="51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/>
          <p:nvPr/>
        </p:nvSpPr>
        <p:spPr>
          <a:xfrm rot="5400000">
            <a:off x="6703351" y="2702926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ctrTitle"/>
          </p:nvPr>
        </p:nvSpPr>
        <p:spPr>
          <a:xfrm>
            <a:off x="1348851" y="838757"/>
            <a:ext cx="6770700" cy="1156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-FR" sz="2800" dirty="0">
                <a:solidFill>
                  <a:srgbClr val="003BA3"/>
                </a:solidFill>
              </a:rPr>
              <a:t>Reconnaissance des émotions dans les visages</a:t>
            </a:r>
            <a:endParaRPr dirty="0">
              <a:solidFill>
                <a:srgbClr val="4A8CFF"/>
              </a:solidFill>
            </a:endParaRPr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1"/>
          </p:nvPr>
        </p:nvSpPr>
        <p:spPr>
          <a:xfrm>
            <a:off x="388782" y="3607725"/>
            <a:ext cx="2309400" cy="11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1800" b="1">
                <a:latin typeface="Calibri"/>
                <a:ea typeface="Calibri"/>
                <a:cs typeface="Calibri"/>
                <a:sym typeface="Calibri"/>
              </a:rPr>
              <a:t>Réalisé par:		 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EL HAMID Youssef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KOUALIL Mohammed			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9"/>
          <p:cNvSpPr/>
          <p:nvPr/>
        </p:nvSpPr>
        <p:spPr>
          <a:xfrm>
            <a:off x="7927800" y="2571749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9"/>
          <p:cNvSpPr txBox="1"/>
          <p:nvPr/>
        </p:nvSpPr>
        <p:spPr>
          <a:xfrm>
            <a:off x="3177750" y="2688100"/>
            <a:ext cx="2788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Master big data &amp; aide </a:t>
            </a:r>
            <a:r>
              <a:rPr lang="fr-FR" sz="1200" b="1">
                <a:solidFill>
                  <a:schemeClr val="dk2"/>
                </a:solidFill>
              </a:rPr>
              <a:t>à</a:t>
            </a:r>
            <a:r>
              <a:rPr lang="fr-FR"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la décision  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6961" y="68285"/>
            <a:ext cx="1421083" cy="798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9551" y="68283"/>
            <a:ext cx="879524" cy="101545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9"/>
          <p:cNvSpPr txBox="1"/>
          <p:nvPr/>
        </p:nvSpPr>
        <p:spPr>
          <a:xfrm>
            <a:off x="5658574" y="4866351"/>
            <a:ext cx="27883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Année universitaire:2023/2024</a:t>
            </a:r>
            <a:endParaRPr/>
          </a:p>
        </p:txBody>
      </p:sp>
      <p:sp>
        <p:nvSpPr>
          <p:cNvPr id="64" name="Google Shape;64;p9"/>
          <p:cNvSpPr txBox="1"/>
          <p:nvPr/>
        </p:nvSpPr>
        <p:spPr>
          <a:xfrm>
            <a:off x="3453750" y="2263950"/>
            <a:ext cx="2236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>
                <a:solidFill>
                  <a:srgbClr val="0059F6"/>
                </a:solidFill>
              </a:rPr>
              <a:t>Projet de Fin de Module</a:t>
            </a:r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ubTitle" idx="1"/>
          </p:nvPr>
        </p:nvSpPr>
        <p:spPr>
          <a:xfrm>
            <a:off x="4718975" y="3607725"/>
            <a:ext cx="23094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Encadré par: </a:t>
            </a:r>
            <a:r>
              <a:rPr lang="fr-FR" sz="1800" b="1" dirty="0">
                <a:latin typeface="Calibri"/>
                <a:ea typeface="Calibri"/>
                <a:cs typeface="Calibri"/>
                <a:sym typeface="Calibri"/>
              </a:rPr>
              <a:t>		 </a:t>
            </a:r>
            <a:endParaRPr sz="18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1800" dirty="0">
                <a:latin typeface="Calibri"/>
                <a:ea typeface="Calibri"/>
                <a:cs typeface="Calibri"/>
                <a:sym typeface="Calibri"/>
              </a:rPr>
              <a:t>Mr. EL HADFI Youssef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1800" dirty="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708" y="2470248"/>
            <a:ext cx="7162781" cy="235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0" y="500423"/>
            <a:ext cx="281025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</a:pPr>
            <a:r>
              <a:rPr lang="fr-FR"/>
              <a:t>Conception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717801" y="1323474"/>
            <a:ext cx="78726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44" marR="0" lvl="0" indent="-2857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fr-F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Notre approche, basée sur des images en entrée de </a:t>
            </a:r>
            <a:r>
              <a:rPr lang="fr-FR" sz="1600"/>
              <a:t>48 </a:t>
            </a:r>
            <a:r>
              <a:rPr lang="fr-F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fr-FR" sz="1600"/>
              <a:t>48 </a:t>
            </a:r>
            <a:r>
              <a:rPr lang="fr-F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pixels en mode </a:t>
            </a:r>
            <a:r>
              <a:rPr lang="fr-FR" sz="1600"/>
              <a:t>niveaux de gris </a:t>
            </a:r>
            <a:r>
              <a:rPr lang="fr-F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met en œuvre des techniques avancées telles que les couches de convolution, les activations ReLU, le max pooling, les couches fully connected, et le dropout </a:t>
            </a:r>
            <a:r>
              <a:rPr lang="fr-FR" sz="1600"/>
              <a:t>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1280944" y="2711275"/>
            <a:ext cx="890100" cy="30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48</a:t>
            </a: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fr-FR"/>
              <a:t>48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4236700" y="3558750"/>
            <a:ext cx="513300" cy="26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/>
              <a:t>Relu</a:t>
            </a:r>
            <a:endParaRPr sz="1100" b="1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8" y="2164923"/>
            <a:ext cx="7162781" cy="235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 txBox="1"/>
          <p:nvPr/>
        </p:nvSpPr>
        <p:spPr>
          <a:xfrm>
            <a:off x="4154600" y="3253425"/>
            <a:ext cx="513300" cy="26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/>
              <a:t>Relu</a:t>
            </a:r>
            <a:endParaRPr sz="11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0" y="500423"/>
            <a:ext cx="281025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</a:pPr>
            <a:r>
              <a:rPr lang="fr-FR"/>
              <a:t>convolution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56649" y="85831"/>
            <a:ext cx="4320914" cy="19280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19"/>
          <p:cNvCxnSpPr/>
          <p:nvPr/>
        </p:nvCxnSpPr>
        <p:spPr>
          <a:xfrm rot="-5400000">
            <a:off x="3310277" y="1389686"/>
            <a:ext cx="1647900" cy="1116000"/>
          </a:xfrm>
          <a:prstGeom prst="bentConnector2">
            <a:avLst/>
          </a:prstGeom>
          <a:noFill/>
          <a:ln w="9525" cap="flat" cmpd="sng">
            <a:solidFill>
              <a:srgbClr val="0037A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8" name="Google Shape;178;p19"/>
          <p:cNvSpPr txBox="1"/>
          <p:nvPr/>
        </p:nvSpPr>
        <p:spPr>
          <a:xfrm>
            <a:off x="1269200" y="2417850"/>
            <a:ext cx="890100" cy="30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48</a:t>
            </a: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fr-FR"/>
              <a:t>48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>
            <a:spLocks noGrp="1"/>
          </p:cNvSpPr>
          <p:nvPr>
            <p:ph type="title"/>
          </p:nvPr>
        </p:nvSpPr>
        <p:spPr>
          <a:xfrm>
            <a:off x="0" y="500423"/>
            <a:ext cx="417576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</a:pPr>
            <a:r>
              <a:rPr lang="fr-FR"/>
              <a:t>activations ReLU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18572" y="228086"/>
            <a:ext cx="2609850" cy="2171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0"/>
          <p:cNvCxnSpPr/>
          <p:nvPr/>
        </p:nvCxnSpPr>
        <p:spPr>
          <a:xfrm rot="10800000" flipH="1">
            <a:off x="3113975" y="1396375"/>
            <a:ext cx="3122400" cy="2091900"/>
          </a:xfrm>
          <a:prstGeom prst="bentConnector3">
            <a:avLst>
              <a:gd name="adj1" fmla="val 45132"/>
            </a:avLst>
          </a:prstGeom>
          <a:noFill/>
          <a:ln w="9525" cap="flat" cmpd="sng">
            <a:solidFill>
              <a:srgbClr val="0037A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86" name="Google Shape;1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8" y="2399773"/>
            <a:ext cx="7162781" cy="235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 txBox="1"/>
          <p:nvPr/>
        </p:nvSpPr>
        <p:spPr>
          <a:xfrm>
            <a:off x="4154600" y="3488275"/>
            <a:ext cx="513300" cy="26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/>
              <a:t>Relu</a:t>
            </a:r>
            <a:endParaRPr sz="11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1269200" y="2652700"/>
            <a:ext cx="890100" cy="30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48</a:t>
            </a: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fr-FR"/>
              <a:t>48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1"/>
          <p:cNvPicPr preferRelativeResize="0"/>
          <p:nvPr/>
        </p:nvPicPr>
        <p:blipFill rotWithShape="1">
          <a:blip r:embed="rId3">
            <a:alphaModFix/>
          </a:blip>
          <a:srcRect l="-2129" r="2129"/>
          <a:stretch/>
        </p:blipFill>
        <p:spPr>
          <a:xfrm>
            <a:off x="3250380" y="10"/>
            <a:ext cx="4972050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1908" y="2211898"/>
            <a:ext cx="7162781" cy="235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1"/>
          <p:cNvSpPr txBox="1"/>
          <p:nvPr/>
        </p:nvSpPr>
        <p:spPr>
          <a:xfrm>
            <a:off x="4095900" y="3300400"/>
            <a:ext cx="513300" cy="26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/>
              <a:t>Relu</a:t>
            </a:r>
            <a:endParaRPr sz="11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1210500" y="2464825"/>
            <a:ext cx="890100" cy="30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48</a:t>
            </a: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fr-FR"/>
              <a:t>48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1"/>
          <p:cNvSpPr txBox="1">
            <a:spLocks noGrp="1"/>
          </p:cNvSpPr>
          <p:nvPr>
            <p:ph type="title"/>
          </p:nvPr>
        </p:nvSpPr>
        <p:spPr>
          <a:xfrm>
            <a:off x="0" y="500423"/>
            <a:ext cx="281025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</a:pPr>
            <a:r>
              <a:rPr lang="fr-FR"/>
              <a:t>max pooling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" name="Google Shape;198;p21"/>
          <p:cNvCxnSpPr/>
          <p:nvPr/>
        </p:nvCxnSpPr>
        <p:spPr>
          <a:xfrm rot="10800000">
            <a:off x="5720950" y="1920875"/>
            <a:ext cx="30900" cy="1043400"/>
          </a:xfrm>
          <a:prstGeom prst="straightConnector1">
            <a:avLst/>
          </a:prstGeom>
          <a:noFill/>
          <a:ln w="9525" cap="flat" cmpd="sng">
            <a:solidFill>
              <a:srgbClr val="0037A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>
            <a:spLocks noGrp="1"/>
          </p:cNvSpPr>
          <p:nvPr>
            <p:ph type="title"/>
          </p:nvPr>
        </p:nvSpPr>
        <p:spPr>
          <a:xfrm>
            <a:off x="139831" y="156184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2000"/>
              <a:t>Architecture CNN utilisée.</a:t>
            </a:r>
            <a:endParaRPr sz="3200"/>
          </a:p>
        </p:txBody>
      </p:sp>
      <p:sp>
        <p:nvSpPr>
          <p:cNvPr id="204" name="Google Shape;204;p22"/>
          <p:cNvSpPr txBox="1"/>
          <p:nvPr/>
        </p:nvSpPr>
        <p:spPr>
          <a:xfrm>
            <a:off x="64569" y="805821"/>
            <a:ext cx="3975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fr-FR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nous avons utilisé </a:t>
            </a:r>
            <a:r>
              <a:rPr lang="fr-FR"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14 couches de convolution</a:t>
            </a:r>
            <a:r>
              <a:rPr lang="fr-FR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2D et </a:t>
            </a:r>
            <a:r>
              <a:rPr lang="fr-FR" sz="1200" b="1" dirty="0"/>
              <a:t>2 </a:t>
            </a:r>
            <a:r>
              <a:rPr lang="fr-FR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couches de max-</a:t>
            </a:r>
            <a:r>
              <a:rPr lang="fr-FR" sz="12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pooling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2"/>
          <p:cNvSpPr txBox="1"/>
          <p:nvPr/>
        </p:nvSpPr>
        <p:spPr>
          <a:xfrm>
            <a:off x="64569" y="1313581"/>
            <a:ext cx="3865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fr-FR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taux de dropout de 0.5 a été appliqué pour réguler le modèle en désactivant aléatoirement des neurones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64569" y="1913881"/>
            <a:ext cx="39750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fr-FR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notre réseau neuronal artificiel (ANN) a été configuré avec une couche cachée contenant 128 neurones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7" name="Google Shape;207;p22"/>
          <p:cNvGraphicFramePr/>
          <p:nvPr/>
        </p:nvGraphicFramePr>
        <p:xfrm>
          <a:off x="4149650" y="64163"/>
          <a:ext cx="4919500" cy="4763640"/>
        </p:xfrm>
        <a:graphic>
          <a:graphicData uri="http://schemas.openxmlformats.org/drawingml/2006/table">
            <a:tbl>
              <a:tblPr>
                <a:noFill/>
                <a:tableStyleId>{33DFFAC7-B245-4085-9F5A-842C4EA8C735}</a:tableStyleId>
              </a:tblPr>
              <a:tblGrid>
                <a:gridCol w="168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/>
                        <a:t>couche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/>
                        <a:t>fonction d’activation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/>
                        <a:t>valeur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200">
                          <a:solidFill>
                            <a:schemeClr val="dk1"/>
                          </a:solidFill>
                        </a:rPr>
                        <a:t>conv2d_1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Relu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filtres=64 size_filres=(3,3) img_input=(48, 48)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conv2d_2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Relu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200">
                          <a:solidFill>
                            <a:schemeClr val="dk1"/>
                          </a:solidFill>
                        </a:rPr>
                        <a:t>filtres=64 size_filres=(3,3)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chemeClr val="dk1"/>
                          </a:solidFill>
                        </a:rPr>
                        <a:t>dropout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None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200">
                          <a:solidFill>
                            <a:schemeClr val="dk1"/>
                          </a:solidFill>
                        </a:rPr>
                        <a:t>dropout = 0.5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conv2d_3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Relu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chemeClr val="dk1"/>
                          </a:solidFill>
                        </a:rPr>
                        <a:t>filtres=64 size_filres=(3,3)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chemeClr val="dk1"/>
                          </a:solidFill>
                        </a:rPr>
                        <a:t>conv2d_4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Relu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chemeClr val="dk1"/>
                          </a:solidFill>
                        </a:rPr>
                        <a:t>filtres=64 size_filres=(3,3)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chemeClr val="dk1"/>
                          </a:solidFill>
                        </a:rPr>
                        <a:t>max_pooling2d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None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chemeClr val="dk1"/>
                          </a:solidFill>
                        </a:rPr>
                        <a:t>size = (2,2)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chemeClr val="dk1"/>
                          </a:solidFill>
                        </a:rPr>
                        <a:t>conv2d_5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chemeClr val="dk1"/>
                          </a:solidFill>
                        </a:rPr>
                        <a:t>filtres=128 size_filres=(3,3)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5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chemeClr val="dk1"/>
                          </a:solidFill>
                        </a:rPr>
                        <a:t>………………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chemeClr val="dk1"/>
                          </a:solidFill>
                        </a:rPr>
                        <a:t>………………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……….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………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chemeClr val="dk1"/>
                          </a:solidFill>
                        </a:rPr>
                        <a:t>………………………………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chemeClr val="dk1"/>
                          </a:solidFill>
                        </a:rPr>
                        <a:t>………………………………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chemeClr val="dk1"/>
                          </a:solidFill>
                        </a:rPr>
                        <a:t>flatten (Flatten)          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chemeClr val="dk1"/>
                          </a:solidFill>
                        </a:rPr>
                        <a:t>unit = 1024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chemeClr val="dk1"/>
                          </a:solidFill>
                        </a:rPr>
                        <a:t>Dense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softmax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chemeClr val="dk1"/>
                          </a:solidFill>
                        </a:rPr>
                        <a:t>unit = 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8" name="Google Shape;208;p22"/>
          <p:cNvSpPr txBox="1"/>
          <p:nvPr/>
        </p:nvSpPr>
        <p:spPr>
          <a:xfrm>
            <a:off x="139825" y="26335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 txBox="1"/>
          <p:nvPr/>
        </p:nvSpPr>
        <p:spPr>
          <a:xfrm>
            <a:off x="-130781" y="2498581"/>
            <a:ext cx="3975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fr-FR" sz="1100" b="1"/>
              <a:t>3 couches entièrement connectées, et 1 couche de sortie</a:t>
            </a:r>
            <a:endParaRPr sz="1100" b="1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fr-FR" sz="1100" b="1"/>
              <a:t>le nombre de neurones dans la couche d'entrée de l'ANN est de 1024</a:t>
            </a:r>
            <a:endParaRPr sz="1100" b="1"/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>
            <a:spLocks noGrp="1"/>
          </p:cNvSpPr>
          <p:nvPr>
            <p:ph type="title"/>
          </p:nvPr>
        </p:nvSpPr>
        <p:spPr>
          <a:xfrm>
            <a:off x="3779071" y="2739376"/>
            <a:ext cx="5089415" cy="58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-FR" sz="4400"/>
              <a:t>Résultats et interprétations </a:t>
            </a:r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title" idx="2"/>
          </p:nvPr>
        </p:nvSpPr>
        <p:spPr>
          <a:xfrm>
            <a:off x="3968351" y="1262325"/>
            <a:ext cx="4462500" cy="11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fr-FR"/>
              <a:t>04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>
            <a:spLocks noGrp="1"/>
          </p:cNvSpPr>
          <p:nvPr>
            <p:ph type="title"/>
          </p:nvPr>
        </p:nvSpPr>
        <p:spPr>
          <a:xfrm>
            <a:off x="717800" y="383176"/>
            <a:ext cx="77082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</a:pPr>
            <a:r>
              <a:rPr lang="fr-FR"/>
              <a:t>Collecte des Données</a:t>
            </a:r>
            <a:endParaRPr/>
          </a:p>
        </p:txBody>
      </p:sp>
      <p:sp>
        <p:nvSpPr>
          <p:cNvPr id="221" name="Google Shape;221;p24"/>
          <p:cNvSpPr txBox="1"/>
          <p:nvPr/>
        </p:nvSpPr>
        <p:spPr>
          <a:xfrm>
            <a:off x="3064000" y="964497"/>
            <a:ext cx="33909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/>
              <a:t>35 887 </a:t>
            </a:r>
            <a:r>
              <a:rPr lang="fr-F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images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" name="Google Shape;222;p24"/>
          <p:cNvCxnSpPr/>
          <p:nvPr/>
        </p:nvCxnSpPr>
        <p:spPr>
          <a:xfrm flipH="1">
            <a:off x="878990" y="1303898"/>
            <a:ext cx="2744700" cy="892500"/>
          </a:xfrm>
          <a:prstGeom prst="straightConnector1">
            <a:avLst/>
          </a:prstGeom>
          <a:noFill/>
          <a:ln w="9525" cap="flat" cmpd="sng">
            <a:solidFill>
              <a:srgbClr val="0037A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3" name="Google Shape;223;p24"/>
          <p:cNvCxnSpPr/>
          <p:nvPr/>
        </p:nvCxnSpPr>
        <p:spPr>
          <a:xfrm>
            <a:off x="3628199" y="1291600"/>
            <a:ext cx="3134700" cy="917100"/>
          </a:xfrm>
          <a:prstGeom prst="straightConnector1">
            <a:avLst/>
          </a:prstGeom>
          <a:noFill/>
          <a:ln w="9525" cap="flat" cmpd="sng">
            <a:solidFill>
              <a:srgbClr val="0037A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24" name="Google Shape;2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50" y="2856100"/>
            <a:ext cx="2588475" cy="21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9557" y="2856099"/>
            <a:ext cx="2386817" cy="2152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p24"/>
          <p:cNvCxnSpPr/>
          <p:nvPr/>
        </p:nvCxnSpPr>
        <p:spPr>
          <a:xfrm>
            <a:off x="3623690" y="1278548"/>
            <a:ext cx="4500" cy="943200"/>
          </a:xfrm>
          <a:prstGeom prst="straightConnector1">
            <a:avLst/>
          </a:prstGeom>
          <a:noFill/>
          <a:ln w="9525" cap="flat" cmpd="sng">
            <a:solidFill>
              <a:srgbClr val="0037A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7" name="Google Shape;227;p24"/>
          <p:cNvSpPr txBox="1"/>
          <p:nvPr/>
        </p:nvSpPr>
        <p:spPr>
          <a:xfrm>
            <a:off x="562925" y="2387100"/>
            <a:ext cx="156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80% pour train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24"/>
          <p:cNvSpPr txBox="1"/>
          <p:nvPr/>
        </p:nvSpPr>
        <p:spPr>
          <a:xfrm>
            <a:off x="3399375" y="2387100"/>
            <a:ext cx="156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10% pour test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6364675" y="2387100"/>
            <a:ext cx="2144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10% pour validation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0" name="Google Shape;23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0488" y="2921750"/>
            <a:ext cx="2744699" cy="1861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>
            <a:spLocks noGrp="1"/>
          </p:cNvSpPr>
          <p:nvPr>
            <p:ph type="title"/>
          </p:nvPr>
        </p:nvSpPr>
        <p:spPr>
          <a:xfrm>
            <a:off x="717800" y="383176"/>
            <a:ext cx="77082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</a:pPr>
            <a:r>
              <a:rPr lang="fr-FR"/>
              <a:t>Prétraitement des Données</a:t>
            </a:r>
            <a:endParaRPr/>
          </a:p>
        </p:txBody>
      </p:sp>
      <p:sp>
        <p:nvSpPr>
          <p:cNvPr id="236" name="Google Shape;236;p25"/>
          <p:cNvSpPr txBox="1"/>
          <p:nvPr/>
        </p:nvSpPr>
        <p:spPr>
          <a:xfrm>
            <a:off x="304800" y="1800650"/>
            <a:ext cx="8433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Organisation des Données par </a:t>
            </a:r>
            <a:r>
              <a:rPr lang="fr-FR"/>
              <a:t>7</a:t>
            </a: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Classes : </a:t>
            </a:r>
            <a:r>
              <a:rPr lang="fr-FR" b="1"/>
              <a:t>neutre, bonheur, surprise, tristesse, colère, dégoût, peur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304800" y="2334042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Redimensionnement des Images : </a:t>
            </a:r>
            <a:r>
              <a:rPr lang="fr-FR"/>
              <a:t>48</a:t>
            </a: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fr-FR"/>
              <a:t>48</a:t>
            </a: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pixels</a:t>
            </a:r>
            <a:endParaRPr/>
          </a:p>
        </p:txBody>
      </p:sp>
      <p:sp>
        <p:nvSpPr>
          <p:cNvPr id="238" name="Google Shape;238;p25"/>
          <p:cNvSpPr txBox="1"/>
          <p:nvPr/>
        </p:nvSpPr>
        <p:spPr>
          <a:xfrm>
            <a:off x="304800" y="2798862"/>
            <a:ext cx="457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Création de Lots (Batches) : batch = </a:t>
            </a:r>
            <a:r>
              <a:rPr lang="fr-FR"/>
              <a:t>64</a:t>
            </a:r>
            <a:endParaRPr/>
          </a:p>
        </p:txBody>
      </p:sp>
      <p:sp>
        <p:nvSpPr>
          <p:cNvPr id="239" name="Google Shape;239;p25"/>
          <p:cNvSpPr txBox="1"/>
          <p:nvPr/>
        </p:nvSpPr>
        <p:spPr>
          <a:xfrm>
            <a:off x="304800" y="3324642"/>
            <a:ext cx="83439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Augmentation des données :  la rotation, le décalage en largeur et en hauteur, la normalisation, la 		           distorsion, le zoom, la retournement horizontal, et la méthode de 		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remplissage des pixels manquants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>
            <a:spLocks noGrp="1"/>
          </p:cNvSpPr>
          <p:nvPr>
            <p:ph type="title"/>
          </p:nvPr>
        </p:nvSpPr>
        <p:spPr>
          <a:xfrm>
            <a:off x="599562" y="192676"/>
            <a:ext cx="77082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</a:pPr>
            <a:r>
              <a:rPr lang="fr-FR"/>
              <a:t>Résultats</a:t>
            </a:r>
            <a:endParaRPr/>
          </a:p>
        </p:txBody>
      </p:sp>
      <p:sp>
        <p:nvSpPr>
          <p:cNvPr id="245" name="Google Shape;245;p26"/>
          <p:cNvSpPr txBox="1"/>
          <p:nvPr/>
        </p:nvSpPr>
        <p:spPr>
          <a:xfrm>
            <a:off x="466611" y="1076026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Évolution Accuracy et Accuracy-validation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6"/>
          <p:cNvSpPr txBox="1"/>
          <p:nvPr/>
        </p:nvSpPr>
        <p:spPr>
          <a:xfrm>
            <a:off x="5539740" y="1120421"/>
            <a:ext cx="294894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Évolution loss et loss-validation </a:t>
            </a:r>
            <a:endParaRPr/>
          </a:p>
        </p:txBody>
      </p:sp>
      <p:pic>
        <p:nvPicPr>
          <p:cNvPr id="247" name="Google Shape;247;p26"/>
          <p:cNvPicPr preferRelativeResize="0"/>
          <p:nvPr/>
        </p:nvPicPr>
        <p:blipFill rotWithShape="1">
          <a:blip r:embed="rId3">
            <a:alphaModFix/>
          </a:blip>
          <a:srcRect t="3623" r="2600"/>
          <a:stretch/>
        </p:blipFill>
        <p:spPr>
          <a:xfrm>
            <a:off x="4489075" y="1428209"/>
            <a:ext cx="4267201" cy="3191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875" y="1383803"/>
            <a:ext cx="4184274" cy="3180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>
            <a:spLocks noGrp="1"/>
          </p:cNvSpPr>
          <p:nvPr>
            <p:ph type="title"/>
          </p:nvPr>
        </p:nvSpPr>
        <p:spPr>
          <a:xfrm>
            <a:off x="717900" y="178926"/>
            <a:ext cx="77082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</a:pPr>
            <a:r>
              <a:rPr lang="fr-FR"/>
              <a:t>Évaluation des Performances </a:t>
            </a:r>
            <a:endParaRPr/>
          </a:p>
        </p:txBody>
      </p:sp>
      <p:sp>
        <p:nvSpPr>
          <p:cNvPr id="254" name="Google Shape;254;p27"/>
          <p:cNvSpPr/>
          <p:nvPr/>
        </p:nvSpPr>
        <p:spPr>
          <a:xfrm>
            <a:off x="5460725" y="4049875"/>
            <a:ext cx="3241500" cy="6477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0018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lt1"/>
                </a:solidFill>
              </a:rPr>
              <a:t>O</a:t>
            </a:r>
            <a:r>
              <a:rPr lang="fr-F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 trouve Accuracy =  </a:t>
            </a:r>
            <a:r>
              <a:rPr lang="fr-FR" sz="1200">
                <a:solidFill>
                  <a:schemeClr val="lt1"/>
                </a:solidFill>
              </a:rPr>
              <a:t>82</a:t>
            </a:r>
            <a:r>
              <a:rPr lang="fr-F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00" y="1316599"/>
            <a:ext cx="4587950" cy="382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125" y="1553650"/>
            <a:ext cx="3956025" cy="212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717800" y="383176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</a:pPr>
            <a:r>
              <a:rPr lang="fr-FR"/>
              <a:t>Plan :</a:t>
            </a:r>
            <a:br>
              <a:rPr lang="fr-FR"/>
            </a:b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ctrTitle" idx="2"/>
          </p:nvPr>
        </p:nvSpPr>
        <p:spPr>
          <a:xfrm>
            <a:off x="2211200" y="1411477"/>
            <a:ext cx="21504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</a:pPr>
            <a:r>
              <a:rPr lang="fr-FR"/>
              <a:t>Introduction </a:t>
            </a:r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title" idx="3"/>
          </p:nvPr>
        </p:nvSpPr>
        <p:spPr>
          <a:xfrm>
            <a:off x="717800" y="1166341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fr-FR"/>
              <a:t>01</a:t>
            </a:r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ctrTitle" idx="4"/>
          </p:nvPr>
        </p:nvSpPr>
        <p:spPr>
          <a:xfrm>
            <a:off x="6190831" y="1411477"/>
            <a:ext cx="254409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</a:pPr>
            <a:r>
              <a:rPr lang="fr-FR"/>
              <a:t>Contexte général  </a:t>
            </a:r>
            <a:br>
              <a:rPr lang="fr-FR"/>
            </a:br>
            <a:br>
              <a:rPr lang="fr-FR"/>
            </a:br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title" idx="5"/>
          </p:nvPr>
        </p:nvSpPr>
        <p:spPr>
          <a:xfrm>
            <a:off x="4571900" y="1154501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fr-FR"/>
              <a:t>02</a:t>
            </a:r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ctrTitle" idx="7"/>
          </p:nvPr>
        </p:nvSpPr>
        <p:spPr>
          <a:xfrm>
            <a:off x="2282504" y="2647739"/>
            <a:ext cx="2150400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-FR"/>
              <a:t>Approches basée sur CNN</a:t>
            </a:r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title" idx="8"/>
          </p:nvPr>
        </p:nvSpPr>
        <p:spPr>
          <a:xfrm>
            <a:off x="717800" y="2515551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fr-FR"/>
              <a:t>03</a:t>
            </a: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ctrTitle" idx="13"/>
          </p:nvPr>
        </p:nvSpPr>
        <p:spPr>
          <a:xfrm>
            <a:off x="6211987" y="2491150"/>
            <a:ext cx="2150400" cy="854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</a:pPr>
            <a:r>
              <a:rPr lang="fr-FR"/>
              <a:t>Résultats et interprétations </a:t>
            </a:r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title" idx="14"/>
          </p:nvPr>
        </p:nvSpPr>
        <p:spPr>
          <a:xfrm>
            <a:off x="4622787" y="2404301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fr-FR"/>
              <a:t>04</a:t>
            </a:r>
            <a:endParaRPr/>
          </a:p>
        </p:txBody>
      </p:sp>
      <p:sp>
        <p:nvSpPr>
          <p:cNvPr id="79" name="Google Shape;79;p10"/>
          <p:cNvSpPr txBox="1"/>
          <p:nvPr/>
        </p:nvSpPr>
        <p:spPr>
          <a:xfrm>
            <a:off x="2868200" y="3463876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Montserrat"/>
              <a:buNone/>
            </a:pPr>
            <a:r>
              <a:rPr lang="fr-FR" sz="7000" b="1" i="0" u="none" strike="noStrike" cap="none">
                <a:solidFill>
                  <a:srgbClr val="4A8CFF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  <a:endParaRPr/>
          </a:p>
        </p:txBody>
      </p:sp>
      <p:sp>
        <p:nvSpPr>
          <p:cNvPr id="80" name="Google Shape;80;p10"/>
          <p:cNvSpPr txBox="1"/>
          <p:nvPr/>
        </p:nvSpPr>
        <p:spPr>
          <a:xfrm>
            <a:off x="4361600" y="3771975"/>
            <a:ext cx="2150400" cy="854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</a:pPr>
            <a:r>
              <a:rPr lang="fr-FR"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>
            <a:spLocks noGrp="1"/>
          </p:cNvSpPr>
          <p:nvPr>
            <p:ph type="title"/>
          </p:nvPr>
        </p:nvSpPr>
        <p:spPr>
          <a:xfrm>
            <a:off x="3767782" y="2567927"/>
            <a:ext cx="5089415" cy="58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-FR" sz="4400"/>
              <a:t>Conclusion </a:t>
            </a:r>
            <a:endParaRPr sz="4400"/>
          </a:p>
        </p:txBody>
      </p:sp>
      <p:sp>
        <p:nvSpPr>
          <p:cNvPr id="262" name="Google Shape;262;p28"/>
          <p:cNvSpPr txBox="1">
            <a:spLocks noGrp="1"/>
          </p:cNvSpPr>
          <p:nvPr>
            <p:ph type="title" idx="2"/>
          </p:nvPr>
        </p:nvSpPr>
        <p:spPr>
          <a:xfrm>
            <a:off x="3968351" y="1262325"/>
            <a:ext cx="4462500" cy="11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fr-FR"/>
              <a:t>05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/>
          <p:nvPr/>
        </p:nvSpPr>
        <p:spPr>
          <a:xfrm>
            <a:off x="7269775" y="2571750"/>
            <a:ext cx="1359877" cy="2057400"/>
          </a:xfrm>
          <a:custGeom>
            <a:avLst/>
            <a:gdLst/>
            <a:ahLst/>
            <a:cxnLst/>
            <a:rect l="l" t="t" r="r" b="b"/>
            <a:pathLst>
              <a:path w="716314" h="1083733" extrusionOk="0">
                <a:moveTo>
                  <a:pt x="0" y="0"/>
                </a:moveTo>
                <a:lnTo>
                  <a:pt x="716314" y="0"/>
                </a:lnTo>
                <a:lnTo>
                  <a:pt x="716314" y="1083733"/>
                </a:lnTo>
                <a:lnTo>
                  <a:pt x="0" y="1083733"/>
                </a:lnTo>
                <a:close/>
              </a:path>
            </a:pathLst>
          </a:custGeom>
          <a:solidFill>
            <a:srgbClr val="92B9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5909898" y="0"/>
            <a:ext cx="1359877" cy="2571751"/>
          </a:xfrm>
          <a:custGeom>
            <a:avLst/>
            <a:gdLst/>
            <a:ahLst/>
            <a:cxnLst/>
            <a:rect l="l" t="t" r="r" b="b"/>
            <a:pathLst>
              <a:path w="716314" h="1354667" extrusionOk="0">
                <a:moveTo>
                  <a:pt x="0" y="0"/>
                </a:moveTo>
                <a:lnTo>
                  <a:pt x="716314" y="0"/>
                </a:lnTo>
                <a:lnTo>
                  <a:pt x="716314" y="1354667"/>
                </a:lnTo>
                <a:lnTo>
                  <a:pt x="0" y="1354667"/>
                </a:lnTo>
                <a:close/>
              </a:path>
            </a:pathLst>
          </a:custGeom>
          <a:solidFill>
            <a:srgbClr val="0059F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9"/>
          <p:cNvSpPr txBox="1"/>
          <p:nvPr/>
        </p:nvSpPr>
        <p:spPr>
          <a:xfrm>
            <a:off x="578398" y="1285876"/>
            <a:ext cx="4651500" cy="31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9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137" b="0" i="0" u="none" strike="noStrike" cap="none">
                <a:solidFill>
                  <a:srgbClr val="191919"/>
                </a:solidFill>
                <a:latin typeface="Algerian"/>
                <a:ea typeface="Algerian"/>
                <a:cs typeface="Algerian"/>
                <a:sym typeface="Algerian"/>
              </a:rPr>
              <a:t>MERCI POUR VOTRE ATTENTION !</a:t>
            </a:r>
            <a:endParaRPr/>
          </a:p>
          <a:p>
            <a:pPr marL="0" marR="0" lvl="0" indent="0" algn="ctr" rtl="0">
              <a:lnSpc>
                <a:spcPct val="94685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9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>
            <a:spLocks noGrp="1"/>
          </p:cNvSpPr>
          <p:nvPr>
            <p:ph type="title"/>
          </p:nvPr>
        </p:nvSpPr>
        <p:spPr>
          <a:xfrm>
            <a:off x="4137759" y="2318477"/>
            <a:ext cx="44625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-FR"/>
              <a:t>Introduction</a:t>
            </a:r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title" idx="2"/>
          </p:nvPr>
        </p:nvSpPr>
        <p:spPr>
          <a:xfrm>
            <a:off x="3968351" y="1262325"/>
            <a:ext cx="4462500" cy="11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fr-FR"/>
              <a:t>01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</a:pPr>
            <a:r>
              <a:rPr lang="fr-FR"/>
              <a:t>Introduction </a:t>
            </a:r>
            <a:endParaRPr/>
          </a:p>
        </p:txBody>
      </p:sp>
      <p:sp>
        <p:nvSpPr>
          <p:cNvPr id="92" name="Google Shape;92;p12"/>
          <p:cNvSpPr txBox="1"/>
          <p:nvPr/>
        </p:nvSpPr>
        <p:spPr>
          <a:xfrm>
            <a:off x="479625" y="1737375"/>
            <a:ext cx="51171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>
                <a:solidFill>
                  <a:srgbClr val="202124"/>
                </a:solidFill>
                <a:highlight>
                  <a:srgbClr val="FFFFFF"/>
                </a:highlight>
              </a:rPr>
              <a:t>Les visages sont le miroir de nos émotions, un langage universel que l'informatique apprend à décoder. La reconnaissance des émotions dans les visages, fusion de la vision par ordinateur et de l'intelligence artificielle, révolutionne notre compréhension des interactions humaines.</a:t>
            </a:r>
            <a:endParaRPr sz="15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93" name="Google Shape;93;p12"/>
          <p:cNvPicPr preferRelativeResize="0"/>
          <p:nvPr/>
        </p:nvPicPr>
        <p:blipFill rotWithShape="1">
          <a:blip r:embed="rId3">
            <a:alphaModFix/>
          </a:blip>
          <a:srcRect l="30453" r="28186"/>
          <a:stretch/>
        </p:blipFill>
        <p:spPr>
          <a:xfrm>
            <a:off x="6174100" y="1102850"/>
            <a:ext cx="2109875" cy="254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2935705" y="2404127"/>
            <a:ext cx="6109723" cy="100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-FR"/>
              <a:t>Contexte g</a:t>
            </a:r>
            <a:r>
              <a:rPr lang="fr-FR" sz="4800"/>
              <a:t>é</a:t>
            </a:r>
            <a:r>
              <a:rPr lang="fr-FR"/>
              <a:t>n</a:t>
            </a:r>
            <a:r>
              <a:rPr lang="fr-FR" sz="4800"/>
              <a:t>é</a:t>
            </a:r>
            <a:r>
              <a:rPr lang="fr-FR"/>
              <a:t>ral </a:t>
            </a: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2"/>
          </p:nvPr>
        </p:nvSpPr>
        <p:spPr>
          <a:xfrm>
            <a:off x="3956319" y="1262325"/>
            <a:ext cx="4462500" cy="11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fr-FR"/>
              <a:t>02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4"/>
          <p:cNvPicPr preferRelativeResize="0"/>
          <p:nvPr/>
        </p:nvPicPr>
        <p:blipFill rotWithShape="1">
          <a:blip r:embed="rId3">
            <a:alphaModFix/>
          </a:blip>
          <a:srcRect r="9901"/>
          <a:stretch/>
        </p:blipFill>
        <p:spPr>
          <a:xfrm>
            <a:off x="4261612" y="3825725"/>
            <a:ext cx="571200" cy="7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3125" y="3266294"/>
            <a:ext cx="832750" cy="98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4575" y="1410874"/>
            <a:ext cx="832761" cy="108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2400" y="3234911"/>
            <a:ext cx="875575" cy="1080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8100" y="2426650"/>
            <a:ext cx="774300" cy="10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99330" y="1543411"/>
            <a:ext cx="958220" cy="10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717900" y="8102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fr-FR"/>
              <a:t>Contexte général </a:t>
            </a:r>
            <a:endParaRPr/>
          </a:p>
        </p:txBody>
      </p:sp>
      <p:sp>
        <p:nvSpPr>
          <p:cNvPr id="111" name="Google Shape;111;p14" descr="Face Anti-spoofing, Face Presentation Attack Detection"/>
          <p:cNvSpPr/>
          <p:nvPr/>
        </p:nvSpPr>
        <p:spPr>
          <a:xfrm>
            <a:off x="4451100" y="26398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88150" y="653725"/>
            <a:ext cx="79677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202124"/>
                </a:solidFill>
                <a:highlight>
                  <a:srgbClr val="FFFFFF"/>
                </a:highlight>
              </a:rPr>
              <a:t>Le projet de reconnaissance des émotions dans les visages, à  l'intersection de la vision par ordinateur et de l'intelligence artificielle, répond à la demande croissante de technologies empathiques. Notre initiative se concentre sur le déchiffrage des expressions faciales humaines, en mettant particulièrement l'accent sur 7 classes émotionnelles : </a:t>
            </a:r>
            <a:endParaRPr sz="13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cxnSp>
        <p:nvCxnSpPr>
          <p:cNvPr id="113" name="Google Shape;113;p14"/>
          <p:cNvCxnSpPr/>
          <p:nvPr/>
        </p:nvCxnSpPr>
        <p:spPr>
          <a:xfrm rot="10800000" flipH="1">
            <a:off x="5418231" y="2170078"/>
            <a:ext cx="1108800" cy="574800"/>
          </a:xfrm>
          <a:prstGeom prst="straightConnector1">
            <a:avLst/>
          </a:prstGeom>
          <a:noFill/>
          <a:ln w="9525" cap="flat" cmpd="sng">
            <a:solidFill>
              <a:srgbClr val="0037A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4" name="Google Shape;114;p14"/>
          <p:cNvCxnSpPr>
            <a:endCxn id="105" idx="1"/>
          </p:cNvCxnSpPr>
          <p:nvPr/>
        </p:nvCxnSpPr>
        <p:spPr>
          <a:xfrm>
            <a:off x="5452025" y="3502083"/>
            <a:ext cx="1361100" cy="255900"/>
          </a:xfrm>
          <a:prstGeom prst="straightConnector1">
            <a:avLst/>
          </a:prstGeom>
          <a:noFill/>
          <a:ln w="9525" cap="flat" cmpd="sng">
            <a:solidFill>
              <a:srgbClr val="0037A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5" name="Google Shape;115;p14"/>
          <p:cNvCxnSpPr>
            <a:endCxn id="104" idx="1"/>
          </p:cNvCxnSpPr>
          <p:nvPr/>
        </p:nvCxnSpPr>
        <p:spPr>
          <a:xfrm>
            <a:off x="3140212" y="3888625"/>
            <a:ext cx="1121400" cy="314700"/>
          </a:xfrm>
          <a:prstGeom prst="straightConnector1">
            <a:avLst/>
          </a:prstGeom>
          <a:noFill/>
          <a:ln w="9525" cap="flat" cmpd="sng">
            <a:solidFill>
              <a:srgbClr val="0037A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6" name="Google Shape;116;p14"/>
          <p:cNvCxnSpPr/>
          <p:nvPr/>
        </p:nvCxnSpPr>
        <p:spPr>
          <a:xfrm flipH="1">
            <a:off x="2008507" y="3461943"/>
            <a:ext cx="1099200" cy="426600"/>
          </a:xfrm>
          <a:prstGeom prst="straightConnector1">
            <a:avLst/>
          </a:prstGeom>
          <a:noFill/>
          <a:ln w="9525" cap="flat" cmpd="sng">
            <a:solidFill>
              <a:srgbClr val="0037A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7" name="Google Shape;117;p14"/>
          <p:cNvSpPr txBox="1"/>
          <p:nvPr/>
        </p:nvSpPr>
        <p:spPr>
          <a:xfrm>
            <a:off x="6474547" y="2303575"/>
            <a:ext cx="774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374151"/>
                </a:solidFill>
              </a:rPr>
              <a:t>Colère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6993659" y="4095575"/>
            <a:ext cx="571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Peur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4216351" y="4491200"/>
            <a:ext cx="774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Dégoût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368101" y="3276475"/>
            <a:ext cx="95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surprise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1433292" y="2396525"/>
            <a:ext cx="774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neutre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125850" y="2247925"/>
            <a:ext cx="2274225" cy="163428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23" name="Google Shape;123;p14"/>
          <p:cNvCxnSpPr/>
          <p:nvPr/>
        </p:nvCxnSpPr>
        <p:spPr>
          <a:xfrm rot="10800000">
            <a:off x="1975973" y="2204825"/>
            <a:ext cx="1164300" cy="496800"/>
          </a:xfrm>
          <a:prstGeom prst="straightConnector1">
            <a:avLst/>
          </a:prstGeom>
          <a:noFill/>
          <a:ln w="9525" cap="flat" cmpd="sng">
            <a:solidFill>
              <a:srgbClr val="0037A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4" name="Google Shape;124;p14"/>
          <p:cNvSpPr txBox="1"/>
          <p:nvPr/>
        </p:nvSpPr>
        <p:spPr>
          <a:xfrm>
            <a:off x="2859750" y="1940125"/>
            <a:ext cx="3065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0059F6"/>
                </a:solidFill>
                <a:latin typeface="Montserrat"/>
                <a:ea typeface="Montserrat"/>
                <a:cs typeface="Montserrat"/>
                <a:sym typeface="Montserrat"/>
              </a:rPr>
              <a:t>Reconnaissance des </a:t>
            </a:r>
            <a:r>
              <a:rPr lang="fr-FR" b="1">
                <a:solidFill>
                  <a:srgbClr val="0059F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-FR">
                <a:solidFill>
                  <a:srgbClr val="0059F6"/>
                </a:solidFill>
                <a:latin typeface="Montserrat"/>
                <a:ea typeface="Montserrat"/>
                <a:cs typeface="Montserrat"/>
                <a:sym typeface="Montserrat"/>
              </a:rPr>
              <a:t>émotions </a:t>
            </a:r>
            <a:endParaRPr sz="1400" b="0" i="0" u="none" strike="noStrike" cap="none">
              <a:solidFill>
                <a:srgbClr val="0059F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12700" y="2389549"/>
            <a:ext cx="958225" cy="11095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14"/>
          <p:cNvCxnSpPr>
            <a:stCxn id="122" idx="1"/>
            <a:endCxn id="108" idx="3"/>
          </p:cNvCxnSpPr>
          <p:nvPr/>
        </p:nvCxnSpPr>
        <p:spPr>
          <a:xfrm rot="10800000">
            <a:off x="1142550" y="2944165"/>
            <a:ext cx="1983300" cy="120900"/>
          </a:xfrm>
          <a:prstGeom prst="straightConnector1">
            <a:avLst/>
          </a:prstGeom>
          <a:noFill/>
          <a:ln w="9525" cap="flat" cmpd="sng">
            <a:solidFill>
              <a:srgbClr val="0037A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7" name="Google Shape;127;p14"/>
          <p:cNvSpPr txBox="1"/>
          <p:nvPr/>
        </p:nvSpPr>
        <p:spPr>
          <a:xfrm>
            <a:off x="1142551" y="4153150"/>
            <a:ext cx="95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bonheur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14"/>
          <p:cNvCxnSpPr>
            <a:stCxn id="122" idx="3"/>
            <a:endCxn id="125" idx="1"/>
          </p:cNvCxnSpPr>
          <p:nvPr/>
        </p:nvCxnSpPr>
        <p:spPr>
          <a:xfrm rot="10800000" flipH="1">
            <a:off x="5400075" y="2944165"/>
            <a:ext cx="2412600" cy="120900"/>
          </a:xfrm>
          <a:prstGeom prst="straightConnector1">
            <a:avLst/>
          </a:prstGeom>
          <a:noFill/>
          <a:ln w="9525" cap="flat" cmpd="sng">
            <a:solidFill>
              <a:srgbClr val="0037A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9" name="Google Shape;129;p14"/>
          <p:cNvSpPr txBox="1"/>
          <p:nvPr/>
        </p:nvSpPr>
        <p:spPr>
          <a:xfrm>
            <a:off x="7924200" y="3276475"/>
            <a:ext cx="1019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tristesse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title"/>
          </p:nvPr>
        </p:nvSpPr>
        <p:spPr>
          <a:xfrm>
            <a:off x="717900" y="171175"/>
            <a:ext cx="7708200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</a:pPr>
            <a:r>
              <a:rPr lang="fr-FR"/>
              <a:t>L'importance de la Reconnaissance des Émotions dans les Visages</a:t>
            </a:r>
            <a:endParaRPr/>
          </a:p>
        </p:txBody>
      </p:sp>
      <p:sp>
        <p:nvSpPr>
          <p:cNvPr id="135" name="Google Shape;135;p15" descr="Face Anti-spoofing, Face Presentation Attack Detection"/>
          <p:cNvSpPr/>
          <p:nvPr/>
        </p:nvSpPr>
        <p:spPr>
          <a:xfrm>
            <a:off x="1784925" y="30488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5061500" y="2826213"/>
            <a:ext cx="2721000" cy="833100"/>
          </a:xfrm>
          <a:prstGeom prst="roundRect">
            <a:avLst>
              <a:gd name="adj" fmla="val 50000"/>
            </a:avLst>
          </a:prstGeom>
          <a:solidFill>
            <a:srgbClr val="5FD0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6363125" y="1621238"/>
            <a:ext cx="2721000" cy="833100"/>
          </a:xfrm>
          <a:prstGeom prst="roundRect">
            <a:avLst>
              <a:gd name="adj" fmla="val 50000"/>
            </a:avLst>
          </a:prstGeom>
          <a:solidFill>
            <a:srgbClr val="32AA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1608075" y="2826213"/>
            <a:ext cx="2721000" cy="833100"/>
          </a:xfrm>
          <a:prstGeom prst="roundRect">
            <a:avLst>
              <a:gd name="adj" fmla="val 50000"/>
            </a:avLst>
          </a:prstGeom>
          <a:solidFill>
            <a:srgbClr val="FFC6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43975" y="1621238"/>
            <a:ext cx="2721000" cy="833100"/>
          </a:xfrm>
          <a:prstGeom prst="roundRect">
            <a:avLst>
              <a:gd name="adj" fmla="val 50000"/>
            </a:avLst>
          </a:prstGeom>
          <a:solidFill>
            <a:srgbClr val="FF80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441025" y="1743788"/>
            <a:ext cx="1926900" cy="5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Santé Mentale </a:t>
            </a:r>
            <a:endParaRPr sz="18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2089725" y="2932137"/>
            <a:ext cx="19269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Marketing et Expérience Client </a:t>
            </a:r>
            <a:endParaRPr sz="18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6854650" y="1743811"/>
            <a:ext cx="1926900" cy="5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Interaction Homme-Machine</a:t>
            </a:r>
            <a:endParaRPr sz="18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3" name="Google Shape;143;p15"/>
          <p:cNvSpPr txBox="1"/>
          <p:nvPr/>
        </p:nvSpPr>
        <p:spPr>
          <a:xfrm>
            <a:off x="5458550" y="2932113"/>
            <a:ext cx="19269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Évolution des Relations Sociales</a:t>
            </a:r>
            <a:endParaRPr sz="18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3340000" y="1621250"/>
            <a:ext cx="2721000" cy="833100"/>
          </a:xfrm>
          <a:prstGeom prst="roundRect">
            <a:avLst>
              <a:gd name="adj" fmla="val 50000"/>
            </a:avLst>
          </a:prstGeom>
          <a:solidFill>
            <a:srgbClr val="D55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 txBox="1"/>
          <p:nvPr/>
        </p:nvSpPr>
        <p:spPr>
          <a:xfrm>
            <a:off x="3737050" y="1746188"/>
            <a:ext cx="1926900" cy="5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Compréhension Humaine Améliorée </a:t>
            </a:r>
            <a:endParaRPr sz="18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 descr="Face Anti-spoofing, Face Presentation Attack Detection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-1117227" y="789290"/>
            <a:ext cx="6676465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fr-FR" sz="2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Solution adoptée </a:t>
            </a:r>
            <a:endParaRPr sz="28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16" descr="A Guide to Deep Learning and Neural Network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9600" y="0"/>
            <a:ext cx="4724400" cy="483436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6"/>
          <p:cNvSpPr txBox="1"/>
          <p:nvPr/>
        </p:nvSpPr>
        <p:spPr>
          <a:xfrm>
            <a:off x="510988" y="1976718"/>
            <a:ext cx="37989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❏"/>
            </a:pPr>
            <a:r>
              <a:rPr lang="fr-FR" sz="1200" b="1" i="0" u="none" strike="noStrike" cap="none">
                <a:solidFill>
                  <a:srgbClr val="000000"/>
                </a:solidFill>
              </a:rPr>
              <a:t>L'utilisation de réseaux de neurones convolutionnels (CNN)</a:t>
            </a:r>
            <a:endParaRPr sz="1500" b="1"/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fr-FR" sz="1200" b="1"/>
              <a:t>Hyperparamètres optimisés</a:t>
            </a:r>
            <a:endParaRPr sz="1200" b="1" i="0" u="none" strike="noStrike" cap="none">
              <a:solidFill>
                <a:srgbClr val="000000"/>
              </a:solidFill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❏"/>
            </a:pPr>
            <a:r>
              <a:rPr lang="fr-FR" sz="1200" b="1" i="0" u="none" strike="noStrike" cap="none">
                <a:solidFill>
                  <a:srgbClr val="000000"/>
                </a:solidFill>
              </a:rPr>
              <a:t>Diminuer le taux d’erreur</a:t>
            </a:r>
            <a:endParaRPr sz="1500" b="1"/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❏"/>
            </a:pPr>
            <a:r>
              <a:rPr lang="fr-FR" sz="1200" b="1" i="0" u="none" strike="noStrike" cap="none">
                <a:solidFill>
                  <a:srgbClr val="000000"/>
                </a:solidFill>
              </a:rPr>
              <a:t>Augmenter la précision</a:t>
            </a:r>
            <a:endParaRPr sz="15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3714045" y="3055465"/>
            <a:ext cx="5078127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-FR" sz="2800"/>
              <a:t>Approches basée sur CNN</a:t>
            </a:r>
            <a:endParaRPr sz="2800"/>
          </a:p>
        </p:txBody>
      </p:sp>
      <p:sp>
        <p:nvSpPr>
          <p:cNvPr id="159" name="Google Shape;159;p17"/>
          <p:cNvSpPr txBox="1">
            <a:spLocks noGrp="1"/>
          </p:cNvSpPr>
          <p:nvPr>
            <p:ph type="title" idx="2"/>
          </p:nvPr>
        </p:nvSpPr>
        <p:spPr>
          <a:xfrm>
            <a:off x="3968351" y="1262325"/>
            <a:ext cx="4462500" cy="11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fr-FR"/>
              <a:t>03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620</Words>
  <Application>Microsoft Office PowerPoint</Application>
  <PresentationFormat>Affichage à l'écran (16:9)</PresentationFormat>
  <Paragraphs>126</Paragraphs>
  <Slides>21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Roboto</vt:lpstr>
      <vt:lpstr>Fira Sans Extra Condensed SemiBold</vt:lpstr>
      <vt:lpstr>Calibri</vt:lpstr>
      <vt:lpstr>Algerian</vt:lpstr>
      <vt:lpstr>Arial</vt:lpstr>
      <vt:lpstr>Fira Sans Extra Condensed Medium</vt:lpstr>
      <vt:lpstr>Montserrat</vt:lpstr>
      <vt:lpstr>Management Consulting Toolkit by Slidesgo</vt:lpstr>
      <vt:lpstr>Reconnaissance des émotions dans les visages</vt:lpstr>
      <vt:lpstr>Plan : </vt:lpstr>
      <vt:lpstr>Introduction</vt:lpstr>
      <vt:lpstr>Introduction </vt:lpstr>
      <vt:lpstr>Contexte général </vt:lpstr>
      <vt:lpstr>Contexte général </vt:lpstr>
      <vt:lpstr>L'importance de la Reconnaissance des Émotions dans les Visages</vt:lpstr>
      <vt:lpstr>Présentation PowerPoint</vt:lpstr>
      <vt:lpstr>Approches basée sur CNN</vt:lpstr>
      <vt:lpstr>Conception</vt:lpstr>
      <vt:lpstr>convolution</vt:lpstr>
      <vt:lpstr>activations ReLU</vt:lpstr>
      <vt:lpstr>max pooling</vt:lpstr>
      <vt:lpstr>Architecture CNN utilisée.</vt:lpstr>
      <vt:lpstr>Résultats et interprétations </vt:lpstr>
      <vt:lpstr>Collecte des Données</vt:lpstr>
      <vt:lpstr>Prétraitement des Données</vt:lpstr>
      <vt:lpstr>Résultats</vt:lpstr>
      <vt:lpstr>Évaluation des Performances </vt:lpstr>
      <vt:lpstr>Conclusion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Reconnaissance des émotions dans les visages</dc:title>
  <cp:lastModifiedBy>RPC</cp:lastModifiedBy>
  <cp:revision>1</cp:revision>
  <dcterms:modified xsi:type="dcterms:W3CDTF">2024-01-12T10:51:50Z</dcterms:modified>
</cp:coreProperties>
</file>