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5" r:id="rId4"/>
    <p:sldId id="266" r:id="rId5"/>
    <p:sldId id="258" r:id="rId6"/>
    <p:sldId id="259" r:id="rId7"/>
    <p:sldId id="260" r:id="rId8"/>
    <p:sldId id="264" r:id="rId9"/>
    <p:sldId id="261" r:id="rId10"/>
    <p:sldId id="262" r:id="rId11"/>
    <p:sldId id="263" r:id="rId12"/>
    <p:sldId id="267" r:id="rId13"/>
    <p:sldId id="268" r:id="rId14"/>
    <p:sldId id="269" r:id="rId15"/>
  </p:sldIdLst>
  <p:sldSz cx="12192000" cy="6858000"/>
  <p:notesSz cx="6858000" cy="9144000"/>
  <p:defaultTextStyle>
    <a:defPPr>
      <a:defRPr lang="es-C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944" autoAdjust="0"/>
  </p:normalViewPr>
  <p:slideViewPr>
    <p:cSldViewPr snapToGrid="0">
      <p:cViewPr varScale="1">
        <p:scale>
          <a:sx n="51" d="100"/>
          <a:sy n="51"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U"/>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F6355-15BC-4386-B607-DB90E47A2060}" type="datetimeFigureOut">
              <a:rPr lang="es-CU" smtClean="0"/>
              <a:t>17/6/2023</a:t>
            </a:fld>
            <a:endParaRPr lang="es-CU"/>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U"/>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U"/>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3C1A8-1C52-418A-B53F-A6CC735FBC41}" type="slidenum">
              <a:rPr lang="es-CU" smtClean="0"/>
              <a:t>‹Nº›</a:t>
            </a:fld>
            <a:endParaRPr lang="es-CU"/>
          </a:p>
        </p:txBody>
      </p:sp>
    </p:spTree>
    <p:extLst>
      <p:ext uri="{BB962C8B-B14F-4D97-AF65-F5344CB8AC3E}">
        <p14:creationId xmlns:p14="http://schemas.microsoft.com/office/powerpoint/2010/main" val="73461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kenhub.com/es/library/anatomia-es/oido-humano"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kenhub.com/es/library/anatomia-es/oido-interno" TargetMode="External"/><Relationship Id="rId5" Type="http://schemas.openxmlformats.org/officeDocument/2006/relationships/hyperlink" Target="https://www.kenhub.com/es/library/anatomia-es/membrana-timpanica" TargetMode="External"/><Relationship Id="rId4" Type="http://schemas.openxmlformats.org/officeDocument/2006/relationships/hyperlink" Target="https://www.kenhub.com/es/library/anatomia-es/hueso-tempora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Caso: Paciente de 5 años de edad que, desde pequeño producto a cuadros de infecciones respiratorias frecuentes y otitis media a repetición que llegaban a producirle supuración y perforación de la membrana del tímpano que es la que protege el oído medio, todo esto le provoco deformación de la misma y daño en los huesecillos, causando déficit de la audición o sea una Hipoacusia bilateral predominantemente   del oído izquierdo.</a:t>
            </a:r>
            <a:endParaRPr lang="es-CU" sz="1200" kern="1200" dirty="0">
              <a:solidFill>
                <a:schemeClr val="tx1"/>
              </a:solidFill>
              <a:effectLst/>
              <a:latin typeface="+mn-lt"/>
              <a:ea typeface="+mn-ea"/>
              <a:cs typeface="+mn-cs"/>
            </a:endParaRPr>
          </a:p>
          <a:p>
            <a:endParaRPr lang="es-CU" dirty="0"/>
          </a:p>
        </p:txBody>
      </p:sp>
      <p:sp>
        <p:nvSpPr>
          <p:cNvPr id="4" name="Marcador de número de diapositiva 3"/>
          <p:cNvSpPr>
            <a:spLocks noGrp="1"/>
          </p:cNvSpPr>
          <p:nvPr>
            <p:ph type="sldNum" sz="quarter" idx="10"/>
          </p:nvPr>
        </p:nvSpPr>
        <p:spPr/>
        <p:txBody>
          <a:bodyPr/>
          <a:lstStyle/>
          <a:p>
            <a:fld id="{B093C1A8-1C52-418A-B53F-A6CC735FBC41}" type="slidenum">
              <a:rPr lang="es-CU" smtClean="0"/>
              <a:t>4</a:t>
            </a:fld>
            <a:endParaRPr lang="es-CU"/>
          </a:p>
        </p:txBody>
      </p:sp>
    </p:spTree>
    <p:extLst>
      <p:ext uri="{BB962C8B-B14F-4D97-AF65-F5344CB8AC3E}">
        <p14:creationId xmlns:p14="http://schemas.microsoft.com/office/powerpoint/2010/main" val="424637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U" sz="4400" dirty="0">
                <a:latin typeface="Arial" panose="020B0604020202020204" pitchFamily="34" charset="0"/>
                <a:cs typeface="Arial" panose="020B0604020202020204" pitchFamily="34" charset="0"/>
              </a:rPr>
              <a:t>La hipoacusia puede estar causada por múltiples patologías, desde un proceso banal y fácilmente tratable hasta un proceso sistémico más grave que curse con hipoacusia. Existen varios grados de hipoacusia: desde los casos leves, que a veces pasan desapercibidos, a los casos más severos, que llegan incluso a ser invalidantes.</a:t>
            </a:r>
          </a:p>
          <a:p>
            <a:endParaRPr lang="es-CU" dirty="0"/>
          </a:p>
        </p:txBody>
      </p:sp>
      <p:sp>
        <p:nvSpPr>
          <p:cNvPr id="4" name="Marcador de número de diapositiva 3"/>
          <p:cNvSpPr>
            <a:spLocks noGrp="1"/>
          </p:cNvSpPr>
          <p:nvPr>
            <p:ph type="sldNum" sz="quarter" idx="10"/>
          </p:nvPr>
        </p:nvSpPr>
        <p:spPr/>
        <p:txBody>
          <a:bodyPr/>
          <a:lstStyle/>
          <a:p>
            <a:fld id="{B093C1A8-1C52-418A-B53F-A6CC735FBC41}" type="slidenum">
              <a:rPr lang="es-CU" smtClean="0"/>
              <a:t>5</a:t>
            </a:fld>
            <a:endParaRPr lang="es-CU"/>
          </a:p>
        </p:txBody>
      </p:sp>
    </p:spTree>
    <p:extLst>
      <p:ext uri="{BB962C8B-B14F-4D97-AF65-F5344CB8AC3E}">
        <p14:creationId xmlns:p14="http://schemas.microsoft.com/office/powerpoint/2010/main" val="283880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u="sng" kern="1200" dirty="0">
                <a:solidFill>
                  <a:schemeClr val="tx1"/>
                </a:solidFill>
                <a:effectLst/>
                <a:latin typeface="+mn-lt"/>
                <a:ea typeface="+mn-ea"/>
                <a:cs typeface="+mn-cs"/>
              </a:rPr>
              <a:t>Estructura del oído </a:t>
            </a:r>
            <a:endParaRPr lang="es-CU"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órgano del oído está constituido por tres partes: el oído externo, el oído medio y el oído interno. </a:t>
            </a:r>
            <a:endParaRPr lang="es-CU" sz="1200" kern="1200" dirty="0">
              <a:solidFill>
                <a:schemeClr val="tx1"/>
              </a:solidFill>
              <a:effectLst/>
              <a:latin typeface="+mn-lt"/>
              <a:ea typeface="+mn-ea"/>
              <a:cs typeface="+mn-cs"/>
            </a:endParaRPr>
          </a:p>
          <a:p>
            <a:endParaRPr lang="es-CU" dirty="0"/>
          </a:p>
        </p:txBody>
      </p:sp>
      <p:sp>
        <p:nvSpPr>
          <p:cNvPr id="4" name="Marcador de número de diapositiva 3"/>
          <p:cNvSpPr>
            <a:spLocks noGrp="1"/>
          </p:cNvSpPr>
          <p:nvPr>
            <p:ph type="sldNum" sz="quarter" idx="10"/>
          </p:nvPr>
        </p:nvSpPr>
        <p:spPr/>
        <p:txBody>
          <a:bodyPr/>
          <a:lstStyle/>
          <a:p>
            <a:fld id="{B093C1A8-1C52-418A-B53F-A6CC735FBC41}" type="slidenum">
              <a:rPr lang="es-CU" smtClean="0"/>
              <a:t>8</a:t>
            </a:fld>
            <a:endParaRPr lang="es-CU"/>
          </a:p>
        </p:txBody>
      </p:sp>
    </p:spTree>
    <p:extLst>
      <p:ext uri="{BB962C8B-B14F-4D97-AF65-F5344CB8AC3E}">
        <p14:creationId xmlns:p14="http://schemas.microsoft.com/office/powerpoint/2010/main" val="336416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oído externo está constituido por el pabellón de la oreja y por el conducto auditivo externo. </a:t>
            </a:r>
            <a:endParaRPr lang="es-CU" sz="1200" kern="1200" dirty="0">
              <a:solidFill>
                <a:schemeClr val="tx1"/>
              </a:solidFill>
              <a:effectLst/>
              <a:latin typeface="+mn-lt"/>
              <a:ea typeface="+mn-ea"/>
              <a:cs typeface="+mn-cs"/>
            </a:endParaRPr>
          </a:p>
          <a:p>
            <a:r>
              <a:rPr lang="es-CU" dirty="0"/>
              <a:t>El oído externo es el primer órgano acústico, situado en posición lateral respecto a los oídos medio e interno; está constituido por dos partes: el pabellón (</a:t>
            </a:r>
            <a:r>
              <a:rPr lang="es-CU" dirty="0" err="1"/>
              <a:t>auricula</a:t>
            </a:r>
            <a:r>
              <a:rPr lang="es-CU" dirty="0"/>
              <a:t>), que tiene forma de embudo irregular que recibe los sonidos exteriores, y el conducto auditivo externo o CAE (</a:t>
            </a:r>
            <a:r>
              <a:rPr lang="es-CU" dirty="0" err="1"/>
              <a:t>meatus</a:t>
            </a:r>
            <a:r>
              <a:rPr lang="es-CU" dirty="0"/>
              <a:t> </a:t>
            </a:r>
            <a:r>
              <a:rPr lang="es-CU" dirty="0" err="1"/>
              <a:t>acusticus</a:t>
            </a:r>
            <a:r>
              <a:rPr lang="es-CU" dirty="0"/>
              <a:t> </a:t>
            </a:r>
            <a:r>
              <a:rPr lang="es-CU" dirty="0" err="1"/>
              <a:t>externus</a:t>
            </a:r>
            <a:r>
              <a:rPr lang="es-CU" dirty="0"/>
              <a:t>), que es un conducto aéreo que lleva el sonido a la membrana timpánica. </a:t>
            </a:r>
          </a:p>
        </p:txBody>
      </p:sp>
      <p:sp>
        <p:nvSpPr>
          <p:cNvPr id="4" name="Marcador de número de diapositiva 3"/>
          <p:cNvSpPr>
            <a:spLocks noGrp="1"/>
          </p:cNvSpPr>
          <p:nvPr>
            <p:ph type="sldNum" sz="quarter" idx="10"/>
          </p:nvPr>
        </p:nvSpPr>
        <p:spPr/>
        <p:txBody>
          <a:bodyPr/>
          <a:lstStyle/>
          <a:p>
            <a:fld id="{B093C1A8-1C52-418A-B53F-A6CC735FBC41}" type="slidenum">
              <a:rPr lang="es-CU" smtClean="0"/>
              <a:t>9</a:t>
            </a:fld>
            <a:endParaRPr lang="es-CU"/>
          </a:p>
        </p:txBody>
      </p:sp>
    </p:spTree>
    <p:extLst>
      <p:ext uri="{BB962C8B-B14F-4D97-AF65-F5344CB8AC3E}">
        <p14:creationId xmlns:p14="http://schemas.microsoft.com/office/powerpoint/2010/main" val="1267911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El </a:t>
            </a:r>
            <a:r>
              <a:rPr lang="es-CU" b="1" dirty="0"/>
              <a:t>oído medio </a:t>
            </a:r>
            <a:r>
              <a:rPr lang="es-CU" dirty="0"/>
              <a:t>es la parte media del </a:t>
            </a:r>
            <a:r>
              <a:rPr lang="es-CU" dirty="0">
                <a:hlinkClick r:id="rId3"/>
              </a:rPr>
              <a:t>oído humano</a:t>
            </a:r>
            <a:r>
              <a:rPr lang="es-CU" dirty="0"/>
              <a:t>. Es un sistema complejo de aberturas y conductos ubicado principalmente dentro del </a:t>
            </a:r>
            <a:r>
              <a:rPr lang="es-CU" dirty="0">
                <a:hlinkClick r:id="rId4"/>
              </a:rPr>
              <a:t>hueso temporal</a:t>
            </a:r>
            <a:r>
              <a:rPr lang="es-CU" dirty="0"/>
              <a:t>. Su función es la de transferir las vibraciones producidas por el sonido hacia la </a:t>
            </a:r>
            <a:r>
              <a:rPr lang="es-CU" dirty="0">
                <a:hlinkClick r:id="rId5"/>
              </a:rPr>
              <a:t>membrana timpánica</a:t>
            </a:r>
            <a:r>
              <a:rPr lang="es-CU" dirty="0"/>
              <a:t>, para de ahí pasar las ondas sonoras hacia el </a:t>
            </a:r>
            <a:r>
              <a:rPr lang="es-CU" dirty="0">
                <a:hlinkClick r:id="rId6"/>
              </a:rPr>
              <a:t>oído interno</a:t>
            </a:r>
            <a:r>
              <a:rPr lang="es-CU" dirty="0"/>
              <a:t>. </a:t>
            </a:r>
          </a:p>
          <a:p>
            <a:r>
              <a:rPr lang="es-CU" dirty="0"/>
              <a:t>El oído medio es una cámara endodérmica conectada a la faringe por la trompa de Eustaquio, que realiza tres misiones fundamentales: </a:t>
            </a:r>
          </a:p>
          <a:p>
            <a:pPr marL="228600" indent="-228600">
              <a:buAutoNum type="arabicParenR"/>
            </a:pPr>
            <a:r>
              <a:rPr lang="es-CU" dirty="0"/>
              <a:t>transformar las ondas acústicas en vibraciones mecánicas, </a:t>
            </a:r>
          </a:p>
          <a:p>
            <a:pPr marL="228600" indent="-228600">
              <a:buAutoNum type="arabicParenR"/>
            </a:pPr>
            <a:r>
              <a:rPr lang="es-CU" dirty="0"/>
              <a:t>adaptar la impedancia entre el medio aéreo externo y el medio líquido del oído interno, y </a:t>
            </a:r>
          </a:p>
          <a:p>
            <a:pPr marL="228600" indent="-228600">
              <a:buAutoNum type="arabicParenR"/>
            </a:pPr>
            <a:r>
              <a:rPr lang="es-CU" dirty="0"/>
              <a:t>proteger al oído interno, modulando la cantidad de energía que recibe.</a:t>
            </a:r>
          </a:p>
        </p:txBody>
      </p:sp>
      <p:sp>
        <p:nvSpPr>
          <p:cNvPr id="4" name="Marcador de número de diapositiva 3"/>
          <p:cNvSpPr>
            <a:spLocks noGrp="1"/>
          </p:cNvSpPr>
          <p:nvPr>
            <p:ph type="sldNum" sz="quarter" idx="10"/>
          </p:nvPr>
        </p:nvSpPr>
        <p:spPr/>
        <p:txBody>
          <a:bodyPr/>
          <a:lstStyle/>
          <a:p>
            <a:fld id="{B093C1A8-1C52-418A-B53F-A6CC735FBC41}" type="slidenum">
              <a:rPr lang="es-CU" smtClean="0"/>
              <a:t>10</a:t>
            </a:fld>
            <a:endParaRPr lang="es-CU"/>
          </a:p>
        </p:txBody>
      </p:sp>
    </p:spTree>
    <p:extLst>
      <p:ext uri="{BB962C8B-B14F-4D97-AF65-F5344CB8AC3E}">
        <p14:creationId xmlns:p14="http://schemas.microsoft.com/office/powerpoint/2010/main" val="64902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El oído interno, o laberinto, está situado en el centro de la pirámide petrosa del hueso temporal. Consiste en un conjunto de cavidades óseas, o laberinto óseo, que contiene estructuras tubulares que forman el laberinto membranoso. Dentro de este último se encuentran el órgano sensorial coclear destinado a la audición y los receptores sensoriales vestibulares especializados en la detección de las aceleraciones angulares y lineales de la cabeza. </a:t>
            </a:r>
          </a:p>
        </p:txBody>
      </p:sp>
      <p:sp>
        <p:nvSpPr>
          <p:cNvPr id="4" name="Marcador de número de diapositiva 3"/>
          <p:cNvSpPr>
            <a:spLocks noGrp="1"/>
          </p:cNvSpPr>
          <p:nvPr>
            <p:ph type="sldNum" sz="quarter" idx="10"/>
          </p:nvPr>
        </p:nvSpPr>
        <p:spPr/>
        <p:txBody>
          <a:bodyPr/>
          <a:lstStyle/>
          <a:p>
            <a:fld id="{B093C1A8-1C52-418A-B53F-A6CC735FBC41}" type="slidenum">
              <a:rPr lang="es-CU" smtClean="0"/>
              <a:t>11</a:t>
            </a:fld>
            <a:endParaRPr lang="es-CU"/>
          </a:p>
        </p:txBody>
      </p:sp>
    </p:spTree>
    <p:extLst>
      <p:ext uri="{BB962C8B-B14F-4D97-AF65-F5344CB8AC3E}">
        <p14:creationId xmlns:p14="http://schemas.microsoft.com/office/powerpoint/2010/main" val="282899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Como PSICOPEDAGOGA puedo trabajar con un niño con Hipoacusia cuidando las condiciones acústicas del aula, utilizando sistemas de frecuencia modulada, sentar al mismo cerca del profesor e intentar controlar los niveles de ruido en el aula. Presentar las actividades al menor con apoyo visual para facilitarle la información, utilizar juegos en la computadora: como laberintos, busca minas, dedo tic-tac que son bastantes sencillas. Utilizar rompecabezas que es un juego que estimula las funciones cognoscitivas de los niños como la resolución de problemas, memorias y atención.   </a:t>
            </a:r>
            <a:endParaRPr lang="es-CU" sz="1200" kern="1200" dirty="0">
              <a:solidFill>
                <a:schemeClr val="tx1"/>
              </a:solidFill>
              <a:effectLst/>
              <a:latin typeface="+mn-lt"/>
              <a:ea typeface="+mn-ea"/>
              <a:cs typeface="+mn-cs"/>
            </a:endParaRPr>
          </a:p>
          <a:p>
            <a:endParaRPr lang="es-CU" dirty="0"/>
          </a:p>
        </p:txBody>
      </p:sp>
      <p:sp>
        <p:nvSpPr>
          <p:cNvPr id="4" name="Marcador de número de diapositiva 3"/>
          <p:cNvSpPr>
            <a:spLocks noGrp="1"/>
          </p:cNvSpPr>
          <p:nvPr>
            <p:ph type="sldNum" sz="quarter" idx="10"/>
          </p:nvPr>
        </p:nvSpPr>
        <p:spPr/>
        <p:txBody>
          <a:bodyPr/>
          <a:lstStyle/>
          <a:p>
            <a:fld id="{B093C1A8-1C52-418A-B53F-A6CC735FBC41}" type="slidenum">
              <a:rPr lang="es-CU" smtClean="0"/>
              <a:t>13</a:t>
            </a:fld>
            <a:endParaRPr lang="es-CU"/>
          </a:p>
        </p:txBody>
      </p:sp>
    </p:spTree>
    <p:extLst>
      <p:ext uri="{BB962C8B-B14F-4D97-AF65-F5344CB8AC3E}">
        <p14:creationId xmlns:p14="http://schemas.microsoft.com/office/powerpoint/2010/main" val="62745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E83A5-5C9A-4237-919F-5A239AD521E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U"/>
          </a:p>
        </p:txBody>
      </p:sp>
      <p:sp>
        <p:nvSpPr>
          <p:cNvPr id="3" name="Subtítulo 2">
            <a:extLst>
              <a:ext uri="{FF2B5EF4-FFF2-40B4-BE49-F238E27FC236}">
                <a16:creationId xmlns:a16="http://schemas.microsoft.com/office/drawing/2014/main" id="{6B1D922E-0CC4-4340-AC12-3E43C151EC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U"/>
          </a:p>
        </p:txBody>
      </p:sp>
      <p:sp>
        <p:nvSpPr>
          <p:cNvPr id="4" name="Marcador de fecha 3">
            <a:extLst>
              <a:ext uri="{FF2B5EF4-FFF2-40B4-BE49-F238E27FC236}">
                <a16:creationId xmlns:a16="http://schemas.microsoft.com/office/drawing/2014/main" id="{15258CEB-1E3B-4EB4-A9A1-09559D60D289}"/>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5" name="Marcador de pie de página 4">
            <a:extLst>
              <a:ext uri="{FF2B5EF4-FFF2-40B4-BE49-F238E27FC236}">
                <a16:creationId xmlns:a16="http://schemas.microsoft.com/office/drawing/2014/main" id="{7D0A60B9-5319-48B8-BFD1-561795E6F9A7}"/>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6C35950C-A404-47F2-8BF6-564FA0525DE6}"/>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408044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AF465-9FF9-4C7C-962D-1B3FDF8F839C}"/>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texto vertical 2">
            <a:extLst>
              <a:ext uri="{FF2B5EF4-FFF2-40B4-BE49-F238E27FC236}">
                <a16:creationId xmlns:a16="http://schemas.microsoft.com/office/drawing/2014/main" id="{1485C986-83C6-4CFD-9580-B1F360828A5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F42729C7-883D-4A57-930E-E3B2DD9F5838}"/>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5" name="Marcador de pie de página 4">
            <a:extLst>
              <a:ext uri="{FF2B5EF4-FFF2-40B4-BE49-F238E27FC236}">
                <a16:creationId xmlns:a16="http://schemas.microsoft.com/office/drawing/2014/main" id="{9CF38DE7-6045-4572-931B-E22C145B25D8}"/>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2613DBB2-7CA7-4CF8-B52F-5CAA528755FA}"/>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181555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AFCBC4-F2D6-464B-ADBD-631F8040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U"/>
          </a:p>
        </p:txBody>
      </p:sp>
      <p:sp>
        <p:nvSpPr>
          <p:cNvPr id="3" name="Marcador de texto vertical 2">
            <a:extLst>
              <a:ext uri="{FF2B5EF4-FFF2-40B4-BE49-F238E27FC236}">
                <a16:creationId xmlns:a16="http://schemas.microsoft.com/office/drawing/2014/main" id="{DA9DB435-D956-4A56-8C41-636B4CEAE51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842969A3-5133-4ECD-8665-C0FA1669B4BB}"/>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5" name="Marcador de pie de página 4">
            <a:extLst>
              <a:ext uri="{FF2B5EF4-FFF2-40B4-BE49-F238E27FC236}">
                <a16:creationId xmlns:a16="http://schemas.microsoft.com/office/drawing/2014/main" id="{584907A7-ADA2-4357-A895-8B111EAC91CA}"/>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D67632E4-7BAD-43A7-B1E5-DC1090CB4961}"/>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406813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B2EC6-B67A-4BA8-A6CD-4B284DF2BBEB}"/>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contenido 2">
            <a:extLst>
              <a:ext uri="{FF2B5EF4-FFF2-40B4-BE49-F238E27FC236}">
                <a16:creationId xmlns:a16="http://schemas.microsoft.com/office/drawing/2014/main" id="{CBAFC4BA-84CD-4D24-8B8B-40D3DEEDA89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216A1649-2F22-4EDF-853F-519C149F5356}"/>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5" name="Marcador de pie de página 4">
            <a:extLst>
              <a:ext uri="{FF2B5EF4-FFF2-40B4-BE49-F238E27FC236}">
                <a16:creationId xmlns:a16="http://schemas.microsoft.com/office/drawing/2014/main" id="{7C015FCB-DF04-4B5D-9F56-7FEDAF50A21B}"/>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F5B1D43F-3A19-4CEE-AC40-1C63A76CE135}"/>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140956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F6425-0EFF-4828-B415-66970544149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U"/>
          </a:p>
        </p:txBody>
      </p:sp>
      <p:sp>
        <p:nvSpPr>
          <p:cNvPr id="3" name="Marcador de texto 2">
            <a:extLst>
              <a:ext uri="{FF2B5EF4-FFF2-40B4-BE49-F238E27FC236}">
                <a16:creationId xmlns:a16="http://schemas.microsoft.com/office/drawing/2014/main" id="{FCF40B38-5BAD-4304-8C82-1059C299A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4B45A37-CFD0-4601-9FA4-9FCAF63066AF}"/>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5" name="Marcador de pie de página 4">
            <a:extLst>
              <a:ext uri="{FF2B5EF4-FFF2-40B4-BE49-F238E27FC236}">
                <a16:creationId xmlns:a16="http://schemas.microsoft.com/office/drawing/2014/main" id="{5227B9E1-CBAA-4921-81DF-1C38686290CE}"/>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398B2729-1F1C-4834-99C5-D0DBFDFE565F}"/>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12401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51E57-E33C-4C9B-A557-068F20EDA1FC}"/>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contenido 2">
            <a:extLst>
              <a:ext uri="{FF2B5EF4-FFF2-40B4-BE49-F238E27FC236}">
                <a16:creationId xmlns:a16="http://schemas.microsoft.com/office/drawing/2014/main" id="{3487B651-A060-4502-ACD1-876E9FAF29E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contenido 3">
            <a:extLst>
              <a:ext uri="{FF2B5EF4-FFF2-40B4-BE49-F238E27FC236}">
                <a16:creationId xmlns:a16="http://schemas.microsoft.com/office/drawing/2014/main" id="{11EA94A8-EA31-4B1A-94A0-81B72DE3C9C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5" name="Marcador de fecha 4">
            <a:extLst>
              <a:ext uri="{FF2B5EF4-FFF2-40B4-BE49-F238E27FC236}">
                <a16:creationId xmlns:a16="http://schemas.microsoft.com/office/drawing/2014/main" id="{F1C854F7-EABB-48FF-A439-B9679EEB1D81}"/>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6" name="Marcador de pie de página 5">
            <a:extLst>
              <a:ext uri="{FF2B5EF4-FFF2-40B4-BE49-F238E27FC236}">
                <a16:creationId xmlns:a16="http://schemas.microsoft.com/office/drawing/2014/main" id="{A731192D-6BD2-4949-AC44-E32A768EC988}"/>
              </a:ext>
            </a:extLst>
          </p:cNvPr>
          <p:cNvSpPr>
            <a:spLocks noGrp="1"/>
          </p:cNvSpPr>
          <p:nvPr>
            <p:ph type="ftr" sz="quarter" idx="11"/>
          </p:nvPr>
        </p:nvSpPr>
        <p:spPr/>
        <p:txBody>
          <a:bodyPr/>
          <a:lstStyle/>
          <a:p>
            <a:endParaRPr lang="es-CU"/>
          </a:p>
        </p:txBody>
      </p:sp>
      <p:sp>
        <p:nvSpPr>
          <p:cNvPr id="7" name="Marcador de número de diapositiva 6">
            <a:extLst>
              <a:ext uri="{FF2B5EF4-FFF2-40B4-BE49-F238E27FC236}">
                <a16:creationId xmlns:a16="http://schemas.microsoft.com/office/drawing/2014/main" id="{79F6A69C-5E15-4FE6-9303-57738AE8AA1B}"/>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21142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C4D35-6BAD-41A2-A62A-3D6FFFE2146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U"/>
          </a:p>
        </p:txBody>
      </p:sp>
      <p:sp>
        <p:nvSpPr>
          <p:cNvPr id="3" name="Marcador de texto 2">
            <a:extLst>
              <a:ext uri="{FF2B5EF4-FFF2-40B4-BE49-F238E27FC236}">
                <a16:creationId xmlns:a16="http://schemas.microsoft.com/office/drawing/2014/main" id="{E3C33AB5-6449-4012-80FA-88BEF75AA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D57BCFE-C81C-4E74-95D2-4637E39AC50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5" name="Marcador de texto 4">
            <a:extLst>
              <a:ext uri="{FF2B5EF4-FFF2-40B4-BE49-F238E27FC236}">
                <a16:creationId xmlns:a16="http://schemas.microsoft.com/office/drawing/2014/main" id="{4D2BD0A5-D83E-4694-90A9-7DA48923C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16E505F-F7C6-4627-AAEC-B021E34BC60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7" name="Marcador de fecha 6">
            <a:extLst>
              <a:ext uri="{FF2B5EF4-FFF2-40B4-BE49-F238E27FC236}">
                <a16:creationId xmlns:a16="http://schemas.microsoft.com/office/drawing/2014/main" id="{639431D9-1F30-4664-835D-707E84BF7554}"/>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8" name="Marcador de pie de página 7">
            <a:extLst>
              <a:ext uri="{FF2B5EF4-FFF2-40B4-BE49-F238E27FC236}">
                <a16:creationId xmlns:a16="http://schemas.microsoft.com/office/drawing/2014/main" id="{C9DB15C1-5021-40D0-9606-A6F24720BE3F}"/>
              </a:ext>
            </a:extLst>
          </p:cNvPr>
          <p:cNvSpPr>
            <a:spLocks noGrp="1"/>
          </p:cNvSpPr>
          <p:nvPr>
            <p:ph type="ftr" sz="quarter" idx="11"/>
          </p:nvPr>
        </p:nvSpPr>
        <p:spPr/>
        <p:txBody>
          <a:bodyPr/>
          <a:lstStyle/>
          <a:p>
            <a:endParaRPr lang="es-CU"/>
          </a:p>
        </p:txBody>
      </p:sp>
      <p:sp>
        <p:nvSpPr>
          <p:cNvPr id="9" name="Marcador de número de diapositiva 8">
            <a:extLst>
              <a:ext uri="{FF2B5EF4-FFF2-40B4-BE49-F238E27FC236}">
                <a16:creationId xmlns:a16="http://schemas.microsoft.com/office/drawing/2014/main" id="{92B6687D-064D-47B6-8DE9-E8C41F5887C2}"/>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78422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4297-0E59-4C6C-AD10-4F1B65BDF2CB}"/>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fecha 2">
            <a:extLst>
              <a:ext uri="{FF2B5EF4-FFF2-40B4-BE49-F238E27FC236}">
                <a16:creationId xmlns:a16="http://schemas.microsoft.com/office/drawing/2014/main" id="{20ABFC31-7F0E-4C22-AA21-AB6D88774B9E}"/>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4" name="Marcador de pie de página 3">
            <a:extLst>
              <a:ext uri="{FF2B5EF4-FFF2-40B4-BE49-F238E27FC236}">
                <a16:creationId xmlns:a16="http://schemas.microsoft.com/office/drawing/2014/main" id="{68A73C95-B97E-4F17-955E-C20760F52EC0}"/>
              </a:ext>
            </a:extLst>
          </p:cNvPr>
          <p:cNvSpPr>
            <a:spLocks noGrp="1"/>
          </p:cNvSpPr>
          <p:nvPr>
            <p:ph type="ftr" sz="quarter" idx="11"/>
          </p:nvPr>
        </p:nvSpPr>
        <p:spPr/>
        <p:txBody>
          <a:bodyPr/>
          <a:lstStyle/>
          <a:p>
            <a:endParaRPr lang="es-CU"/>
          </a:p>
        </p:txBody>
      </p:sp>
      <p:sp>
        <p:nvSpPr>
          <p:cNvPr id="5" name="Marcador de número de diapositiva 4">
            <a:extLst>
              <a:ext uri="{FF2B5EF4-FFF2-40B4-BE49-F238E27FC236}">
                <a16:creationId xmlns:a16="http://schemas.microsoft.com/office/drawing/2014/main" id="{7AF39E74-C969-44CC-AC3C-CA9DF7FC4217}"/>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166476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0FB422-2FD2-4EEE-AD24-B2FE90F3EACB}"/>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3" name="Marcador de pie de página 2">
            <a:extLst>
              <a:ext uri="{FF2B5EF4-FFF2-40B4-BE49-F238E27FC236}">
                <a16:creationId xmlns:a16="http://schemas.microsoft.com/office/drawing/2014/main" id="{D3B1F6ED-2E88-4F6F-A770-63011982F133}"/>
              </a:ext>
            </a:extLst>
          </p:cNvPr>
          <p:cNvSpPr>
            <a:spLocks noGrp="1"/>
          </p:cNvSpPr>
          <p:nvPr>
            <p:ph type="ftr" sz="quarter" idx="11"/>
          </p:nvPr>
        </p:nvSpPr>
        <p:spPr/>
        <p:txBody>
          <a:bodyPr/>
          <a:lstStyle/>
          <a:p>
            <a:endParaRPr lang="es-CU"/>
          </a:p>
        </p:txBody>
      </p:sp>
      <p:sp>
        <p:nvSpPr>
          <p:cNvPr id="4" name="Marcador de número de diapositiva 3">
            <a:extLst>
              <a:ext uri="{FF2B5EF4-FFF2-40B4-BE49-F238E27FC236}">
                <a16:creationId xmlns:a16="http://schemas.microsoft.com/office/drawing/2014/main" id="{AC690618-EEBC-49E1-84C8-385EA62A416C}"/>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174387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6036B-2D36-459A-AED8-C3AB03E5EC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U"/>
          </a:p>
        </p:txBody>
      </p:sp>
      <p:sp>
        <p:nvSpPr>
          <p:cNvPr id="3" name="Marcador de contenido 2">
            <a:extLst>
              <a:ext uri="{FF2B5EF4-FFF2-40B4-BE49-F238E27FC236}">
                <a16:creationId xmlns:a16="http://schemas.microsoft.com/office/drawing/2014/main" id="{440EF0AA-59BF-4547-8908-9CD5B649D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texto 3">
            <a:extLst>
              <a:ext uri="{FF2B5EF4-FFF2-40B4-BE49-F238E27FC236}">
                <a16:creationId xmlns:a16="http://schemas.microsoft.com/office/drawing/2014/main" id="{148720D6-9604-4101-9A62-2086B5332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0BEF198-4000-4B31-859B-04361BA5BAFB}"/>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6" name="Marcador de pie de página 5">
            <a:extLst>
              <a:ext uri="{FF2B5EF4-FFF2-40B4-BE49-F238E27FC236}">
                <a16:creationId xmlns:a16="http://schemas.microsoft.com/office/drawing/2014/main" id="{63D82E24-ADB9-4EBD-823E-101624C1355A}"/>
              </a:ext>
            </a:extLst>
          </p:cNvPr>
          <p:cNvSpPr>
            <a:spLocks noGrp="1"/>
          </p:cNvSpPr>
          <p:nvPr>
            <p:ph type="ftr" sz="quarter" idx="11"/>
          </p:nvPr>
        </p:nvSpPr>
        <p:spPr/>
        <p:txBody>
          <a:bodyPr/>
          <a:lstStyle/>
          <a:p>
            <a:endParaRPr lang="es-CU"/>
          </a:p>
        </p:txBody>
      </p:sp>
      <p:sp>
        <p:nvSpPr>
          <p:cNvPr id="7" name="Marcador de número de diapositiva 6">
            <a:extLst>
              <a:ext uri="{FF2B5EF4-FFF2-40B4-BE49-F238E27FC236}">
                <a16:creationId xmlns:a16="http://schemas.microsoft.com/office/drawing/2014/main" id="{BE5DAD91-8213-4972-88B8-3328A35F3E80}"/>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261477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CCA4A-7B70-45BF-A391-6C47B5EE7C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U"/>
          </a:p>
        </p:txBody>
      </p:sp>
      <p:sp>
        <p:nvSpPr>
          <p:cNvPr id="3" name="Marcador de posición de imagen 2">
            <a:extLst>
              <a:ext uri="{FF2B5EF4-FFF2-40B4-BE49-F238E27FC236}">
                <a16:creationId xmlns:a16="http://schemas.microsoft.com/office/drawing/2014/main" id="{39547BEE-B939-4147-B463-7583E001E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U"/>
          </a:p>
        </p:txBody>
      </p:sp>
      <p:sp>
        <p:nvSpPr>
          <p:cNvPr id="4" name="Marcador de texto 3">
            <a:extLst>
              <a:ext uri="{FF2B5EF4-FFF2-40B4-BE49-F238E27FC236}">
                <a16:creationId xmlns:a16="http://schemas.microsoft.com/office/drawing/2014/main" id="{BCDD8050-6F48-497C-AED3-9D74D0ED0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3678582-C1C0-4020-8628-393E6E53045B}"/>
              </a:ext>
            </a:extLst>
          </p:cNvPr>
          <p:cNvSpPr>
            <a:spLocks noGrp="1"/>
          </p:cNvSpPr>
          <p:nvPr>
            <p:ph type="dt" sz="half" idx="10"/>
          </p:nvPr>
        </p:nvSpPr>
        <p:spPr/>
        <p:txBody>
          <a:bodyPr/>
          <a:lstStyle/>
          <a:p>
            <a:fld id="{423C2A46-B22E-4739-BEFC-33D6D179D994}" type="datetimeFigureOut">
              <a:rPr lang="es-CU" smtClean="0"/>
              <a:t>17/6/2023</a:t>
            </a:fld>
            <a:endParaRPr lang="es-CU"/>
          </a:p>
        </p:txBody>
      </p:sp>
      <p:sp>
        <p:nvSpPr>
          <p:cNvPr id="6" name="Marcador de pie de página 5">
            <a:extLst>
              <a:ext uri="{FF2B5EF4-FFF2-40B4-BE49-F238E27FC236}">
                <a16:creationId xmlns:a16="http://schemas.microsoft.com/office/drawing/2014/main" id="{186B3953-99F5-4377-ACFF-6A919E1BA510}"/>
              </a:ext>
            </a:extLst>
          </p:cNvPr>
          <p:cNvSpPr>
            <a:spLocks noGrp="1"/>
          </p:cNvSpPr>
          <p:nvPr>
            <p:ph type="ftr" sz="quarter" idx="11"/>
          </p:nvPr>
        </p:nvSpPr>
        <p:spPr/>
        <p:txBody>
          <a:bodyPr/>
          <a:lstStyle/>
          <a:p>
            <a:endParaRPr lang="es-CU"/>
          </a:p>
        </p:txBody>
      </p:sp>
      <p:sp>
        <p:nvSpPr>
          <p:cNvPr id="7" name="Marcador de número de diapositiva 6">
            <a:extLst>
              <a:ext uri="{FF2B5EF4-FFF2-40B4-BE49-F238E27FC236}">
                <a16:creationId xmlns:a16="http://schemas.microsoft.com/office/drawing/2014/main" id="{5F129FE8-2BA1-4995-BF80-C15BEB611C38}"/>
              </a:ext>
            </a:extLst>
          </p:cNvPr>
          <p:cNvSpPr>
            <a:spLocks noGrp="1"/>
          </p:cNvSpPr>
          <p:nvPr>
            <p:ph type="sldNum" sz="quarter" idx="12"/>
          </p:nvPr>
        </p:nvSpPr>
        <p:spPr/>
        <p:txBody>
          <a:bodyPr/>
          <a:lstStyle/>
          <a:p>
            <a:fld id="{4963B706-6F43-490D-9DB6-FAFF34CC1694}" type="slidenum">
              <a:rPr lang="es-CU" smtClean="0"/>
              <a:t>‹Nº›</a:t>
            </a:fld>
            <a:endParaRPr lang="es-CU"/>
          </a:p>
        </p:txBody>
      </p:sp>
    </p:spTree>
    <p:extLst>
      <p:ext uri="{BB962C8B-B14F-4D97-AF65-F5344CB8AC3E}">
        <p14:creationId xmlns:p14="http://schemas.microsoft.com/office/powerpoint/2010/main" val="252047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604C338-66A1-4E55-937F-558543F4E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U"/>
          </a:p>
        </p:txBody>
      </p:sp>
      <p:sp>
        <p:nvSpPr>
          <p:cNvPr id="3" name="Marcador de texto 2">
            <a:extLst>
              <a:ext uri="{FF2B5EF4-FFF2-40B4-BE49-F238E27FC236}">
                <a16:creationId xmlns:a16="http://schemas.microsoft.com/office/drawing/2014/main" id="{3A4313AD-B12F-4DBC-A187-6B72B2417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1A40650D-3B42-4B93-BCE9-1C8F60679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C2A46-B22E-4739-BEFC-33D6D179D994}" type="datetimeFigureOut">
              <a:rPr lang="es-CU" smtClean="0"/>
              <a:t>17/6/2023</a:t>
            </a:fld>
            <a:endParaRPr lang="es-CU"/>
          </a:p>
        </p:txBody>
      </p:sp>
      <p:sp>
        <p:nvSpPr>
          <p:cNvPr id="5" name="Marcador de pie de página 4">
            <a:extLst>
              <a:ext uri="{FF2B5EF4-FFF2-40B4-BE49-F238E27FC236}">
                <a16:creationId xmlns:a16="http://schemas.microsoft.com/office/drawing/2014/main" id="{89D99002-D334-4BE3-A735-1F8C703D0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U"/>
          </a:p>
        </p:txBody>
      </p:sp>
      <p:sp>
        <p:nvSpPr>
          <p:cNvPr id="6" name="Marcador de número de diapositiva 5">
            <a:extLst>
              <a:ext uri="{FF2B5EF4-FFF2-40B4-BE49-F238E27FC236}">
                <a16:creationId xmlns:a16="http://schemas.microsoft.com/office/drawing/2014/main" id="{444A4051-2A1A-4FD4-9848-B0719562F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3B706-6F43-490D-9DB6-FAFF34CC1694}" type="slidenum">
              <a:rPr lang="es-CU" smtClean="0"/>
              <a:t>‹Nº›</a:t>
            </a:fld>
            <a:endParaRPr lang="es-CU"/>
          </a:p>
        </p:txBody>
      </p:sp>
    </p:spTree>
    <p:extLst>
      <p:ext uri="{BB962C8B-B14F-4D97-AF65-F5344CB8AC3E}">
        <p14:creationId xmlns:p14="http://schemas.microsoft.com/office/powerpoint/2010/main" val="2573283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FA47E6B-FC99-4124-9549-BDFD31718472}"/>
              </a:ext>
            </a:extLst>
          </p:cNvPr>
          <p:cNvSpPr/>
          <p:nvPr/>
        </p:nvSpPr>
        <p:spPr>
          <a:xfrm>
            <a:off x="2276466" y="1004350"/>
            <a:ext cx="7639079" cy="923330"/>
          </a:xfrm>
          <a:prstGeom prst="rect">
            <a:avLst/>
          </a:prstGeom>
          <a:noFill/>
        </p:spPr>
        <p:txBody>
          <a:bodyPr wrap="none" lIns="91440" tIns="45720" rIns="91440" bIns="45720">
            <a:spAutoFit/>
          </a:bodyPr>
          <a:lstStyle/>
          <a:p>
            <a:pPr algn="ctr"/>
            <a:r>
              <a:rPr lang="es-ES" sz="5400" b="0" cap="none" spc="0" dirty="0">
                <a:ln w="0"/>
                <a:effectLst>
                  <a:outerShdw blurRad="38100" dist="25400" dir="5400000" algn="ctr" rotWithShape="0">
                    <a:srgbClr val="6E747A">
                      <a:alpha val="43000"/>
                    </a:srgbClr>
                  </a:outerShdw>
                </a:effectLst>
              </a:rPr>
              <a:t>Fructuoso Rodríguez Pérez</a:t>
            </a:r>
          </a:p>
        </p:txBody>
      </p:sp>
      <p:pic>
        <p:nvPicPr>
          <p:cNvPr id="6" name="Imagen1">
            <a:extLst>
              <a:ext uri="{FF2B5EF4-FFF2-40B4-BE49-F238E27FC236}">
                <a16:creationId xmlns:a16="http://schemas.microsoft.com/office/drawing/2014/main" id="{91433BD5-31DA-4E85-95EB-749E0CBD8AA2}"/>
              </a:ext>
            </a:extLst>
          </p:cNvPr>
          <p:cNvPicPr/>
          <p:nvPr/>
        </p:nvPicPr>
        <p:blipFill>
          <a:blip r:embed="rId2"/>
          <a:stretch/>
        </p:blipFill>
        <p:spPr bwMode="auto">
          <a:xfrm>
            <a:off x="5233987" y="1738998"/>
            <a:ext cx="1724025" cy="2857500"/>
          </a:xfrm>
          <a:prstGeom prst="rect">
            <a:avLst/>
          </a:prstGeom>
        </p:spPr>
      </p:pic>
      <p:sp>
        <p:nvSpPr>
          <p:cNvPr id="7" name="Rectángulo 6">
            <a:extLst>
              <a:ext uri="{FF2B5EF4-FFF2-40B4-BE49-F238E27FC236}">
                <a16:creationId xmlns:a16="http://schemas.microsoft.com/office/drawing/2014/main" id="{B3892C1E-36D3-4DCA-ACA6-A0E436D45958}"/>
              </a:ext>
            </a:extLst>
          </p:cNvPr>
          <p:cNvSpPr/>
          <p:nvPr/>
        </p:nvSpPr>
        <p:spPr>
          <a:xfrm>
            <a:off x="1335816" y="125611"/>
            <a:ext cx="9520363" cy="923330"/>
          </a:xfrm>
          <a:prstGeom prst="rect">
            <a:avLst/>
          </a:prstGeom>
          <a:noFill/>
        </p:spPr>
        <p:txBody>
          <a:bodyPr wrap="none" lIns="91440" tIns="45720" rIns="91440" bIns="45720">
            <a:spAutoFit/>
          </a:bodyPr>
          <a:lstStyle/>
          <a:p>
            <a:pPr algn="ctr"/>
            <a:r>
              <a:rPr lang="es-ES" sz="5400" b="0" cap="none" spc="0" dirty="0">
                <a:ln w="0"/>
                <a:solidFill>
                  <a:srgbClr val="00B050"/>
                </a:solidFill>
                <a:effectLst>
                  <a:outerShdw blurRad="38100" dist="25400" dir="5400000" algn="ctr" rotWithShape="0">
                    <a:srgbClr val="6E747A">
                      <a:alpha val="43000"/>
                    </a:srgbClr>
                  </a:outerShdw>
                </a:effectLst>
              </a:rPr>
              <a:t>Universidad Agraria</a:t>
            </a:r>
            <a:r>
              <a:rPr lang="es-ES" sz="5400" dirty="0">
                <a:ln w="0"/>
                <a:solidFill>
                  <a:srgbClr val="00B050"/>
                </a:solidFill>
                <a:effectLst>
                  <a:outerShdw blurRad="38100" dist="25400" dir="5400000" algn="ctr" rotWithShape="0">
                    <a:srgbClr val="6E747A">
                      <a:alpha val="43000"/>
                    </a:srgbClr>
                  </a:outerShdw>
                </a:effectLst>
              </a:rPr>
              <a:t> de la Habana</a:t>
            </a:r>
            <a:endParaRPr lang="es-ES" sz="5400" b="0" cap="none" spc="0" dirty="0">
              <a:ln w="0"/>
              <a:solidFill>
                <a:srgbClr val="00B050"/>
              </a:solidFill>
              <a:effectLst>
                <a:outerShdw blurRad="38100" dist="25400" dir="5400000" algn="ctr" rotWithShape="0">
                  <a:srgbClr val="6E747A">
                    <a:alpha val="43000"/>
                  </a:srgbClr>
                </a:outerShdw>
              </a:effectLst>
            </a:endParaRPr>
          </a:p>
        </p:txBody>
      </p:sp>
      <p:sp>
        <p:nvSpPr>
          <p:cNvPr id="8" name="Rectángulo 7">
            <a:extLst>
              <a:ext uri="{FF2B5EF4-FFF2-40B4-BE49-F238E27FC236}">
                <a16:creationId xmlns:a16="http://schemas.microsoft.com/office/drawing/2014/main" id="{D21F16D5-BCA4-420D-BDDC-08EC66DA264B}"/>
              </a:ext>
            </a:extLst>
          </p:cNvPr>
          <p:cNvSpPr/>
          <p:nvPr/>
        </p:nvSpPr>
        <p:spPr>
          <a:xfrm>
            <a:off x="2956855" y="4305160"/>
            <a:ext cx="6278322" cy="1200329"/>
          </a:xfrm>
          <a:prstGeom prst="rect">
            <a:avLst/>
          </a:prstGeom>
          <a:noFill/>
        </p:spPr>
        <p:txBody>
          <a:bodyPr wrap="none" lIns="91440" tIns="45720" rIns="91440" bIns="45720">
            <a:spAutoFit/>
          </a:bodyPr>
          <a:lstStyle/>
          <a:p>
            <a:pPr algn="ctr"/>
            <a:r>
              <a:rPr lang="es-ES" sz="3600" b="0" cap="none" spc="0" dirty="0">
                <a:ln w="0"/>
                <a:solidFill>
                  <a:srgbClr val="00B050"/>
                </a:solidFill>
                <a:effectLst>
                  <a:outerShdw blurRad="38100" dist="25400" dir="5400000" algn="ctr" rotWithShape="0">
                    <a:srgbClr val="6E747A">
                      <a:alpha val="43000"/>
                    </a:srgbClr>
                  </a:outerShdw>
                </a:effectLst>
              </a:rPr>
              <a:t>Trabajo Practico de Fisiología del</a:t>
            </a:r>
          </a:p>
          <a:p>
            <a:pPr algn="ctr"/>
            <a:r>
              <a:rPr lang="es-ES" sz="3600" b="0" cap="none" spc="0" dirty="0">
                <a:ln w="0"/>
                <a:solidFill>
                  <a:srgbClr val="00B050"/>
                </a:solidFill>
                <a:effectLst>
                  <a:outerShdw blurRad="38100" dist="25400" dir="5400000" algn="ctr" rotWithShape="0">
                    <a:srgbClr val="6E747A">
                      <a:alpha val="43000"/>
                    </a:srgbClr>
                  </a:outerShdw>
                </a:effectLst>
              </a:rPr>
              <a:t> </a:t>
            </a:r>
            <a:r>
              <a:rPr lang="es-ES" sz="3600" b="0" cap="none" spc="0" dirty="0">
                <a:ln w="0"/>
                <a:effectLst>
                  <a:outerShdw blurRad="38100" dist="25400" dir="5400000" algn="ctr" rotWithShape="0">
                    <a:srgbClr val="6E747A">
                      <a:alpha val="43000"/>
                    </a:srgbClr>
                  </a:outerShdw>
                </a:effectLst>
              </a:rPr>
              <a:t>Desarrollo Humano</a:t>
            </a:r>
          </a:p>
        </p:txBody>
      </p:sp>
      <p:sp>
        <p:nvSpPr>
          <p:cNvPr id="9" name="Rectángulo 8">
            <a:extLst>
              <a:ext uri="{FF2B5EF4-FFF2-40B4-BE49-F238E27FC236}">
                <a16:creationId xmlns:a16="http://schemas.microsoft.com/office/drawing/2014/main" id="{D68FE8BE-D9BA-4B2C-9633-F3FAB27FD7C4}"/>
              </a:ext>
            </a:extLst>
          </p:cNvPr>
          <p:cNvSpPr/>
          <p:nvPr/>
        </p:nvSpPr>
        <p:spPr>
          <a:xfrm>
            <a:off x="130626" y="5657671"/>
            <a:ext cx="4834913" cy="1200329"/>
          </a:xfrm>
          <a:prstGeom prst="rect">
            <a:avLst/>
          </a:prstGeom>
          <a:noFill/>
        </p:spPr>
        <p:txBody>
          <a:bodyPr wrap="none" lIns="91440" tIns="45720" rIns="91440" bIns="45720">
            <a:spAutoFit/>
          </a:bodyPr>
          <a:lstStyle/>
          <a:p>
            <a:r>
              <a:rPr lang="es-ES" sz="2400" b="0" cap="none" spc="0" dirty="0">
                <a:ln w="0"/>
                <a:effectLst>
                  <a:outerShdw blurRad="38100" dist="25400" dir="5400000" algn="ctr" rotWithShape="0">
                    <a:srgbClr val="6E747A">
                      <a:alpha val="43000"/>
                    </a:srgbClr>
                  </a:outerShdw>
                </a:effectLst>
              </a:rPr>
              <a:t>Autores: </a:t>
            </a:r>
            <a:r>
              <a:rPr lang="es-ES" sz="2400" b="0" cap="none" spc="0" dirty="0" err="1">
                <a:ln w="0"/>
                <a:effectLst>
                  <a:outerShdw blurRad="38100" dist="25400" dir="5400000" algn="ctr" rotWithShape="0">
                    <a:srgbClr val="6E747A">
                      <a:alpha val="43000"/>
                    </a:srgbClr>
                  </a:outerShdw>
                </a:effectLst>
              </a:rPr>
              <a:t>Yelianis</a:t>
            </a:r>
            <a:r>
              <a:rPr lang="es-ES" sz="2400" b="0" cap="none" spc="0" dirty="0">
                <a:ln w="0"/>
                <a:effectLst>
                  <a:outerShdw blurRad="38100" dist="25400" dir="5400000" algn="ctr" rotWithShape="0">
                    <a:srgbClr val="6E747A">
                      <a:alpha val="43000"/>
                    </a:srgbClr>
                  </a:outerShdw>
                </a:effectLst>
              </a:rPr>
              <a:t> Blanco Acosta</a:t>
            </a:r>
          </a:p>
          <a:p>
            <a:r>
              <a:rPr lang="es-ES" sz="2400" dirty="0">
                <a:ln w="0"/>
                <a:effectLst>
                  <a:outerShdw blurRad="38100" dist="25400" dir="5400000" algn="ctr" rotWithShape="0">
                    <a:srgbClr val="6E747A">
                      <a:alpha val="43000"/>
                    </a:srgbClr>
                  </a:outerShdw>
                </a:effectLst>
              </a:rPr>
              <a:t>	       </a:t>
            </a:r>
            <a:r>
              <a:rPr lang="es-ES" sz="2400" dirty="0" err="1">
                <a:ln w="0"/>
                <a:effectLst>
                  <a:outerShdw blurRad="38100" dist="25400" dir="5400000" algn="ctr" rotWithShape="0">
                    <a:srgbClr val="6E747A">
                      <a:alpha val="43000"/>
                    </a:srgbClr>
                  </a:outerShdw>
                </a:effectLst>
              </a:rPr>
              <a:t>Lilien</a:t>
            </a:r>
            <a:r>
              <a:rPr lang="es-ES" sz="2400" dirty="0">
                <a:ln w="0"/>
                <a:effectLst>
                  <a:outerShdw blurRad="38100" dist="25400" dir="5400000" algn="ctr" rotWithShape="0">
                    <a:srgbClr val="6E747A">
                      <a:alpha val="43000"/>
                    </a:srgbClr>
                  </a:outerShdw>
                </a:effectLst>
              </a:rPr>
              <a:t> M. Cruz Pérez</a:t>
            </a:r>
          </a:p>
          <a:p>
            <a:r>
              <a:rPr lang="es-ES" sz="2400" b="0" cap="none" spc="0" dirty="0">
                <a:ln w="0"/>
                <a:effectLst>
                  <a:outerShdw blurRad="38100" dist="25400" dir="5400000" algn="ctr" rotWithShape="0">
                    <a:srgbClr val="6E747A">
                      <a:alpha val="43000"/>
                    </a:srgbClr>
                  </a:outerShdw>
                </a:effectLst>
              </a:rPr>
              <a:t>	       </a:t>
            </a:r>
            <a:r>
              <a:rPr lang="es-ES" sz="2400" b="0" cap="none" spc="0" dirty="0" err="1">
                <a:ln w="0"/>
                <a:effectLst>
                  <a:outerShdw blurRad="38100" dist="25400" dir="5400000" algn="ctr" rotWithShape="0">
                    <a:srgbClr val="6E747A">
                      <a:alpha val="43000"/>
                    </a:srgbClr>
                  </a:outerShdw>
                </a:effectLst>
              </a:rPr>
              <a:t>Adabis</a:t>
            </a:r>
            <a:r>
              <a:rPr lang="es-ES" sz="2400" b="0" cap="none" spc="0" dirty="0">
                <a:ln w="0"/>
                <a:effectLst>
                  <a:outerShdw blurRad="38100" dist="25400" dir="5400000" algn="ctr" rotWithShape="0">
                    <a:srgbClr val="6E747A">
                      <a:alpha val="43000"/>
                    </a:srgbClr>
                  </a:outerShdw>
                </a:effectLst>
              </a:rPr>
              <a:t> Figueroa Casanova</a:t>
            </a:r>
          </a:p>
        </p:txBody>
      </p:sp>
    </p:spTree>
    <p:extLst>
      <p:ext uri="{BB962C8B-B14F-4D97-AF65-F5344CB8AC3E}">
        <p14:creationId xmlns:p14="http://schemas.microsoft.com/office/powerpoint/2010/main" val="3100586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FDEDC3F-70C3-4DED-9BE6-C992C808A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50" y="95250"/>
            <a:ext cx="6667500" cy="6667500"/>
          </a:xfrm>
          <a:prstGeom prst="rect">
            <a:avLst/>
          </a:prstGeom>
        </p:spPr>
      </p:pic>
    </p:spTree>
    <p:extLst>
      <p:ext uri="{BB962C8B-B14F-4D97-AF65-F5344CB8AC3E}">
        <p14:creationId xmlns:p14="http://schemas.microsoft.com/office/powerpoint/2010/main" val="317844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BA2EC2B-4364-40D3-9A27-108519E37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71450"/>
            <a:ext cx="6515100" cy="6515100"/>
          </a:xfrm>
          <a:prstGeom prst="rect">
            <a:avLst/>
          </a:prstGeom>
        </p:spPr>
      </p:pic>
    </p:spTree>
    <p:extLst>
      <p:ext uri="{BB962C8B-B14F-4D97-AF65-F5344CB8AC3E}">
        <p14:creationId xmlns:p14="http://schemas.microsoft.com/office/powerpoint/2010/main" val="3805115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8F29398-48D4-4534-8898-C51D014998C1}"/>
              </a:ext>
            </a:extLst>
          </p:cNvPr>
          <p:cNvSpPr/>
          <p:nvPr/>
        </p:nvSpPr>
        <p:spPr>
          <a:xfrm>
            <a:off x="2217086" y="2151727"/>
            <a:ext cx="7757828" cy="2554545"/>
          </a:xfrm>
          <a:prstGeom prst="rect">
            <a:avLst/>
          </a:prstGeom>
          <a:noFill/>
        </p:spPr>
        <p:txBody>
          <a:bodyPr wrap="none" lIns="91440" tIns="45720" rIns="91440" bIns="45720">
            <a:spAutoFit/>
          </a:bodyPr>
          <a:lstStyle/>
          <a:p>
            <a:pPr algn="ctr"/>
            <a:r>
              <a:rPr lang="es-ES" sz="8000" dirty="0">
                <a:ln w="0"/>
                <a:effectLst>
                  <a:outerShdw blurRad="38100" dist="25400" dir="5400000" algn="ctr" rotWithShape="0">
                    <a:srgbClr val="6E747A">
                      <a:alpha val="43000"/>
                    </a:srgbClr>
                  </a:outerShdw>
                </a:effectLst>
              </a:rPr>
              <a:t>¿Qué hacer como </a:t>
            </a:r>
          </a:p>
          <a:p>
            <a:pPr algn="ctr"/>
            <a:r>
              <a:rPr lang="es-ES" sz="8000" dirty="0">
                <a:ln w="0"/>
                <a:effectLst>
                  <a:outerShdw blurRad="38100" dist="25400" dir="5400000" algn="ctr" rotWithShape="0">
                    <a:srgbClr val="6E747A">
                      <a:alpha val="43000"/>
                    </a:srgbClr>
                  </a:outerShdw>
                </a:effectLst>
              </a:rPr>
              <a:t>Psicopedagogo?</a:t>
            </a:r>
            <a:endParaRPr lang="es-ES" sz="80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19971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67C62-20C5-47A8-BD4F-D10CA4D1DAC9}"/>
              </a:ext>
            </a:extLst>
          </p:cNvPr>
          <p:cNvSpPr/>
          <p:nvPr/>
        </p:nvSpPr>
        <p:spPr>
          <a:xfrm>
            <a:off x="1304925" y="1228397"/>
            <a:ext cx="9582150" cy="4401205"/>
          </a:xfrm>
          <a:prstGeom prst="rect">
            <a:avLst/>
          </a:prstGeom>
        </p:spPr>
        <p:txBody>
          <a:bodyPr wrap="square">
            <a:spAutoFit/>
          </a:bodyPr>
          <a:lstStyle/>
          <a:p>
            <a:pPr marL="571500" indent="-571500" algn="just">
              <a:buFont typeface="Arial" panose="020B0604020202020204" pitchFamily="34" charset="0"/>
              <a:buChar char="•"/>
            </a:pPr>
            <a:r>
              <a:rPr lang="es-CU" sz="4000" dirty="0"/>
              <a:t>Cuidar las condiciones acústicas del aula.</a:t>
            </a:r>
          </a:p>
          <a:p>
            <a:pPr marL="571500" indent="-571500" algn="just">
              <a:buFont typeface="Arial" panose="020B0604020202020204" pitchFamily="34" charset="0"/>
              <a:buChar char="•"/>
            </a:pPr>
            <a:r>
              <a:rPr lang="es-CU" sz="4000" dirty="0"/>
              <a:t>Utilizar sistemas de frecuencia modulada.</a:t>
            </a:r>
          </a:p>
          <a:p>
            <a:pPr marL="571500" indent="-571500" algn="just">
              <a:buFont typeface="Arial" panose="020B0604020202020204" pitchFamily="34" charset="0"/>
              <a:buChar char="•"/>
            </a:pPr>
            <a:r>
              <a:rPr lang="es-CU" sz="4000" dirty="0"/>
              <a:t>Sentar al niño cerca del profesor.</a:t>
            </a:r>
          </a:p>
          <a:p>
            <a:pPr marL="571500" indent="-571500" algn="just">
              <a:buFont typeface="Arial" panose="020B0604020202020204" pitchFamily="34" charset="0"/>
              <a:buChar char="•"/>
            </a:pPr>
            <a:r>
              <a:rPr lang="es-CU" sz="4000" dirty="0"/>
              <a:t>Controlar los niveles acústicos del aula.</a:t>
            </a:r>
          </a:p>
          <a:p>
            <a:pPr marL="571500" indent="-571500" algn="just">
              <a:buFont typeface="Arial" panose="020B0604020202020204" pitchFamily="34" charset="0"/>
              <a:buChar char="•"/>
            </a:pPr>
            <a:r>
              <a:rPr lang="es-CU" sz="4000" dirty="0"/>
              <a:t>Presentar actividades con apoyo visual.</a:t>
            </a:r>
          </a:p>
          <a:p>
            <a:pPr marL="571500" indent="-571500" algn="just">
              <a:buFont typeface="Arial" panose="020B0604020202020204" pitchFamily="34" charset="0"/>
              <a:buChar char="•"/>
            </a:pPr>
            <a:r>
              <a:rPr lang="es-CU" sz="4000" dirty="0"/>
              <a:t>Utilizar juegos en la computadora.</a:t>
            </a:r>
          </a:p>
          <a:p>
            <a:pPr marL="571500" indent="-571500" algn="just">
              <a:buFont typeface="Arial" panose="020B0604020202020204" pitchFamily="34" charset="0"/>
              <a:buChar char="•"/>
            </a:pPr>
            <a:r>
              <a:rPr lang="es-CU" sz="4000" dirty="0"/>
              <a:t>Utilizar rompecabezas.</a:t>
            </a:r>
          </a:p>
        </p:txBody>
      </p:sp>
    </p:spTree>
    <p:extLst>
      <p:ext uri="{BB962C8B-B14F-4D97-AF65-F5344CB8AC3E}">
        <p14:creationId xmlns:p14="http://schemas.microsoft.com/office/powerpoint/2010/main" val="2811041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800" decel="100000"/>
                                        <p:tgtEl>
                                          <p:spTgt spid="2">
                                            <p:txEl>
                                              <p:pRg st="0" end="0"/>
                                            </p:txEl>
                                          </p:spTgt>
                                        </p:tgtEl>
                                      </p:cBhvr>
                                    </p:animEffect>
                                    <p:anim calcmode="lin" valueType="num">
                                      <p:cBhvr>
                                        <p:cTn id="8" dur="800" decel="100000" fill="hold"/>
                                        <p:tgtEl>
                                          <p:spTgt spid="2">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800" decel="100000"/>
                                        <p:tgtEl>
                                          <p:spTgt spid="2">
                                            <p:txEl>
                                              <p:pRg st="1" end="1"/>
                                            </p:txEl>
                                          </p:spTgt>
                                        </p:tgtEl>
                                      </p:cBhvr>
                                    </p:animEffect>
                                    <p:anim calcmode="lin" valueType="num">
                                      <p:cBhvr>
                                        <p:cTn id="18" dur="800" decel="100000" fill="hold"/>
                                        <p:tgtEl>
                                          <p:spTgt spid="2">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2">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2">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800" decel="100000"/>
                                        <p:tgtEl>
                                          <p:spTgt spid="2">
                                            <p:txEl>
                                              <p:pRg st="2" end="2"/>
                                            </p:txEl>
                                          </p:spTgt>
                                        </p:tgtEl>
                                      </p:cBhvr>
                                    </p:animEffect>
                                    <p:anim calcmode="lin" valueType="num">
                                      <p:cBhvr>
                                        <p:cTn id="28" dur="8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800" decel="100000"/>
                                        <p:tgtEl>
                                          <p:spTgt spid="2">
                                            <p:txEl>
                                              <p:pRg st="3" end="3"/>
                                            </p:txEl>
                                          </p:spTgt>
                                        </p:tgtEl>
                                      </p:cBhvr>
                                    </p:animEffect>
                                    <p:anim calcmode="lin" valueType="num">
                                      <p:cBhvr>
                                        <p:cTn id="38" dur="800" decel="100000" fill="hold"/>
                                        <p:tgtEl>
                                          <p:spTgt spid="2">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2">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2">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2">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2">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fade">
                                      <p:cBhvr>
                                        <p:cTn id="47" dur="800" decel="100000"/>
                                        <p:tgtEl>
                                          <p:spTgt spid="2">
                                            <p:txEl>
                                              <p:pRg st="4" end="4"/>
                                            </p:txEl>
                                          </p:spTgt>
                                        </p:tgtEl>
                                      </p:cBhvr>
                                    </p:animEffect>
                                    <p:anim calcmode="lin" valueType="num">
                                      <p:cBhvr>
                                        <p:cTn id="48" dur="800" decel="100000" fill="hold"/>
                                        <p:tgtEl>
                                          <p:spTgt spid="2">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2">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2">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Effect transition="in" filter="fade">
                                      <p:cBhvr>
                                        <p:cTn id="57" dur="800" decel="100000"/>
                                        <p:tgtEl>
                                          <p:spTgt spid="2">
                                            <p:txEl>
                                              <p:pRg st="5" end="5"/>
                                            </p:txEl>
                                          </p:spTgt>
                                        </p:tgtEl>
                                      </p:cBhvr>
                                    </p:animEffect>
                                    <p:anim calcmode="lin" valueType="num">
                                      <p:cBhvr>
                                        <p:cTn id="58" dur="800" decel="100000" fill="hold"/>
                                        <p:tgtEl>
                                          <p:spTgt spid="2">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2">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2">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2">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2">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Effect transition="in" filter="fade">
                                      <p:cBhvr>
                                        <p:cTn id="67" dur="800" decel="100000"/>
                                        <p:tgtEl>
                                          <p:spTgt spid="2">
                                            <p:txEl>
                                              <p:pRg st="6" end="6"/>
                                            </p:txEl>
                                          </p:spTgt>
                                        </p:tgtEl>
                                      </p:cBhvr>
                                    </p:animEffect>
                                    <p:anim calcmode="lin" valueType="num">
                                      <p:cBhvr>
                                        <p:cTn id="68" dur="8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2">
                                            <p:txEl>
                                              <p:pRg st="6" end="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FA47E6B-FC99-4124-9549-BDFD31718472}"/>
              </a:ext>
            </a:extLst>
          </p:cNvPr>
          <p:cNvSpPr/>
          <p:nvPr/>
        </p:nvSpPr>
        <p:spPr>
          <a:xfrm>
            <a:off x="2276466" y="1004350"/>
            <a:ext cx="7639079" cy="923330"/>
          </a:xfrm>
          <a:prstGeom prst="rect">
            <a:avLst/>
          </a:prstGeom>
          <a:noFill/>
        </p:spPr>
        <p:txBody>
          <a:bodyPr wrap="none" lIns="91440" tIns="45720" rIns="91440" bIns="45720">
            <a:spAutoFit/>
          </a:bodyPr>
          <a:lstStyle/>
          <a:p>
            <a:pPr algn="ctr"/>
            <a:r>
              <a:rPr lang="es-ES" sz="5400" b="0" cap="none" spc="0" dirty="0">
                <a:ln w="0"/>
                <a:effectLst>
                  <a:outerShdw blurRad="38100" dist="25400" dir="5400000" algn="ctr" rotWithShape="0">
                    <a:srgbClr val="6E747A">
                      <a:alpha val="43000"/>
                    </a:srgbClr>
                  </a:outerShdw>
                </a:effectLst>
              </a:rPr>
              <a:t>Fructuoso Rodríguez Pérez</a:t>
            </a:r>
          </a:p>
        </p:txBody>
      </p:sp>
      <p:pic>
        <p:nvPicPr>
          <p:cNvPr id="6" name="Imagen1">
            <a:extLst>
              <a:ext uri="{FF2B5EF4-FFF2-40B4-BE49-F238E27FC236}">
                <a16:creationId xmlns:a16="http://schemas.microsoft.com/office/drawing/2014/main" id="{91433BD5-31DA-4E85-95EB-749E0CBD8AA2}"/>
              </a:ext>
            </a:extLst>
          </p:cNvPr>
          <p:cNvPicPr/>
          <p:nvPr/>
        </p:nvPicPr>
        <p:blipFill>
          <a:blip r:embed="rId2"/>
          <a:stretch/>
        </p:blipFill>
        <p:spPr bwMode="auto">
          <a:xfrm>
            <a:off x="5233987" y="1738998"/>
            <a:ext cx="1724025" cy="2857500"/>
          </a:xfrm>
          <a:prstGeom prst="rect">
            <a:avLst/>
          </a:prstGeom>
        </p:spPr>
      </p:pic>
      <p:sp>
        <p:nvSpPr>
          <p:cNvPr id="7" name="Rectángulo 6">
            <a:extLst>
              <a:ext uri="{FF2B5EF4-FFF2-40B4-BE49-F238E27FC236}">
                <a16:creationId xmlns:a16="http://schemas.microsoft.com/office/drawing/2014/main" id="{B3892C1E-36D3-4DCA-ACA6-A0E436D45958}"/>
              </a:ext>
            </a:extLst>
          </p:cNvPr>
          <p:cNvSpPr/>
          <p:nvPr/>
        </p:nvSpPr>
        <p:spPr>
          <a:xfrm>
            <a:off x="1335816" y="125611"/>
            <a:ext cx="9520363" cy="923330"/>
          </a:xfrm>
          <a:prstGeom prst="rect">
            <a:avLst/>
          </a:prstGeom>
          <a:noFill/>
        </p:spPr>
        <p:txBody>
          <a:bodyPr wrap="none" lIns="91440" tIns="45720" rIns="91440" bIns="45720">
            <a:spAutoFit/>
          </a:bodyPr>
          <a:lstStyle/>
          <a:p>
            <a:pPr algn="ctr"/>
            <a:r>
              <a:rPr lang="es-ES" sz="5400" b="0" cap="none" spc="0" dirty="0">
                <a:ln w="0"/>
                <a:solidFill>
                  <a:srgbClr val="00B050"/>
                </a:solidFill>
                <a:effectLst>
                  <a:outerShdw blurRad="38100" dist="25400" dir="5400000" algn="ctr" rotWithShape="0">
                    <a:srgbClr val="6E747A">
                      <a:alpha val="43000"/>
                    </a:srgbClr>
                  </a:outerShdw>
                </a:effectLst>
              </a:rPr>
              <a:t>Universidad Agraria</a:t>
            </a:r>
            <a:r>
              <a:rPr lang="es-ES" sz="5400" dirty="0">
                <a:ln w="0"/>
                <a:solidFill>
                  <a:srgbClr val="00B050"/>
                </a:solidFill>
                <a:effectLst>
                  <a:outerShdw blurRad="38100" dist="25400" dir="5400000" algn="ctr" rotWithShape="0">
                    <a:srgbClr val="6E747A">
                      <a:alpha val="43000"/>
                    </a:srgbClr>
                  </a:outerShdw>
                </a:effectLst>
              </a:rPr>
              <a:t> de la Habana</a:t>
            </a:r>
            <a:endParaRPr lang="es-ES" sz="5400" b="0" cap="none" spc="0" dirty="0">
              <a:ln w="0"/>
              <a:solidFill>
                <a:srgbClr val="00B050"/>
              </a:solidFill>
              <a:effectLst>
                <a:outerShdw blurRad="38100" dist="25400" dir="5400000" algn="ctr" rotWithShape="0">
                  <a:srgbClr val="6E747A">
                    <a:alpha val="43000"/>
                  </a:srgbClr>
                </a:outerShdw>
              </a:effectLst>
            </a:endParaRPr>
          </a:p>
        </p:txBody>
      </p:sp>
      <p:sp>
        <p:nvSpPr>
          <p:cNvPr id="8" name="Rectángulo 7">
            <a:extLst>
              <a:ext uri="{FF2B5EF4-FFF2-40B4-BE49-F238E27FC236}">
                <a16:creationId xmlns:a16="http://schemas.microsoft.com/office/drawing/2014/main" id="{D21F16D5-BCA4-420D-BDDC-08EC66DA264B}"/>
              </a:ext>
            </a:extLst>
          </p:cNvPr>
          <p:cNvSpPr/>
          <p:nvPr/>
        </p:nvSpPr>
        <p:spPr>
          <a:xfrm>
            <a:off x="2956855" y="4305160"/>
            <a:ext cx="6278322" cy="1200329"/>
          </a:xfrm>
          <a:prstGeom prst="rect">
            <a:avLst/>
          </a:prstGeom>
          <a:noFill/>
        </p:spPr>
        <p:txBody>
          <a:bodyPr wrap="none" lIns="91440" tIns="45720" rIns="91440" bIns="45720">
            <a:spAutoFit/>
          </a:bodyPr>
          <a:lstStyle/>
          <a:p>
            <a:pPr algn="ctr"/>
            <a:r>
              <a:rPr lang="es-ES" sz="3600" b="0" cap="none" spc="0" dirty="0">
                <a:ln w="0"/>
                <a:solidFill>
                  <a:srgbClr val="00B050"/>
                </a:solidFill>
                <a:effectLst>
                  <a:outerShdw blurRad="38100" dist="25400" dir="5400000" algn="ctr" rotWithShape="0">
                    <a:srgbClr val="6E747A">
                      <a:alpha val="43000"/>
                    </a:srgbClr>
                  </a:outerShdw>
                </a:effectLst>
              </a:rPr>
              <a:t>Trabajo Practico de Fisiología del</a:t>
            </a:r>
          </a:p>
          <a:p>
            <a:pPr algn="ctr"/>
            <a:r>
              <a:rPr lang="es-ES" sz="3600" b="0" cap="none" spc="0" dirty="0">
                <a:ln w="0"/>
                <a:solidFill>
                  <a:srgbClr val="00B050"/>
                </a:solidFill>
                <a:effectLst>
                  <a:outerShdw blurRad="38100" dist="25400" dir="5400000" algn="ctr" rotWithShape="0">
                    <a:srgbClr val="6E747A">
                      <a:alpha val="43000"/>
                    </a:srgbClr>
                  </a:outerShdw>
                </a:effectLst>
              </a:rPr>
              <a:t> </a:t>
            </a:r>
            <a:r>
              <a:rPr lang="es-ES" sz="3600" b="0" cap="none" spc="0" dirty="0">
                <a:ln w="0"/>
                <a:effectLst>
                  <a:outerShdw blurRad="38100" dist="25400" dir="5400000" algn="ctr" rotWithShape="0">
                    <a:srgbClr val="6E747A">
                      <a:alpha val="43000"/>
                    </a:srgbClr>
                  </a:outerShdw>
                </a:effectLst>
              </a:rPr>
              <a:t>Desarrollo Humano</a:t>
            </a:r>
          </a:p>
        </p:txBody>
      </p:sp>
      <p:sp>
        <p:nvSpPr>
          <p:cNvPr id="9" name="Rectángulo 8">
            <a:extLst>
              <a:ext uri="{FF2B5EF4-FFF2-40B4-BE49-F238E27FC236}">
                <a16:creationId xmlns:a16="http://schemas.microsoft.com/office/drawing/2014/main" id="{D68FE8BE-D9BA-4B2C-9633-F3FAB27FD7C4}"/>
              </a:ext>
            </a:extLst>
          </p:cNvPr>
          <p:cNvSpPr/>
          <p:nvPr/>
        </p:nvSpPr>
        <p:spPr>
          <a:xfrm>
            <a:off x="130626" y="5657671"/>
            <a:ext cx="4834913" cy="1200329"/>
          </a:xfrm>
          <a:prstGeom prst="rect">
            <a:avLst/>
          </a:prstGeom>
          <a:noFill/>
        </p:spPr>
        <p:txBody>
          <a:bodyPr wrap="none" lIns="91440" tIns="45720" rIns="91440" bIns="45720">
            <a:spAutoFit/>
          </a:bodyPr>
          <a:lstStyle/>
          <a:p>
            <a:r>
              <a:rPr lang="es-ES" sz="2400" b="0" cap="none" spc="0" dirty="0">
                <a:ln w="0"/>
                <a:effectLst>
                  <a:outerShdw blurRad="38100" dist="25400" dir="5400000" algn="ctr" rotWithShape="0">
                    <a:srgbClr val="6E747A">
                      <a:alpha val="43000"/>
                    </a:srgbClr>
                  </a:outerShdw>
                </a:effectLst>
              </a:rPr>
              <a:t>Autores: </a:t>
            </a:r>
            <a:r>
              <a:rPr lang="es-ES" sz="2400" b="0" cap="none" spc="0" dirty="0" err="1">
                <a:ln w="0"/>
                <a:effectLst>
                  <a:outerShdw blurRad="38100" dist="25400" dir="5400000" algn="ctr" rotWithShape="0">
                    <a:srgbClr val="6E747A">
                      <a:alpha val="43000"/>
                    </a:srgbClr>
                  </a:outerShdw>
                </a:effectLst>
              </a:rPr>
              <a:t>Yelianis</a:t>
            </a:r>
            <a:r>
              <a:rPr lang="es-ES" sz="2400" b="0" cap="none" spc="0" dirty="0">
                <a:ln w="0"/>
                <a:effectLst>
                  <a:outerShdw blurRad="38100" dist="25400" dir="5400000" algn="ctr" rotWithShape="0">
                    <a:srgbClr val="6E747A">
                      <a:alpha val="43000"/>
                    </a:srgbClr>
                  </a:outerShdw>
                </a:effectLst>
              </a:rPr>
              <a:t> Blanco Acosta</a:t>
            </a:r>
          </a:p>
          <a:p>
            <a:r>
              <a:rPr lang="es-ES" sz="2400" dirty="0">
                <a:ln w="0"/>
                <a:effectLst>
                  <a:outerShdw blurRad="38100" dist="25400" dir="5400000" algn="ctr" rotWithShape="0">
                    <a:srgbClr val="6E747A">
                      <a:alpha val="43000"/>
                    </a:srgbClr>
                  </a:outerShdw>
                </a:effectLst>
              </a:rPr>
              <a:t>	       </a:t>
            </a:r>
            <a:r>
              <a:rPr lang="es-ES" sz="2400" dirty="0" err="1">
                <a:ln w="0"/>
                <a:effectLst>
                  <a:outerShdw blurRad="38100" dist="25400" dir="5400000" algn="ctr" rotWithShape="0">
                    <a:srgbClr val="6E747A">
                      <a:alpha val="43000"/>
                    </a:srgbClr>
                  </a:outerShdw>
                </a:effectLst>
              </a:rPr>
              <a:t>Lilien</a:t>
            </a:r>
            <a:r>
              <a:rPr lang="es-ES" sz="2400" dirty="0">
                <a:ln w="0"/>
                <a:effectLst>
                  <a:outerShdw blurRad="38100" dist="25400" dir="5400000" algn="ctr" rotWithShape="0">
                    <a:srgbClr val="6E747A">
                      <a:alpha val="43000"/>
                    </a:srgbClr>
                  </a:outerShdw>
                </a:effectLst>
              </a:rPr>
              <a:t> M. Cruz Pérez</a:t>
            </a:r>
          </a:p>
          <a:p>
            <a:r>
              <a:rPr lang="es-ES" sz="2400" b="0" cap="none" spc="0" dirty="0">
                <a:ln w="0"/>
                <a:effectLst>
                  <a:outerShdw blurRad="38100" dist="25400" dir="5400000" algn="ctr" rotWithShape="0">
                    <a:srgbClr val="6E747A">
                      <a:alpha val="43000"/>
                    </a:srgbClr>
                  </a:outerShdw>
                </a:effectLst>
              </a:rPr>
              <a:t>	       </a:t>
            </a:r>
            <a:r>
              <a:rPr lang="es-ES" sz="2400" b="0" cap="none" spc="0" dirty="0" err="1">
                <a:ln w="0"/>
                <a:effectLst>
                  <a:outerShdw blurRad="38100" dist="25400" dir="5400000" algn="ctr" rotWithShape="0">
                    <a:srgbClr val="6E747A">
                      <a:alpha val="43000"/>
                    </a:srgbClr>
                  </a:outerShdw>
                </a:effectLst>
              </a:rPr>
              <a:t>Adabis</a:t>
            </a:r>
            <a:r>
              <a:rPr lang="es-ES" sz="2400" b="0" cap="none" spc="0" dirty="0">
                <a:ln w="0"/>
                <a:effectLst>
                  <a:outerShdw blurRad="38100" dist="25400" dir="5400000" algn="ctr" rotWithShape="0">
                    <a:srgbClr val="6E747A">
                      <a:alpha val="43000"/>
                    </a:srgbClr>
                  </a:outerShdw>
                </a:effectLst>
              </a:rPr>
              <a:t> Figueroa Casanova</a:t>
            </a:r>
          </a:p>
        </p:txBody>
      </p:sp>
    </p:spTree>
    <p:extLst>
      <p:ext uri="{BB962C8B-B14F-4D97-AF65-F5344CB8AC3E}">
        <p14:creationId xmlns:p14="http://schemas.microsoft.com/office/powerpoint/2010/main" val="1077904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C9A368F-8F09-410A-951E-AE4CE8A9A498}"/>
              </a:ext>
            </a:extLst>
          </p:cNvPr>
          <p:cNvSpPr/>
          <p:nvPr/>
        </p:nvSpPr>
        <p:spPr>
          <a:xfrm>
            <a:off x="1101684" y="2151727"/>
            <a:ext cx="9988632" cy="2554545"/>
          </a:xfrm>
          <a:prstGeom prst="rect">
            <a:avLst/>
          </a:prstGeom>
          <a:noFill/>
        </p:spPr>
        <p:txBody>
          <a:bodyPr wrap="none" lIns="91440" tIns="45720" rIns="91440" bIns="45720">
            <a:spAutoFit/>
          </a:bodyPr>
          <a:lstStyle/>
          <a:p>
            <a:pPr algn="ctr"/>
            <a:r>
              <a:rPr lang="es-ES" sz="8000" b="0" cap="none" spc="0" dirty="0">
                <a:ln w="0"/>
                <a:effectLst>
                  <a:outerShdw blurRad="38100" dist="25400" dir="5400000" algn="ctr" rotWithShape="0">
                    <a:srgbClr val="6E747A">
                      <a:alpha val="43000"/>
                    </a:srgbClr>
                  </a:outerShdw>
                </a:effectLst>
              </a:rPr>
              <a:t>Tema:</a:t>
            </a:r>
          </a:p>
          <a:p>
            <a:pPr algn="ctr"/>
            <a:r>
              <a:rPr lang="es-ES" sz="8000" dirty="0">
                <a:ln w="0"/>
                <a:effectLst>
                  <a:outerShdw blurRad="38100" dist="25400" dir="5400000" algn="ctr" rotWithShape="0">
                    <a:srgbClr val="6E747A">
                      <a:alpha val="43000"/>
                    </a:srgbClr>
                  </a:outerShdw>
                </a:effectLst>
              </a:rPr>
              <a:t>La hipoacusia adquirida</a:t>
            </a:r>
            <a:endParaRPr lang="es-ES" sz="80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5833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8F29398-48D4-4534-8898-C51D014998C1}"/>
              </a:ext>
            </a:extLst>
          </p:cNvPr>
          <p:cNvSpPr/>
          <p:nvPr/>
        </p:nvSpPr>
        <p:spPr>
          <a:xfrm>
            <a:off x="1501440" y="2767280"/>
            <a:ext cx="9189119" cy="1323439"/>
          </a:xfrm>
          <a:prstGeom prst="rect">
            <a:avLst/>
          </a:prstGeom>
          <a:noFill/>
        </p:spPr>
        <p:txBody>
          <a:bodyPr wrap="none" lIns="91440" tIns="45720" rIns="91440" bIns="45720">
            <a:spAutoFit/>
          </a:bodyPr>
          <a:lstStyle/>
          <a:p>
            <a:pPr algn="ctr"/>
            <a:r>
              <a:rPr lang="es-ES" sz="8000" b="0" cap="none" spc="0" dirty="0">
                <a:ln w="0"/>
                <a:effectLst>
                  <a:outerShdw blurRad="38100" dist="25400" dir="5400000" algn="ctr" rotWithShape="0">
                    <a:srgbClr val="6E747A">
                      <a:alpha val="43000"/>
                    </a:srgbClr>
                  </a:outerShdw>
                </a:effectLst>
              </a:rPr>
              <a:t>Presentación del caso</a:t>
            </a:r>
          </a:p>
        </p:txBody>
      </p:sp>
    </p:spTree>
    <p:extLst>
      <p:ext uri="{BB962C8B-B14F-4D97-AF65-F5344CB8AC3E}">
        <p14:creationId xmlns:p14="http://schemas.microsoft.com/office/powerpoint/2010/main" val="3709293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67C62-20C5-47A8-BD4F-D10CA4D1DAC9}"/>
              </a:ext>
            </a:extLst>
          </p:cNvPr>
          <p:cNvSpPr/>
          <p:nvPr/>
        </p:nvSpPr>
        <p:spPr>
          <a:xfrm>
            <a:off x="152400" y="1843950"/>
            <a:ext cx="11887200" cy="3170099"/>
          </a:xfrm>
          <a:prstGeom prst="rect">
            <a:avLst/>
          </a:prstGeom>
        </p:spPr>
        <p:txBody>
          <a:bodyPr wrap="square">
            <a:spAutoFit/>
          </a:bodyPr>
          <a:lstStyle/>
          <a:p>
            <a:pPr algn="just"/>
            <a:r>
              <a:rPr lang="es-ES" sz="4000" dirty="0">
                <a:latin typeface="Arial" panose="020B0604020202020204" pitchFamily="34" charset="0"/>
                <a:ea typeface="Calibri" panose="020F0502020204030204" pitchFamily="34" charset="0"/>
              </a:rPr>
              <a:t>Paciente de 5 años de edad que, desde pequeño producto a cuadros de infecciones respiratorias frecuentes y otitis media a repetición que llegaban a producirle supuración y perforación de la membrana del tímpano.</a:t>
            </a:r>
            <a:endParaRPr lang="es-CU" sz="4000" dirty="0"/>
          </a:p>
        </p:txBody>
      </p:sp>
    </p:spTree>
    <p:extLst>
      <p:ext uri="{BB962C8B-B14F-4D97-AF65-F5344CB8AC3E}">
        <p14:creationId xmlns:p14="http://schemas.microsoft.com/office/powerpoint/2010/main" val="3986992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
                                        <p:tgtEl>
                                          <p:spTgt spid="2">
                                            <p:txEl>
                                              <p:pRg st="0" end="0"/>
                                            </p:txEl>
                                          </p:spTgt>
                                        </p:tgtEl>
                                      </p:cBhvr>
                                    </p:animEffect>
                                    <p:anim calcmode="lin" valueType="num">
                                      <p:cBhvr>
                                        <p:cTn id="8" dur="4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1BBF0CE-5C76-45F5-AB81-A44AD43192FE}"/>
              </a:ext>
            </a:extLst>
          </p:cNvPr>
          <p:cNvSpPr/>
          <p:nvPr/>
        </p:nvSpPr>
        <p:spPr>
          <a:xfrm>
            <a:off x="333828" y="1166842"/>
            <a:ext cx="11524343" cy="4524315"/>
          </a:xfrm>
          <a:prstGeom prst="rect">
            <a:avLst/>
          </a:prstGeom>
        </p:spPr>
        <p:txBody>
          <a:bodyPr wrap="square">
            <a:spAutoFit/>
          </a:bodyPr>
          <a:lstStyle/>
          <a:p>
            <a:pPr algn="just"/>
            <a:r>
              <a:rPr lang="es-CU" sz="3600" dirty="0">
                <a:latin typeface="Arial" panose="020B0604020202020204" pitchFamily="34" charset="0"/>
                <a:cs typeface="Arial" panose="020B0604020202020204" pitchFamily="34" charset="0"/>
              </a:rPr>
              <a:t>Se denomina hipoacusia o sordera al defecto funcional que ocurre cuando un sujeto pierde capacidad auditiva, independientemente de la intensidad. La hipoacusia es uno de los síntomas que pueden estar presente en la enfermedad otoneurológica. La pérdida de audición constituye un motivo de consulta muy frecuente en Atención Primaria y sobre todo en las consultas de Atención Especializada de Otorrinolaringología.</a:t>
            </a:r>
          </a:p>
        </p:txBody>
      </p:sp>
    </p:spTree>
    <p:extLst>
      <p:ext uri="{BB962C8B-B14F-4D97-AF65-F5344CB8AC3E}">
        <p14:creationId xmlns:p14="http://schemas.microsoft.com/office/powerpoint/2010/main" val="2047254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800" decel="100000"/>
                                        <p:tgtEl>
                                          <p:spTgt spid="2">
                                            <p:txEl>
                                              <p:pRg st="0" end="0"/>
                                            </p:txEl>
                                          </p:spTgt>
                                        </p:tgtEl>
                                      </p:cBhvr>
                                    </p:animEffect>
                                    <p:anim calcmode="lin" valueType="num">
                                      <p:cBhvr>
                                        <p:cTn id="8" dur="800" decel="100000" fill="hold"/>
                                        <p:tgtEl>
                                          <p:spTgt spid="2">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C0ACCFE-78A2-4BF3-8A1A-32FBF5E2CA6C}"/>
              </a:ext>
            </a:extLst>
          </p:cNvPr>
          <p:cNvSpPr/>
          <p:nvPr/>
        </p:nvSpPr>
        <p:spPr>
          <a:xfrm>
            <a:off x="514350" y="1765563"/>
            <a:ext cx="11163300" cy="3326873"/>
          </a:xfrm>
          <a:prstGeom prst="rect">
            <a:avLst/>
          </a:prstGeom>
        </p:spPr>
        <p:txBody>
          <a:bodyPr wrap="square">
            <a:spAutoFit/>
          </a:bodyPr>
          <a:lstStyle/>
          <a:p>
            <a:pPr algn="just">
              <a:lnSpc>
                <a:spcPct val="150000"/>
              </a:lnSpc>
              <a:spcAft>
                <a:spcPts val="1000"/>
              </a:spcAft>
            </a:pPr>
            <a:r>
              <a:rPr lang="es-ES" sz="3600" dirty="0">
                <a:latin typeface="Arial" panose="020B0604020202020204" pitchFamily="34" charset="0"/>
                <a:ea typeface="Calibri" panose="020F0502020204030204" pitchFamily="34" charset="0"/>
                <a:cs typeface="Calibri" panose="020F0502020204030204" pitchFamily="34" charset="0"/>
              </a:rPr>
              <a:t>El oído humano es un órgano del cuerpo muy sensible y avanzado. La función de este es convertir los sonidos y transmitirlos al cerebro a través de sus distintas partes. </a:t>
            </a:r>
            <a:endParaRPr lang="es-CU" sz="3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76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0EF96D4-A67E-4D2E-AC38-2291ED4B3137}"/>
              </a:ext>
            </a:extLst>
          </p:cNvPr>
          <p:cNvSpPr/>
          <p:nvPr/>
        </p:nvSpPr>
        <p:spPr>
          <a:xfrm>
            <a:off x="1468611" y="2151727"/>
            <a:ext cx="9254778" cy="2554545"/>
          </a:xfrm>
          <a:prstGeom prst="rect">
            <a:avLst/>
          </a:prstGeom>
          <a:noFill/>
        </p:spPr>
        <p:txBody>
          <a:bodyPr wrap="none" lIns="91440" tIns="45720" rIns="91440" bIns="45720">
            <a:spAutoFit/>
          </a:bodyPr>
          <a:lstStyle/>
          <a:p>
            <a:pPr algn="ctr"/>
            <a:r>
              <a:rPr lang="es-ES" sz="8000" b="0" cap="none" spc="0" dirty="0">
                <a:ln w="0"/>
                <a:effectLst>
                  <a:outerShdw blurRad="38100" dist="25400" dir="5400000" algn="ctr" rotWithShape="0">
                    <a:srgbClr val="6E747A">
                      <a:alpha val="43000"/>
                    </a:srgbClr>
                  </a:outerShdw>
                </a:effectLst>
              </a:rPr>
              <a:t>Anatomía y Fisiología</a:t>
            </a:r>
          </a:p>
          <a:p>
            <a:pPr algn="ctr"/>
            <a:r>
              <a:rPr lang="es-ES" sz="8000" b="0" cap="none" spc="0" dirty="0">
                <a:ln w="0"/>
                <a:effectLst>
                  <a:outerShdw blurRad="38100" dist="25400" dir="5400000" algn="ctr" rotWithShape="0">
                    <a:srgbClr val="6E747A">
                      <a:alpha val="43000"/>
                    </a:srgbClr>
                  </a:outerShdw>
                </a:effectLst>
              </a:rPr>
              <a:t>del oído humano</a:t>
            </a:r>
          </a:p>
        </p:txBody>
      </p:sp>
    </p:spTree>
    <p:extLst>
      <p:ext uri="{BB962C8B-B14F-4D97-AF65-F5344CB8AC3E}">
        <p14:creationId xmlns:p14="http://schemas.microsoft.com/office/powerpoint/2010/main" val="3958602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76FF1AA-6CB5-444B-87A8-EB0CA0E4385E}"/>
              </a:ext>
            </a:extLst>
          </p:cNvPr>
          <p:cNvPicPr>
            <a:picLocks noChangeAspect="1"/>
          </p:cNvPicPr>
          <p:nvPr/>
        </p:nvPicPr>
        <p:blipFill rotWithShape="1">
          <a:blip r:embed="rId3">
            <a:extLst>
              <a:ext uri="{28A0092B-C50C-407E-A947-70E740481C1C}">
                <a14:useLocalDpi xmlns:a14="http://schemas.microsoft.com/office/drawing/2010/main" val="0"/>
              </a:ext>
            </a:extLst>
          </a:blip>
          <a:srcRect l="1" r="-290"/>
          <a:stretch/>
        </p:blipFill>
        <p:spPr>
          <a:xfrm>
            <a:off x="1147762" y="211206"/>
            <a:ext cx="9896476" cy="6435588"/>
          </a:xfrm>
          <a:prstGeom prst="rect">
            <a:avLst/>
          </a:prstGeom>
        </p:spPr>
      </p:pic>
    </p:spTree>
    <p:extLst>
      <p:ext uri="{BB962C8B-B14F-4D97-AF65-F5344CB8AC3E}">
        <p14:creationId xmlns:p14="http://schemas.microsoft.com/office/powerpoint/2010/main" val="1837821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5F8B802-BB0B-4859-8761-CDDE6BD7AC1C}"/>
              </a:ext>
            </a:extLst>
          </p:cNvPr>
          <p:cNvPicPr>
            <a:picLocks noChangeAspect="1"/>
          </p:cNvPicPr>
          <p:nvPr/>
        </p:nvPicPr>
        <p:blipFill rotWithShape="1">
          <a:blip r:embed="rId3">
            <a:extLst>
              <a:ext uri="{28A0092B-C50C-407E-A947-70E740481C1C}">
                <a14:useLocalDpi xmlns:a14="http://schemas.microsoft.com/office/drawing/2010/main" val="0"/>
              </a:ext>
            </a:extLst>
          </a:blip>
          <a:srcRect r="63900"/>
          <a:stretch/>
        </p:blipFill>
        <p:spPr>
          <a:xfrm>
            <a:off x="4314825" y="211206"/>
            <a:ext cx="3562350" cy="6435588"/>
          </a:xfrm>
          <a:prstGeom prst="rect">
            <a:avLst/>
          </a:prstGeom>
        </p:spPr>
      </p:pic>
    </p:spTree>
    <p:extLst>
      <p:ext uri="{BB962C8B-B14F-4D97-AF65-F5344CB8AC3E}">
        <p14:creationId xmlns:p14="http://schemas.microsoft.com/office/powerpoint/2010/main" val="2885488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772</Words>
  <Application>Microsoft Office PowerPoint</Application>
  <PresentationFormat>Panorámica</PresentationFormat>
  <Paragraphs>51</Paragraphs>
  <Slides>14</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crossover</dc:creator>
  <cp:lastModifiedBy>crossover</cp:lastModifiedBy>
  <cp:revision>15</cp:revision>
  <dcterms:created xsi:type="dcterms:W3CDTF">2023-06-17T06:25:25Z</dcterms:created>
  <dcterms:modified xsi:type="dcterms:W3CDTF">2023-06-17T13:33:12Z</dcterms:modified>
</cp:coreProperties>
</file>