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9" r:id="rId10"/>
  </p:sldIdLst>
  <p:sldSz cx="12192000" cy="6858000"/>
  <p:notesSz cx="12192000" cy="6858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37" autoAdjust="0"/>
  </p:normalViewPr>
  <p:slideViewPr>
    <p:cSldViewPr snapToGrid="0">
      <p:cViewPr varScale="1">
        <p:scale>
          <a:sx n="63" d="100"/>
          <a:sy n="63" d="100"/>
        </p:scale>
        <p:origin x="972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FF6355-15BC-4386-B607-DB90E47A2060}" type="datetimeFigureOut">
              <a:rPr lang="es-CU"/>
              <a:t>30/6/2023</a:t>
            </a:fld>
            <a:endParaRPr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Editar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093C1A8-1C52-418A-B53F-A6CC735FBC41}" type="slidenum">
              <a:r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U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3C1A8-1C52-418A-B53F-A6CC735FBC41}" type="slidenum">
              <a:rPr lang="es-CU" smtClean="0"/>
              <a:t>5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395660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a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3C2A46-B22E-4739-BEFC-33D6D179D994}" type="datetimeFigureOut">
              <a:rPr lang="es-CU"/>
              <a:t>30/6/2023</a:t>
            </a:fld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63B706-6F43-490D-9DB6-FAFF34CC169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ítulo y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s-ES"/>
              <a:t>Editar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3C2A46-B22E-4739-BEFC-33D6D179D994}" type="datetimeFigureOut">
              <a:rPr lang="es-CU"/>
              <a:t>30/6/2023</a:t>
            </a:fld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63B706-6F43-490D-9DB6-FAFF34CC169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Título vertical y tex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s-ES"/>
              <a:t>Editar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3C2A46-B22E-4739-BEFC-33D6D179D994}" type="datetimeFigureOut">
              <a:rPr lang="es-CU"/>
              <a:t>30/6/2023</a:t>
            </a:fld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63B706-6F43-490D-9DB6-FAFF34CC169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ítulo y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Editar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3C2A46-B22E-4739-BEFC-33D6D179D994}" type="datetimeFigureOut">
              <a:rPr lang="es-CU"/>
              <a:t>30/6/2023</a:t>
            </a:fld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63B706-6F43-490D-9DB6-FAFF34CC169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Encabezado de sec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Editar los estilos de texto del patrón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3C2A46-B22E-4739-BEFC-33D6D179D994}" type="datetimeFigureOut">
              <a:rPr lang="es-CU"/>
              <a:t>30/6/2023</a:t>
            </a:fld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63B706-6F43-490D-9DB6-FAFF34CC169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os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Editar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Editar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3C2A46-B22E-4739-BEFC-33D6D179D994}" type="datetimeFigureOut">
              <a:rPr lang="es-CU"/>
              <a:t>30/6/2023</a:t>
            </a:fld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63B706-6F43-490D-9DB6-FAFF34CC169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a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Editar los estilos de texto del patrón</a:t>
            </a:r>
            <a:endParaRPr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Editar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Editar los estilos de texto del patrón</a:t>
            </a:r>
            <a:endParaRPr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Editar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3C2A46-B22E-4739-BEFC-33D6D179D994}" type="datetimeFigureOut">
              <a:rPr lang="es-CU"/>
              <a:t>30/6/2023</a:t>
            </a:fld>
            <a:endParaRPr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63B706-6F43-490D-9DB6-FAFF34CC169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olo el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3C2A46-B22E-4739-BEFC-33D6D179D994}" type="datetimeFigureOut">
              <a:rPr lang="es-CU"/>
              <a:t>30/6/2023</a:t>
            </a:fld>
            <a:endParaRPr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63B706-6F43-490D-9DB6-FAFF34CC169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En bl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3C2A46-B22E-4739-BEFC-33D6D179D994}" type="datetimeFigureOut">
              <a:rPr lang="es-CU"/>
              <a:t>30/6/2023</a:t>
            </a:fld>
            <a:endParaRPr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63B706-6F43-490D-9DB6-FAFF34CC169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ido con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s-ES"/>
              <a:t>Editar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Editar los estilos de texto del patrón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3C2A46-B22E-4739-BEFC-33D6D179D994}" type="datetimeFigureOut">
              <a:rPr lang="es-CU"/>
              <a:t>30/6/2023</a:t>
            </a:fld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63B706-6F43-490D-9DB6-FAFF34CC169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n con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Editar los estilos de texto del patrón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3C2A46-B22E-4739-BEFC-33D6D179D994}" type="datetimeFigureOut">
              <a:rPr lang="es-CU"/>
              <a:t>30/6/2023</a:t>
            </a:fld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63B706-6F43-490D-9DB6-FAFF34CC1694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s-ES"/>
              <a:t>Editar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C2A46-B22E-4739-BEFC-33D6D179D994}" type="datetimeFigureOut">
              <a:rPr lang="es-CU"/>
              <a:t>30/6/2023</a:t>
            </a:fld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963B706-6F43-490D-9DB6-FAFF34CC1694}" type="slidenum">
              <a:r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 bwMode="auto">
          <a:xfrm>
            <a:off x="2276466" y="1004350"/>
            <a:ext cx="7639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es-ES" sz="5400" b="0" cap="none" spc="0">
                <a:ln w="0"/>
              </a:rPr>
              <a:t>Fructuoso Rodríguez Pérez</a:t>
            </a:r>
            <a:endParaRPr/>
          </a:p>
        </p:txBody>
      </p:sp>
      <p:pic>
        <p:nvPicPr>
          <p:cNvPr id="6" name="Imagen1"/>
          <p:cNvPicPr/>
          <p:nvPr/>
        </p:nvPicPr>
        <p:blipFill>
          <a:blip r:embed="rId2"/>
          <a:stretch/>
        </p:blipFill>
        <p:spPr bwMode="auto">
          <a:xfrm>
            <a:off x="5233987" y="1738998"/>
            <a:ext cx="1724025" cy="28575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 bwMode="auto">
          <a:xfrm>
            <a:off x="1335816" y="125611"/>
            <a:ext cx="9520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es-ES" sz="5400" b="0" cap="none" spc="0">
                <a:ln w="0"/>
                <a:solidFill>
                  <a:srgbClr val="00B050"/>
                </a:solidFill>
              </a:rPr>
              <a:t>Universidad Agraria</a:t>
            </a:r>
            <a:r>
              <a:rPr lang="es-ES" sz="5400">
                <a:ln w="0"/>
                <a:solidFill>
                  <a:srgbClr val="00B050"/>
                </a:solidFill>
              </a:rPr>
              <a:t> de la Habana</a:t>
            </a:r>
            <a:endParaRPr lang="es-ES" sz="5400" b="0" cap="none" spc="0">
              <a:ln w="0"/>
              <a:solidFill>
                <a:srgbClr val="00B050"/>
              </a:solidFill>
            </a:endParaRPr>
          </a:p>
        </p:txBody>
      </p:sp>
      <p:sp>
        <p:nvSpPr>
          <p:cNvPr id="8" name="Rectángulo 7"/>
          <p:cNvSpPr/>
          <p:nvPr/>
        </p:nvSpPr>
        <p:spPr bwMode="auto">
          <a:xfrm>
            <a:off x="4169286" y="4305159"/>
            <a:ext cx="3864619" cy="11890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es-ES" sz="3600" b="0" cap="none" spc="0">
                <a:ln w="0"/>
                <a:solidFill>
                  <a:srgbClr val="00B050"/>
                </a:solidFill>
              </a:rPr>
              <a:t>Trabajo de curso de</a:t>
            </a:r>
            <a:endParaRPr/>
          </a:p>
          <a:p>
            <a:pPr algn="ctr">
              <a:defRPr/>
            </a:pPr>
            <a:r>
              <a:rPr lang="es-ES" sz="3600" b="0" cap="none" spc="0">
                <a:ln w="0"/>
                <a:solidFill>
                  <a:srgbClr val="00B050"/>
                </a:solidFill>
              </a:rPr>
              <a:t> </a:t>
            </a:r>
            <a:r>
              <a:rPr lang="es-ES" sz="3600" b="0" cap="none" spc="0">
                <a:ln w="0"/>
              </a:rPr>
              <a:t>Seguridad Nacional</a:t>
            </a:r>
            <a:endParaRPr/>
          </a:p>
        </p:txBody>
      </p:sp>
      <p:sp>
        <p:nvSpPr>
          <p:cNvPr id="9" name="Rectángulo 8"/>
          <p:cNvSpPr/>
          <p:nvPr/>
        </p:nvSpPr>
        <p:spPr bwMode="auto">
          <a:xfrm>
            <a:off x="130626" y="5657671"/>
            <a:ext cx="483491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defRPr/>
            </a:pPr>
            <a:r>
              <a:rPr lang="es-ES" sz="2400" b="0" cap="none" spc="0">
                <a:ln w="0"/>
              </a:rPr>
              <a:t>Autores: Yelianis Blanco Acosta</a:t>
            </a:r>
            <a:endParaRPr/>
          </a:p>
          <a:p>
            <a:pPr>
              <a:defRPr/>
            </a:pPr>
            <a:r>
              <a:rPr lang="es-ES" sz="2400">
                <a:ln w="0"/>
              </a:rPr>
              <a:t>	       Lilien M. Cruz Pérez</a:t>
            </a:r>
            <a:endParaRPr/>
          </a:p>
          <a:p>
            <a:pPr>
              <a:defRPr/>
            </a:pPr>
            <a:r>
              <a:rPr lang="es-ES" sz="2400" b="0" cap="none" spc="0">
                <a:ln w="0"/>
              </a:rPr>
              <a:t>	       Adabis Figueroa Casanova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w="http://schemas.openxmlformats.org/wordprocessingml/2006/main" xmlns:m="http://schemas.openxmlformats.org/officeDocument/2006/math" xmlns="">
      <p:transition spd="slow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 bwMode="auto">
          <a:xfrm>
            <a:off x="1026870" y="2151726"/>
            <a:ext cx="10145817" cy="30483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es-ES" sz="8000" b="0" cap="none" spc="0" dirty="0">
                <a:ln w="0"/>
              </a:rPr>
              <a:t>Tema:</a:t>
            </a:r>
          </a:p>
          <a:p>
            <a:pPr>
              <a:defRPr/>
            </a:pPr>
            <a:endParaRPr dirty="0"/>
          </a:p>
          <a:p>
            <a:pPr algn="ctr">
              <a:defRPr/>
            </a:pPr>
            <a:r>
              <a:rPr sz="4800" b="0" i="0" u="none" dirty="0">
                <a:solidFill>
                  <a:srgbClr val="000000"/>
                </a:solidFill>
                <a:ea typeface="Arial"/>
                <a:cs typeface="Arial"/>
              </a:rPr>
              <a:t>El Capital Humano y </a:t>
            </a:r>
            <a:r>
              <a:rPr sz="4800" b="0" i="0" u="none" dirty="0" err="1">
                <a:solidFill>
                  <a:srgbClr val="000000"/>
                </a:solidFill>
                <a:ea typeface="Arial"/>
                <a:cs typeface="Arial"/>
              </a:rPr>
              <a:t>su</a:t>
            </a:r>
            <a:r>
              <a:rPr sz="4800" b="0" i="0" u="none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sz="4800" b="0" i="0" u="none" dirty="0" err="1">
                <a:solidFill>
                  <a:srgbClr val="000000"/>
                </a:solidFill>
                <a:ea typeface="Arial"/>
                <a:cs typeface="Arial"/>
              </a:rPr>
              <a:t>influencia</a:t>
            </a:r>
            <a:r>
              <a:rPr sz="4800" b="0" i="0" u="none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sz="4800" b="0" i="0" u="none" dirty="0" err="1">
                <a:solidFill>
                  <a:srgbClr val="000000"/>
                </a:solidFill>
                <a:ea typeface="Arial"/>
                <a:cs typeface="Arial"/>
              </a:rPr>
              <a:t>en</a:t>
            </a:r>
            <a:r>
              <a:rPr sz="4800" b="0" i="0" u="none" dirty="0">
                <a:solidFill>
                  <a:srgbClr val="000000"/>
                </a:solidFill>
                <a:ea typeface="Arial"/>
                <a:cs typeface="Arial"/>
              </a:rPr>
              <a:t> </a:t>
            </a:r>
          </a:p>
          <a:p>
            <a:pPr algn="ctr">
              <a:defRPr/>
            </a:pPr>
            <a:r>
              <a:rPr sz="4800" b="0" i="0" u="none" dirty="0">
                <a:solidFill>
                  <a:srgbClr val="000000"/>
                </a:solidFill>
                <a:ea typeface="Arial"/>
                <a:cs typeface="Arial"/>
              </a:rPr>
              <a:t>el </a:t>
            </a:r>
            <a:r>
              <a:rPr sz="4800" b="0" i="0" u="none" dirty="0" err="1">
                <a:solidFill>
                  <a:srgbClr val="000000"/>
                </a:solidFill>
                <a:ea typeface="Arial"/>
                <a:cs typeface="Arial"/>
              </a:rPr>
              <a:t>poderío</a:t>
            </a:r>
            <a:r>
              <a:rPr sz="4800" b="0" i="0" u="none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sz="4800" b="0" i="0" u="none" dirty="0" err="1">
                <a:solidFill>
                  <a:srgbClr val="000000"/>
                </a:solidFill>
                <a:ea typeface="Arial"/>
                <a:cs typeface="Arial"/>
              </a:rPr>
              <a:t>nacional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w="http://schemas.openxmlformats.org/wordprocessingml/2006/main" xmlns:m="http://schemas.openxmlformats.org/officeDocument/2006/math" xmlns=""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29957863" name="Imagen 142995786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585635" y="124551"/>
            <a:ext cx="4514931" cy="3572439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 bwMode="auto">
          <a:xfrm>
            <a:off x="348244" y="2944864"/>
            <a:ext cx="11375332" cy="2834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es-ES" sz="3600" b="0" cap="none" spc="0" dirty="0">
                <a:ln w="0"/>
              </a:rPr>
              <a:t>“...el capital humano </a:t>
            </a:r>
            <a:r>
              <a:rPr lang="es-ES" sz="3600" b="0" cap="none" spc="0" dirty="0" err="1">
                <a:ln w="0"/>
              </a:rPr>
              <a:t>implica,no</a:t>
            </a:r>
            <a:r>
              <a:rPr lang="es-ES" sz="3600" b="0" cap="none" spc="0" dirty="0">
                <a:ln w="0"/>
              </a:rPr>
              <a:t> solo conocimientos,</a:t>
            </a:r>
          </a:p>
          <a:p>
            <a:pPr algn="ctr">
              <a:defRPr/>
            </a:pPr>
            <a:r>
              <a:rPr lang="es-ES" sz="3600" b="0" cap="none" spc="0" dirty="0">
                <a:ln w="0"/>
              </a:rPr>
              <a:t>si no también -y muy esencialmente-</a:t>
            </a:r>
          </a:p>
          <a:p>
            <a:pPr algn="ctr">
              <a:defRPr/>
            </a:pPr>
            <a:r>
              <a:rPr lang="es-ES" sz="3600" b="0" cap="none" spc="0" dirty="0">
                <a:ln w="0"/>
              </a:rPr>
              <a:t>conciencia, ética, solidaridad, sentimientos verdaderamente</a:t>
            </a:r>
          </a:p>
          <a:p>
            <a:pPr algn="ctr">
              <a:defRPr/>
            </a:pPr>
            <a:r>
              <a:rPr lang="es-ES" sz="3600" b="0" cap="none" spc="0" dirty="0">
                <a:ln w="0"/>
              </a:rPr>
              <a:t>humanos, espíritu de sacrificio, heroísmo y la capacidad</a:t>
            </a:r>
          </a:p>
          <a:p>
            <a:pPr algn="ctr">
              <a:defRPr/>
            </a:pPr>
            <a:r>
              <a:rPr lang="es-ES" sz="3600" b="0" cap="none" spc="0" dirty="0">
                <a:ln w="0"/>
              </a:rPr>
              <a:t>de hacer mucho con muy poco”</a:t>
            </a:r>
          </a:p>
        </p:txBody>
      </p:sp>
      <p:sp>
        <p:nvSpPr>
          <p:cNvPr id="890956758" name="Rectángulo 1"/>
          <p:cNvSpPr/>
          <p:nvPr/>
        </p:nvSpPr>
        <p:spPr bwMode="auto">
          <a:xfrm>
            <a:off x="6344272" y="5979949"/>
            <a:ext cx="5379304" cy="6404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es-ES" sz="3600" b="0" cap="none" spc="0">
                <a:ln w="0"/>
              </a:rPr>
              <a:t>Fidel Castro Ruz 20-08-2005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w="http://schemas.openxmlformats.org/wordprocessingml/2006/main" xmlns:m="http://schemas.openxmlformats.org/officeDocument/2006/math" xmlns=""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 bwMode="auto">
          <a:xfrm>
            <a:off x="152399" y="1843949"/>
            <a:ext cx="11993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sz="3600" dirty="0"/>
              <a:t>En este trabajo es analizado el concepto de capital humano y su influencia en el poderío nacional, lo que ha contribuido en generar una fuerza altamente capacitada en la educación, salud e investigación y desarrollo.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w="http://schemas.openxmlformats.org/wordprocessingml/2006/main" xmlns:m="http://schemas.openxmlformats.org/officeDocument/2006/math" xmlns=""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 bwMode="auto">
          <a:xfrm>
            <a:off x="333828" y="1028675"/>
            <a:ext cx="11536942" cy="3473643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just">
              <a:defRPr/>
            </a:pP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En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el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contexto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actual, el capital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humano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se ha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convertido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en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un factor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determinante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en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el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desarrollo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y el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poderío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de las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naciones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. La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capacidad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de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una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sociedad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para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formar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y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desarrollar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el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talento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,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conocimiento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y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habilidades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de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su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población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se ha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vuelto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fundamental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en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un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mundo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cada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vez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más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competitivo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 y </a:t>
            </a:r>
            <a:r>
              <a:rPr sz="3600" b="0" i="0" u="none" dirty="0" err="1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globalizado</a:t>
            </a:r>
            <a:r>
              <a:rPr sz="3600" b="0" i="0" u="none" dirty="0">
                <a:solidFill>
                  <a:srgbClr val="000000"/>
                </a:solidFill>
                <a:ea typeface="Times New Roman"/>
                <a:cs typeface="Arial" panose="020B0604020202020204" pitchFamily="34" charset="0"/>
              </a:rPr>
              <a:t>. </a:t>
            </a:r>
            <a:endParaRPr sz="3600" b="0" i="0" u="none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w="http://schemas.openxmlformats.org/wordprocessingml/2006/main" xmlns:m="http://schemas.openxmlformats.org/officeDocument/2006/math" xmlns=""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89.99999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3F8C664-D6AC-4AFE-9039-3A9D1044327F}"/>
              </a:ext>
            </a:extLst>
          </p:cNvPr>
          <p:cNvSpPr txBox="1"/>
          <p:nvPr/>
        </p:nvSpPr>
        <p:spPr>
          <a:xfrm>
            <a:off x="106680" y="1219200"/>
            <a:ext cx="12024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600" dirty="0"/>
              <a:t>Capital humano, se refiere al conjunto de conocimientos, habilidades, competencias, talentos y experiencias adquiridos por las personas a través de la educación, la formación y la experiencia laboral. Es un recurso intangible que posee un valor económico y que puede ser utilizado para generar productividad, innovación y desarrollo en un país</a:t>
            </a:r>
            <a:endParaRPr lang="es-CU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w="http://schemas.openxmlformats.org/wordprocessingml/2006/main" xmlns:m="http://schemas.openxmlformats.org/officeDocument/2006/math" xmlns="">
      <p:transition spd="slow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9126415-EBFB-4A57-B4BC-DB96B6F57B7B}"/>
              </a:ext>
            </a:extLst>
          </p:cNvPr>
          <p:cNvSpPr txBox="1"/>
          <p:nvPr/>
        </p:nvSpPr>
        <p:spPr>
          <a:xfrm>
            <a:off x="228600" y="1447800"/>
            <a:ext cx="11750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600" dirty="0"/>
              <a:t>Fidel Castro impulsó una serie de políticas y programas en Cuba para fortalecer el capital humano. Estas iniciativas incluyeron la expansión del acceso a la educación gratuita y de calidad en todos los niveles, la promoción de la investigación científica y tecnológica, la creación de centros de formación profesional, y el fomento de la cultura y el arte.</a:t>
            </a:r>
            <a:endParaRPr lang="es-CU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w="http://schemas.openxmlformats.org/wordprocessingml/2006/main" xmlns:m="http://schemas.openxmlformats.org/officeDocument/2006/math" xmlns="">
      <p:transition spd="slow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BD78011-6522-4C3C-AAF9-DF7B325BBF8E}"/>
              </a:ext>
            </a:extLst>
          </p:cNvPr>
          <p:cNvSpPr txBox="1"/>
          <p:nvPr/>
        </p:nvSpPr>
        <p:spPr>
          <a:xfrm>
            <a:off x="281940" y="2551837"/>
            <a:ext cx="11628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En base al análisis realizado sobre el concepto de capital humano y su influencia en el poderío nacional, se pueden extraer las siguientes conclusiones:</a:t>
            </a:r>
            <a:endParaRPr lang="es-CU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w="http://schemas.openxmlformats.org/wordprocessingml/2006/main" xmlns:m="http://schemas.openxmlformats.org/officeDocument/2006/math" xmlns="">
      <p:transition spd="slow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290075" name="Rectángulo 3"/>
          <p:cNvSpPr/>
          <p:nvPr/>
        </p:nvSpPr>
        <p:spPr bwMode="auto">
          <a:xfrm>
            <a:off x="2276465" y="1004349"/>
            <a:ext cx="7639079" cy="923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es-ES" sz="5400" b="0" cap="none" spc="0">
                <a:ln w="0"/>
              </a:rPr>
              <a:t>Fructuoso Rodríguez Pérez</a:t>
            </a:r>
            <a:endParaRPr/>
          </a:p>
        </p:txBody>
      </p:sp>
      <p:pic>
        <p:nvPicPr>
          <p:cNvPr id="475833700" name="Imagen1"/>
          <p:cNvPicPr/>
          <p:nvPr/>
        </p:nvPicPr>
        <p:blipFill>
          <a:blip r:embed="rId2"/>
          <a:stretch/>
        </p:blipFill>
        <p:spPr bwMode="auto">
          <a:xfrm>
            <a:off x="5233987" y="1738998"/>
            <a:ext cx="1724024" cy="2857500"/>
          </a:xfrm>
          <a:prstGeom prst="rect">
            <a:avLst/>
          </a:prstGeom>
        </p:spPr>
      </p:pic>
      <p:sp>
        <p:nvSpPr>
          <p:cNvPr id="2110547225" name="Rectángulo 6"/>
          <p:cNvSpPr/>
          <p:nvPr/>
        </p:nvSpPr>
        <p:spPr bwMode="auto">
          <a:xfrm>
            <a:off x="1335816" y="125610"/>
            <a:ext cx="9520363" cy="923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es-ES" sz="5400" b="0" cap="none" spc="0">
                <a:ln w="0"/>
                <a:solidFill>
                  <a:srgbClr val="00B050"/>
                </a:solidFill>
              </a:rPr>
              <a:t>Universidad Agraria</a:t>
            </a:r>
            <a:r>
              <a:rPr lang="es-ES" sz="5400">
                <a:ln w="0"/>
                <a:solidFill>
                  <a:srgbClr val="00B050"/>
                </a:solidFill>
              </a:rPr>
              <a:t> de la Habana</a:t>
            </a:r>
            <a:endParaRPr lang="es-ES" sz="5400" b="0" cap="none" spc="0">
              <a:ln w="0"/>
              <a:solidFill>
                <a:srgbClr val="00B050"/>
              </a:solidFill>
            </a:endParaRPr>
          </a:p>
        </p:txBody>
      </p:sp>
      <p:sp>
        <p:nvSpPr>
          <p:cNvPr id="880599894" name="Rectángulo 7"/>
          <p:cNvSpPr/>
          <p:nvPr/>
        </p:nvSpPr>
        <p:spPr bwMode="auto">
          <a:xfrm>
            <a:off x="4169286" y="4305159"/>
            <a:ext cx="3864618" cy="11890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es-ES" sz="3600" b="0" cap="none" spc="0">
                <a:ln w="0"/>
                <a:solidFill>
                  <a:srgbClr val="00B050"/>
                </a:solidFill>
              </a:rPr>
              <a:t>Trabajo de curso de</a:t>
            </a:r>
            <a:endParaRPr/>
          </a:p>
          <a:p>
            <a:pPr algn="ctr">
              <a:defRPr/>
            </a:pPr>
            <a:r>
              <a:rPr lang="es-ES" sz="3600" b="0" cap="none" spc="0">
                <a:ln w="0"/>
                <a:solidFill>
                  <a:srgbClr val="00B050"/>
                </a:solidFill>
              </a:rPr>
              <a:t> </a:t>
            </a:r>
            <a:r>
              <a:rPr lang="es-ES" sz="3600" b="0" cap="none" spc="0">
                <a:ln w="0"/>
              </a:rPr>
              <a:t>Seguridad Nacional</a:t>
            </a:r>
            <a:endParaRPr/>
          </a:p>
        </p:txBody>
      </p:sp>
      <p:sp>
        <p:nvSpPr>
          <p:cNvPr id="479639206" name="Rectángulo 8"/>
          <p:cNvSpPr/>
          <p:nvPr/>
        </p:nvSpPr>
        <p:spPr bwMode="auto">
          <a:xfrm>
            <a:off x="130626" y="5657670"/>
            <a:ext cx="4834913" cy="1200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defRPr/>
            </a:pPr>
            <a:r>
              <a:rPr lang="es-ES" sz="2400" b="0" cap="none" spc="0">
                <a:ln w="0"/>
              </a:rPr>
              <a:t>Autores: Yelianis Blanco Acosta</a:t>
            </a:r>
            <a:endParaRPr/>
          </a:p>
          <a:p>
            <a:pPr>
              <a:defRPr/>
            </a:pPr>
            <a:r>
              <a:rPr lang="es-ES" sz="2400">
                <a:ln w="0"/>
              </a:rPr>
              <a:t>	       Lilien M. Cruz Pérez</a:t>
            </a:r>
            <a:endParaRPr/>
          </a:p>
          <a:p>
            <a:pPr>
              <a:defRPr/>
            </a:pPr>
            <a:r>
              <a:rPr lang="es-ES" sz="2400" b="0" cap="none" spc="0">
                <a:ln w="0"/>
              </a:rPr>
              <a:t>	       Adabis Figueroa Casanova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w="http://schemas.openxmlformats.org/wordprocessingml/2006/main" xmlns:m="http://schemas.openxmlformats.org/officeDocument/2006/math" xmlns="">
      <p:transition spd="slow" advClick="1">
        <p:fade thruBlk="0"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341</Words>
  <Application>Microsoft Office PowerPoint</Application>
  <DocSecurity>0</DocSecurity>
  <PresentationFormat>Panorámica</PresentationFormat>
  <Paragraphs>30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crossover</dc:creator>
  <cp:keywords/>
  <dc:description/>
  <cp:lastModifiedBy>Daniel Fernandez Sotolongo</cp:lastModifiedBy>
  <cp:revision>19</cp:revision>
  <dcterms:created xsi:type="dcterms:W3CDTF">2023-06-17T06:25:25Z</dcterms:created>
  <dcterms:modified xsi:type="dcterms:W3CDTF">2023-06-30T15:55:43Z</dcterms:modified>
  <cp:category/>
  <dc:identifier/>
  <cp:contentStatus/>
  <dc:language/>
  <cp:version/>
</cp:coreProperties>
</file>