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3"/>
  </p:notesMasterIdLst>
  <p:sldIdLst>
    <p:sldId id="256" r:id="rId2"/>
    <p:sldId id="375" r:id="rId3"/>
    <p:sldId id="394" r:id="rId4"/>
    <p:sldId id="395" r:id="rId5"/>
    <p:sldId id="393" r:id="rId6"/>
    <p:sldId id="378" r:id="rId7"/>
    <p:sldId id="380" r:id="rId8"/>
    <p:sldId id="376" r:id="rId9"/>
    <p:sldId id="377" r:id="rId10"/>
    <p:sldId id="379" r:id="rId11"/>
    <p:sldId id="297" r:id="rId12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/>
  </p:cmAuthor>
  <p:cmAuthor id="2" name="Administrator" initials="A" lastIdx="4" clrIdx="1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1A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3874" autoAdjust="0"/>
  </p:normalViewPr>
  <p:slideViewPr>
    <p:cSldViewPr>
      <p:cViewPr>
        <p:scale>
          <a:sx n="100" d="100"/>
          <a:sy n="100" d="100"/>
        </p:scale>
        <p:origin x="0" y="-6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27T19:47:06.34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  <p:cm authorId="2" dt="2017-07-27T19:52:58.377" idx="2">
    <p:pos x="2075" y="1090"/>
    <p:text>mobvista处于在渠道和广告主之间，承上启下的作用。既是广告代理又是流量联盟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27T20:19:06.649" idx="3">
    <p:pos x="10" y="10"/>
    <p:text>识别用户：根据用户的消息，来判断他的兴趣爱好，进行特定广告投放</p:text>
    <p:extLst>
      <p:ext uri="{C676402C-5697-4E1C-873F-D02D1690AC5C}">
        <p15:threadingInfo xmlns:p15="http://schemas.microsoft.com/office/powerpoint/2012/main" timeZoneBias="-480"/>
      </p:ext>
    </p:extLst>
  </p:cm>
  <p:cm authorId="2" dt="2017-07-27T20:19:58.306" idx="4">
    <p:pos x="146" y="146"/>
    <p:text>exchange是什么</p:text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14134-D750-4899-AEF5-C66141CF70BD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11F0D-444E-4327-93BD-EB18B79B6F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54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11F0D-444E-4327-93BD-EB18B79B6FF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594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11F0D-444E-4327-93BD-EB18B79B6FF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594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11F0D-444E-4327-93BD-EB18B79B6FF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594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accent2"/>
                </a:solidFill>
                <a:ea typeface="微软雅黑" panose="020B0503020204020204" pitchFamily="34" charset="-122"/>
              </a:rPr>
              <a:t>筛选</a:t>
            </a:r>
            <a:r>
              <a:rPr kumimoji="1" lang="en-US" altLang="zh-CN" dirty="0" smtClean="0">
                <a:solidFill>
                  <a:schemeClr val="accent2"/>
                </a:solidFill>
                <a:ea typeface="微软雅黑" panose="020B0503020204020204" pitchFamily="34" charset="-122"/>
              </a:rPr>
              <a:t>app</a:t>
            </a:r>
            <a:r>
              <a:rPr kumimoji="1" lang="zh-CN" altLang="en-US" dirty="0" smtClean="0">
                <a:solidFill>
                  <a:schemeClr val="accent2"/>
                </a:solidFill>
                <a:ea typeface="微软雅黑" panose="020B0503020204020204" pitchFamily="34" charset="-122"/>
              </a:rPr>
              <a:t>流量：作弊流量，无效流量，低效流量</a:t>
            </a:r>
            <a:endParaRPr kumimoji="1" lang="en-US" altLang="zh-CN" dirty="0" smtClean="0">
              <a:solidFill>
                <a:schemeClr val="accent2"/>
              </a:solidFill>
              <a:ea typeface="微软雅黑" panose="020B0503020204020204" pitchFamily="34" charset="-122"/>
            </a:endParaRPr>
          </a:p>
          <a:p>
            <a:r>
              <a:rPr kumimoji="1" lang="zh-CN" altLang="en-US" dirty="0" smtClean="0">
                <a:solidFill>
                  <a:schemeClr val="accent2"/>
                </a:solidFill>
                <a:ea typeface="微软雅黑" panose="020B0503020204020204" pitchFamily="34" charset="-122"/>
              </a:rPr>
              <a:t>识别用户：用户画像， </a:t>
            </a:r>
            <a:r>
              <a:rPr kumimoji="1" lang="en-US" altLang="zh-CN" dirty="0" smtClean="0">
                <a:solidFill>
                  <a:schemeClr val="accent2"/>
                </a:solidFill>
                <a:ea typeface="微软雅黑" panose="020B0503020204020204" pitchFamily="34" charset="-122"/>
              </a:rPr>
              <a:t>DMP</a:t>
            </a:r>
            <a:r>
              <a:rPr kumimoji="1" lang="zh-CN" altLang="en-US" dirty="0" smtClean="0">
                <a:solidFill>
                  <a:schemeClr val="accent2"/>
                </a:solidFill>
                <a:ea typeface="微软雅黑" panose="020B0503020204020204" pitchFamily="34" charset="-122"/>
              </a:rPr>
              <a:t>， 兴趣</a:t>
            </a:r>
            <a:endParaRPr kumimoji="1" lang="en-US" altLang="zh-CN" dirty="0" smtClean="0">
              <a:solidFill>
                <a:schemeClr val="accent2"/>
              </a:solidFill>
              <a:ea typeface="微软雅黑" panose="020B0503020204020204" pitchFamily="34" charset="-122"/>
            </a:endParaRPr>
          </a:p>
          <a:p>
            <a:r>
              <a:rPr kumimoji="1" lang="zh-CN" altLang="en-US" dirty="0" smtClean="0">
                <a:solidFill>
                  <a:schemeClr val="accent2"/>
                </a:solidFill>
                <a:ea typeface="微软雅黑" panose="020B0503020204020204" pitchFamily="34" charset="-122"/>
              </a:rPr>
              <a:t>挑选价值最大：</a:t>
            </a:r>
            <a:r>
              <a:rPr kumimoji="1" lang="zh-CN" altLang="en-US" baseline="0" dirty="0" smtClean="0">
                <a:solidFill>
                  <a:schemeClr val="accent2"/>
                </a:solidFill>
                <a:ea typeface="微软雅黑" panose="020B0503020204020204" pitchFamily="34" charset="-122"/>
              </a:rPr>
              <a:t>广告库搜索匹配， 单子排序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11F0D-444E-4327-93BD-EB18B79B6FF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594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11F0D-444E-4327-93BD-EB18B79B6FF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69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11F0D-444E-4327-93BD-EB18B79B6FF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307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11F0D-444E-4327-93BD-EB18B79B6FF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470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11F0D-444E-4327-93BD-EB18B79B6FF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728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示例：</a:t>
            </a:r>
          </a:p>
          <a:p>
            <a:r>
              <a:rPr lang="en-US" altLang="zh-CN" dirty="0" smtClean="0">
                <a:effectLst/>
              </a:rPr>
              <a:t>{</a:t>
            </a:r>
            <a:r>
              <a:rPr lang="en-US" altLang="zh-CN" dirty="0" smtClean="0"/>
              <a:t> </a:t>
            </a:r>
            <a:r>
              <a:rPr lang="en-US" altLang="zh-CN" dirty="0" smtClean="0">
                <a:effectLst/>
              </a:rPr>
              <a:t> 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"grade"</a:t>
            </a:r>
            <a:r>
              <a:rPr lang="en-US" altLang="zh-CN" dirty="0" smtClean="0">
                <a:effectLst/>
              </a:rPr>
              <a:t>: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",1,"</a:t>
            </a:r>
            <a:r>
              <a:rPr lang="en-US" altLang="zh-CN" dirty="0" smtClean="0">
                <a:effectLst/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smtClean="0">
                <a:effectLst/>
              </a:rPr>
              <a:t> 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channel_id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>
                <a:effectLst/>
              </a:rPr>
              <a:t>: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",16531,22718,29305,"</a:t>
            </a:r>
            <a:r>
              <a:rPr lang="en-US" altLang="zh-CN" dirty="0" smtClean="0">
                <a:effectLst/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smtClean="0">
                <a:effectLst/>
              </a:rPr>
              <a:t> 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channel_id_exclude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>
                <a:effectLst/>
              </a:rPr>
              <a:t>: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",24003,20660,"</a:t>
            </a:r>
            <a:r>
              <a:rPr lang="en-US" altLang="zh-CN" dirty="0" smtClean="0"/>
              <a:t> </a:t>
            </a:r>
            <a:r>
              <a:rPr lang="en-US" altLang="zh-CN" dirty="0" smtClean="0">
                <a:effectLst/>
              </a:rPr>
              <a:t>}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示例：</a:t>
            </a:r>
          </a:p>
          <a:p>
            <a:r>
              <a:rPr lang="en-US" altLang="zh-CN" dirty="0" smtClean="0">
                <a:effectLst/>
              </a:rPr>
              <a:t>{</a:t>
            </a:r>
            <a:r>
              <a:rPr lang="en-US" altLang="zh-CN" dirty="0" smtClean="0"/>
              <a:t> </a:t>
            </a:r>
            <a:r>
              <a:rPr lang="en-US" altLang="zh-CN" dirty="0" smtClean="0">
                <a:effectLst/>
              </a:rPr>
              <a:t> 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"3s_channel_id"</a:t>
            </a:r>
            <a:r>
              <a:rPr lang="en-US" altLang="zh-CN" dirty="0" smtClean="0">
                <a:effectLst/>
              </a:rPr>
              <a:t>: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",90425,90158,33535,"</a:t>
            </a:r>
            <a:r>
              <a:rPr lang="en-US" altLang="zh-CN" dirty="0" smtClean="0"/>
              <a:t> </a:t>
            </a:r>
            <a:r>
              <a:rPr lang="en-US" altLang="zh-CN" dirty="0" smtClean="0">
                <a:effectLst/>
              </a:rPr>
              <a:t>}</a:t>
            </a:r>
            <a:r>
              <a:rPr lang="zh-CN" altLang="en-US" dirty="0" smtClean="0">
                <a:effectLst/>
              </a:rPr>
              <a:t>白名单 </a:t>
            </a:r>
            <a:r>
              <a:rPr lang="en-US" altLang="zh-CN" dirty="0" smtClean="0">
                <a:effectLst/>
              </a:rPr>
              <a:t>type=2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可以跑的流量等级（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流量等级）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channel_id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可以跑的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范围， 为空则表示都可以跑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channel_id_exclude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不可以跑的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范围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3s_channel_id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不可以跑得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范围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可跑的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范围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grade +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channel_id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channel_id_exclude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- 3s_channel_id</a:t>
            </a:r>
          </a:p>
          <a:p>
            <a:r>
              <a:rPr lang="zh-CN" altLang="en-US" dirty="0" smtClean="0">
                <a:effectLst/>
              </a:rPr>
              <a:t>黑名单 </a:t>
            </a:r>
            <a:r>
              <a:rPr lang="en-US" altLang="zh-CN" dirty="0" smtClean="0">
                <a:effectLst/>
              </a:rPr>
              <a:t>type=1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不可以跑的流量等级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channel_id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不可以跑的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范围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channel_id_exclude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可以跑的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范围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3s_channel_id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不可以跑的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范围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可跑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范围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garde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channel_id_exclude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channel_id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- 3s_channel_id</a:t>
            </a:r>
          </a:p>
          <a:p>
            <a:r>
              <a:rPr lang="zh-CN" altLang="en-US" dirty="0" smtClean="0">
                <a:effectLst/>
              </a:rPr>
              <a:t>特殊</a:t>
            </a:r>
            <a:r>
              <a:rPr lang="en-US" altLang="zh-CN" dirty="0" err="1" smtClean="0">
                <a:effectLst/>
              </a:rPr>
              <a:t>appid</a:t>
            </a:r>
            <a:endParaRPr lang="en-US" altLang="zh-CN" dirty="0" smtClean="0">
              <a:effectLst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24003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20660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28000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normal android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appid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28500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normal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appid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28499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fvta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android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appid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28999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fvta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appid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28{001..498}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可用的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28{501..598}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可用的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</a:t>
            </a:r>
          </a:p>
          <a:p>
            <a:r>
              <a:rPr lang="zh-CN" altLang="en-US" dirty="0" smtClean="0">
                <a:effectLst/>
              </a:rPr>
              <a:t>隐形规则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黑白名单不会同时出现；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维度优先于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advertiser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维度。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11F0D-444E-4327-93BD-EB18B79B6FF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6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7"/>
            <a:ext cx="9144000" cy="51381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598313"/>
            <a:ext cx="7772400" cy="1102859"/>
          </a:xfrm>
        </p:spPr>
        <p:txBody>
          <a:bodyPr>
            <a:normAutofit/>
          </a:bodyPr>
          <a:lstStyle>
            <a:lvl1pPr>
              <a:defRPr sz="2000" b="1">
                <a:solidFill>
                  <a:srgbClr val="811A73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r>
              <a:rPr lang="en-US" altLang="zh-CN" dirty="0"/>
              <a:t>THE LEADING CONTANT DISTRIBUTION PLATFOPM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5550"/>
            <a:ext cx="6400800" cy="1314856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811A73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6EB1B42E-E071-4FEE-A835-2F8D3A60388B}" type="datetime1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916360"/>
            <a:ext cx="3363686" cy="100910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46" y="2468921"/>
            <a:ext cx="6351507" cy="1036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8E0E9515-C913-4D44-AD1B-20F642D5EDF9}" type="datetime1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32384"/>
            <a:ext cx="2057400" cy="346365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32384"/>
            <a:ext cx="6019800" cy="3463657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15616" y="415485"/>
            <a:ext cx="4752528" cy="648072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43608" y="206042"/>
            <a:ext cx="3456384" cy="8575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3731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7"/>
            <a:ext cx="9144000" cy="51381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598313"/>
            <a:ext cx="7772400" cy="1102859"/>
          </a:xfrm>
        </p:spPr>
        <p:txBody>
          <a:bodyPr>
            <a:normAutofit/>
          </a:bodyPr>
          <a:lstStyle>
            <a:lvl1pPr>
              <a:defRPr sz="4400" b="1">
                <a:solidFill>
                  <a:srgbClr val="811A73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6EB1B42E-E071-4FEE-A835-2F8D3A60388B}" type="datetime1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487062"/>
            <a:ext cx="1725100" cy="5175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698274"/>
            <a:ext cx="2200474" cy="1828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699067"/>
            <a:ext cx="2200474" cy="1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5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5963117E-44C7-4549-A7E2-BF9182742CCA}" type="datetime1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204392"/>
            <a:ext cx="7772400" cy="112548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46D30418-80C0-490F-A7D0-457468013477}" type="datetime1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43608" y="206042"/>
            <a:ext cx="3456384" cy="85751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521"/>
            <a:ext cx="4038600" cy="33955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521"/>
            <a:ext cx="4038600" cy="33955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EFCF326B-E450-4FBF-B664-054208BB4FA0}" type="datetime1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/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6F61B574-BDE3-492B-B2CA-8EA066EF1744}" type="datetime1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9ADCCC98-6184-4A53-A0FD-643D0B922FE4}" type="datetime1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D8C36B90-66F2-4313-8D21-825567848A2F}" type="datetime1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5896" y="1060376"/>
            <a:ext cx="5111750" cy="330379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F8F991AC-2DF5-4049-93EA-5C72CE6F7EA2}" type="datetime1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043608" y="206042"/>
            <a:ext cx="3456384" cy="85751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132384"/>
            <a:ext cx="5486400" cy="27363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7BCCB83B-31E4-41CC-88AB-6D2F81995E11}" type="datetime1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043608" y="206042"/>
            <a:ext cx="3456384" cy="8575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7"/>
            <a:ext cx="9144000" cy="5138173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43608" y="206042"/>
            <a:ext cx="3456384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4804792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11A73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08444"/>
            <a:ext cx="387097" cy="2865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000" b="1" kern="1200">
          <a:solidFill>
            <a:schemeClr val="tx1">
              <a:lumMod val="75000"/>
              <a:lumOff val="25000"/>
            </a:schemeClr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>
              <a:lumMod val="75000"/>
              <a:lumOff val="25000"/>
            </a:schemeClr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>
              <a:lumMod val="75000"/>
              <a:lumOff val="25000"/>
            </a:schemeClr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__111.vsd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624" y="2860576"/>
            <a:ext cx="6400800" cy="131485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广告行业业务知识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906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8963" y="196280"/>
            <a:ext cx="3456384" cy="857515"/>
          </a:xfrm>
        </p:spPr>
        <p:txBody>
          <a:bodyPr/>
          <a:lstStyle/>
          <a:p>
            <a:pPr algn="l"/>
            <a:r>
              <a:rPr lang="zh-CN" altLang="en-US" dirty="0" smtClean="0"/>
              <a:t>黑白名单 </a:t>
            </a:r>
            <a:r>
              <a:rPr lang="en-US" altLang="zh-CN" b="0" dirty="0" err="1"/>
              <a:t>rule_campaign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921770"/>
              </p:ext>
            </p:extLst>
          </p:nvPr>
        </p:nvGraphicFramePr>
        <p:xfrm>
          <a:off x="971600" y="904875"/>
          <a:ext cx="5859288" cy="3335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3839"/>
                <a:gridCol w="4275449"/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主要字段</a:t>
                      </a:r>
                      <a:endParaRPr lang="zh-CN" altLang="en-US" sz="16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说明</a:t>
                      </a:r>
                      <a:endParaRPr lang="zh-CN" altLang="en-US" sz="16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2700" marR="12700" marT="1270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advertiser_id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广告主</a:t>
                      </a:r>
                      <a:r>
                        <a:rPr lang="en-US" altLang="zh-CN" sz="1600" u="none" strike="noStrike">
                          <a:effectLst/>
                        </a:rPr>
                        <a:t>ID</a:t>
                      </a:r>
                      <a:endParaRPr lang="en-US" altLang="zh-CN" sz="16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2700" marR="12700" marT="1270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campaign_id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offer id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2700" marR="12700" marT="1270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rule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规则</a:t>
                      </a:r>
                      <a:r>
                        <a:rPr lang="en-US" altLang="zh-CN" sz="1600" u="none" strike="noStrike">
                          <a:effectLst/>
                        </a:rPr>
                        <a:t>json</a:t>
                      </a:r>
                      <a:r>
                        <a:rPr lang="zh-CN" altLang="en-US" sz="1600" u="none" strike="noStrike">
                          <a:effectLst/>
                        </a:rPr>
                        <a:t>串</a:t>
                      </a:r>
                      <a:endParaRPr lang="zh-CN" altLang="en-US" sz="16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2700" marR="12700" marT="1270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api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第三方</a:t>
                      </a:r>
                      <a:r>
                        <a:rPr lang="en-US" altLang="zh-CN" sz="1600" u="none" strike="noStrike">
                          <a:effectLst/>
                        </a:rPr>
                        <a:t>API</a:t>
                      </a:r>
                      <a:r>
                        <a:rPr lang="zh-CN" altLang="en-US" sz="1600" u="none" strike="noStrike">
                          <a:effectLst/>
                        </a:rPr>
                        <a:t>规则</a:t>
                      </a:r>
                      <a:endParaRPr lang="zh-CN" altLang="en-US" sz="16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2700" marR="12700" marT="1270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tag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标记 </a:t>
                      </a:r>
                      <a:r>
                        <a:rPr lang="en-US" altLang="zh-CN" sz="1600" u="none" strike="noStrike">
                          <a:effectLst/>
                        </a:rPr>
                        <a:t>1 </a:t>
                      </a:r>
                      <a:r>
                        <a:rPr lang="zh-CN" altLang="en-US" sz="1600" u="none" strike="noStrike">
                          <a:effectLst/>
                        </a:rPr>
                        <a:t>同步广告主规则 </a:t>
                      </a:r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r>
                        <a:rPr lang="zh-CN" altLang="en-US" sz="1600" u="none" strike="noStrike">
                          <a:effectLst/>
                        </a:rPr>
                        <a:t>不同步</a:t>
                      </a:r>
                      <a:endParaRPr lang="zh-CN" altLang="en-US" sz="16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2700" marR="12700" marT="1270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type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类型 </a:t>
                      </a:r>
                      <a:r>
                        <a:rPr lang="en-US" altLang="zh-CN" sz="1600" u="none" strike="noStrike">
                          <a:effectLst/>
                        </a:rPr>
                        <a:t>1 </a:t>
                      </a:r>
                      <a:r>
                        <a:rPr lang="zh-CN" altLang="en-US" sz="1600" u="none" strike="noStrike">
                          <a:effectLst/>
                        </a:rPr>
                        <a:t>黑名单 </a:t>
                      </a:r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r>
                        <a:rPr lang="zh-CN" altLang="en-US" sz="1600" u="none" strike="noStrike">
                          <a:effectLst/>
                        </a:rPr>
                        <a:t>白名单</a:t>
                      </a:r>
                      <a:endParaRPr lang="zh-CN" altLang="en-US" sz="16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2700" marR="12700" marT="1270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category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类别 </a:t>
                      </a:r>
                      <a:r>
                        <a:rPr lang="en-US" altLang="zh-CN" sz="1600" u="none" strike="noStrike">
                          <a:effectLst/>
                        </a:rPr>
                        <a:t>1 </a:t>
                      </a:r>
                      <a:r>
                        <a:rPr lang="zh-CN" altLang="en-US" sz="1600" u="none" strike="noStrike">
                          <a:effectLst/>
                        </a:rPr>
                        <a:t>广告主 </a:t>
                      </a:r>
                      <a:r>
                        <a:rPr lang="en-US" altLang="zh-CN" sz="1600" u="none" strike="noStrike">
                          <a:effectLst/>
                        </a:rPr>
                        <a:t>2 offer</a:t>
                      </a:r>
                      <a:endParaRPr lang="en-US" altLang="zh-CN" sz="16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2700" marR="12700" marT="1270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comment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2700" marR="12700" marT="1270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ctime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创建时间</a:t>
                      </a:r>
                      <a:endParaRPr lang="zh-CN" altLang="en-US" sz="16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2700" marR="12700" marT="1270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mtime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更新时间</a:t>
                      </a:r>
                      <a:endParaRPr lang="zh-CN" altLang="en-US" sz="16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2700" marR="12700" marT="1270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admin_user_id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管理员</a:t>
                      </a:r>
                      <a:endParaRPr lang="zh-CN" altLang="en-US" sz="16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2700" marR="12700" marT="1270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status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状态 1 running 2 paused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77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05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84" y="196280"/>
            <a:ext cx="3456384" cy="857515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目录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00100" y="1429536"/>
            <a:ext cx="20313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一、广告行业角色</a:t>
            </a:r>
            <a:endParaRPr lang="en-US" altLang="zh-CN" dirty="0" smtClean="0">
              <a:ea typeface="微软雅黑" panose="020B0503020204020204" pitchFamily="34" charset="-122"/>
            </a:endParaRPr>
          </a:p>
          <a:p>
            <a:endParaRPr lang="en-US" altLang="zh-CN" dirty="0" smtClean="0"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ea typeface="微软雅黑" panose="020B0503020204020204" pitchFamily="34" charset="-122"/>
              </a:rPr>
              <a:t>二、</a:t>
            </a:r>
            <a:r>
              <a:rPr lang="en-US" altLang="zh-CN" dirty="0" err="1" smtClean="0">
                <a:ea typeface="微软雅黑" panose="020B0503020204020204" pitchFamily="34" charset="-122"/>
              </a:rPr>
              <a:t>dsp</a:t>
            </a:r>
            <a:r>
              <a:rPr lang="zh-CN" altLang="en-US" dirty="0" smtClean="0">
                <a:ea typeface="微软雅黑" panose="020B0503020204020204" pitchFamily="34" charset="-122"/>
              </a:rPr>
              <a:t>系统</a:t>
            </a:r>
            <a:endParaRPr lang="en-US" altLang="zh-CN" dirty="0" smtClean="0">
              <a:ea typeface="微软雅黑" panose="020B0503020204020204" pitchFamily="34" charset="-122"/>
            </a:endParaRPr>
          </a:p>
          <a:p>
            <a:endParaRPr lang="en-US" altLang="zh-CN" dirty="0" smtClean="0"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ea typeface="微软雅黑" panose="020B0503020204020204" pitchFamily="34" charset="-122"/>
              </a:rPr>
              <a:t>三、公司模块划分</a:t>
            </a:r>
            <a:endParaRPr lang="en-US" altLang="zh-CN" dirty="0" smtClean="0">
              <a:ea typeface="微软雅黑" panose="020B0503020204020204" pitchFamily="34" charset="-122"/>
            </a:endParaRPr>
          </a:p>
          <a:p>
            <a:endParaRPr lang="en-US" altLang="zh-CN" dirty="0" smtClean="0"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ea typeface="微软雅黑" panose="020B0503020204020204" pitchFamily="34" charset="-122"/>
              </a:rPr>
              <a:t>四、常用数据</a:t>
            </a:r>
            <a:endParaRPr lang="en-US" altLang="zh-CN" dirty="0" smtClean="0">
              <a:ea typeface="微软雅黑" panose="020B0503020204020204" pitchFamily="34" charset="-122"/>
            </a:endParaRPr>
          </a:p>
          <a:p>
            <a:endParaRPr lang="en-US" altLang="zh-CN" dirty="0" smtClean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85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14414" y="5008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ea typeface="微软雅黑" panose="020B0503020204020204" pitchFamily="34" charset="-122"/>
              </a:rPr>
              <a:t>一、常见角色</a:t>
            </a:r>
            <a:endParaRPr lang="en-US" altLang="zh-CN" b="1" dirty="0" smtClean="0"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1143784"/>
            <a:ext cx="515141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ea typeface="微软雅黑" panose="020B0503020204020204" pitchFamily="34" charset="-122"/>
              </a:rPr>
              <a:t>广告主</a:t>
            </a:r>
            <a:endParaRPr lang="en-US" altLang="zh-CN" sz="1200" b="1" dirty="0" smtClean="0">
              <a:ea typeface="微软雅黑" panose="020B0503020204020204" pitchFamily="34" charset="-122"/>
            </a:endParaRPr>
          </a:p>
          <a:p>
            <a:r>
              <a:rPr lang="zh-CN" altLang="en-US" sz="1200" dirty="0"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ea typeface="微软雅黑" panose="020B0503020204020204" pitchFamily="34" charset="-122"/>
              </a:rPr>
              <a:t>     拥有广告资源的一方，可能是最终的广告主，也可能是广告代理</a:t>
            </a:r>
            <a:endParaRPr lang="en-US" altLang="zh-CN" sz="1200" dirty="0" smtClean="0">
              <a:ea typeface="微软雅黑" panose="020B0503020204020204" pitchFamily="34" charset="-122"/>
            </a:endParaRPr>
          </a:p>
          <a:p>
            <a:r>
              <a:rPr lang="zh-CN" altLang="en-US" sz="1200" b="1" dirty="0" smtClean="0">
                <a:ea typeface="微软雅黑" panose="020B0503020204020204" pitchFamily="34" charset="-122"/>
              </a:rPr>
              <a:t>渠道</a:t>
            </a:r>
            <a:endParaRPr lang="en-US" altLang="zh-CN" sz="1200" b="1" dirty="0" smtClean="0">
              <a:ea typeface="微软雅黑" panose="020B0503020204020204" pitchFamily="34" charset="-122"/>
            </a:endParaRPr>
          </a:p>
          <a:p>
            <a:r>
              <a:rPr lang="zh-CN" altLang="en-US" sz="1200" b="1" dirty="0" smtClean="0">
                <a:ea typeface="微软雅黑" panose="020B0503020204020204" pitchFamily="34" charset="-122"/>
              </a:rPr>
              <a:t>      </a:t>
            </a:r>
            <a:r>
              <a:rPr lang="zh-CN" altLang="en-US" sz="1200" dirty="0" smtClean="0">
                <a:ea typeface="微软雅黑" panose="020B0503020204020204" pitchFamily="34" charset="-122"/>
              </a:rPr>
              <a:t>拥有广告位流量资源的一方，可能是</a:t>
            </a:r>
            <a:r>
              <a:rPr lang="en-US" altLang="zh-CN" sz="1200" dirty="0" smtClean="0">
                <a:ea typeface="微软雅黑" panose="020B0503020204020204" pitchFamily="34" charset="-122"/>
              </a:rPr>
              <a:t>app</a:t>
            </a:r>
            <a:r>
              <a:rPr lang="zh-CN" altLang="en-US" sz="1200" dirty="0" smtClean="0">
                <a:ea typeface="微软雅黑" panose="020B0503020204020204" pitchFamily="34" charset="-122"/>
              </a:rPr>
              <a:t>媒体， 还可能各种流量联盟</a:t>
            </a:r>
            <a:endParaRPr lang="en-US" altLang="zh-CN" sz="1200" dirty="0" smtClean="0">
              <a:ea typeface="微软雅黑" panose="020B0503020204020204" pitchFamily="34" charset="-122"/>
            </a:endParaRPr>
          </a:p>
          <a:p>
            <a:r>
              <a:rPr lang="zh-CN" altLang="en-US" sz="1200" b="1" dirty="0" smtClean="0">
                <a:ea typeface="微软雅黑" panose="020B0503020204020204" pitchFamily="34" charset="-122"/>
              </a:rPr>
              <a:t>第三方</a:t>
            </a:r>
            <a:endParaRPr lang="en-US" altLang="zh-CN" sz="1200" b="1" dirty="0" smtClean="0">
              <a:ea typeface="微软雅黑" panose="020B0503020204020204" pitchFamily="34" charset="-122"/>
            </a:endParaRPr>
          </a:p>
          <a:p>
            <a:r>
              <a:rPr lang="zh-CN" altLang="en-US" sz="1200" dirty="0"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ea typeface="微软雅黑" panose="020B0503020204020204" pitchFamily="34" charset="-122"/>
              </a:rPr>
              <a:t>     公正机构，监测安装和安装归因</a:t>
            </a:r>
            <a:endParaRPr lang="en-US" altLang="zh-CN" sz="1200" dirty="0" smtClean="0">
              <a:ea typeface="微软雅黑" panose="020B0503020204020204" pitchFamily="34" charset="-122"/>
            </a:endParaRPr>
          </a:p>
          <a:p>
            <a:r>
              <a:rPr lang="zh-CN" altLang="en-US" sz="1200" b="1" dirty="0" smtClean="0">
                <a:ea typeface="微软雅黑" panose="020B0503020204020204" pitchFamily="34" charset="-122"/>
              </a:rPr>
              <a:t>广告交易平台</a:t>
            </a:r>
            <a:endParaRPr lang="en-US" altLang="zh-CN" sz="1200" b="1" dirty="0" smtClean="0"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ea typeface="微软雅黑" panose="020B0503020204020204" pitchFamily="34" charset="-122"/>
              </a:rPr>
              <a:t> </a:t>
            </a:r>
            <a:r>
              <a:rPr lang="zh-CN" altLang="en-US" sz="1200" b="1" dirty="0" smtClean="0">
                <a:ea typeface="微软雅黑" panose="020B0503020204020204" pitchFamily="34" charset="-122"/>
              </a:rPr>
              <a:t>     </a:t>
            </a:r>
            <a:r>
              <a:rPr lang="zh-CN" altLang="en-US" sz="1200" dirty="0" smtClean="0">
                <a:ea typeface="微软雅黑" panose="020B0503020204020204" pitchFamily="34" charset="-122"/>
              </a:rPr>
              <a:t>又叫</a:t>
            </a:r>
            <a:r>
              <a:rPr lang="en-US" altLang="zh-CN" sz="1200" dirty="0" err="1" smtClean="0">
                <a:ea typeface="微软雅黑" panose="020B0503020204020204" pitchFamily="34" charset="-122"/>
              </a:rPr>
              <a:t>adx</a:t>
            </a:r>
            <a:r>
              <a:rPr lang="zh-CN" altLang="en-US" sz="1200" dirty="0" smtClean="0"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ea typeface="微软雅黑" panose="020B0503020204020204" pitchFamily="34" charset="-122"/>
              </a:rPr>
              <a:t>exchange</a:t>
            </a:r>
            <a:r>
              <a:rPr lang="zh-CN" altLang="en-US" sz="1200" dirty="0" smtClean="0">
                <a:ea typeface="微软雅黑" panose="020B0503020204020204" pitchFamily="34" charset="-122"/>
              </a:rPr>
              <a:t>，拥有大量流量的</a:t>
            </a:r>
            <a:r>
              <a:rPr lang="zh-CN" altLang="en-US" sz="1200" dirty="0" smtClean="0">
                <a:ea typeface="微软雅黑" panose="020B0503020204020204" pitchFamily="34" charset="-122"/>
              </a:rPr>
              <a:t>平台：：</a:t>
            </a:r>
            <a:endParaRPr lang="en-US" altLang="zh-CN" sz="1200" dirty="0" smtClean="0">
              <a:ea typeface="微软雅黑" panose="020B0503020204020204" pitchFamily="34" charset="-122"/>
            </a:endParaRPr>
          </a:p>
          <a:p>
            <a:r>
              <a:rPr lang="en-US" altLang="zh-CN" sz="1200" b="1" dirty="0" smtClean="0">
                <a:ea typeface="微软雅黑" panose="020B0503020204020204" pitchFamily="34" charset="-122"/>
              </a:rPr>
              <a:t>DSP</a:t>
            </a:r>
            <a:r>
              <a:rPr lang="zh-CN" altLang="en-US" sz="1200" b="1" dirty="0" smtClean="0">
                <a:ea typeface="微软雅黑" panose="020B0503020204020204" pitchFamily="34" charset="-122"/>
              </a:rPr>
              <a:t> 需求</a:t>
            </a:r>
            <a:r>
              <a:rPr lang="zh-CN" altLang="en-US" sz="1200" b="1" dirty="0">
                <a:ea typeface="微软雅黑" panose="020B0503020204020204" pitchFamily="34" charset="-122"/>
              </a:rPr>
              <a:t>方平台</a:t>
            </a:r>
            <a:endParaRPr lang="en-US" altLang="zh-CN" sz="1200" b="1" dirty="0" smtClean="0"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ea typeface="微软雅黑" panose="020B0503020204020204" pitchFamily="34" charset="-122"/>
              </a:rPr>
              <a:t>     为广告主服务，通过竞价方式购买</a:t>
            </a:r>
            <a:r>
              <a:rPr lang="en-US" altLang="zh-CN" sz="1200" dirty="0" err="1" smtClean="0">
                <a:ea typeface="微软雅黑" panose="020B0503020204020204" pitchFamily="34" charset="-122"/>
              </a:rPr>
              <a:t>adx</a:t>
            </a:r>
            <a:r>
              <a:rPr lang="zh-CN" altLang="en-US" sz="1200" dirty="0" smtClean="0">
                <a:ea typeface="微软雅黑" panose="020B0503020204020204" pitchFamily="34" charset="-122"/>
              </a:rPr>
              <a:t>流量来展示广告</a:t>
            </a:r>
            <a:r>
              <a:rPr lang="en-US" altLang="zh-CN" sz="1200" dirty="0" smtClean="0">
                <a:ea typeface="微软雅黑" panose="020B0503020204020204" pitchFamily="34" charset="-122"/>
              </a:rPr>
              <a:t>(</a:t>
            </a:r>
            <a:r>
              <a:rPr lang="en-US" altLang="zh-CN" sz="1200" dirty="0" err="1" smtClean="0">
                <a:ea typeface="微软雅黑" panose="020B0503020204020204" pitchFamily="34" charset="-122"/>
              </a:rPr>
              <a:t>OpenRTB</a:t>
            </a:r>
            <a:r>
              <a:rPr lang="zh-CN" altLang="en-US" sz="1200" dirty="0" smtClean="0">
                <a:ea typeface="微软雅黑" panose="020B0503020204020204" pitchFamily="34" charset="-122"/>
              </a:rPr>
              <a:t>协议</a:t>
            </a:r>
            <a:r>
              <a:rPr lang="en-US" altLang="zh-CN" sz="1200" dirty="0" smtClean="0"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200" b="1" dirty="0" smtClean="0">
                <a:ea typeface="微软雅黑" panose="020B0503020204020204" pitchFamily="34" charset="-122"/>
              </a:rPr>
              <a:t>ADN</a:t>
            </a:r>
            <a:r>
              <a:rPr lang="zh-CN" altLang="en-US" sz="1200" b="1" dirty="0" smtClean="0">
                <a:ea typeface="微软雅黑" panose="020B0503020204020204" pitchFamily="34" charset="-122"/>
              </a:rPr>
              <a:t> </a:t>
            </a:r>
            <a:r>
              <a:rPr lang="zh-CN" altLang="en-US" sz="1200" b="1" dirty="0" smtClean="0"/>
              <a:t>移动</a:t>
            </a:r>
            <a:r>
              <a:rPr lang="zh-CN" altLang="en-US" sz="1200" b="1" dirty="0"/>
              <a:t>广告</a:t>
            </a:r>
            <a:r>
              <a:rPr lang="zh-CN" altLang="en-US" sz="1200" b="1" dirty="0" smtClean="0"/>
              <a:t>网络</a:t>
            </a:r>
            <a:endParaRPr lang="en-US" altLang="zh-CN" sz="1200" b="1" dirty="0" smtClean="0"/>
          </a:p>
          <a:p>
            <a:r>
              <a:rPr lang="zh-CN" altLang="en-US" sz="1200" dirty="0"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ea typeface="微软雅黑" panose="020B0503020204020204" pitchFamily="34" charset="-122"/>
              </a:rPr>
              <a:t>    为流量方服务，根据流量方的广告位挑选出合适的广告返回给流量方</a:t>
            </a:r>
            <a:endParaRPr lang="en-US" altLang="zh-CN" sz="1200" dirty="0" smtClean="0"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ea typeface="微软雅黑" panose="020B0503020204020204" pitchFamily="34" charset="-122"/>
              </a:rPr>
              <a:t>    </a:t>
            </a:r>
            <a:r>
              <a:rPr lang="en-US" altLang="zh-CN" sz="1200" dirty="0" smtClean="0">
                <a:ea typeface="微软雅黑" panose="020B0503020204020204" pitchFamily="34" charset="-122"/>
              </a:rPr>
              <a:t>SDK</a:t>
            </a:r>
            <a:r>
              <a:rPr lang="zh-CN" altLang="en-US" sz="1200" dirty="0" smtClean="0">
                <a:ea typeface="微软雅黑" panose="020B0503020204020204" pitchFamily="34" charset="-122"/>
              </a:rPr>
              <a:t>对接，在线对接，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</a:rPr>
              <a:t>离线对接</a:t>
            </a:r>
            <a:endParaRPr lang="en-US" altLang="zh-CN" sz="1200" dirty="0">
              <a:ea typeface="微软雅黑" panose="020B0503020204020204" pitchFamily="34" charset="-122"/>
            </a:endParaRPr>
          </a:p>
          <a:p>
            <a:r>
              <a:rPr lang="en-US" altLang="zh-CN" sz="1200" b="1" dirty="0">
                <a:ea typeface="微软雅黑" panose="020B0503020204020204" pitchFamily="34" charset="-122"/>
              </a:rPr>
              <a:t>SDK</a:t>
            </a:r>
            <a:r>
              <a:rPr lang="zh-CN" altLang="en-US" sz="1200" b="1" dirty="0">
                <a:ea typeface="微软雅黑" panose="020B0503020204020204" pitchFamily="34" charset="-122"/>
              </a:rPr>
              <a:t>对接  </a:t>
            </a:r>
            <a:r>
              <a:rPr lang="en-US" altLang="zh-CN" sz="1200" dirty="0">
                <a:ea typeface="微软雅黑" panose="020B0503020204020204" pitchFamily="34" charset="-122"/>
              </a:rPr>
              <a:t>app</a:t>
            </a:r>
            <a:r>
              <a:rPr lang="zh-CN" altLang="en-US" sz="1200" dirty="0">
                <a:ea typeface="微软雅黑" panose="020B0503020204020204" pitchFamily="34" charset="-122"/>
              </a:rPr>
              <a:t>内嵌入各家广告主封装好的广告</a:t>
            </a:r>
            <a:r>
              <a:rPr lang="zh-CN" altLang="en-US" sz="1200" dirty="0" smtClean="0">
                <a:ea typeface="微软雅黑" panose="020B0503020204020204" pitchFamily="34" charset="-122"/>
              </a:rPr>
              <a:t>接口</a:t>
            </a:r>
            <a:endParaRPr lang="en-US" altLang="zh-CN" sz="1200" dirty="0">
              <a:ea typeface="微软雅黑" panose="020B0503020204020204" pitchFamily="34" charset="-122"/>
            </a:endParaRPr>
          </a:p>
          <a:p>
            <a:r>
              <a:rPr lang="zh-CN" altLang="en-US" sz="1200" b="1" dirty="0" smtClean="0"/>
              <a:t>在线</a:t>
            </a:r>
            <a:r>
              <a:rPr lang="zh-CN" altLang="en-US" sz="1200" b="1" dirty="0"/>
              <a:t>对接 </a:t>
            </a:r>
            <a:r>
              <a:rPr lang="zh-CN" altLang="en-US" sz="1200" b="1" dirty="0" smtClean="0"/>
              <a:t> </a:t>
            </a:r>
            <a:r>
              <a:rPr lang="zh-CN" altLang="en-US" sz="1200" dirty="0" smtClean="0"/>
              <a:t>实时</a:t>
            </a:r>
            <a:r>
              <a:rPr lang="zh-CN" altLang="en-US" sz="1200" dirty="0" smtClean="0">
                <a:ea typeface="微软雅黑" panose="020B0503020204020204" pitchFamily="34" charset="-122"/>
              </a:rPr>
              <a:t>请求， </a:t>
            </a:r>
            <a:r>
              <a:rPr lang="en-US" altLang="zh-CN" sz="1200" dirty="0" smtClean="0">
                <a:ea typeface="微软雅黑" panose="020B0503020204020204" pitchFamily="34" charset="-122"/>
              </a:rPr>
              <a:t>open</a:t>
            </a:r>
            <a:r>
              <a:rPr lang="zh-CN" altLang="en-US" sz="1200" dirty="0" smtClean="0"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ea typeface="微软雅黑" panose="020B0503020204020204" pitchFamily="34" charset="-122"/>
              </a:rPr>
              <a:t>rtb</a:t>
            </a:r>
            <a:r>
              <a:rPr lang="zh-CN" altLang="en-US" sz="1200" dirty="0" smtClean="0">
                <a:ea typeface="微软雅黑" panose="020B0503020204020204" pitchFamily="34" charset="-122"/>
              </a:rPr>
              <a:t>协议或其它协议</a:t>
            </a:r>
            <a:endParaRPr lang="en-US" altLang="zh-CN" sz="1200" dirty="0" smtClean="0">
              <a:ea typeface="微软雅黑" panose="020B0503020204020204" pitchFamily="34" charset="-122"/>
            </a:endParaRPr>
          </a:p>
          <a:p>
            <a:r>
              <a:rPr lang="zh-CN" altLang="en-US" sz="1200" b="1" dirty="0" smtClean="0">
                <a:ea typeface="微软雅黑" panose="020B0503020204020204" pitchFamily="34" charset="-122"/>
              </a:rPr>
              <a:t>离线对接  </a:t>
            </a:r>
            <a:r>
              <a:rPr lang="zh-CN" altLang="en-US" sz="1200" dirty="0" smtClean="0">
                <a:ea typeface="微软雅黑" panose="020B0503020204020204" pitchFamily="34" charset="-122"/>
              </a:rPr>
              <a:t>将所有广告打包，定时同步状态更新，自己挑选</a:t>
            </a:r>
            <a:endParaRPr lang="en-US" altLang="zh-CN" sz="1200" dirty="0"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68144" y="1996480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ea typeface="微软雅黑" panose="020B0503020204020204" pitchFamily="34" charset="-122"/>
              </a:rPr>
              <a:t>Dsp</a:t>
            </a:r>
            <a:r>
              <a:rPr lang="zh-CN" altLang="en-US" dirty="0" smtClean="0">
                <a:ea typeface="微软雅黑" panose="020B0503020204020204" pitchFamily="34" charset="-122"/>
              </a:rPr>
              <a:t>：获取广告资源，将广告给</a:t>
            </a:r>
            <a:r>
              <a:rPr lang="en-US" altLang="zh-CN" dirty="0" err="1" smtClean="0">
                <a:ea typeface="微软雅黑" panose="020B0503020204020204" pitchFamily="34" charset="-122"/>
              </a:rPr>
              <a:t>adx</a:t>
            </a:r>
            <a:r>
              <a:rPr lang="zh-CN" altLang="en-US" dirty="0" smtClean="0">
                <a:ea typeface="微软雅黑" panose="020B0503020204020204" pitchFamily="34" charset="-122"/>
              </a:rPr>
              <a:t>（流量）展示</a:t>
            </a:r>
            <a:endParaRPr lang="zh-CN" altLang="en-US" dirty="0" smtClean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85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14414" y="500842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DSP</a:t>
            </a:r>
            <a:r>
              <a:rPr lang="zh-CN" altLang="en-US" dirty="0" smtClean="0">
                <a:ea typeface="微软雅黑" panose="020B0503020204020204" pitchFamily="34" charset="-122"/>
              </a:rPr>
              <a:t>系统</a:t>
            </a:r>
            <a:endParaRPr lang="en-US" altLang="zh-CN" dirty="0" smtClean="0"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03648" y="8701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823649"/>
              </p:ext>
            </p:extLst>
          </p:nvPr>
        </p:nvGraphicFramePr>
        <p:xfrm>
          <a:off x="2915816" y="870174"/>
          <a:ext cx="5270500" cy="368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r:id="rId4" imgW="18503900" imgH="12928600" progId="Visio.Drawing.15">
                  <p:embed/>
                </p:oleObj>
              </mc:Choice>
              <mc:Fallback>
                <p:oleObj r:id="rId4" imgW="18503900" imgH="129286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870174"/>
                        <a:ext cx="5270500" cy="368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85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96280"/>
            <a:ext cx="3456384" cy="857515"/>
          </a:xfrm>
        </p:spPr>
        <p:txBody>
          <a:bodyPr/>
          <a:lstStyle/>
          <a:p>
            <a:r>
              <a:rPr lang="en-US" altLang="zh-CN" dirty="0" smtClean="0"/>
              <a:t>DSP</a:t>
            </a:r>
            <a:r>
              <a:rPr lang="zh-CN" altLang="en-US" dirty="0" smtClean="0"/>
              <a:t>广告竞价流程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5536" y="1204546"/>
            <a:ext cx="7560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 smtClean="0">
                <a:ea typeface="微软雅黑" panose="020B0503020204020204" pitchFamily="34" charset="-122"/>
              </a:rPr>
              <a:t>用户</a:t>
            </a:r>
            <a:r>
              <a:rPr kumimoji="1" lang="zh-CN" altLang="en-US" dirty="0">
                <a:ea typeface="微软雅黑" panose="020B0503020204020204" pitchFamily="34" charset="-122"/>
              </a:rPr>
              <a:t>在</a:t>
            </a:r>
            <a:r>
              <a:rPr kumimoji="1" lang="zh-CN" altLang="en-US" dirty="0" smtClean="0">
                <a:ea typeface="微软雅黑" panose="020B0503020204020204" pitchFamily="34" charset="-122"/>
              </a:rPr>
              <a:t>使用</a:t>
            </a:r>
            <a:r>
              <a:rPr kumimoji="1" lang="en-US" altLang="zh-CN" dirty="0" smtClean="0">
                <a:ea typeface="微软雅黑" panose="020B0503020204020204" pitchFamily="34" charset="-122"/>
              </a:rPr>
              <a:t>app</a:t>
            </a:r>
            <a:r>
              <a:rPr kumimoji="1" lang="zh-CN" altLang="en-US" dirty="0">
                <a:ea typeface="微软雅黑" panose="020B0503020204020204" pitchFamily="34" charset="-122"/>
              </a:rPr>
              <a:t>时触发</a:t>
            </a:r>
            <a:r>
              <a:rPr kumimoji="1" lang="zh-CN" altLang="en-US" dirty="0" smtClean="0">
                <a:ea typeface="微软雅黑" panose="020B0503020204020204" pitchFamily="34" charset="-122"/>
              </a:rPr>
              <a:t>了广告位流量售卖给</a:t>
            </a:r>
            <a:r>
              <a:rPr kumimoji="1" lang="en-US" altLang="zh-CN" dirty="0" smtClean="0">
                <a:ea typeface="微软雅黑" panose="020B0503020204020204" pitchFamily="34" charset="-122"/>
              </a:rPr>
              <a:t>exchange</a:t>
            </a:r>
          </a:p>
          <a:p>
            <a:pPr marL="342900" indent="-342900">
              <a:buAutoNum type="arabicPeriod"/>
            </a:pPr>
            <a:r>
              <a:rPr kumimoji="1" lang="en-US" altLang="zh-CN" dirty="0" smtClean="0">
                <a:ea typeface="微软雅黑" panose="020B0503020204020204" pitchFamily="34" charset="-122"/>
              </a:rPr>
              <a:t>exchange</a:t>
            </a:r>
            <a:r>
              <a:rPr kumimoji="1" lang="zh-CN" altLang="en-US" dirty="0" smtClean="0">
                <a:ea typeface="微软雅黑" panose="020B0503020204020204" pitchFamily="34" charset="-122"/>
              </a:rPr>
              <a:t>向对接的</a:t>
            </a:r>
            <a:r>
              <a:rPr kumimoji="1" lang="en-US" altLang="zh-CN" dirty="0" smtClean="0">
                <a:ea typeface="微软雅黑" panose="020B0503020204020204" pitchFamily="34" charset="-122"/>
              </a:rPr>
              <a:t>DSP</a:t>
            </a:r>
            <a:r>
              <a:rPr kumimoji="1" lang="zh-CN" altLang="en-US" dirty="0" smtClean="0">
                <a:ea typeface="微软雅黑" panose="020B0503020204020204" pitchFamily="34" charset="-122"/>
              </a:rPr>
              <a:t>发送</a:t>
            </a:r>
            <a:r>
              <a:rPr kumimoji="1" lang="en-US" altLang="zh-CN" dirty="0" err="1">
                <a:ea typeface="微软雅黑" panose="020B0503020204020204" pitchFamily="34" charset="-122"/>
              </a:rPr>
              <a:t>bidRequest</a:t>
            </a:r>
            <a:r>
              <a:rPr kumimoji="1" lang="zh-CN" altLang="en-US" dirty="0">
                <a:ea typeface="微软雅黑" panose="020B0503020204020204" pitchFamily="34" charset="-122"/>
              </a:rPr>
              <a:t>，询问要投放的广告和</a:t>
            </a:r>
            <a:r>
              <a:rPr kumimoji="1" lang="zh-CN" altLang="en-US" dirty="0" smtClean="0">
                <a:ea typeface="微软雅黑" panose="020B0503020204020204" pitchFamily="34" charset="-122"/>
              </a:rPr>
              <a:t>报价</a:t>
            </a:r>
            <a:endParaRPr kumimoji="1" lang="en-US" altLang="zh-CN" dirty="0" smtClean="0"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en-US" altLang="zh-CN" dirty="0" smtClean="0">
                <a:ea typeface="微软雅黑" panose="020B0503020204020204" pitchFamily="34" charset="-122"/>
              </a:rPr>
              <a:t>DSP</a:t>
            </a:r>
            <a:r>
              <a:rPr kumimoji="1" lang="zh-CN" altLang="en-US" dirty="0" smtClean="0">
                <a:ea typeface="微软雅黑" panose="020B0503020204020204" pitchFamily="34" charset="-122"/>
              </a:rPr>
              <a:t>根据</a:t>
            </a:r>
            <a:r>
              <a:rPr kumimoji="1" lang="en-US" altLang="zh-CN" dirty="0" err="1" smtClean="0">
                <a:ea typeface="微软雅黑" panose="020B0503020204020204" pitchFamily="34" charset="-122"/>
              </a:rPr>
              <a:t>OpenRTB</a:t>
            </a:r>
            <a:r>
              <a:rPr kumimoji="1" lang="zh-CN" altLang="en-US" dirty="0" smtClean="0">
                <a:ea typeface="微软雅黑" panose="020B0503020204020204" pitchFamily="34" charset="-122"/>
              </a:rPr>
              <a:t>协议解析请求，</a:t>
            </a:r>
            <a:r>
              <a:rPr kumimoji="1" lang="zh-CN" altLang="en-US" dirty="0" smtClean="0">
                <a:solidFill>
                  <a:schemeClr val="accent2"/>
                </a:solidFill>
                <a:ea typeface="微软雅黑" panose="020B0503020204020204" pitchFamily="34" charset="-122"/>
              </a:rPr>
              <a:t>筛选</a:t>
            </a:r>
            <a:r>
              <a:rPr kumimoji="1" lang="en-US" altLang="zh-CN" dirty="0" smtClean="0">
                <a:solidFill>
                  <a:schemeClr val="accent2"/>
                </a:solidFill>
                <a:ea typeface="微软雅黑" panose="020B0503020204020204" pitchFamily="34" charset="-122"/>
              </a:rPr>
              <a:t>app</a:t>
            </a:r>
            <a:r>
              <a:rPr kumimoji="1" lang="zh-CN" altLang="en-US" dirty="0" smtClean="0">
                <a:solidFill>
                  <a:schemeClr val="accent2"/>
                </a:solidFill>
                <a:ea typeface="微软雅黑" panose="020B0503020204020204" pitchFamily="34" charset="-122"/>
              </a:rPr>
              <a:t>流量</a:t>
            </a:r>
            <a:r>
              <a:rPr kumimoji="1" lang="zh-CN" altLang="en-US" dirty="0" smtClean="0">
                <a:ea typeface="微软雅黑" panose="020B0503020204020204" pitchFamily="34" charset="-122"/>
              </a:rPr>
              <a:t>和</a:t>
            </a:r>
            <a:r>
              <a:rPr kumimoji="1" lang="zh-CN" altLang="en-US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识别用户</a:t>
            </a:r>
            <a:r>
              <a:rPr kumimoji="1" lang="zh-CN" altLang="en-US" dirty="0" smtClean="0">
                <a:ea typeface="微软雅黑" panose="020B0503020204020204" pitchFamily="34" charset="-122"/>
              </a:rPr>
              <a:t>，</a:t>
            </a:r>
            <a:r>
              <a:rPr kumimoji="1" lang="zh-CN" altLang="en-US" dirty="0" smtClean="0">
                <a:solidFill>
                  <a:schemeClr val="accent2"/>
                </a:solidFill>
                <a:ea typeface="微软雅黑" panose="020B0503020204020204" pitchFamily="34" charset="-122"/>
              </a:rPr>
              <a:t>挑选出价值最大</a:t>
            </a:r>
            <a:r>
              <a:rPr kumimoji="1" lang="zh-CN" altLang="en-US" dirty="0" smtClean="0">
                <a:ea typeface="微软雅黑" panose="020B0503020204020204" pitchFamily="34" charset="-122"/>
              </a:rPr>
              <a:t>的</a:t>
            </a:r>
            <a:r>
              <a:rPr kumimoji="1" lang="en-US" altLang="zh-CN" dirty="0" smtClean="0">
                <a:ea typeface="微软雅黑" panose="020B0503020204020204" pitchFamily="34" charset="-122"/>
              </a:rPr>
              <a:t>campaign</a:t>
            </a:r>
            <a:r>
              <a:rPr kumimoji="1" lang="zh-CN" altLang="en-US" dirty="0" smtClean="0">
                <a:ea typeface="微软雅黑" panose="020B0503020204020204" pitchFamily="34" charset="-122"/>
              </a:rPr>
              <a:t>，返回</a:t>
            </a:r>
            <a:r>
              <a:rPr kumimoji="1" lang="zh-CN" altLang="en-US" dirty="0">
                <a:ea typeface="微软雅黑" panose="020B0503020204020204" pitchFamily="34" charset="-122"/>
              </a:rPr>
              <a:t>给</a:t>
            </a:r>
            <a:r>
              <a:rPr kumimoji="1" lang="en-US" altLang="zh-CN" dirty="0">
                <a:ea typeface="微软雅黑" panose="020B0503020204020204" pitchFamily="34" charset="-122"/>
              </a:rPr>
              <a:t>exchange</a:t>
            </a:r>
            <a:r>
              <a:rPr kumimoji="1" lang="zh-CN" altLang="en-US" dirty="0">
                <a:ea typeface="微软雅黑" panose="020B0503020204020204" pitchFamily="34" charset="-122"/>
              </a:rPr>
              <a:t>并进行报价，同时记录</a:t>
            </a:r>
            <a:r>
              <a:rPr kumimoji="1" lang="en-US" altLang="zh-CN" dirty="0">
                <a:ea typeface="微软雅黑" panose="020B0503020204020204" pitchFamily="34" charset="-122"/>
              </a:rPr>
              <a:t>request</a:t>
            </a:r>
            <a:r>
              <a:rPr kumimoji="1" lang="zh-CN" altLang="en-US" dirty="0" smtClean="0">
                <a:ea typeface="微软雅黑" panose="020B0503020204020204" pitchFamily="34" charset="-122"/>
              </a:rPr>
              <a:t>日志</a:t>
            </a:r>
            <a:endParaRPr kumimoji="1" lang="en-US" altLang="zh-CN" dirty="0" smtClean="0">
              <a:ea typeface="微软雅黑" panose="020B0503020204020204" pitchFamily="34" charset="-122"/>
            </a:endParaRPr>
          </a:p>
          <a:p>
            <a:pPr marL="342900" indent="-342900">
              <a:buAutoNum type="arabicPeriod" startAt="4"/>
            </a:pPr>
            <a:r>
              <a:rPr kumimoji="1" lang="zh-CN" altLang="en-US" dirty="0" smtClean="0">
                <a:ea typeface="微软雅黑" panose="020B0503020204020204" pitchFamily="34" charset="-122"/>
              </a:rPr>
              <a:t>竞价获胜</a:t>
            </a:r>
            <a:r>
              <a:rPr kumimoji="1" lang="zh-CN" altLang="en-US" dirty="0">
                <a:ea typeface="微软雅黑" panose="020B0503020204020204" pitchFamily="34" charset="-122"/>
              </a:rPr>
              <a:t>时，</a:t>
            </a:r>
            <a:r>
              <a:rPr kumimoji="1" lang="en-US" altLang="zh-CN" dirty="0">
                <a:ea typeface="微软雅黑" panose="020B0503020204020204" pitchFamily="34" charset="-122"/>
              </a:rPr>
              <a:t>exchange</a:t>
            </a:r>
            <a:r>
              <a:rPr kumimoji="1" lang="zh-CN" altLang="en-US" dirty="0">
                <a:ea typeface="微软雅黑" panose="020B0503020204020204" pitchFamily="34" charset="-122"/>
              </a:rPr>
              <a:t>将</a:t>
            </a:r>
            <a:r>
              <a:rPr kumimoji="1" lang="zh-CN" altLang="en-US" dirty="0" smtClean="0">
                <a:ea typeface="微软雅黑" panose="020B0503020204020204" pitchFamily="34" charset="-122"/>
              </a:rPr>
              <a:t>广告物料交付给</a:t>
            </a:r>
            <a:r>
              <a:rPr kumimoji="1" lang="en-US" altLang="zh-CN" dirty="0" smtClean="0">
                <a:ea typeface="微软雅黑" panose="020B0503020204020204" pitchFamily="34" charset="-122"/>
              </a:rPr>
              <a:t>app</a:t>
            </a:r>
            <a:r>
              <a:rPr kumimoji="1" lang="zh-CN" altLang="en-US" dirty="0">
                <a:ea typeface="微软雅黑" panose="020B0503020204020204" pitchFamily="34" charset="-122"/>
              </a:rPr>
              <a:t>进行展示，</a:t>
            </a:r>
            <a:r>
              <a:rPr kumimoji="1" lang="zh-CN" altLang="en-US" dirty="0" smtClean="0">
                <a:ea typeface="微软雅黑" panose="020B0503020204020204" pitchFamily="34" charset="-122"/>
              </a:rPr>
              <a:t>告知</a:t>
            </a:r>
            <a:r>
              <a:rPr kumimoji="1" lang="en-US" altLang="zh-CN" dirty="0" smtClean="0">
                <a:ea typeface="微软雅黑" panose="020B0503020204020204" pitchFamily="34" charset="-122"/>
              </a:rPr>
              <a:t>DSP</a:t>
            </a:r>
            <a:r>
              <a:rPr kumimoji="1" lang="zh-CN" altLang="en-US" dirty="0" smtClean="0">
                <a:ea typeface="微软雅黑" panose="020B0503020204020204" pitchFamily="34" charset="-122"/>
              </a:rPr>
              <a:t>竞价胜出，</a:t>
            </a:r>
            <a:r>
              <a:rPr kumimoji="1" lang="en-US" altLang="zh-CN" dirty="0" smtClean="0">
                <a:ea typeface="微软雅黑" panose="020B0503020204020204" pitchFamily="34" charset="-122"/>
              </a:rPr>
              <a:t>DSP</a:t>
            </a:r>
            <a:r>
              <a:rPr kumimoji="1" lang="zh-CN" altLang="en-US" dirty="0" smtClean="0">
                <a:ea typeface="微软雅黑" panose="020B0503020204020204" pitchFamily="34" charset="-122"/>
              </a:rPr>
              <a:t>会记录</a:t>
            </a:r>
            <a:r>
              <a:rPr kumimoji="1" lang="en-US" altLang="zh-CN" dirty="0" smtClean="0">
                <a:ea typeface="微软雅黑" panose="020B0503020204020204" pitchFamily="34" charset="-122"/>
              </a:rPr>
              <a:t>win</a:t>
            </a:r>
            <a:r>
              <a:rPr kumimoji="1" lang="zh-CN" altLang="en-US" dirty="0" smtClean="0">
                <a:ea typeface="微软雅黑" panose="020B0503020204020204" pitchFamily="34" charset="-122"/>
              </a:rPr>
              <a:t>日志，展示日志</a:t>
            </a:r>
            <a:endParaRPr kumimoji="1" lang="en-US" altLang="zh-CN" dirty="0">
              <a:ea typeface="微软雅黑" panose="020B0503020204020204" pitchFamily="34" charset="-122"/>
            </a:endParaRPr>
          </a:p>
          <a:p>
            <a:pPr marL="342900" indent="-342900">
              <a:buAutoNum type="arabicPeriod" startAt="4"/>
            </a:pPr>
            <a:r>
              <a:rPr kumimoji="1" lang="zh-CN" altLang="en-US" dirty="0" smtClean="0">
                <a:ea typeface="微软雅黑" panose="020B0503020204020204" pitchFamily="34" charset="-122"/>
              </a:rPr>
              <a:t>当</a:t>
            </a:r>
            <a:r>
              <a:rPr kumimoji="1" lang="zh-CN" altLang="en-US" dirty="0">
                <a:ea typeface="微软雅黑" panose="020B0503020204020204" pitchFamily="34" charset="-122"/>
              </a:rPr>
              <a:t>用户点击该广告时</a:t>
            </a:r>
            <a:r>
              <a:rPr kumimoji="1" lang="zh-CN" altLang="en-US" dirty="0" smtClean="0">
                <a:ea typeface="微软雅黑" panose="020B0503020204020204" pitchFamily="34" charset="-122"/>
              </a:rPr>
              <a:t>，先跳向</a:t>
            </a:r>
            <a:r>
              <a:rPr kumimoji="1" lang="en-US" altLang="zh-CN" dirty="0" smtClean="0">
                <a:ea typeface="微软雅黑" panose="020B0503020204020204" pitchFamily="34" charset="-122"/>
              </a:rPr>
              <a:t>tracking</a:t>
            </a:r>
            <a:r>
              <a:rPr kumimoji="1" lang="zh-CN" altLang="en-US" dirty="0" smtClean="0">
                <a:ea typeface="微软雅黑" panose="020B0503020204020204" pitchFamily="34" charset="-122"/>
              </a:rPr>
              <a:t>系统并最终经过第三方跳转到</a:t>
            </a:r>
            <a:r>
              <a:rPr kumimoji="1" lang="en-US" altLang="zh-CN" dirty="0" err="1" smtClean="0">
                <a:ea typeface="微软雅黑" panose="020B0503020204020204" pitchFamily="34" charset="-122"/>
              </a:rPr>
              <a:t>GooglePlay</a:t>
            </a:r>
            <a:r>
              <a:rPr kumimoji="1" lang="en-US" altLang="zh-CN" dirty="0" smtClean="0">
                <a:ea typeface="微软雅黑" panose="020B0503020204020204" pitchFamily="34" charset="-122"/>
              </a:rPr>
              <a:t>/</a:t>
            </a:r>
            <a:r>
              <a:rPr kumimoji="1" lang="en-US" altLang="zh-CN" dirty="0" err="1" smtClean="0">
                <a:ea typeface="微软雅黑" panose="020B0503020204020204" pitchFamily="34" charset="-122"/>
              </a:rPr>
              <a:t>AppStore</a:t>
            </a:r>
            <a:r>
              <a:rPr kumimoji="1" lang="en-US" altLang="zh-CN" dirty="0" smtClean="0">
                <a:ea typeface="微软雅黑" panose="020B0503020204020204" pitchFamily="34" charset="-122"/>
              </a:rPr>
              <a:t> </a:t>
            </a:r>
            <a:r>
              <a:rPr kumimoji="1" lang="zh-CN" altLang="en-US" dirty="0" smtClean="0">
                <a:ea typeface="微软雅黑" panose="020B0503020204020204" pitchFamily="34" charset="-122"/>
              </a:rPr>
              <a:t>，记录</a:t>
            </a:r>
            <a:r>
              <a:rPr kumimoji="1" lang="en-US" altLang="zh-CN" dirty="0">
                <a:ea typeface="微软雅黑" panose="020B0503020204020204" pitchFamily="34" charset="-122"/>
              </a:rPr>
              <a:t>click</a:t>
            </a:r>
            <a:r>
              <a:rPr kumimoji="1" lang="zh-CN" altLang="en-US" dirty="0">
                <a:ea typeface="微软雅黑" panose="020B0503020204020204" pitchFamily="34" charset="-122"/>
              </a:rPr>
              <a:t>日志</a:t>
            </a:r>
            <a:r>
              <a:rPr kumimoji="1" lang="zh-CN" altLang="en-US" dirty="0" smtClean="0">
                <a:ea typeface="微软雅黑" panose="020B0503020204020204" pitchFamily="34" charset="-122"/>
              </a:rPr>
              <a:t>。</a:t>
            </a:r>
            <a:endParaRPr kumimoji="1" lang="en-US" altLang="zh-CN" dirty="0" smtClean="0">
              <a:ea typeface="微软雅黑" panose="020B0503020204020204" pitchFamily="34" charset="-122"/>
            </a:endParaRPr>
          </a:p>
          <a:p>
            <a:pPr marL="342900" indent="-342900">
              <a:buAutoNum type="arabicPeriod" startAt="4"/>
            </a:pPr>
            <a:r>
              <a:rPr kumimoji="1" lang="zh-CN" altLang="en-US" dirty="0" smtClean="0">
                <a:ea typeface="微软雅黑" panose="020B0503020204020204" pitchFamily="34" charset="-122"/>
              </a:rPr>
              <a:t>假设</a:t>
            </a:r>
            <a:r>
              <a:rPr kumimoji="1" lang="zh-CN" altLang="en-US" dirty="0">
                <a:ea typeface="微软雅黑" panose="020B0503020204020204" pitchFamily="34" charset="-122"/>
              </a:rPr>
              <a:t>用户下载该</a:t>
            </a:r>
            <a:r>
              <a:rPr kumimoji="1" lang="en-US" altLang="zh-CN" dirty="0" smtClean="0">
                <a:ea typeface="微软雅黑" panose="020B0503020204020204" pitchFamily="34" charset="-122"/>
              </a:rPr>
              <a:t>app</a:t>
            </a:r>
            <a:r>
              <a:rPr kumimoji="1" lang="zh-CN" altLang="en-US" dirty="0" smtClean="0">
                <a:ea typeface="微软雅黑" panose="020B0503020204020204" pitchFamily="34" charset="-122"/>
              </a:rPr>
              <a:t>，当</a:t>
            </a:r>
            <a:r>
              <a:rPr kumimoji="1" lang="zh-CN" altLang="en-US" dirty="0">
                <a:ea typeface="微软雅黑" panose="020B0503020204020204" pitchFamily="34" charset="-122"/>
              </a:rPr>
              <a:t>用户激活</a:t>
            </a:r>
            <a:r>
              <a:rPr kumimoji="1" lang="en-US" altLang="zh-CN" dirty="0">
                <a:ea typeface="微软雅黑" panose="020B0503020204020204" pitchFamily="34" charset="-122"/>
              </a:rPr>
              <a:t>app</a:t>
            </a:r>
            <a:r>
              <a:rPr kumimoji="1" lang="zh-CN" altLang="en-US" dirty="0">
                <a:ea typeface="微软雅黑" panose="020B0503020204020204" pitchFamily="34" charset="-122"/>
              </a:rPr>
              <a:t>时</a:t>
            </a:r>
            <a:r>
              <a:rPr kumimoji="1" lang="zh-CN" altLang="en-US" dirty="0" smtClean="0">
                <a:ea typeface="微软雅黑" panose="020B0503020204020204" pitchFamily="34" charset="-122"/>
              </a:rPr>
              <a:t>，第三方会根据点击情况进行安装归因，通知</a:t>
            </a:r>
            <a:r>
              <a:rPr kumimoji="1" lang="en-US" altLang="zh-CN" dirty="0" smtClean="0">
                <a:ea typeface="微软雅黑" panose="020B0503020204020204" pitchFamily="34" charset="-122"/>
              </a:rPr>
              <a:t>tracking</a:t>
            </a:r>
            <a:r>
              <a:rPr kumimoji="1" lang="zh-CN" altLang="en-US" dirty="0" smtClean="0">
                <a:ea typeface="微软雅黑" panose="020B0503020204020204" pitchFamily="34" charset="-122"/>
              </a:rPr>
              <a:t>系统，</a:t>
            </a:r>
            <a:r>
              <a:rPr kumimoji="1" lang="en-US" altLang="zh-CN" dirty="0" smtClean="0">
                <a:ea typeface="微软雅黑" panose="020B0503020204020204" pitchFamily="34" charset="-122"/>
              </a:rPr>
              <a:t>tracking</a:t>
            </a:r>
            <a:r>
              <a:rPr kumimoji="1" lang="zh-CN" altLang="en-US" dirty="0" smtClean="0">
                <a:ea typeface="微软雅黑" panose="020B0503020204020204" pitchFamily="34" charset="-122"/>
              </a:rPr>
              <a:t>系统将安装归因给点击渠道并</a:t>
            </a:r>
            <a:r>
              <a:rPr kumimoji="1" lang="zh-CN" altLang="en-US" dirty="0">
                <a:ea typeface="微软雅黑" panose="020B0503020204020204" pitchFamily="34" charset="-122"/>
              </a:rPr>
              <a:t>记录</a:t>
            </a:r>
            <a:r>
              <a:rPr kumimoji="1" lang="en-US" altLang="zh-CN" dirty="0">
                <a:ea typeface="微软雅黑" panose="020B0503020204020204" pitchFamily="34" charset="-122"/>
              </a:rPr>
              <a:t>install</a:t>
            </a:r>
            <a:r>
              <a:rPr kumimoji="1" lang="zh-CN" altLang="en-US" dirty="0">
                <a:ea typeface="微软雅黑" panose="020B0503020204020204" pitchFamily="34" charset="-122"/>
              </a:rPr>
              <a:t>日志。</a:t>
            </a:r>
            <a:endParaRPr kumimoji="1" lang="zh-CN" altLang="en-US" dirty="0" smtClean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85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8963" y="196280"/>
            <a:ext cx="3456384" cy="857515"/>
          </a:xfrm>
        </p:spPr>
        <p:txBody>
          <a:bodyPr/>
          <a:lstStyle/>
          <a:p>
            <a:pPr algn="l"/>
            <a:r>
              <a:rPr lang="zh-CN" altLang="en-US" dirty="0" smtClean="0"/>
              <a:t>日志和相关表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71600" y="1053796"/>
            <a:ext cx="68407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Dsp</a:t>
            </a:r>
            <a:r>
              <a:rPr lang="zh-CN" altLang="en-US" dirty="0" smtClean="0"/>
              <a:t>请求日志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err="1"/>
              <a:t>adn_dsp</a:t>
            </a:r>
            <a:r>
              <a:rPr lang="en-US" altLang="zh-CN" dirty="0"/>
              <a:t>. </a:t>
            </a:r>
            <a:r>
              <a:rPr lang="en-US" altLang="zh-CN" dirty="0" err="1" smtClean="0"/>
              <a:t>log_adn_dsp_request_hour</a:t>
            </a:r>
            <a:endParaRPr lang="en-US" altLang="zh-CN" dirty="0" smtClean="0"/>
          </a:p>
          <a:p>
            <a:r>
              <a:rPr lang="en-US" altLang="zh-CN" dirty="0"/>
              <a:t>	 s3://</a:t>
            </a:r>
            <a:r>
              <a:rPr lang="en-US" altLang="zh-CN" dirty="0" smtClean="0"/>
              <a:t>mob-ad/</a:t>
            </a:r>
            <a:r>
              <a:rPr lang="en-US" altLang="zh-CN" dirty="0" err="1" smtClean="0"/>
              <a:t>adn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dsp</a:t>
            </a:r>
            <a:r>
              <a:rPr lang="en-US" altLang="zh-CN" dirty="0" smtClean="0"/>
              <a:t>/request</a:t>
            </a:r>
          </a:p>
          <a:p>
            <a:r>
              <a:rPr lang="zh-CN" altLang="en-US" dirty="0"/>
              <a:t>展示日志：</a:t>
            </a:r>
            <a:r>
              <a:rPr lang="en-US" altLang="zh-CN" dirty="0" err="1"/>
              <a:t>dwh</a:t>
            </a:r>
            <a:r>
              <a:rPr lang="en-US" altLang="zh-CN" dirty="0"/>
              <a:t>. </a:t>
            </a:r>
            <a:r>
              <a:rPr lang="en-US" altLang="zh-CN" dirty="0" err="1"/>
              <a:t>ods_adn_trackingnew_impression</a:t>
            </a:r>
            <a:endParaRPr lang="en-US" altLang="zh-CN" dirty="0"/>
          </a:p>
          <a:p>
            <a:r>
              <a:rPr lang="zh-CN" altLang="en-US" dirty="0" smtClean="0"/>
              <a:t>点击日志</a:t>
            </a:r>
            <a:r>
              <a:rPr lang="zh-CN" altLang="en-US" dirty="0"/>
              <a:t>：</a:t>
            </a:r>
            <a:r>
              <a:rPr lang="en-US" altLang="zh-CN" dirty="0" err="1" smtClean="0"/>
              <a:t>dwh</a:t>
            </a:r>
            <a:r>
              <a:rPr lang="en-US" altLang="zh-CN" dirty="0"/>
              <a:t>. </a:t>
            </a:r>
            <a:r>
              <a:rPr lang="en-US" altLang="zh-CN" dirty="0" err="1" smtClean="0"/>
              <a:t>ods_adn_trackingnew_click</a:t>
            </a:r>
            <a:endParaRPr lang="en-US" altLang="zh-CN" dirty="0" smtClean="0"/>
          </a:p>
          <a:p>
            <a:r>
              <a:rPr lang="zh-CN" altLang="en-US" dirty="0" smtClean="0"/>
              <a:t>安装日志：</a:t>
            </a:r>
            <a:r>
              <a:rPr lang="en-US" altLang="zh-CN" dirty="0" err="1" smtClean="0"/>
              <a:t>dwh</a:t>
            </a:r>
            <a:r>
              <a:rPr lang="en-US" altLang="zh-CN" dirty="0"/>
              <a:t>. </a:t>
            </a:r>
            <a:r>
              <a:rPr lang="en-US" altLang="zh-CN" dirty="0" err="1" smtClean="0"/>
              <a:t>ods_adn_trackingnew_install</a:t>
            </a:r>
            <a:endParaRPr lang="en-US" altLang="zh-CN" dirty="0" smtClean="0"/>
          </a:p>
          <a:p>
            <a:r>
              <a:rPr lang="en-US" altLang="zh-CN" dirty="0" smtClean="0"/>
              <a:t>show create table {</a:t>
            </a:r>
            <a:r>
              <a:rPr lang="en-US" altLang="zh-CN" dirty="0" err="1" smtClean="0"/>
              <a:t>table_name</a:t>
            </a:r>
            <a:r>
              <a:rPr lang="en-US" altLang="zh-CN" dirty="0" smtClean="0"/>
              <a:t>} 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s3</a:t>
            </a:r>
            <a:r>
              <a:rPr lang="zh-CN" altLang="en-US" dirty="0" smtClean="0"/>
              <a:t>路径</a:t>
            </a:r>
            <a:endParaRPr lang="en-US" altLang="zh-CN" dirty="0" smtClean="0"/>
          </a:p>
          <a:p>
            <a:r>
              <a:rPr lang="zh-CN" altLang="en-US" dirty="0" smtClean="0"/>
              <a:t>主要字段</a:t>
            </a:r>
            <a:endParaRPr lang="en-US" altLang="zh-CN" dirty="0" smtClean="0"/>
          </a:p>
          <a:p>
            <a:r>
              <a:rPr lang="en-US" altLang="zh-CN" dirty="0" err="1" smtClean="0"/>
              <a:t>publisher_id</a:t>
            </a:r>
            <a:r>
              <a:rPr lang="en-US" altLang="zh-CN" dirty="0" smtClean="0"/>
              <a:t> 6028, </a:t>
            </a:r>
            <a:r>
              <a:rPr lang="zh-CN" altLang="en-US" dirty="0" smtClean="0"/>
              <a:t>表示</a:t>
            </a:r>
            <a:r>
              <a:rPr lang="en-US" altLang="zh-CN" dirty="0" err="1" smtClean="0"/>
              <a:t>dsp</a:t>
            </a:r>
            <a:r>
              <a:rPr lang="zh-CN" altLang="en-US" dirty="0" smtClean="0"/>
              <a:t>相关的业务日志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normal+rta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app_id</a:t>
            </a:r>
            <a:r>
              <a:rPr lang="zh-CN" altLang="en-US" dirty="0" smtClean="0"/>
              <a:t> </a:t>
            </a:r>
            <a:r>
              <a:rPr lang="en-US" altLang="zh-CN" dirty="0" smtClean="0"/>
              <a:t>28000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28500</a:t>
            </a:r>
            <a:r>
              <a:rPr lang="zh-CN" altLang="en-US" dirty="0" smtClean="0"/>
              <a:t> </a:t>
            </a:r>
            <a:r>
              <a:rPr lang="en-US" altLang="zh-CN" dirty="0" smtClean="0"/>
              <a:t>normal,</a:t>
            </a:r>
            <a:r>
              <a:rPr lang="zh-CN" altLang="en-US" dirty="0" smtClean="0"/>
              <a:t>  </a:t>
            </a:r>
            <a:r>
              <a:rPr lang="en-US" altLang="zh-CN" dirty="0" smtClean="0"/>
              <a:t>28499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28999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fvta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28{001..498}</a:t>
            </a:r>
            <a:r>
              <a:rPr lang="zh-CN" altLang="en-US" dirty="0" smtClean="0"/>
              <a:t> 和 </a:t>
            </a:r>
            <a:r>
              <a:rPr lang="en-US" altLang="zh-CN" dirty="0" smtClean="0"/>
              <a:t>28{501..28998}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rta</a:t>
            </a:r>
            <a:endParaRPr lang="en-US" altLang="zh-CN" dirty="0" smtClean="0"/>
          </a:p>
          <a:p>
            <a:r>
              <a:rPr lang="en-US" altLang="zh-CN" dirty="0" err="1" smtClean="0"/>
              <a:t>unit_id</a:t>
            </a:r>
            <a:r>
              <a:rPr lang="zh-CN" altLang="en-US" dirty="0" smtClean="0"/>
              <a:t> 广告位</a:t>
            </a:r>
            <a:r>
              <a:rPr lang="en-US" altLang="zh-CN" dirty="0" smtClean="0"/>
              <a:t>ID</a:t>
            </a:r>
          </a:p>
          <a:p>
            <a:r>
              <a:rPr lang="en-US" altLang="zh-CN" dirty="0" smtClean="0"/>
              <a:t>scenario</a:t>
            </a:r>
            <a:r>
              <a:rPr lang="zh-CN" altLang="en-US" dirty="0" smtClean="0"/>
              <a:t> 场景</a:t>
            </a:r>
            <a:endParaRPr lang="en-US" altLang="zh-CN" dirty="0" smtClean="0"/>
          </a:p>
          <a:p>
            <a:r>
              <a:rPr lang="en-US" altLang="zh-CN" dirty="0" smtClean="0"/>
              <a:t>algorithm</a:t>
            </a:r>
            <a:r>
              <a:rPr lang="zh-CN" altLang="en-US" dirty="0" smtClean="0"/>
              <a:t> 算法策略， 报表上可以做区分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4251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215090"/>
            <a:ext cx="3456384" cy="857515"/>
          </a:xfrm>
        </p:spPr>
        <p:txBody>
          <a:bodyPr/>
          <a:lstStyle/>
          <a:p>
            <a:pPr algn="l"/>
            <a:r>
              <a:rPr lang="zh-CN" altLang="en-US" dirty="0" smtClean="0"/>
              <a:t>    常用指标属于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99592" y="1072606"/>
            <a:ext cx="6192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ea typeface="微软雅黑" panose="020B0503020204020204" pitchFamily="34" charset="-122"/>
              </a:rPr>
              <a:t>竞价参与率： 出价次数</a:t>
            </a:r>
            <a:r>
              <a:rPr kumimoji="1" lang="en-US" altLang="zh-CN" dirty="0" smtClean="0">
                <a:ea typeface="微软雅黑" panose="020B0503020204020204" pitchFamily="34" charset="-122"/>
              </a:rPr>
              <a:t>/</a:t>
            </a:r>
            <a:r>
              <a:rPr kumimoji="1" lang="zh-CN" altLang="en-US" dirty="0" smtClean="0">
                <a:ea typeface="微软雅黑" panose="020B0503020204020204" pitchFamily="34" charset="-122"/>
              </a:rPr>
              <a:t>请求数</a:t>
            </a:r>
            <a:endParaRPr kumimoji="1" lang="en-US" altLang="zh-CN" dirty="0" smtClean="0">
              <a:ea typeface="微软雅黑" panose="020B0503020204020204" pitchFamily="34" charset="-122"/>
            </a:endParaRPr>
          </a:p>
          <a:p>
            <a:r>
              <a:rPr kumimoji="1" lang="zh-CN" altLang="en-US" dirty="0" smtClean="0">
                <a:ea typeface="微软雅黑" panose="020B0503020204020204" pitchFamily="34" charset="-122"/>
              </a:rPr>
              <a:t>竞价成功率： 竞价成功次数</a:t>
            </a:r>
            <a:r>
              <a:rPr kumimoji="1" lang="en-US" altLang="zh-CN" dirty="0" smtClean="0">
                <a:ea typeface="微软雅黑" panose="020B0503020204020204" pitchFamily="34" charset="-122"/>
              </a:rPr>
              <a:t>/</a:t>
            </a:r>
            <a:r>
              <a:rPr kumimoji="1" lang="zh-CN" altLang="en-US" dirty="0" smtClean="0">
                <a:ea typeface="微软雅黑" panose="020B0503020204020204" pitchFamily="34" charset="-122"/>
              </a:rPr>
              <a:t>竞价次数</a:t>
            </a:r>
            <a:endParaRPr kumimoji="1" lang="en-US" altLang="zh-CN" dirty="0" smtClean="0">
              <a:ea typeface="微软雅黑" panose="020B0503020204020204" pitchFamily="34" charset="-122"/>
            </a:endParaRPr>
          </a:p>
          <a:p>
            <a:r>
              <a:rPr kumimoji="1" lang="en-US" altLang="zh-CN" dirty="0" smtClean="0">
                <a:ea typeface="微软雅黑" panose="020B0503020204020204" pitchFamily="34" charset="-122"/>
              </a:rPr>
              <a:t>CTR</a:t>
            </a:r>
            <a:r>
              <a:rPr kumimoji="1" lang="zh-CN" altLang="en-US" dirty="0" smtClean="0">
                <a:ea typeface="微软雅黑" panose="020B0503020204020204" pitchFamily="34" charset="-122"/>
              </a:rPr>
              <a:t>： </a:t>
            </a:r>
            <a:r>
              <a:rPr lang="en-US" altLang="zh-CN" dirty="0"/>
              <a:t>Click Through </a:t>
            </a:r>
            <a:r>
              <a:rPr lang="en-US" altLang="zh-CN" dirty="0" smtClean="0"/>
              <a:t>Rate</a:t>
            </a:r>
            <a:r>
              <a:rPr kumimoji="1" lang="zh-CN" altLang="en-US" dirty="0" smtClean="0">
                <a:ea typeface="微软雅黑" panose="020B0503020204020204" pitchFamily="34" charset="-122"/>
              </a:rPr>
              <a:t>点击率 </a:t>
            </a:r>
            <a:r>
              <a:rPr kumimoji="1" lang="en-US" altLang="zh-CN" dirty="0" smtClean="0">
                <a:ea typeface="微软雅黑" panose="020B0503020204020204" pitchFamily="34" charset="-122"/>
              </a:rPr>
              <a:t>click/impression</a:t>
            </a:r>
          </a:p>
          <a:p>
            <a:r>
              <a:rPr kumimoji="1" lang="en-US" altLang="zh-CN" dirty="0" smtClean="0">
                <a:ea typeface="微软雅黑" panose="020B0503020204020204" pitchFamily="34" charset="-122"/>
              </a:rPr>
              <a:t>CVR</a:t>
            </a:r>
            <a:r>
              <a:rPr kumimoji="1" lang="zh-CN" altLang="en-US" dirty="0" smtClean="0">
                <a:ea typeface="微软雅黑" panose="020B0503020204020204" pitchFamily="34" charset="-122"/>
              </a:rPr>
              <a:t>：</a:t>
            </a:r>
            <a:r>
              <a:rPr lang="en-US" altLang="zh-CN" dirty="0"/>
              <a:t>Click Value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转化率 </a:t>
            </a:r>
            <a:r>
              <a:rPr lang="en-US" altLang="zh-CN" dirty="0" smtClean="0"/>
              <a:t>install</a:t>
            </a:r>
            <a:r>
              <a:rPr lang="mr-IN" altLang="zh-CN" dirty="0" smtClean="0"/>
              <a:t>/</a:t>
            </a:r>
            <a:r>
              <a:rPr lang="en-US" altLang="zh-CN" dirty="0" smtClean="0"/>
              <a:t>click</a:t>
            </a:r>
          </a:p>
          <a:p>
            <a:r>
              <a:rPr lang="en-US" altLang="zh-CN" dirty="0" smtClean="0"/>
              <a:t>CPM</a:t>
            </a:r>
            <a:r>
              <a:rPr kumimoji="1" lang="en-US" altLang="zh-CN" dirty="0" smtClean="0">
                <a:ea typeface="微软雅黑" panose="020B0503020204020204" pitchFamily="34" charset="-122"/>
              </a:rPr>
              <a:t>: </a:t>
            </a:r>
            <a:r>
              <a:rPr lang="en-US" altLang="zh-CN" dirty="0"/>
              <a:t>Cost Per </a:t>
            </a:r>
            <a:r>
              <a:rPr lang="en-US" altLang="zh-CN" dirty="0" smtClean="0"/>
              <a:t>Mille </a:t>
            </a:r>
            <a:r>
              <a:rPr lang="zh-CN" altLang="en-US" dirty="0" smtClean="0"/>
              <a:t>按展示收费</a:t>
            </a:r>
            <a:endParaRPr lang="en-US" altLang="zh-CN" dirty="0" smtClean="0"/>
          </a:p>
          <a:p>
            <a:r>
              <a:rPr lang="en-US" altLang="zh-CN" dirty="0" smtClean="0"/>
              <a:t>CPC</a:t>
            </a:r>
            <a:r>
              <a:rPr lang="en-US" altLang="zh-CN" dirty="0"/>
              <a:t>: Cost Per Click, </a:t>
            </a:r>
            <a:r>
              <a:rPr lang="zh-CN" altLang="en-US" dirty="0"/>
              <a:t>按点击</a:t>
            </a:r>
            <a:r>
              <a:rPr lang="zh-CN" altLang="en-US" dirty="0" smtClean="0"/>
              <a:t>收费</a:t>
            </a:r>
            <a:endParaRPr lang="en-US" altLang="zh-CN" dirty="0" smtClean="0"/>
          </a:p>
          <a:p>
            <a:r>
              <a:rPr lang="en-US" altLang="zh-CN" dirty="0" smtClean="0"/>
              <a:t>CPA</a:t>
            </a:r>
            <a:r>
              <a:rPr lang="en-US" altLang="zh-CN" dirty="0"/>
              <a:t>: Cost Per Action,</a:t>
            </a:r>
            <a:r>
              <a:rPr lang="zh-CN" altLang="en-US" dirty="0"/>
              <a:t>按广告投放效果</a:t>
            </a:r>
            <a:r>
              <a:rPr lang="zh-CN" altLang="en-US" dirty="0" smtClean="0"/>
              <a:t>收费（安装）</a:t>
            </a:r>
            <a:endParaRPr lang="en-US" altLang="zh-CN" dirty="0" smtClean="0"/>
          </a:p>
          <a:p>
            <a:r>
              <a:rPr kumimoji="1" lang="en-US" altLang="zh-CN" dirty="0" err="1" smtClean="0">
                <a:ea typeface="微软雅黑" panose="020B0503020204020204" pitchFamily="34" charset="-122"/>
              </a:rPr>
              <a:t>eCPC</a:t>
            </a:r>
            <a:r>
              <a:rPr kumimoji="1" lang="zh-CN" altLang="en-US" dirty="0" smtClean="0">
                <a:ea typeface="微软雅黑" panose="020B0503020204020204" pitchFamily="34" charset="-122"/>
              </a:rPr>
              <a:t>： 千次点击收益</a:t>
            </a:r>
            <a:endParaRPr kumimoji="1" lang="en-US" altLang="zh-CN" dirty="0" smtClean="0">
              <a:ea typeface="微软雅黑" panose="020B0503020204020204" pitchFamily="34" charset="-122"/>
            </a:endParaRPr>
          </a:p>
          <a:p>
            <a:r>
              <a:rPr kumimoji="1" lang="en-US" altLang="zh-CN" dirty="0" err="1" smtClean="0">
                <a:ea typeface="微软雅黑" panose="020B0503020204020204" pitchFamily="34" charset="-122"/>
              </a:rPr>
              <a:t>eCPM</a:t>
            </a:r>
            <a:r>
              <a:rPr kumimoji="1" lang="zh-CN" altLang="en-US" dirty="0" smtClean="0">
                <a:ea typeface="微软雅黑" panose="020B0503020204020204" pitchFamily="34" charset="-122"/>
              </a:rPr>
              <a:t>：千次展现收益</a:t>
            </a:r>
            <a:endParaRPr kumimoji="1" lang="en-US" altLang="zh-CN" dirty="0" smtClean="0">
              <a:ea typeface="微软雅黑" panose="020B0503020204020204" pitchFamily="34" charset="-122"/>
            </a:endParaRPr>
          </a:p>
          <a:p>
            <a:r>
              <a:rPr kumimoji="1" lang="en-US" altLang="zh-CN" dirty="0" smtClean="0">
                <a:ea typeface="微软雅黑" panose="020B0503020204020204" pitchFamily="34" charset="-122"/>
              </a:rPr>
              <a:t>ROI</a:t>
            </a:r>
            <a:r>
              <a:rPr kumimoji="1" lang="zh-CN" altLang="en-US" dirty="0" smtClean="0">
                <a:ea typeface="微软雅黑" panose="020B0503020204020204" pitchFamily="34" charset="-122"/>
              </a:rPr>
              <a:t>：</a:t>
            </a:r>
            <a:r>
              <a:rPr lang="en-US" altLang="zh-CN" dirty="0"/>
              <a:t>Return On Investment,</a:t>
            </a:r>
            <a:r>
              <a:rPr lang="zh-CN" altLang="en-US" dirty="0"/>
              <a:t>投资</a:t>
            </a:r>
            <a:r>
              <a:rPr lang="zh-CN" altLang="en-US" dirty="0" smtClean="0"/>
              <a:t>回报率</a:t>
            </a:r>
            <a:endParaRPr kumimoji="1" lang="en-US" altLang="zh-CN" dirty="0" smtClean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87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215090"/>
            <a:ext cx="3456384" cy="857515"/>
          </a:xfrm>
        </p:spPr>
        <p:txBody>
          <a:bodyPr/>
          <a:lstStyle/>
          <a:p>
            <a:r>
              <a:rPr lang="zh-CN" altLang="en-US" dirty="0" smtClean="0"/>
              <a:t>公司模块划分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59632" y="1564432"/>
            <a:ext cx="61926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>
                <a:ea typeface="微软雅黑" panose="020B0503020204020204" pitchFamily="34" charset="-122"/>
              </a:rPr>
              <a:t>3S</a:t>
            </a:r>
            <a:r>
              <a:rPr kumimoji="1" lang="zh-CN" altLang="en-US" dirty="0" smtClean="0">
                <a:ea typeface="微软雅黑" panose="020B0503020204020204" pitchFamily="34" charset="-122"/>
              </a:rPr>
              <a:t>， 公司的广告库，绝大部分单子的来源</a:t>
            </a:r>
            <a:endParaRPr kumimoji="1" lang="en-US" altLang="zh-CN" dirty="0" smtClean="0">
              <a:ea typeface="微软雅黑" panose="020B0503020204020204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  </a:t>
            </a:r>
            <a:r>
              <a:rPr lang="en-US" altLang="zh-CN" dirty="0" smtClean="0"/>
              <a:t>ADN1</a:t>
            </a:r>
            <a:r>
              <a:rPr lang="zh-CN" altLang="en-US" dirty="0" smtClean="0"/>
              <a:t>， 供</a:t>
            </a:r>
            <a:r>
              <a:rPr lang="en-US" altLang="zh-CN" dirty="0" smtClean="0"/>
              <a:t>m</a:t>
            </a:r>
            <a:r>
              <a:rPr lang="zh-CN" altLang="en-US" dirty="0" smtClean="0"/>
              <a:t>系统渠道跑的单子，有自己的单子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ADN2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， 供劣质渠道的单子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  </a:t>
            </a:r>
            <a:r>
              <a:rPr lang="en-US" altLang="zh-CN" dirty="0" smtClean="0"/>
              <a:t>ADN3</a:t>
            </a:r>
            <a:r>
              <a:rPr lang="zh-CN" altLang="en-US" dirty="0" smtClean="0"/>
              <a:t>， 供</a:t>
            </a:r>
            <a:r>
              <a:rPr lang="en-US" altLang="zh-CN" dirty="0" smtClean="0"/>
              <a:t>DSP</a:t>
            </a:r>
            <a:r>
              <a:rPr lang="zh-CN" altLang="en-US" dirty="0" smtClean="0"/>
              <a:t>渠道跑的单子</a:t>
            </a:r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>
                <a:ea typeface="微软雅黑" panose="020B0503020204020204" pitchFamily="34" charset="-122"/>
              </a:rPr>
              <a:t>3S</a:t>
            </a:r>
            <a:r>
              <a:rPr kumimoji="1" lang="zh-CN" altLang="en-US" dirty="0" smtClean="0">
                <a:ea typeface="微软雅黑" panose="020B0503020204020204" pitchFamily="34" charset="-122"/>
              </a:rPr>
              <a:t> 直接对接的广告主的单子称之为直单，其它称之为二手单， 二手单也可能来自于其它广告联盟。</a:t>
            </a:r>
            <a:endParaRPr kumimoji="1" lang="en-US" altLang="zh-CN" dirty="0" smtClean="0">
              <a:ea typeface="微软雅黑" panose="020B0503020204020204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>
                <a:ea typeface="微软雅黑" panose="020B0503020204020204" pitchFamily="34" charset="-122"/>
              </a:rPr>
              <a:t>AND{123}</a:t>
            </a:r>
            <a:r>
              <a:rPr kumimoji="1" lang="zh-CN" altLang="en-US" dirty="0" smtClean="0">
                <a:ea typeface="微软雅黑" panose="020B0503020204020204" pitchFamily="34" charset="-122"/>
              </a:rPr>
              <a:t> 作为</a:t>
            </a:r>
            <a:r>
              <a:rPr kumimoji="1" lang="en-US" altLang="zh-CN" dirty="0" smtClean="0">
                <a:ea typeface="微软雅黑" panose="020B0503020204020204" pitchFamily="34" charset="-122"/>
              </a:rPr>
              <a:t>3s</a:t>
            </a:r>
            <a:r>
              <a:rPr kumimoji="1" lang="zh-CN" altLang="en-US" dirty="0" smtClean="0">
                <a:ea typeface="微软雅黑" panose="020B0503020204020204" pitchFamily="34" charset="-122"/>
              </a:rPr>
              <a:t>的子渠道和</a:t>
            </a:r>
            <a:r>
              <a:rPr kumimoji="1" lang="en-US" altLang="zh-CN" dirty="0" smtClean="0">
                <a:ea typeface="微软雅黑" panose="020B0503020204020204" pitchFamily="34" charset="-122"/>
              </a:rPr>
              <a:t>3s</a:t>
            </a:r>
            <a:r>
              <a:rPr kumimoji="1" lang="zh-CN" altLang="en-US" dirty="0" smtClean="0">
                <a:ea typeface="微软雅黑" panose="020B0503020204020204" pitchFamily="34" charset="-122"/>
              </a:rPr>
              <a:t>进行对接</a:t>
            </a:r>
            <a:endParaRPr kumimoji="1" lang="en-US" altLang="zh-CN" dirty="0" smtClean="0">
              <a:ea typeface="微软雅黑" panose="020B0503020204020204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>
                <a:ea typeface="微软雅黑" panose="020B0503020204020204" pitchFamily="34" charset="-122"/>
              </a:rPr>
              <a:t>NX</a:t>
            </a:r>
            <a:r>
              <a:rPr kumimoji="1" lang="zh-CN" altLang="en-US" dirty="0" smtClean="0">
                <a:ea typeface="微软雅黑" panose="020B0503020204020204" pitchFamily="34" charset="-122"/>
              </a:rPr>
              <a:t> 公司收购的</a:t>
            </a:r>
            <a:r>
              <a:rPr kumimoji="1" lang="en-US" altLang="zh-CN" dirty="0" err="1" smtClean="0">
                <a:ea typeface="微软雅黑" panose="020B0503020204020204" pitchFamily="34" charset="-122"/>
              </a:rPr>
              <a:t>NativeX</a:t>
            </a:r>
            <a:r>
              <a:rPr kumimoji="1" lang="zh-CN" altLang="en-US" dirty="0" smtClean="0">
                <a:ea typeface="微软雅黑" panose="020B0503020204020204" pitchFamily="34" charset="-122"/>
              </a:rPr>
              <a:t>公司， 可以提供单子</a:t>
            </a:r>
            <a:endParaRPr kumimoji="1" lang="en-US" altLang="zh-CN" dirty="0" smtClean="0">
              <a:ea typeface="微软雅黑" panose="020B0503020204020204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>
                <a:ea typeface="微软雅黑" panose="020B0503020204020204" pitchFamily="34" charset="-122"/>
              </a:rPr>
              <a:t>GA</a:t>
            </a:r>
            <a:r>
              <a:rPr kumimoji="1" lang="zh-CN" altLang="en-US" dirty="0" smtClean="0">
                <a:ea typeface="微软雅黑" panose="020B0503020204020204" pitchFamily="34" charset="-122"/>
              </a:rPr>
              <a:t> 公司收购的</a:t>
            </a:r>
            <a:r>
              <a:rPr kumimoji="1" lang="en-US" altLang="zh-CN" dirty="0" err="1" smtClean="0">
                <a:ea typeface="微软雅黑" panose="020B0503020204020204" pitchFamily="34" charset="-122"/>
              </a:rPr>
              <a:t>Game</a:t>
            </a:r>
            <a:r>
              <a:rPr lang="en-US" altLang="zh-CN" dirty="0" err="1" smtClean="0"/>
              <a:t>Analytics</a:t>
            </a:r>
            <a:r>
              <a:rPr lang="zh-CN" altLang="en-US" dirty="0" smtClean="0"/>
              <a:t>公司，可以提供设备</a:t>
            </a:r>
            <a:endParaRPr kumimoji="1" lang="en-US" altLang="zh-CN" dirty="0" smtClean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58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8963" y="196280"/>
            <a:ext cx="3456384" cy="857515"/>
          </a:xfrm>
        </p:spPr>
        <p:txBody>
          <a:bodyPr/>
          <a:lstStyle/>
          <a:p>
            <a:pPr algn="l"/>
            <a:r>
              <a:rPr lang="zh-CN" altLang="en-US" dirty="0" smtClean="0"/>
              <a:t>广告库</a:t>
            </a:r>
            <a:r>
              <a:rPr lang="en-US" altLang="zh-CN" dirty="0" smtClean="0"/>
              <a:t> </a:t>
            </a:r>
            <a:r>
              <a:rPr kumimoji="1" lang="en-US" altLang="zh-CN" dirty="0" err="1">
                <a:ea typeface="微软雅黑" panose="020B0503020204020204" pitchFamily="34" charset="-122"/>
              </a:rPr>
              <a:t>campaign_list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377724"/>
              </p:ext>
            </p:extLst>
          </p:nvPr>
        </p:nvGraphicFramePr>
        <p:xfrm>
          <a:off x="1115617" y="1053794"/>
          <a:ext cx="6192687" cy="30309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6263"/>
                <a:gridCol w="3816424"/>
              </a:tblGrid>
              <a:tr h="21649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主要字段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解释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</a:tr>
              <a:tr h="216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campaign_id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</a:tr>
              <a:tr h="216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advertiser_id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 dirty="0" smtClean="0">
                          <a:effectLst/>
                        </a:rPr>
                        <a:t>ADN1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 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457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 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738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 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ADN2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 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599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  </a:t>
                      </a:r>
                      <a:r>
                        <a:rPr lang="nb-NO" sz="1200" u="none" strike="noStrike" dirty="0" smtClean="0">
                          <a:effectLst/>
                        </a:rPr>
                        <a:t>AND3</a:t>
                      </a:r>
                      <a:r>
                        <a:rPr lang="nb-NO" sz="1200" u="none" strike="noStrike" dirty="0">
                          <a:effectLst/>
                        </a:rPr>
                        <a:t>: </a:t>
                      </a:r>
                      <a:r>
                        <a:rPr lang="nb-NO" sz="1200" u="none" strike="noStrike" dirty="0" smtClean="0">
                          <a:effectLst/>
                        </a:rPr>
                        <a:t>646,744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 </a:t>
                      </a:r>
                      <a:endParaRPr lang="nb-NO" sz="1200" b="1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</a:tr>
              <a:tr h="216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platform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1andorid 2ios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</a:tr>
              <a:tr h="216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daily_cap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日安装量上限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</a:tr>
              <a:tr h="216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country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国家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列表  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[’US’]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</a:tr>
              <a:tr h="216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status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r>
                        <a:rPr lang="zh-CN" altLang="en-US" sz="1200" u="none" strike="noStrike">
                          <a:effectLst/>
                        </a:rPr>
                        <a:t>有效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</a:tr>
              <a:tr h="216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trace_app_id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包名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</a:tr>
              <a:tr h="216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network_cid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3s offer 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</a:tr>
              <a:tr h="216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direct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</a:rPr>
                        <a:t>直单 </a:t>
                      </a:r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非直接单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</a:tr>
              <a:tr h="216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jump_type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r>
                        <a:rPr lang="zh-CN" altLang="en-US" sz="1200" u="none" strike="noStrike">
                          <a:effectLst/>
                        </a:rPr>
                        <a:t>，</a:t>
                      </a:r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r>
                        <a:rPr lang="zh-CN" altLang="en-US" sz="1200" u="none" strike="noStrike">
                          <a:effectLst/>
                        </a:rPr>
                        <a:t>，</a:t>
                      </a:r>
                      <a:r>
                        <a:rPr lang="en-US" altLang="zh-CN" sz="1200" u="none" strike="noStrike">
                          <a:effectLst/>
                        </a:rPr>
                        <a:t>7</a:t>
                      </a:r>
                      <a:r>
                        <a:rPr lang="zh-CN" altLang="en-US" sz="1200" u="none" strike="noStrike">
                          <a:effectLst/>
                        </a:rPr>
                        <a:t>可服务器端跳转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</a:tr>
              <a:tr h="216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direct_trace_app_id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包名，配合</a:t>
                      </a:r>
                      <a:r>
                        <a:rPr lang="en-US" sz="1200" u="none" strike="noStrike" dirty="0" err="1" smtClean="0">
                          <a:effectLst/>
                        </a:rPr>
                        <a:t>jump_type</a:t>
                      </a:r>
                      <a:r>
                        <a:rPr lang="en-US" sz="1200" u="none" strike="noStrike" dirty="0" smtClean="0">
                          <a:effectLst/>
                        </a:rPr>
                        <a:t>=1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使用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</a:tr>
              <a:tr h="216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price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价格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</a:tr>
              <a:tr h="216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ctype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1 CPA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18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字体">
      <a:majorFont>
        <a:latin typeface="微软雅黑"/>
        <a:ea typeface="微软雅黑"/>
        <a:cs typeface=""/>
      </a:majorFont>
      <a:minorFont>
        <a:latin typeface="微软雅黑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24304</TotalTime>
  <Words>757</Words>
  <Application>Microsoft Office PowerPoint</Application>
  <PresentationFormat>自定义</PresentationFormat>
  <Paragraphs>175</Paragraphs>
  <Slides>11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 Unicode MS</vt:lpstr>
      <vt:lpstr>Helvetica Neue</vt:lpstr>
      <vt:lpstr>DengXian</vt:lpstr>
      <vt:lpstr>黑体</vt:lpstr>
      <vt:lpstr>宋体</vt:lpstr>
      <vt:lpstr>微软雅黑</vt:lpstr>
      <vt:lpstr>Arial</vt:lpstr>
      <vt:lpstr>Calibri</vt:lpstr>
      <vt:lpstr>Office 主题</vt:lpstr>
      <vt:lpstr>Visio.Drawing.15</vt:lpstr>
      <vt:lpstr>PowerPoint 演示文稿</vt:lpstr>
      <vt:lpstr>目录</vt:lpstr>
      <vt:lpstr>PowerPoint 演示文稿</vt:lpstr>
      <vt:lpstr>PowerPoint 演示文稿</vt:lpstr>
      <vt:lpstr>DSP广告竞价流程</vt:lpstr>
      <vt:lpstr>日志和相关表</vt:lpstr>
      <vt:lpstr>    常用指标属于</vt:lpstr>
      <vt:lpstr>公司模块划分</vt:lpstr>
      <vt:lpstr>广告库 campaign_list</vt:lpstr>
      <vt:lpstr>黑白名单 rule_campaign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1988</cp:revision>
  <dcterms:created xsi:type="dcterms:W3CDTF">2015-04-29T07:17:56Z</dcterms:created>
  <dcterms:modified xsi:type="dcterms:W3CDTF">2017-07-28T01:13:52Z</dcterms:modified>
</cp:coreProperties>
</file>