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0"/>
  </p:notesMasterIdLst>
  <p:sldIdLst>
    <p:sldId id="256" r:id="rId2"/>
    <p:sldId id="375" r:id="rId3"/>
    <p:sldId id="394" r:id="rId4"/>
    <p:sldId id="395" r:id="rId5"/>
    <p:sldId id="393" r:id="rId6"/>
    <p:sldId id="376" r:id="rId7"/>
    <p:sldId id="377" r:id="rId8"/>
    <p:sldId id="378" r:id="rId9"/>
    <p:sldId id="379" r:id="rId10"/>
    <p:sldId id="380" r:id="rId11"/>
    <p:sldId id="374" r:id="rId12"/>
    <p:sldId id="381" r:id="rId13"/>
    <p:sldId id="382" r:id="rId14"/>
    <p:sldId id="383" r:id="rId15"/>
    <p:sldId id="384" r:id="rId16"/>
    <p:sldId id="385" r:id="rId17"/>
    <p:sldId id="398" r:id="rId18"/>
    <p:sldId id="399" r:id="rId19"/>
    <p:sldId id="400" r:id="rId20"/>
    <p:sldId id="387" r:id="rId21"/>
    <p:sldId id="388" r:id="rId22"/>
    <p:sldId id="389" r:id="rId23"/>
    <p:sldId id="390" r:id="rId24"/>
    <p:sldId id="391" r:id="rId25"/>
    <p:sldId id="397" r:id="rId26"/>
    <p:sldId id="392" r:id="rId27"/>
    <p:sldId id="396" r:id="rId28"/>
    <p:sldId id="297" r:id="rId29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/>
  </p:cmAuthor>
  <p:cmAuthor id="2" name="Administrator" initials="A" lastIdx="9" clrIdx="1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1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8" autoAdjust="0"/>
    <p:restoredTop sz="94805" autoAdjust="0"/>
  </p:normalViewPr>
  <p:slideViewPr>
    <p:cSldViewPr>
      <p:cViewPr varScale="1">
        <p:scale>
          <a:sx n="81" d="100"/>
          <a:sy n="81" d="100"/>
        </p:scale>
        <p:origin x="102" y="276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20T14:35:59.48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20T14:49:33.365" idx="2">
    <p:pos x="4650" y="495"/>
    <p:text/>
    <p:extLst>
      <p:ext uri="{C676402C-5697-4E1C-873F-D02D1690AC5C}">
        <p15:threadingInfo xmlns:p15="http://schemas.microsoft.com/office/powerpoint/2012/main" timeZoneBias="-480"/>
      </p:ext>
    </p:extLst>
  </p:cm>
  <p:cm authorId="2" dt="2017-07-20T14:50:25.644" idx="3">
    <p:pos x="4650" y="631"/>
    <p:text>follwer1被选为 leader-》4545</p:text>
    <p:extLst>
      <p:ext uri="{C676402C-5697-4E1C-873F-D02D1690AC5C}">
        <p15:threadingInfo xmlns:p15="http://schemas.microsoft.com/office/powerpoint/2012/main" timeZoneBias="-480">
          <p15:parentCm authorId="2" idx="2"/>
        </p15:threadingInfo>
      </p:ext>
    </p:extLst>
  </p:cm>
  <p:cm authorId="2" dt="2017-07-20T14:50:29.999" idx="4">
    <p:pos x="10" y="10"/>
    <p:text>follower2被选为leader-》445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20T14:52:21.878" idx="5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2" dt="2017-07-20T14:54:36.285" idx="6">
    <p:pos x="10" y="146"/>
    <p:text/>
    <p:extLst>
      <p:ext uri="{C676402C-5697-4E1C-873F-D02D1690AC5C}">
        <p15:threadingInfo xmlns:p15="http://schemas.microsoft.com/office/powerpoint/2012/main" timeZoneBias="-480">
          <p15:parentCm authorId="2" idx="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20T14:54:53.324" idx="7">
    <p:pos x="10" y="10"/>
    <p:text>消费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20T15:08:54.473" idx="8">
    <p:pos x="10" y="10"/>
    <p:text>producer的数据有序，consumer如何确定有序接收</p:text>
    <p:extLst>
      <p:ext uri="{C676402C-5697-4E1C-873F-D02D1690AC5C}">
        <p15:threadingInfo xmlns:p15="http://schemas.microsoft.com/office/powerpoint/2012/main" timeZoneBias="-480"/>
      </p:ext>
    </p:extLst>
  </p:cm>
  <p:cm authorId="2" dt="2017-07-20T15:10:48.593" idx="9">
    <p:pos x="146" y="146"/>
    <p:text>zookeeoer记录partition之间的关系，包括同步，leaderfollower之间的关系。controler为kafka的概念，用于读取zookeeper的关系消息来规范partition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14134-D750-4899-AEF5-C66141CF70BD}" type="datetimeFigureOut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11F0D-444E-4327-93BD-EB18B79B6F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5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94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76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32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7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169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94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20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961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961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961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995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94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80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680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80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63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63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41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41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94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94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70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28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69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6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11F0D-444E-4327-93BD-EB18B79B6FF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30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7"/>
            <a:ext cx="9144000" cy="51381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598313"/>
            <a:ext cx="7772400" cy="1102859"/>
          </a:xfrm>
        </p:spPr>
        <p:txBody>
          <a:bodyPr>
            <a:normAutofit/>
          </a:bodyPr>
          <a:lstStyle>
            <a:lvl1pPr>
              <a:defRPr sz="2000" b="1">
                <a:solidFill>
                  <a:srgbClr val="811A7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en-US" altLang="zh-CN" dirty="0"/>
              <a:t>THE LEADING CONTANT DISTRIBUTION PLATFOPM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5550"/>
            <a:ext cx="6400800" cy="1314856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811A7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6EB1B42E-E071-4FEE-A835-2F8D3A60388B}" type="datetime1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916360"/>
            <a:ext cx="3363686" cy="10091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46" y="2468921"/>
            <a:ext cx="6351507" cy="1036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8E0E9515-C913-4D44-AD1B-20F642D5EDF9}" type="datetime1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32384"/>
            <a:ext cx="2057400" cy="34636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32384"/>
            <a:ext cx="6019800" cy="3463657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15616" y="415485"/>
            <a:ext cx="4752528" cy="64807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43608" y="206042"/>
            <a:ext cx="3456384" cy="8575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3731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7"/>
            <a:ext cx="9144000" cy="51381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598313"/>
            <a:ext cx="7772400" cy="1102859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811A7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6EB1B42E-E071-4FEE-A835-2F8D3A60388B}" type="datetime1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487062"/>
            <a:ext cx="1725100" cy="5175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98274"/>
            <a:ext cx="2200474" cy="182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699067"/>
            <a:ext cx="2200474" cy="1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5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5963117E-44C7-4549-A7E2-BF9182742CCA}" type="datetime1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204392"/>
            <a:ext cx="7772400" cy="112548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46D30418-80C0-490F-A7D0-457468013477}" type="datetime1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43608" y="206042"/>
            <a:ext cx="3456384" cy="85751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EFCF326B-E450-4FBF-B664-054208BB4FA0}" type="datetime1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/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6F61B574-BDE3-492B-B2CA-8EA066EF1744}" type="datetime1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9ADCCC98-6184-4A53-A0FD-643D0B922FE4}" type="datetime1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D8C36B90-66F2-4313-8D21-825567848A2F}" type="datetime1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5896" y="1060376"/>
            <a:ext cx="5111750" cy="330379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F8F991AC-2DF5-4049-93EA-5C72CE6F7EA2}" type="datetime1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43608" y="206042"/>
            <a:ext cx="3456384" cy="85751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132384"/>
            <a:ext cx="5486400" cy="27363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7BCCB83B-31E4-41CC-88AB-6D2F81995E11}" type="datetime1">
              <a:rPr lang="zh-CN" altLang="en-US" smtClean="0"/>
              <a:pPr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43608" y="206042"/>
            <a:ext cx="3456384" cy="8575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7"/>
            <a:ext cx="9144000" cy="513817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43608" y="206042"/>
            <a:ext cx="3456384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4804792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11A7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08444"/>
            <a:ext cx="387097" cy="2865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000" b="1" kern="1200">
          <a:solidFill>
            <a:schemeClr val="tx1">
              <a:lumMod val="75000"/>
              <a:lumOff val="2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75000"/>
              <a:lumOff val="2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2860576"/>
            <a:ext cx="6400800" cy="131485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介绍和使用分享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06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215090"/>
            <a:ext cx="3456384" cy="857515"/>
          </a:xfrm>
        </p:spPr>
        <p:txBody>
          <a:bodyPr/>
          <a:lstStyle/>
          <a:p>
            <a:r>
              <a:rPr lang="en-US" altLang="zh-CN" dirty="0" smtClean="0"/>
              <a:t>Kafka-HW</a:t>
            </a:r>
            <a:r>
              <a:rPr lang="zh-CN" altLang="en-US" dirty="0" smtClean="0"/>
              <a:t> </a:t>
            </a:r>
            <a:r>
              <a:rPr lang="en-US" altLang="zh-CN" dirty="0" smtClean="0"/>
              <a:t>LEO 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9632" y="1564432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ea typeface="微软雅黑" panose="020B0503020204020204" pitchFamily="34" charset="-122"/>
              </a:rPr>
              <a:t>HW(</a:t>
            </a:r>
            <a:r>
              <a:rPr lang="en-US" altLang="zh-CN" dirty="0" err="1"/>
              <a:t>HighWatermark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ea typeface="微软雅黑" panose="020B0503020204020204" pitchFamily="34" charset="-122"/>
              </a:rPr>
              <a:t>LEO(</a:t>
            </a:r>
            <a:r>
              <a:rPr lang="en-US" altLang="zh-CN" dirty="0" err="1"/>
              <a:t>LogEndOffset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)</a:t>
            </a:r>
            <a:endParaRPr kumimoji="1" lang="zh-CN" altLang="en-US" dirty="0" smtClean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96280"/>
            <a:ext cx="3456384" cy="857515"/>
          </a:xfrm>
        </p:spPr>
        <p:txBody>
          <a:bodyPr/>
          <a:lstStyle/>
          <a:p>
            <a:r>
              <a:rPr lang="en-US" altLang="zh-CN" smtClean="0"/>
              <a:t>Kafka-HW,LEO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04392"/>
            <a:ext cx="8128000" cy="2235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63888" y="48431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微软雅黑" panose="020B0503020204020204" pitchFamily="34" charset="-122"/>
              </a:rPr>
              <a:t>Keerper</a:t>
            </a:r>
            <a:r>
              <a:rPr lang="zh-CN" altLang="en-US" dirty="0" smtClean="0"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ea typeface="微软雅黑" panose="020B0503020204020204" pitchFamily="34" charset="-122"/>
              </a:rPr>
              <a:t>follower</a:t>
            </a:r>
            <a:r>
              <a:rPr lang="zh-CN" altLang="en-US" dirty="0" smtClean="0">
                <a:ea typeface="微软雅黑" panose="020B0503020204020204" pitchFamily="34" charset="-122"/>
              </a:rPr>
              <a:t>之间同步</a:t>
            </a:r>
            <a:r>
              <a:rPr lang="en-US" altLang="zh-CN" dirty="0" smtClean="0">
                <a:ea typeface="微软雅黑" panose="020B0503020204020204" pitchFamily="34" charset="-122"/>
              </a:rPr>
              <a:t>ok</a:t>
            </a:r>
            <a:r>
              <a:rPr lang="zh-CN" altLang="en-US" dirty="0" smtClean="0">
                <a:ea typeface="微软雅黑" panose="020B0503020204020204" pitchFamily="34" charset="-122"/>
              </a:rPr>
              <a:t>的阈值</a:t>
            </a:r>
            <a:endParaRPr lang="zh-CN" altLang="en-US" dirty="0" smtClean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66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96280"/>
            <a:ext cx="3456384" cy="857515"/>
          </a:xfrm>
        </p:spPr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 </a:t>
            </a:r>
            <a:r>
              <a:rPr lang="en-US" altLang="zh-CN" dirty="0" smtClean="0"/>
              <a:t>HW,</a:t>
            </a:r>
            <a:r>
              <a:rPr lang="zh-CN" altLang="en-US" dirty="0" smtClean="0"/>
              <a:t> </a:t>
            </a:r>
            <a:r>
              <a:rPr lang="en-US" altLang="zh-CN" dirty="0" smtClean="0"/>
              <a:t>LEO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63688" y="1708448"/>
            <a:ext cx="5544616" cy="2736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4414" y="1072346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一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partition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对应的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ISR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中最小的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LEO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作为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HW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consumer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最多只能消费到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HW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所在的位置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每个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replica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（副本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follower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）都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HW,leader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follower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各自负责更新自己的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HW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的状态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对于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leader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新写入的消息，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consumer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不能立刻消费，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leader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会等待该消息被所有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ISR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中的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replicas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同步后更新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HW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，此时消息才能被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consumer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消费。这样就保证了如果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leader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所在的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broker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失效，该消息仍然可以从新选举的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leader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中获取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内部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broker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的读取请求，没有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HW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的限制</a:t>
            </a:r>
            <a:endParaRPr kumimoji="1" lang="zh-CN" altLang="en-US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88024" y="196280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最小的</a:t>
            </a:r>
            <a:r>
              <a:rPr lang="en-US" altLang="zh-CN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LEO</a:t>
            </a:r>
            <a:r>
              <a:rPr lang="zh-CN" altLang="en-US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即当前</a:t>
            </a:r>
            <a:r>
              <a:rPr lang="en-US" altLang="zh-CN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leader</a:t>
            </a:r>
            <a:r>
              <a:rPr lang="zh-CN" altLang="en-US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follower</a:t>
            </a:r>
            <a:r>
              <a:rPr lang="zh-CN" altLang="en-US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最小公共子集</a:t>
            </a:r>
            <a:endParaRPr lang="zh-CN" altLang="en-US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1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528" y="196280"/>
            <a:ext cx="3456384" cy="857515"/>
          </a:xfrm>
        </p:spPr>
        <p:txBody>
          <a:bodyPr/>
          <a:lstStyle/>
          <a:p>
            <a:r>
              <a:rPr lang="en-US" altLang="zh-CN" dirty="0" smtClean="0"/>
              <a:t>Kafka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350044"/>
            <a:ext cx="8128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2" y="196280"/>
            <a:ext cx="3456384" cy="857515"/>
          </a:xfrm>
        </p:spPr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 </a:t>
            </a:r>
            <a:r>
              <a:rPr lang="en-US" altLang="zh-CN" dirty="0" smtClean="0"/>
              <a:t>ISR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3648" y="1348408"/>
            <a:ext cx="69127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Kafka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ISR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的管理最终都会反馈到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Zookeeper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节点上。具体位置为：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/brokers/topics/[topic]/partitions/[partition]/state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。目前有两个地方会对这个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Zookeeper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的节点进行维护：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Controller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来维护：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Kafka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集群中的其中一个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Broker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会被选举为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Controller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，主要负责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Partition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管理和副本状态管理，也会执行类似于重分配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partition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之类的管理任务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符合某些特定条件下，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Controller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下的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LeaderSelector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会选举新的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leader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ISR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和新的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leader_epoch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及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controller_epoch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写入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Zookeeper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的相关节点中。同时发起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LeaderAndIsrRequest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通知所有的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replicas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leader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来维护：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leader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有单独的线程定期检测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ISR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中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follower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是否脱离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ISR,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如果发现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ISR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变化，则会将新的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ISR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的信息返回到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Zookeeper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的相关节点中。</a:t>
            </a:r>
          </a:p>
        </p:txBody>
      </p:sp>
    </p:spTree>
    <p:extLst>
      <p:ext uri="{BB962C8B-B14F-4D97-AF65-F5344CB8AC3E}">
        <p14:creationId xmlns:p14="http://schemas.microsoft.com/office/powerpoint/2010/main" val="11913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6280"/>
            <a:ext cx="3456384" cy="857515"/>
          </a:xfrm>
        </p:spPr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producer+topic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3648" y="1348408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/>
              <a:t>request.required.acks</a:t>
            </a:r>
            <a:endParaRPr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leader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收到确认既可</a:t>
            </a:r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无需确认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-1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ISR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中所有的成员确认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3648" y="2843350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/>
              <a:t>min.insync.replicas</a:t>
            </a:r>
            <a:r>
              <a:rPr lang="zh-CN" altLang="en-US" dirty="0" smtClean="0"/>
              <a:t> </a:t>
            </a:r>
            <a:r>
              <a:rPr lang="en-US" altLang="zh-CN" dirty="0" smtClean="0"/>
              <a:t>(broker/topic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ISR</a:t>
            </a:r>
            <a:r>
              <a:rPr lang="zh-CN" altLang="en-US" dirty="0" smtClean="0"/>
              <a:t>最小副本数。 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-1</a:t>
            </a:r>
            <a:r>
              <a:rPr lang="zh-CN" altLang="en-US" dirty="0" smtClean="0"/>
              <a:t>时候生效</a:t>
            </a:r>
            <a:r>
              <a:rPr lang="en-US" altLang="zh-CN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err="1"/>
              <a:t>org.apache.kafka.common.errors.NotEnoughReplicasExceptoin</a:t>
            </a:r>
            <a:r>
              <a:rPr lang="en-US" altLang="zh-CN" dirty="0"/>
              <a:t>: Messages are rejected since there are fewer in-sync replicas than </a:t>
            </a:r>
            <a:r>
              <a:rPr lang="en-US" altLang="zh-CN" dirty="0" smtClean="0"/>
              <a:t>required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32040" y="156443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-1</a:t>
            </a:r>
            <a:r>
              <a:rPr lang="zh-CN" altLang="en-US" dirty="0" smtClean="0">
                <a:solidFill>
                  <a:srgbClr val="C00000"/>
                </a:solidFill>
                <a:ea typeface="微软雅黑" panose="020B0503020204020204" pitchFamily="34" charset="-122"/>
              </a:rPr>
              <a:t>：确保数据的完整性</a:t>
            </a:r>
            <a:endParaRPr lang="zh-CN" altLang="en-US" dirty="0" smtClean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9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6280"/>
            <a:ext cx="3456384" cy="857515"/>
          </a:xfrm>
        </p:spPr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producer+topic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3648" y="134840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/>
              <a:t>request.required.acks</a:t>
            </a:r>
            <a:r>
              <a:rPr lang="en-US" altLang="zh-CN" dirty="0" smtClean="0"/>
              <a:t>=-1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/>
              <a:t>replicat.factor</a:t>
            </a:r>
            <a:r>
              <a:rPr lang="en-US" altLang="zh-CN" dirty="0" smtClean="0"/>
              <a:t>&gt;=</a:t>
            </a:r>
            <a:r>
              <a:rPr lang="en-US" altLang="zh-CN" dirty="0" err="1" smtClean="0"/>
              <a:t>min.insync.replicas</a:t>
            </a:r>
            <a:r>
              <a:rPr lang="en-US" altLang="zh-CN" dirty="0"/>
              <a:t>&gt;=</a:t>
            </a:r>
            <a:r>
              <a:rPr lang="en-US" altLang="zh-CN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52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4414" y="215091"/>
            <a:ext cx="4000528" cy="500065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ack</a:t>
            </a:r>
            <a:r>
              <a:rPr lang="en-US" altLang="zh-CN" dirty="0" smtClean="0"/>
              <a:t> =1 leader</a:t>
            </a:r>
            <a:r>
              <a:rPr lang="zh-CN" altLang="en-US" dirty="0" smtClean="0"/>
              <a:t>故障，数据有丢失风险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5121" name="Picture 1" descr="C:\Users\lenovo\Documents\Tencent Files\825715779\Image\Group\1FP(H(LH6XSRFEE_FU$GN]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858032"/>
            <a:ext cx="6810375" cy="4029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41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5852" y="776"/>
            <a:ext cx="4929222" cy="571504"/>
          </a:xfrm>
        </p:spPr>
        <p:txBody>
          <a:bodyPr/>
          <a:lstStyle/>
          <a:p>
            <a:r>
              <a:rPr lang="en-US" altLang="zh-CN" dirty="0" err="1" smtClean="0"/>
              <a:t>ack</a:t>
            </a:r>
            <a:r>
              <a:rPr lang="en-US" altLang="zh-CN" dirty="0" smtClean="0"/>
              <a:t>=-1  </a:t>
            </a:r>
            <a:r>
              <a:rPr lang="en-US" altLang="zh-CN" dirty="0" err="1" smtClean="0"/>
              <a:t>isr</a:t>
            </a:r>
            <a:r>
              <a:rPr lang="en-US" altLang="zh-CN" dirty="0" smtClean="0"/>
              <a:t> </a:t>
            </a:r>
            <a:r>
              <a:rPr lang="zh-CN" altLang="en-US" dirty="0" smtClean="0"/>
              <a:t>能同步的情况   基本不丢数据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3073" name="Picture 1" descr="C:\Users\lenovo\Documents\Tencent Files\825715779\Image\Group\ZO9JG$I$F@J[1A2I0G8D`]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715156"/>
            <a:ext cx="7786742" cy="4286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41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5852" y="215090"/>
            <a:ext cx="5357850" cy="428628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ack</a:t>
            </a:r>
            <a:r>
              <a:rPr lang="en-US" altLang="zh-CN" dirty="0" smtClean="0"/>
              <a:t>=-1  </a:t>
            </a:r>
            <a:r>
              <a:rPr lang="en-US" altLang="zh-CN" dirty="0" err="1" smtClean="0"/>
              <a:t>isr</a:t>
            </a:r>
            <a:r>
              <a:rPr lang="en-US" altLang="zh-CN" dirty="0" smtClean="0"/>
              <a:t> </a:t>
            </a:r>
            <a:r>
              <a:rPr lang="zh-CN" altLang="en-US" dirty="0" smtClean="0"/>
              <a:t>没有同步上的 情况    数据可能会重复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72705" name="Picture 1" descr="C:\Users\lenovo\Documents\Tencent Files\825715779\Image\Group\7~944%_VMCXG@H4TG{2M{W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786594"/>
            <a:ext cx="6096000" cy="3648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41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84" y="196280"/>
            <a:ext cx="3456384" cy="857515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目录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0100" y="1429536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一、</a:t>
            </a:r>
            <a:r>
              <a:rPr lang="en-US" altLang="zh-CN" dirty="0" err="1" smtClean="0">
                <a:ea typeface="微软雅黑" panose="020B0503020204020204" pitchFamily="34" charset="-122"/>
              </a:rPr>
              <a:t>kafka</a:t>
            </a:r>
            <a:r>
              <a:rPr lang="zh-CN" altLang="en-US" dirty="0" smtClean="0">
                <a:ea typeface="微软雅黑" panose="020B0503020204020204" pitchFamily="34" charset="-122"/>
              </a:rPr>
              <a:t>核心内容点介绍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endParaRPr lang="en-US" altLang="zh-CN" dirty="0" smtClean="0"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ea typeface="微软雅黑" panose="020B0503020204020204" pitchFamily="34" charset="-122"/>
              </a:rPr>
              <a:t>二、数据准确性如何保证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endParaRPr lang="en-US" altLang="zh-CN" dirty="0" smtClean="0"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ea typeface="微软雅黑" panose="020B0503020204020204" pitchFamily="34" charset="-122"/>
              </a:rPr>
              <a:t>三、</a:t>
            </a:r>
            <a:r>
              <a:rPr lang="en-US" altLang="zh-CN" dirty="0" err="1" smtClean="0">
                <a:ea typeface="微软雅黑" panose="020B0503020204020204" pitchFamily="34" charset="-122"/>
              </a:rPr>
              <a:t>kafka</a:t>
            </a:r>
            <a:r>
              <a:rPr lang="zh-CN" altLang="en-US" dirty="0" smtClean="0"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ea typeface="微软雅黑" panose="020B0503020204020204" pitchFamily="34" charset="-122"/>
              </a:rPr>
              <a:t>topic</a:t>
            </a:r>
            <a:r>
              <a:rPr lang="zh-CN" altLang="en-US" dirty="0" smtClean="0">
                <a:ea typeface="微软雅黑" panose="020B0503020204020204" pitchFamily="34" charset="-122"/>
              </a:rPr>
              <a:t>创建规范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endParaRPr lang="en-US" altLang="zh-CN" dirty="0" smtClean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4178" y="196280"/>
            <a:ext cx="3456384" cy="857515"/>
          </a:xfrm>
        </p:spPr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 </a:t>
            </a:r>
            <a:r>
              <a:rPr lang="en-US" altLang="zh-CN" dirty="0" smtClean="0"/>
              <a:t>broker leader vote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03648" y="1348408"/>
            <a:ext cx="691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ISR</a:t>
            </a:r>
            <a:r>
              <a:rPr lang="zh-CN" altLang="en-US" dirty="0" smtClean="0"/>
              <a:t>成员选举为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 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Ar</a:t>
            </a:r>
            <a:r>
              <a:rPr lang="zh-CN" altLang="en-US" dirty="0" smtClean="0"/>
              <a:t>成员选举为</a:t>
            </a:r>
            <a:r>
              <a:rPr lang="en-US" altLang="zh-CN" dirty="0" smtClean="0"/>
              <a:t>leader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/>
              <a:t>unclean.leader.election.enable</a:t>
            </a:r>
            <a:r>
              <a:rPr lang="en-US" altLang="zh-CN" dirty="0" smtClean="0"/>
              <a:t>=false/true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/>
            <a:r>
              <a:rPr lang="zh-CN" altLang="en-US" dirty="0" smtClean="0"/>
              <a:t>如果置成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只能从</a:t>
            </a:r>
            <a:r>
              <a:rPr lang="en-US" altLang="zh-CN" dirty="0" err="1" smtClean="0"/>
              <a:t>ISR</a:t>
            </a:r>
            <a:r>
              <a:rPr lang="zh-CN" altLang="en-US" dirty="0" smtClean="0"/>
              <a:t>成员中选举新的</a:t>
            </a:r>
            <a:r>
              <a:rPr lang="en-US" altLang="zh-CN" dirty="0" smtClean="0"/>
              <a:t>leader</a:t>
            </a:r>
          </a:p>
          <a:p>
            <a:pPr marL="285750" indent="-285750"/>
            <a:r>
              <a:rPr lang="zh-CN" altLang="en-US" dirty="0" smtClean="0"/>
              <a:t>置成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，则可以使用</a:t>
            </a:r>
            <a:r>
              <a:rPr lang="en-US" altLang="zh-CN" dirty="0" err="1" smtClean="0"/>
              <a:t>ar</a:t>
            </a:r>
            <a:r>
              <a:rPr lang="zh-CN" altLang="en-US" dirty="0" smtClean="0"/>
              <a:t>中非</a:t>
            </a:r>
            <a:r>
              <a:rPr lang="en-US" altLang="zh-CN" dirty="0" err="1" smtClean="0"/>
              <a:t>ISR</a:t>
            </a:r>
            <a:r>
              <a:rPr lang="zh-CN" altLang="en-US" dirty="0" smtClean="0"/>
              <a:t>成员作为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，但由于之前</a:t>
            </a:r>
            <a:endParaRPr lang="en-US" altLang="zh-CN" dirty="0" smtClean="0"/>
          </a:p>
          <a:p>
            <a:pPr marL="285750" indent="-285750"/>
            <a:r>
              <a:rPr lang="zh-CN" altLang="en-US" dirty="0" smtClean="0"/>
              <a:t>改成员可能并未获得所有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数据，导致选举成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后，</a:t>
            </a:r>
            <a:endParaRPr lang="en-US" altLang="zh-CN" dirty="0" smtClean="0"/>
          </a:p>
          <a:p>
            <a:pPr marL="285750" indent="-285750"/>
            <a:r>
              <a:rPr lang="zh-CN" altLang="en-US" dirty="0" smtClean="0"/>
              <a:t>数据有丢失风险。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40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215090"/>
            <a:ext cx="3456384" cy="857515"/>
          </a:xfrm>
        </p:spPr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 消息发送模式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42976" y="1072346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/>
              <a:t>producer.type</a:t>
            </a:r>
            <a:r>
              <a:rPr lang="en-US" altLang="zh-CN" dirty="0" smtClean="0"/>
              <a:t>=sync</a:t>
            </a:r>
          </a:p>
          <a:p>
            <a:pPr marL="285750" indent="-285750"/>
            <a:r>
              <a:rPr lang="zh-CN" altLang="en-US" dirty="0" smtClean="0"/>
              <a:t>置成同步方式，则消息一条条按顺序发送。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/>
            <a:r>
              <a:rPr lang="zh-CN" altLang="en-US" dirty="0" smtClean="0"/>
              <a:t>置成异步方式，则可以通过多线程方式发送数据，能够提高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的性能，有丢数据风险。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/>
              <a:t>producer.type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async</a:t>
            </a:r>
            <a:endParaRPr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err="1" smtClean="0"/>
              <a:t>queue.buffering.max.ms</a:t>
            </a:r>
            <a:endParaRPr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err="1" smtClean="0"/>
              <a:t>queue.buffering.max.messages</a:t>
            </a:r>
            <a:endParaRPr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err="1"/>
              <a:t>batch.num.messages</a:t>
            </a:r>
            <a:endParaRPr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err="1" smtClean="0"/>
              <a:t>queue.enqueue.timeout.ms</a:t>
            </a:r>
            <a:endParaRPr lang="en-US" altLang="zh-CN" dirty="0"/>
          </a:p>
          <a:p>
            <a:pPr marL="1200150" lvl="2" indent="-285750">
              <a:buFont typeface="Arial" charset="0"/>
              <a:buChar char="•"/>
            </a:pPr>
            <a:r>
              <a:rPr lang="en-US" altLang="zh-CN" dirty="0" smtClean="0"/>
              <a:t>-1</a:t>
            </a:r>
            <a:r>
              <a:rPr lang="zh-CN" altLang="en-US" dirty="0" smtClean="0"/>
              <a:t> 阻塞</a:t>
            </a:r>
            <a:endParaRPr lang="en-US" altLang="zh-CN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altLang="zh-CN" dirty="0" smtClean="0"/>
              <a:t>0</a:t>
            </a:r>
            <a:r>
              <a:rPr lang="zh-CN" altLang="en-US" dirty="0" smtClean="0"/>
              <a:t> 丢消息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71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215090"/>
            <a:ext cx="3456384" cy="857515"/>
          </a:xfrm>
        </p:spPr>
        <p:txBody>
          <a:bodyPr/>
          <a:lstStyle/>
          <a:p>
            <a:r>
              <a:rPr lang="zh-CN" altLang="en-US" dirty="0" smtClean="0"/>
              <a:t>二、数据准确性如何保证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87624" y="2286792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At most once: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消息可能会丢，但绝不会重复传输</a:t>
            </a:r>
          </a:p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At least once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：消息绝不会丢，但可能会重复传输</a:t>
            </a:r>
          </a:p>
          <a:p>
            <a:endParaRPr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Exactly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once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：每条消息肯定会被传输一次且仅传输一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次。一种理想状态，实现需要一定代价，目前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MQ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自身无好的解决办法。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142953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ea typeface="微软雅黑" panose="020B0503020204020204" pitchFamily="34" charset="-122"/>
              </a:rPr>
              <a:t>kafka</a:t>
            </a:r>
            <a:r>
              <a:rPr lang="zh-CN" altLang="en-US" dirty="0" smtClean="0">
                <a:ea typeface="微软雅黑" panose="020B0503020204020204" pitchFamily="34" charset="-122"/>
              </a:rPr>
              <a:t>语义</a:t>
            </a:r>
          </a:p>
        </p:txBody>
      </p:sp>
    </p:spTree>
    <p:extLst>
      <p:ext uri="{BB962C8B-B14F-4D97-AF65-F5344CB8AC3E}">
        <p14:creationId xmlns:p14="http://schemas.microsoft.com/office/powerpoint/2010/main" val="160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4414" y="786594"/>
            <a:ext cx="543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At </a:t>
            </a:r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least once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：消息绝不会丢，但可能会重复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传输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1472" y="1429536"/>
            <a:ext cx="80246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producer---------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broker</a:t>
            </a: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Kafka</a:t>
            </a:r>
            <a:r>
              <a:rPr lang="zh-CN" altLang="en-US" dirty="0"/>
              <a:t>的消息传输保障机制非常直观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场景一：</a:t>
            </a:r>
            <a:endParaRPr lang="en-US" altLang="zh-CN" dirty="0" smtClean="0"/>
          </a:p>
          <a:p>
            <a:pPr marL="285750" indent="-285750">
              <a:buFont typeface="Wingdings" charset="2"/>
              <a:buChar char="Ø"/>
            </a:pPr>
            <a:r>
              <a:rPr lang="en-US" altLang="zh-CN" dirty="0" smtClean="0"/>
              <a:t>producer</a:t>
            </a:r>
            <a:r>
              <a:rPr lang="zh-CN" altLang="en-US" dirty="0"/>
              <a:t>向</a:t>
            </a:r>
            <a:r>
              <a:rPr lang="en-US" altLang="zh-CN" dirty="0"/>
              <a:t>broker</a:t>
            </a:r>
            <a:r>
              <a:rPr lang="zh-CN" altLang="en-US" dirty="0"/>
              <a:t>发送</a:t>
            </a:r>
            <a:r>
              <a:rPr lang="zh-CN" altLang="en-US" dirty="0" smtClean="0"/>
              <a:t>消息，一旦</a:t>
            </a:r>
            <a:r>
              <a:rPr lang="zh-CN" altLang="en-US" dirty="0"/>
              <a:t>这条消息被</a:t>
            </a:r>
            <a:r>
              <a:rPr lang="en-US" altLang="zh-CN" dirty="0"/>
              <a:t>commit</a:t>
            </a:r>
            <a:r>
              <a:rPr lang="zh-CN" altLang="en-US" dirty="0"/>
              <a:t>，由于</a:t>
            </a:r>
            <a:r>
              <a:rPr lang="zh-CN" altLang="en-US" dirty="0" smtClean="0"/>
              <a:t>副本</a:t>
            </a:r>
            <a:endParaRPr lang="en-US" altLang="zh-CN" dirty="0" smtClean="0"/>
          </a:p>
          <a:p>
            <a:pPr marL="285750" indent="-285750"/>
            <a:r>
              <a:rPr lang="zh-CN" altLang="en-US" dirty="0" smtClean="0"/>
              <a:t>     机制</a:t>
            </a:r>
            <a:r>
              <a:rPr lang="zh-CN" altLang="en-US" dirty="0"/>
              <a:t>（</a:t>
            </a:r>
            <a:r>
              <a:rPr lang="en-US" altLang="zh-CN" dirty="0"/>
              <a:t>replication</a:t>
            </a:r>
            <a:r>
              <a:rPr lang="zh-CN" altLang="en-US" dirty="0"/>
              <a:t>）的存在</a:t>
            </a:r>
            <a:r>
              <a:rPr lang="zh-CN" altLang="en-US" dirty="0" smtClean="0"/>
              <a:t>，它</a:t>
            </a:r>
            <a:r>
              <a:rPr lang="zh-CN" altLang="en-US" dirty="0"/>
              <a:t>就不会丢失。但是如果</a:t>
            </a:r>
            <a:r>
              <a:rPr lang="en-US" altLang="zh-CN" dirty="0"/>
              <a:t>producer</a:t>
            </a:r>
            <a:r>
              <a:rPr lang="zh-CN" altLang="en-US" dirty="0"/>
              <a:t>发送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285750" indent="-285750"/>
            <a:r>
              <a:rPr lang="en-US" altLang="zh-CN" dirty="0" smtClean="0"/>
              <a:t>     </a:t>
            </a:r>
            <a:r>
              <a:rPr lang="zh-CN" altLang="en-US" dirty="0" smtClean="0"/>
              <a:t>给</a:t>
            </a:r>
            <a:r>
              <a:rPr lang="en-US" altLang="zh-CN" dirty="0"/>
              <a:t>broker</a:t>
            </a:r>
            <a:r>
              <a:rPr lang="zh-CN" altLang="en-US" dirty="0"/>
              <a:t>后</a:t>
            </a:r>
            <a:r>
              <a:rPr lang="zh-CN" altLang="en-US" dirty="0" smtClean="0"/>
              <a:t>，遇到</a:t>
            </a:r>
            <a:r>
              <a:rPr lang="zh-CN" altLang="en-US" dirty="0"/>
              <a:t>的网络问题而造成通信中断</a:t>
            </a:r>
            <a:r>
              <a:rPr lang="zh-CN" altLang="en-US" dirty="0" smtClean="0"/>
              <a:t>，那</a:t>
            </a:r>
            <a:r>
              <a:rPr lang="en-US" altLang="zh-CN" dirty="0"/>
              <a:t>producer</a:t>
            </a:r>
            <a:r>
              <a:rPr lang="zh-CN" altLang="en-US" dirty="0"/>
              <a:t>就无法判断</a:t>
            </a:r>
            <a:r>
              <a:rPr lang="zh-CN" altLang="en-US" dirty="0" smtClean="0"/>
              <a:t>该</a:t>
            </a:r>
            <a:endParaRPr lang="en-US" altLang="zh-CN" dirty="0" smtClean="0"/>
          </a:p>
          <a:p>
            <a:pPr marL="285750" indent="-285750"/>
            <a:r>
              <a:rPr lang="en-US" altLang="zh-CN" dirty="0" smtClean="0"/>
              <a:t>     </a:t>
            </a:r>
            <a:r>
              <a:rPr lang="zh-CN" altLang="en-US" dirty="0" smtClean="0"/>
              <a:t>条</a:t>
            </a:r>
            <a:r>
              <a:rPr lang="zh-CN" altLang="en-US" dirty="0"/>
              <a:t>消息是否已经提交（</a:t>
            </a:r>
            <a:r>
              <a:rPr lang="en-US" altLang="zh-CN" dirty="0"/>
              <a:t>commit</a:t>
            </a:r>
            <a:r>
              <a:rPr lang="zh-CN" altLang="en-US" dirty="0"/>
              <a:t>）</a:t>
            </a:r>
            <a:r>
              <a:rPr lang="zh-CN" altLang="en-US" dirty="0" smtClean="0"/>
              <a:t>。虽然</a:t>
            </a:r>
            <a:r>
              <a:rPr lang="en-US" altLang="zh-CN" dirty="0"/>
              <a:t>Kafka</a:t>
            </a:r>
            <a:r>
              <a:rPr lang="zh-CN" altLang="en-US" dirty="0"/>
              <a:t>无法确定网络故障期间</a:t>
            </a:r>
            <a:r>
              <a:rPr lang="zh-CN" altLang="en-US" dirty="0" smtClean="0"/>
              <a:t>发生</a:t>
            </a:r>
            <a:endParaRPr lang="en-US" altLang="zh-CN" dirty="0" smtClean="0"/>
          </a:p>
          <a:p>
            <a:pPr marL="285750" indent="-285750"/>
            <a:r>
              <a:rPr lang="en-US" altLang="zh-CN" dirty="0" smtClean="0"/>
              <a:t>     </a:t>
            </a:r>
            <a:r>
              <a:rPr lang="zh-CN" altLang="en-US" dirty="0" smtClean="0"/>
              <a:t>了</a:t>
            </a:r>
            <a:r>
              <a:rPr lang="zh-CN" altLang="en-US" dirty="0"/>
              <a:t>什么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producer</a:t>
            </a:r>
            <a:r>
              <a:rPr lang="zh-CN" altLang="en-US" dirty="0"/>
              <a:t>可以</a:t>
            </a:r>
            <a:r>
              <a:rPr lang="en-US" altLang="zh-CN" dirty="0"/>
              <a:t>retry</a:t>
            </a:r>
            <a:r>
              <a:rPr lang="zh-CN" altLang="en-US" dirty="0"/>
              <a:t>多次</a:t>
            </a:r>
            <a:r>
              <a:rPr lang="zh-CN" altLang="en-US" dirty="0" smtClean="0"/>
              <a:t>，确保</a:t>
            </a:r>
            <a:r>
              <a:rPr lang="zh-CN" altLang="en-US" dirty="0"/>
              <a:t>消息已经正确传输到</a:t>
            </a:r>
            <a:r>
              <a:rPr lang="en-US" altLang="zh-CN" dirty="0"/>
              <a:t>broker</a:t>
            </a:r>
            <a:r>
              <a:rPr lang="zh-CN" altLang="en-US" dirty="0"/>
              <a:t>中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285750" indent="-285750"/>
            <a:r>
              <a:rPr lang="en-US" altLang="zh-CN" dirty="0" smtClean="0"/>
              <a:t>     </a:t>
            </a:r>
            <a:r>
              <a:rPr lang="zh-CN" altLang="en-US" dirty="0" smtClean="0"/>
              <a:t>所以目前实现</a:t>
            </a:r>
            <a:r>
              <a:rPr lang="zh-CN" altLang="en-US" dirty="0"/>
              <a:t>的是</a:t>
            </a:r>
            <a:r>
              <a:rPr lang="en-US" altLang="zh-CN" dirty="0"/>
              <a:t>at least </a:t>
            </a:r>
            <a:r>
              <a:rPr lang="en-US" altLang="zh-CN" dirty="0" smtClean="0"/>
              <a:t>once</a:t>
            </a:r>
            <a:r>
              <a:rPr lang="zh-CN" altLang="en-US" dirty="0" smtClean="0"/>
              <a:t>。</a:t>
            </a:r>
            <a:endParaRPr kumimoji="1" lang="zh-CN" altLang="en-US" dirty="0" smtClean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18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4414" y="715156"/>
            <a:ext cx="543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At </a:t>
            </a:r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least once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：消息绝不会丢，但可能会重复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传输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910" y="1500974"/>
            <a:ext cx="81230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broker-----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altLang="zh-CN" dirty="0" smtClean="0">
                <a:solidFill>
                  <a:srgbClr val="FF0000"/>
                </a:solidFill>
              </a:rPr>
              <a:t>Consumer</a:t>
            </a: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场景二：</a:t>
            </a:r>
            <a:endParaRPr lang="en-US" altLang="zh-CN" dirty="0" smtClean="0"/>
          </a:p>
          <a:p>
            <a:pPr marL="285750" indent="-285750">
              <a:buFont typeface="Wingdings" charset="2"/>
              <a:buChar char="Ø"/>
            </a:pPr>
            <a:r>
              <a:rPr lang="en-US" altLang="zh-CN" dirty="0" smtClean="0"/>
              <a:t>Consumer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读取信息，并且处理。处理后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offset</a:t>
            </a:r>
          </a:p>
          <a:p>
            <a:pPr marL="285750" indent="-285750"/>
            <a:r>
              <a:rPr lang="en-US" altLang="zh-CN" dirty="0" smtClean="0"/>
              <a:t>    </a:t>
            </a:r>
            <a:r>
              <a:rPr lang="zh-CN" altLang="en-US" dirty="0" smtClean="0"/>
              <a:t>提交失败</a:t>
            </a:r>
            <a:r>
              <a:rPr lang="en-US" altLang="zh-CN" dirty="0" smtClean="0"/>
              <a:t>(crash</a:t>
            </a:r>
            <a:r>
              <a:rPr lang="zh-CN" altLang="en-US" dirty="0" smtClean="0"/>
              <a:t>或者网络故障</a:t>
            </a:r>
            <a:r>
              <a:rPr lang="en-US" altLang="zh-CN" dirty="0" smtClean="0"/>
              <a:t>)</a:t>
            </a:r>
            <a:r>
              <a:rPr lang="zh-CN" altLang="en-US" dirty="0" smtClean="0"/>
              <a:t>重新消费相同的数据。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0877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4414" y="715156"/>
            <a:ext cx="543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At most </a:t>
            </a:r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once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消息可能会丢，但绝不会重复传输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910" y="1500974"/>
            <a:ext cx="84289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broker-----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altLang="zh-CN" dirty="0" smtClean="0">
                <a:solidFill>
                  <a:srgbClr val="FF0000"/>
                </a:solidFill>
              </a:rPr>
              <a:t>Consumer</a:t>
            </a:r>
          </a:p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场景一：</a:t>
            </a:r>
            <a:endParaRPr lang="en-US" altLang="zh-CN" dirty="0" smtClean="0"/>
          </a:p>
          <a:p>
            <a:pPr marL="285750" indent="-285750">
              <a:buFont typeface="Wingdings" charset="2"/>
              <a:buChar char="Ø"/>
            </a:pPr>
            <a:r>
              <a:rPr lang="zh-CN" altLang="en-US" dirty="0" smtClean="0"/>
              <a:t>读完消息先</a:t>
            </a:r>
            <a:r>
              <a:rPr lang="en-US" dirty="0" smtClean="0"/>
              <a:t>commit</a:t>
            </a:r>
            <a:r>
              <a:rPr lang="zh-CN" altLang="en-US" dirty="0" smtClean="0"/>
              <a:t>再处理消息。这种模式下，如果</a:t>
            </a:r>
            <a:r>
              <a:rPr lang="en-US" dirty="0" smtClean="0"/>
              <a:t>consumer</a:t>
            </a:r>
            <a:r>
              <a:rPr lang="zh-CN" altLang="en-US" dirty="0" smtClean="0"/>
              <a:t>在</a:t>
            </a:r>
            <a:r>
              <a:rPr lang="en-US" dirty="0" smtClean="0"/>
              <a:t>commit</a:t>
            </a:r>
            <a:r>
              <a:rPr lang="zh-CN" altLang="en-US" dirty="0" smtClean="0"/>
              <a:t>后还</a:t>
            </a:r>
            <a:endParaRPr lang="en-US" altLang="zh-CN" dirty="0" smtClean="0"/>
          </a:p>
          <a:p>
            <a:pPr marL="285750" indent="-285750"/>
            <a:r>
              <a:rPr lang="zh-CN" altLang="en-US" dirty="0" smtClean="0"/>
              <a:t>    没来得及处理消息就</a:t>
            </a:r>
            <a:r>
              <a:rPr lang="en-US" dirty="0" smtClean="0"/>
              <a:t>crash</a:t>
            </a:r>
            <a:r>
              <a:rPr lang="zh-CN" altLang="en-US" dirty="0" smtClean="0"/>
              <a:t>了，下次重新开始工作后就无法读到刚刚已提交而未</a:t>
            </a:r>
            <a:endParaRPr lang="en-US" altLang="zh-CN" dirty="0" smtClean="0"/>
          </a:p>
          <a:p>
            <a:pPr marL="285750" indent="-285750"/>
            <a:r>
              <a:rPr lang="en-US" altLang="zh-CN" dirty="0" smtClean="0"/>
              <a:t>    </a:t>
            </a:r>
            <a:r>
              <a:rPr lang="zh-CN" altLang="en-US" dirty="0" smtClean="0"/>
              <a:t>处理的消息，这就对应于</a:t>
            </a:r>
            <a:r>
              <a:rPr lang="en-US" dirty="0" smtClean="0"/>
              <a:t>At most once</a:t>
            </a:r>
          </a:p>
          <a:p>
            <a:pPr marL="285750" indent="-285750">
              <a:buFont typeface="Wingdings" charset="2"/>
              <a:buChar char="Ø"/>
            </a:pP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0877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28728" y="1215222"/>
            <a:ext cx="543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Exactly once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：每条消息肯定会被传输一次且仅传输一次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71604" y="278685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幂等操作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幂等处理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全局去重（</a:t>
            </a:r>
            <a:r>
              <a:rPr lang="en-US" altLang="zh-CN" dirty="0" err="1" smtClean="0">
                <a:solidFill>
                  <a:srgbClr val="FF0000"/>
                </a:solidFill>
              </a:rPr>
              <a:t>GUID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1604" y="24296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一些建议：</a:t>
            </a:r>
          </a:p>
        </p:txBody>
      </p:sp>
    </p:spTree>
    <p:extLst>
      <p:ext uri="{BB962C8B-B14F-4D97-AF65-F5344CB8AC3E}">
        <p14:creationId xmlns:p14="http://schemas.microsoft.com/office/powerpoint/2010/main" val="3650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286528"/>
            <a:ext cx="3456384" cy="857515"/>
          </a:xfrm>
        </p:spPr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1358098"/>
            <a:ext cx="8356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规范文档链接：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ea typeface="微软雅黑" panose="020B0503020204020204" pitchFamily="34" charset="-122"/>
              </a:rPr>
              <a:t>http://confluence.mobvista.com/pages/viewpage.action?pageId=4570618</a:t>
            </a:r>
            <a:endParaRPr lang="zh-CN" altLang="en-US" dirty="0" smtClean="0"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2997783"/>
            <a:ext cx="8356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ea typeface="微软雅黑" panose="020B0503020204020204" pitchFamily="34" charset="-122"/>
              </a:rPr>
              <a:t>kafka</a:t>
            </a:r>
            <a:r>
              <a:rPr lang="zh-CN" altLang="en-US" dirty="0" smtClean="0">
                <a:ea typeface="微软雅黑" panose="020B0503020204020204" pitchFamily="34" charset="-122"/>
              </a:rPr>
              <a:t>线下，线上集群信息：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ea typeface="微软雅黑" panose="020B0503020204020204" pitchFamily="34" charset="-122"/>
              </a:rPr>
              <a:t>http://confluence.mobvista.com/pages/viewpage.action?pageId=4570614</a:t>
            </a:r>
            <a:endParaRPr lang="zh-CN" altLang="en-US" dirty="0" smtClean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4414" y="500842"/>
            <a:ext cx="292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微软雅黑" panose="020B0503020204020204" pitchFamily="34" charset="-122"/>
              </a:rPr>
              <a:t>一、</a:t>
            </a:r>
            <a:r>
              <a:rPr lang="en-US" altLang="zh-CN" b="1" dirty="0" smtClean="0">
                <a:ea typeface="微软雅黑" panose="020B0503020204020204" pitchFamily="34" charset="-122"/>
              </a:rPr>
              <a:t>Kafka</a:t>
            </a:r>
            <a:r>
              <a:rPr lang="zh-CN" altLang="en-US" b="1" dirty="0" smtClean="0">
                <a:ea typeface="微软雅黑" panose="020B0503020204020204" pitchFamily="34" charset="-122"/>
              </a:rPr>
              <a:t>核心内容点介绍</a:t>
            </a:r>
            <a:endParaRPr lang="en-US" altLang="zh-CN" b="1" dirty="0" smtClean="0"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143784"/>
            <a:ext cx="86485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微软雅黑" panose="020B0503020204020204" pitchFamily="34" charset="-122"/>
              </a:rPr>
              <a:t>Broker</a:t>
            </a:r>
          </a:p>
          <a:p>
            <a:r>
              <a:rPr lang="en-US" altLang="zh-CN" dirty="0" smtClean="0">
                <a:ea typeface="微软雅黑" panose="020B0503020204020204" pitchFamily="34" charset="-122"/>
              </a:rPr>
              <a:t>Kafka</a:t>
            </a:r>
            <a:r>
              <a:rPr lang="zh-CN" altLang="en-US" dirty="0" smtClean="0">
                <a:ea typeface="微软雅黑" panose="020B0503020204020204" pitchFamily="34" charset="-122"/>
              </a:rPr>
              <a:t>集群包含一个或多个服务器，这种服务器被称为</a:t>
            </a:r>
            <a:r>
              <a:rPr lang="en-US" altLang="zh-CN" dirty="0" smtClean="0">
                <a:ea typeface="微软雅黑" panose="020B0503020204020204" pitchFamily="34" charset="-122"/>
              </a:rPr>
              <a:t>broker</a:t>
            </a:r>
          </a:p>
          <a:p>
            <a:r>
              <a:rPr lang="en-US" altLang="zh-CN" b="1" dirty="0" smtClean="0">
                <a:ea typeface="微软雅黑" panose="020B0503020204020204" pitchFamily="34" charset="-122"/>
              </a:rPr>
              <a:t>Topic</a:t>
            </a:r>
          </a:p>
          <a:p>
            <a:r>
              <a:rPr lang="zh-CN" altLang="en-US" dirty="0" smtClean="0">
                <a:ea typeface="微软雅黑" panose="020B0503020204020204" pitchFamily="34" charset="-122"/>
              </a:rPr>
              <a:t>每条发布到</a:t>
            </a:r>
            <a:r>
              <a:rPr lang="en-US" altLang="zh-CN" dirty="0" smtClean="0">
                <a:ea typeface="微软雅黑" panose="020B0503020204020204" pitchFamily="34" charset="-122"/>
              </a:rPr>
              <a:t>Kafka</a:t>
            </a:r>
            <a:r>
              <a:rPr lang="zh-CN" altLang="en-US" dirty="0" smtClean="0">
                <a:ea typeface="微软雅黑" panose="020B0503020204020204" pitchFamily="34" charset="-122"/>
              </a:rPr>
              <a:t>集群的消息都有一个类别，这个类别被称为</a:t>
            </a:r>
            <a:r>
              <a:rPr lang="en-US" altLang="zh-CN" dirty="0" smtClean="0">
                <a:ea typeface="微软雅黑" panose="020B0503020204020204" pitchFamily="34" charset="-122"/>
              </a:rPr>
              <a:t>topic</a:t>
            </a:r>
            <a:r>
              <a:rPr lang="zh-CN" altLang="en-US" dirty="0" smtClean="0">
                <a:ea typeface="微软雅黑" panose="020B0503020204020204" pitchFamily="34" charset="-122"/>
              </a:rPr>
              <a:t>。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ea typeface="微软雅黑" panose="020B0503020204020204" pitchFamily="34" charset="-122"/>
              </a:rPr>
              <a:t>Partition</a:t>
            </a:r>
          </a:p>
          <a:p>
            <a:r>
              <a:rPr lang="en-US" altLang="zh-CN" dirty="0" err="1" smtClean="0">
                <a:ea typeface="微软雅黑" panose="020B0503020204020204" pitchFamily="34" charset="-122"/>
              </a:rPr>
              <a:t>parition</a:t>
            </a:r>
            <a:r>
              <a:rPr lang="zh-CN" altLang="en-US" dirty="0" smtClean="0">
                <a:ea typeface="微软雅黑" panose="020B0503020204020204" pitchFamily="34" charset="-122"/>
              </a:rPr>
              <a:t>是物理上的概念，每个</a:t>
            </a:r>
            <a:r>
              <a:rPr lang="en-US" altLang="zh-CN" dirty="0" smtClean="0">
                <a:ea typeface="微软雅黑" panose="020B0503020204020204" pitchFamily="34" charset="-122"/>
              </a:rPr>
              <a:t>topic</a:t>
            </a:r>
            <a:r>
              <a:rPr lang="zh-CN" altLang="en-US" dirty="0" smtClean="0">
                <a:ea typeface="微软雅黑" panose="020B0503020204020204" pitchFamily="34" charset="-122"/>
              </a:rPr>
              <a:t>包含一个或多个</a:t>
            </a:r>
            <a:r>
              <a:rPr lang="en-US" altLang="zh-CN" dirty="0" smtClean="0">
                <a:ea typeface="微软雅黑" panose="020B0503020204020204" pitchFamily="34" charset="-122"/>
              </a:rPr>
              <a:t>partition</a:t>
            </a:r>
            <a:r>
              <a:rPr lang="zh-CN" altLang="en-US" dirty="0" smtClean="0">
                <a:ea typeface="微软雅黑" panose="020B0503020204020204" pitchFamily="34" charset="-122"/>
              </a:rPr>
              <a:t>，创建</a:t>
            </a:r>
            <a:r>
              <a:rPr lang="en-US" altLang="zh-CN" dirty="0" smtClean="0">
                <a:ea typeface="微软雅黑" panose="020B0503020204020204" pitchFamily="34" charset="-122"/>
              </a:rPr>
              <a:t>topic</a:t>
            </a:r>
            <a:r>
              <a:rPr lang="zh-CN" altLang="en-US" dirty="0" smtClean="0">
                <a:ea typeface="微软雅黑" panose="020B0503020204020204" pitchFamily="34" charset="-122"/>
              </a:rPr>
              <a:t>时可指定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ea typeface="微软雅黑" panose="020B0503020204020204" pitchFamily="34" charset="-122"/>
              </a:rPr>
              <a:t>parition</a:t>
            </a:r>
            <a:r>
              <a:rPr lang="zh-CN" altLang="en-US" dirty="0" smtClean="0">
                <a:ea typeface="微软雅黑" panose="020B0503020204020204" pitchFamily="34" charset="-122"/>
              </a:rPr>
              <a:t>数量。每个</a:t>
            </a:r>
            <a:r>
              <a:rPr lang="en-US" altLang="zh-CN" dirty="0" smtClean="0">
                <a:ea typeface="微软雅黑" panose="020B0503020204020204" pitchFamily="34" charset="-122"/>
              </a:rPr>
              <a:t>partition</a:t>
            </a:r>
            <a:r>
              <a:rPr lang="zh-CN" altLang="en-US" dirty="0" smtClean="0">
                <a:ea typeface="微软雅黑" panose="020B0503020204020204" pitchFamily="34" charset="-122"/>
              </a:rPr>
              <a:t>对应于一个文件夹，该文件夹下存储该</a:t>
            </a:r>
            <a:r>
              <a:rPr lang="en-US" altLang="zh-CN" dirty="0" smtClean="0">
                <a:ea typeface="微软雅黑" panose="020B0503020204020204" pitchFamily="34" charset="-122"/>
              </a:rPr>
              <a:t>partition</a:t>
            </a:r>
            <a:r>
              <a:rPr lang="zh-CN" altLang="en-US" dirty="0" smtClean="0">
                <a:ea typeface="微软雅黑" panose="020B0503020204020204" pitchFamily="34" charset="-122"/>
              </a:rPr>
              <a:t>的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ea typeface="微软雅黑" panose="020B0503020204020204" pitchFamily="34" charset="-122"/>
              </a:rPr>
              <a:t>数据和索引文件</a:t>
            </a:r>
          </a:p>
          <a:p>
            <a:r>
              <a:rPr lang="en-US" altLang="zh-CN" b="1" dirty="0" smtClean="0">
                <a:ea typeface="微软雅黑" panose="020B0503020204020204" pitchFamily="34" charset="-122"/>
              </a:rPr>
              <a:t>Producer</a:t>
            </a:r>
          </a:p>
          <a:p>
            <a:r>
              <a:rPr lang="zh-CN" altLang="en-US" dirty="0" smtClean="0">
                <a:ea typeface="微软雅黑" panose="020B0503020204020204" pitchFamily="34" charset="-122"/>
              </a:rPr>
              <a:t>负责发布消息到</a:t>
            </a:r>
            <a:r>
              <a:rPr lang="en-US" altLang="zh-CN" dirty="0" smtClean="0">
                <a:ea typeface="微软雅黑" panose="020B0503020204020204" pitchFamily="34" charset="-122"/>
              </a:rPr>
              <a:t>Kafka broker</a:t>
            </a:r>
          </a:p>
          <a:p>
            <a:r>
              <a:rPr lang="en-US" altLang="zh-CN" b="1" dirty="0" smtClean="0">
                <a:ea typeface="微软雅黑" panose="020B0503020204020204" pitchFamily="34" charset="-122"/>
              </a:rPr>
              <a:t>Consumer</a:t>
            </a:r>
          </a:p>
          <a:p>
            <a:r>
              <a:rPr lang="zh-CN" altLang="en-US" dirty="0" smtClean="0">
                <a:ea typeface="微软雅黑" panose="020B0503020204020204" pitchFamily="34" charset="-122"/>
              </a:rPr>
              <a:t>消费消息。每个</a:t>
            </a:r>
            <a:r>
              <a:rPr lang="en-US" altLang="zh-CN" dirty="0" smtClean="0">
                <a:ea typeface="微软雅黑" panose="020B0503020204020204" pitchFamily="34" charset="-122"/>
              </a:rPr>
              <a:t>consumer</a:t>
            </a:r>
            <a:r>
              <a:rPr lang="zh-CN" altLang="en-US" dirty="0" smtClean="0">
                <a:ea typeface="微软雅黑" panose="020B0503020204020204" pitchFamily="34" charset="-122"/>
              </a:rPr>
              <a:t>属于一个特定的</a:t>
            </a:r>
            <a:r>
              <a:rPr lang="en-US" altLang="zh-CN" dirty="0" smtClean="0">
                <a:ea typeface="微软雅黑" panose="020B0503020204020204" pitchFamily="34" charset="-122"/>
              </a:rPr>
              <a:t>consumer group</a:t>
            </a:r>
          </a:p>
        </p:txBody>
      </p:sp>
    </p:spTree>
    <p:extLst>
      <p:ext uri="{BB962C8B-B14F-4D97-AF65-F5344CB8AC3E}">
        <p14:creationId xmlns:p14="http://schemas.microsoft.com/office/powerpoint/2010/main" val="2068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4414" y="500842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Kafka</a:t>
            </a:r>
            <a:r>
              <a:rPr lang="zh-CN" altLang="en-US" dirty="0" smtClean="0">
                <a:ea typeface="微软雅黑" panose="020B0503020204020204" pitchFamily="34" charset="-122"/>
              </a:rPr>
              <a:t> 消息发布，订阅模式架构图</a:t>
            </a:r>
            <a:endParaRPr lang="en-US" altLang="zh-CN" dirty="0" smtClean="0"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425" y="1000908"/>
            <a:ext cx="8437563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68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96280"/>
            <a:ext cx="3456384" cy="857515"/>
          </a:xfrm>
        </p:spPr>
        <p:txBody>
          <a:bodyPr/>
          <a:lstStyle/>
          <a:p>
            <a:r>
              <a:rPr lang="en-US" altLang="zh-CN" dirty="0" smtClean="0"/>
              <a:t>partition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follower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916360"/>
            <a:ext cx="8128000" cy="354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215090"/>
            <a:ext cx="3456384" cy="857515"/>
          </a:xfrm>
        </p:spPr>
        <p:txBody>
          <a:bodyPr/>
          <a:lstStyle/>
          <a:p>
            <a:r>
              <a:rPr lang="en-US" altLang="zh-CN" dirty="0" smtClean="0"/>
              <a:t>Kafka </a:t>
            </a:r>
            <a:r>
              <a:rPr lang="zh-CN" altLang="en-US" dirty="0" smtClean="0"/>
              <a:t>数据同步模型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9632" y="1564432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ea typeface="微软雅黑" panose="020B0503020204020204" pitchFamily="34" charset="-122"/>
              </a:rPr>
              <a:t>Leader-follow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模型</a:t>
            </a:r>
            <a:endParaRPr kumimoji="1" lang="en-US" altLang="zh-CN" dirty="0" smtClean="0">
              <a:ea typeface="微软雅黑" panose="020B0503020204020204" pitchFamily="34" charset="-122"/>
            </a:endParaRPr>
          </a:p>
          <a:p>
            <a:pPr marL="285750" indent="-285750"/>
            <a:endParaRPr kumimoji="1" lang="en-US" altLang="zh-CN" dirty="0" smtClean="0">
              <a:ea typeface="微软雅黑" panose="020B0503020204020204" pitchFamily="34" charset="-122"/>
            </a:endParaRPr>
          </a:p>
          <a:p>
            <a:pPr marL="285750" indent="-285750"/>
            <a:r>
              <a:rPr kumimoji="1" lang="zh-CN" altLang="en-US" dirty="0" smtClean="0">
                <a:ea typeface="微软雅黑" panose="020B0503020204020204" pitchFamily="34" charset="-122"/>
              </a:rPr>
              <a:t>副本数据同步三种状态</a:t>
            </a:r>
            <a:endParaRPr kumimoji="1" lang="en-US" altLang="zh-CN" dirty="0" smtClean="0"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AR(</a:t>
            </a:r>
            <a:r>
              <a:rPr lang="en-US" altLang="zh-CN" dirty="0"/>
              <a:t>Assigned Replicas</a:t>
            </a:r>
            <a:r>
              <a:rPr lang="en-US" altLang="zh-CN" dirty="0" smtClean="0"/>
              <a:t>)</a:t>
            </a:r>
            <a:r>
              <a:rPr lang="zh-CN" altLang="en-US" dirty="0" smtClean="0"/>
              <a:t> 指定同步副本</a:t>
            </a:r>
            <a:endParaRPr kumimoji="1" lang="en-US" altLang="zh-CN" dirty="0" smtClean="0"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ISR(In-Sync </a:t>
            </a:r>
            <a:r>
              <a:rPr lang="en-US" altLang="zh-CN" dirty="0" smtClean="0"/>
              <a:t>Replicas)</a:t>
            </a:r>
            <a:r>
              <a:rPr lang="zh-CN" altLang="en-US" dirty="0" smtClean="0"/>
              <a:t> 副本同步队列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OSR(</a:t>
            </a:r>
            <a:r>
              <a:rPr lang="en-US" altLang="zh-CN" dirty="0" err="1"/>
              <a:t>Outof</a:t>
            </a:r>
            <a:r>
              <a:rPr lang="en-US" altLang="zh-CN" dirty="0"/>
              <a:t>-Sync Replicas</a:t>
            </a:r>
            <a:r>
              <a:rPr lang="en-US" altLang="zh-CN" dirty="0" smtClean="0"/>
              <a:t>)</a:t>
            </a:r>
            <a:r>
              <a:rPr lang="zh-CN" altLang="en-US" dirty="0" smtClean="0"/>
              <a:t> 副本非同步队列</a:t>
            </a:r>
            <a:endParaRPr kumimoji="1" lang="zh-CN" altLang="en-US" dirty="0" smtClean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5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963" y="196280"/>
            <a:ext cx="3456384" cy="857515"/>
          </a:xfrm>
        </p:spPr>
        <p:txBody>
          <a:bodyPr/>
          <a:lstStyle/>
          <a:p>
            <a:pPr algn="l"/>
            <a:r>
              <a:rPr lang="en-US" altLang="zh-CN" dirty="0" smtClean="0"/>
              <a:t>Kafka-</a:t>
            </a:r>
            <a:r>
              <a:rPr lang="en-US" altLang="zh-CN" b="0" dirty="0" smtClean="0"/>
              <a:t>AR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9632" y="1564432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replication.factor</a:t>
            </a:r>
            <a:endParaRPr lang="en-US" altLang="zh-CN" dirty="0" smtClean="0"/>
          </a:p>
          <a:p>
            <a:pPr marL="285750" lvl="0" indent="-285750">
              <a:buFont typeface="Arial" charset="0"/>
              <a:buChar char="•"/>
            </a:pPr>
            <a:r>
              <a:rPr lang="en-US" altLang="zh-CN" dirty="0" smtClean="0"/>
              <a:t>Broker</a:t>
            </a:r>
            <a:r>
              <a:rPr lang="zh-CN" altLang="en-US" dirty="0" smtClean="0"/>
              <a:t>设置</a:t>
            </a:r>
            <a:endParaRPr lang="en-US" altLang="zh-CN" dirty="0"/>
          </a:p>
          <a:p>
            <a:pPr marL="285750" lvl="0" indent="-285750">
              <a:buFont typeface="Arial" charset="0"/>
              <a:buChar char="•"/>
            </a:pPr>
            <a:r>
              <a:rPr kumimoji="1" lang="zh-CN" altLang="en-US" dirty="0" smtClean="0">
                <a:ea typeface="微软雅黑" panose="020B0503020204020204" pitchFamily="34" charset="-122"/>
              </a:rPr>
              <a:t>建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topic</a:t>
            </a:r>
            <a:r>
              <a:rPr kumimoji="1" lang="zh-CN" altLang="en-US" dirty="0" smtClean="0">
                <a:ea typeface="微软雅黑" panose="020B0503020204020204" pitchFamily="34" charset="-122"/>
              </a:rPr>
              <a:t>时候指定</a:t>
            </a:r>
            <a:r>
              <a:rPr kumimoji="1" lang="en-US" altLang="zh-CN" dirty="0" smtClean="0">
                <a:ea typeface="微软雅黑" panose="020B0503020204020204" pitchFamily="34" charset="-122"/>
              </a:rPr>
              <a:t>:</a:t>
            </a:r>
            <a:endParaRPr kumimoji="1" lang="en-US" altLang="zh-CN" dirty="0">
              <a:ea typeface="微软雅黑" panose="020B0503020204020204" pitchFamily="34" charset="-122"/>
            </a:endParaRPr>
          </a:p>
          <a:p>
            <a:pPr marL="285750" lvl="0" indent="-285750">
              <a:buFont typeface="Arial" charset="0"/>
              <a:buChar char="•"/>
            </a:pPr>
            <a:r>
              <a:rPr kumimoji="1" lang="zh-CN" altLang="en-US" dirty="0" smtClean="0">
                <a:ea typeface="微软雅黑" panose="020B0503020204020204" pitchFamily="34" charset="-122"/>
              </a:rPr>
              <a:t>运行时动态增加</a:t>
            </a:r>
          </a:p>
        </p:txBody>
      </p:sp>
    </p:spTree>
    <p:extLst>
      <p:ext uri="{BB962C8B-B14F-4D97-AF65-F5344CB8AC3E}">
        <p14:creationId xmlns:p14="http://schemas.microsoft.com/office/powerpoint/2010/main" val="17601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963" y="196280"/>
            <a:ext cx="3456384" cy="857515"/>
          </a:xfrm>
        </p:spPr>
        <p:txBody>
          <a:bodyPr/>
          <a:lstStyle/>
          <a:p>
            <a:pPr algn="l"/>
            <a:r>
              <a:rPr lang="en-US" altLang="zh-CN" dirty="0" smtClean="0"/>
              <a:t>Kafka-</a:t>
            </a:r>
            <a:r>
              <a:rPr lang="en-US" altLang="zh-CN" b="0" dirty="0" smtClean="0"/>
              <a:t>ISR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OSR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47664" y="192447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Avenir" charset="0"/>
              </a:rPr>
              <a:t>follower“</a:t>
            </a:r>
            <a:r>
              <a:rPr lang="zh-CN" altLang="en-US" dirty="0">
                <a:latin typeface="Avenir" charset="0"/>
              </a:rPr>
              <a:t>落后”太多或者失效，</a:t>
            </a:r>
            <a:r>
              <a:rPr lang="en-US" altLang="zh-CN" dirty="0">
                <a:latin typeface="Avenir" charset="0"/>
              </a:rPr>
              <a:t>leader</a:t>
            </a:r>
            <a:r>
              <a:rPr lang="zh-CN" altLang="en-US" dirty="0">
                <a:latin typeface="Avenir" charset="0"/>
              </a:rPr>
              <a:t>将会把它从</a:t>
            </a:r>
            <a:r>
              <a:rPr lang="en-US" altLang="zh-CN" dirty="0">
                <a:latin typeface="Avenir" charset="0"/>
              </a:rPr>
              <a:t>ISR</a:t>
            </a:r>
            <a:r>
              <a:rPr lang="zh-CN" altLang="en-US" dirty="0">
                <a:latin typeface="Avenir" charset="0"/>
              </a:rPr>
              <a:t>中</a:t>
            </a:r>
            <a:r>
              <a:rPr lang="zh-CN" altLang="en-US" dirty="0" smtClean="0">
                <a:latin typeface="Avenir" charset="0"/>
              </a:rPr>
              <a:t>删除</a:t>
            </a:r>
            <a:r>
              <a:rPr lang="en-US" altLang="zh-CN" dirty="0" smtClean="0">
                <a:latin typeface="Avenir" charset="0"/>
              </a:rPr>
              <a:t>,</a:t>
            </a:r>
            <a:r>
              <a:rPr lang="zh-CN" altLang="en-US" dirty="0" smtClean="0">
                <a:latin typeface="Avenir" charset="0"/>
              </a:rPr>
              <a:t>移入</a:t>
            </a:r>
            <a:r>
              <a:rPr lang="en-US" altLang="zh-CN" dirty="0" err="1" smtClean="0">
                <a:latin typeface="Avenir" charset="0"/>
              </a:rPr>
              <a:t>OSR</a:t>
            </a:r>
            <a:r>
              <a:rPr lang="zh-CN" altLang="en-US" dirty="0" smtClean="0">
                <a:latin typeface="Avenir" charset="0"/>
              </a:rPr>
              <a:t>。</a:t>
            </a:r>
            <a:endParaRPr lang="en-US" altLang="zh-CN" dirty="0" smtClean="0">
              <a:latin typeface="Avenir" charset="0"/>
            </a:endParaRPr>
          </a:p>
          <a:p>
            <a:endParaRPr lang="en-US" altLang="zh-CN" dirty="0" smtClean="0">
              <a:latin typeface="Avenir" charset="0"/>
            </a:endParaRPr>
          </a:p>
          <a:p>
            <a:r>
              <a:rPr lang="en-US" altLang="zh-CN" dirty="0" smtClean="0">
                <a:latin typeface="Avenir" charset="0"/>
              </a:rPr>
              <a:t>AR</a:t>
            </a:r>
            <a:r>
              <a:rPr lang="zh-CN" altLang="en-US" dirty="0" smtClean="0">
                <a:latin typeface="Avenir" charset="0"/>
              </a:rPr>
              <a:t>、</a:t>
            </a:r>
            <a:r>
              <a:rPr lang="en-US" altLang="zh-CN" dirty="0" err="1" smtClean="0">
                <a:latin typeface="Avenir" charset="0"/>
              </a:rPr>
              <a:t>ISR</a:t>
            </a:r>
            <a:r>
              <a:rPr lang="zh-CN" altLang="en-US" dirty="0" smtClean="0">
                <a:latin typeface="Avenir" charset="0"/>
              </a:rPr>
              <a:t>、</a:t>
            </a:r>
            <a:r>
              <a:rPr lang="en-US" altLang="zh-CN" dirty="0" err="1" smtClean="0">
                <a:latin typeface="Avenir" charset="0"/>
              </a:rPr>
              <a:t>OSR</a:t>
            </a:r>
            <a:r>
              <a:rPr lang="zh-CN" altLang="en-US" dirty="0" smtClean="0">
                <a:latin typeface="Avenir" charset="0"/>
              </a:rPr>
              <a:t>之间关系</a:t>
            </a:r>
            <a:endParaRPr lang="en-US" altLang="zh-CN" dirty="0" smtClean="0">
              <a:latin typeface="Avenir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dirty="0" smtClean="0">
                <a:latin typeface="Avenir" charset="0"/>
              </a:rPr>
              <a:t>副本肯定在</a:t>
            </a:r>
            <a:r>
              <a:rPr lang="en-US" altLang="zh-CN" dirty="0" smtClean="0">
                <a:latin typeface="Avenir" charset="0"/>
              </a:rPr>
              <a:t>AR</a:t>
            </a:r>
            <a:r>
              <a:rPr lang="zh-CN" altLang="en-US" dirty="0" smtClean="0">
                <a:latin typeface="Avenir" charset="0"/>
              </a:rPr>
              <a:t>中</a:t>
            </a:r>
            <a:endParaRPr lang="en-US" altLang="zh-CN" dirty="0" smtClean="0">
              <a:latin typeface="Avenir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dirty="0" err="1" smtClean="0">
                <a:latin typeface="Avenir" charset="0"/>
              </a:rPr>
              <a:t>ISR</a:t>
            </a:r>
            <a:r>
              <a:rPr lang="zh-CN" altLang="en-US" dirty="0" smtClean="0">
                <a:latin typeface="Avenir" charset="0"/>
              </a:rPr>
              <a:t>、</a:t>
            </a:r>
            <a:r>
              <a:rPr lang="en-US" altLang="zh-CN" dirty="0" err="1" smtClean="0">
                <a:latin typeface="Avenir" charset="0"/>
              </a:rPr>
              <a:t>OSR</a:t>
            </a:r>
            <a:r>
              <a:rPr lang="zh-CN" altLang="en-US" dirty="0" smtClean="0">
                <a:latin typeface="Avenir" charset="0"/>
              </a:rPr>
              <a:t>是</a:t>
            </a:r>
            <a:r>
              <a:rPr lang="en-US" altLang="zh-CN" dirty="0" smtClean="0">
                <a:latin typeface="Avenir" charset="0"/>
              </a:rPr>
              <a:t>AR</a:t>
            </a:r>
            <a:r>
              <a:rPr lang="zh-CN" altLang="en-US" dirty="0" smtClean="0">
                <a:latin typeface="Avenir" charset="0"/>
              </a:rPr>
              <a:t>的子集</a:t>
            </a:r>
            <a:endParaRPr lang="en-US" altLang="zh-CN" dirty="0" smtClean="0">
              <a:latin typeface="Avenir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altLang="zh-CN" dirty="0" smtClean="0">
                <a:latin typeface="Avenir" charset="0"/>
              </a:rPr>
              <a:t>ISR</a:t>
            </a:r>
            <a:r>
              <a:rPr lang="zh-CN" altLang="en-US" dirty="0" smtClean="0">
                <a:latin typeface="Avenir" charset="0"/>
              </a:rPr>
              <a:t>由</a:t>
            </a:r>
            <a:r>
              <a:rPr lang="en-US" altLang="zh-CN" dirty="0" smtClean="0">
                <a:latin typeface="Avenir" charset="0"/>
              </a:rPr>
              <a:t>leader</a:t>
            </a:r>
            <a:r>
              <a:rPr lang="zh-CN" altLang="en-US" dirty="0" smtClean="0">
                <a:latin typeface="Avenir" charset="0"/>
              </a:rPr>
              <a:t>动态维护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5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963" y="196280"/>
            <a:ext cx="3456384" cy="857515"/>
          </a:xfrm>
        </p:spPr>
        <p:txBody>
          <a:bodyPr/>
          <a:lstStyle/>
          <a:p>
            <a:pPr algn="l"/>
            <a:r>
              <a:rPr lang="en-US" altLang="zh-CN" dirty="0" smtClean="0"/>
              <a:t>Kafka-</a:t>
            </a:r>
            <a:r>
              <a:rPr lang="en-US" altLang="zh-CN" b="0" dirty="0" smtClean="0"/>
              <a:t>ISR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OSR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47664" y="19244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/>
              <a:t>replica.lag.time.max.ms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 smtClean="0"/>
              <a:t>replica.lag.max.messages</a:t>
            </a:r>
            <a:r>
              <a:rPr lang="en-US" altLang="zh-CN" dirty="0" smtClean="0"/>
              <a:t>(0.10</a:t>
            </a:r>
            <a:r>
              <a:rPr lang="zh-CN" altLang="en-US" dirty="0" smtClean="0"/>
              <a:t>后不支持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71604" y="1429536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消息落后多，移除</a:t>
            </a:r>
            <a:r>
              <a:rPr lang="en-US" altLang="zh-CN" dirty="0" err="1" smtClean="0">
                <a:ea typeface="微软雅黑" panose="020B0503020204020204" pitchFamily="34" charset="-122"/>
              </a:rPr>
              <a:t>ISR</a:t>
            </a:r>
            <a:r>
              <a:rPr lang="zh-CN" altLang="en-US" dirty="0" smtClean="0">
                <a:ea typeface="微软雅黑" panose="020B0503020204020204" pitchFamily="34" charset="-122"/>
              </a:rPr>
              <a:t>的条件配置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36096" y="700336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Zookeeper</a:t>
            </a:r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来维护</a:t>
            </a:r>
            <a:r>
              <a:rPr lang="en-US" altLang="zh-CN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leader</a:t>
            </a:r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follower</a:t>
            </a:r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之间的同步关系</a:t>
            </a:r>
            <a:endParaRPr lang="zh-CN" altLang="en-US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7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字体">
      <a:majorFont>
        <a:latin typeface="微软雅黑"/>
        <a:ea typeface="微软雅黑"/>
        <a:cs typeface=""/>
      </a:majorFont>
      <a:minorFont>
        <a:latin typeface="微软雅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23268</TotalTime>
  <Words>1234</Words>
  <Application>Microsoft Office PowerPoint</Application>
  <PresentationFormat>自定义</PresentationFormat>
  <Paragraphs>195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 Unicode MS</vt:lpstr>
      <vt:lpstr>Avenir</vt:lpstr>
      <vt:lpstr>黑体</vt:lpstr>
      <vt:lpstr>宋体</vt:lpstr>
      <vt:lpstr>微软雅黑</vt:lpstr>
      <vt:lpstr>微软雅黑</vt:lpstr>
      <vt:lpstr>Arial</vt:lpstr>
      <vt:lpstr>Calibri</vt:lpstr>
      <vt:lpstr>Wingdings</vt:lpstr>
      <vt:lpstr>Office 主题</vt:lpstr>
      <vt:lpstr>PowerPoint 演示文稿</vt:lpstr>
      <vt:lpstr>目录</vt:lpstr>
      <vt:lpstr>PowerPoint 演示文稿</vt:lpstr>
      <vt:lpstr>PowerPoint 演示文稿</vt:lpstr>
      <vt:lpstr>partition的leader和follower</vt:lpstr>
      <vt:lpstr>Kafka 数据同步模型</vt:lpstr>
      <vt:lpstr>Kafka-AR</vt:lpstr>
      <vt:lpstr>Kafka-ISR，OSR</vt:lpstr>
      <vt:lpstr>Kafka-ISR，OSR</vt:lpstr>
      <vt:lpstr>Kafka-HW LEO 机制</vt:lpstr>
      <vt:lpstr>Kafka-HW,LEO</vt:lpstr>
      <vt:lpstr>Kafka HW, LEO</vt:lpstr>
      <vt:lpstr>Kafka</vt:lpstr>
      <vt:lpstr>Kafka ISR</vt:lpstr>
      <vt:lpstr>Kafka producer+topic</vt:lpstr>
      <vt:lpstr>Kafka producer+topic</vt:lpstr>
      <vt:lpstr>ack =1 leader故障，数据有丢失风险</vt:lpstr>
      <vt:lpstr>ack=-1  isr 能同步的情况   基本不丢数据</vt:lpstr>
      <vt:lpstr>ack=-1  isr 没有同步上的 情况    数据可能会重复</vt:lpstr>
      <vt:lpstr>Kafka broker leader vote</vt:lpstr>
      <vt:lpstr>Kafka 消息发送模式</vt:lpstr>
      <vt:lpstr>二、数据准确性如何保证 </vt:lpstr>
      <vt:lpstr>PowerPoint 演示文稿</vt:lpstr>
      <vt:lpstr>PowerPoint 演示文稿</vt:lpstr>
      <vt:lpstr>PowerPoint 演示文稿</vt:lpstr>
      <vt:lpstr>PowerPoint 演示文稿</vt:lpstr>
      <vt:lpstr>三、kafka创建topic规范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1945</cp:revision>
  <dcterms:created xsi:type="dcterms:W3CDTF">2015-04-29T07:17:56Z</dcterms:created>
  <dcterms:modified xsi:type="dcterms:W3CDTF">2017-07-20T08:33:07Z</dcterms:modified>
</cp:coreProperties>
</file>