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3" r:id="rId3"/>
    <p:sldId id="325" r:id="rId4"/>
    <p:sldId id="326" r:id="rId5"/>
    <p:sldId id="365" r:id="rId7"/>
    <p:sldId id="327" r:id="rId8"/>
    <p:sldId id="328" r:id="rId9"/>
    <p:sldId id="361" r:id="rId10"/>
    <p:sldId id="329" r:id="rId11"/>
    <p:sldId id="330" r:id="rId12"/>
    <p:sldId id="362" r:id="rId13"/>
    <p:sldId id="391" r:id="rId14"/>
    <p:sldId id="392" r:id="rId15"/>
    <p:sldId id="393" r:id="rId16"/>
    <p:sldId id="394" r:id="rId17"/>
    <p:sldId id="395" r:id="rId18"/>
    <p:sldId id="396" r:id="rId19"/>
    <p:sldId id="397" r:id="rId20"/>
    <p:sldId id="398" r:id="rId21"/>
    <p:sldId id="390" r:id="rId22"/>
    <p:sldId id="333" r:id="rId23"/>
    <p:sldId id="334" r:id="rId24"/>
    <p:sldId id="363" r:id="rId25"/>
    <p:sldId id="364" r:id="rId26"/>
    <p:sldId id="336" r:id="rId27"/>
    <p:sldId id="337" r:id="rId28"/>
    <p:sldId id="338" r:id="rId29"/>
    <p:sldId id="339" r:id="rId30"/>
    <p:sldId id="388" r:id="rId31"/>
    <p:sldId id="399" r:id="rId32"/>
    <p:sldId id="400" r:id="rId33"/>
    <p:sldId id="415" r:id="rId34"/>
    <p:sldId id="414" r:id="rId35"/>
    <p:sldId id="404" r:id="rId36"/>
    <p:sldId id="405" r:id="rId37"/>
    <p:sldId id="409" r:id="rId38"/>
    <p:sldId id="417" r:id="rId39"/>
    <p:sldId id="418" r:id="rId40"/>
    <p:sldId id="419" r:id="rId41"/>
    <p:sldId id="410" r:id="rId42"/>
    <p:sldId id="340" r:id="rId43"/>
    <p:sldId id="401" r:id="rId44"/>
    <p:sldId id="341" r:id="rId45"/>
    <p:sldId id="342" r:id="rId46"/>
    <p:sldId id="343" r:id="rId47"/>
    <p:sldId id="432" r:id="rId48"/>
    <p:sldId id="420" r:id="rId49"/>
    <p:sldId id="344" r:id="rId50"/>
    <p:sldId id="345" r:id="rId5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80604020202020204"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37"/>
        <p:guide pos="28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map内reduce</a:t>
            </a:r>
            <a:endParaRPr lang="x-none" altLang="zh-CN"/>
          </a:p>
          <a:p>
            <a:r>
              <a:rPr lang="x-none" altLang="zh-CN"/>
              <a:t>shuffle</a:t>
            </a:r>
            <a:endParaRPr lang="x-none" altLang="zh-CN"/>
          </a:p>
          <a:p>
            <a:r>
              <a:rPr lang="x-none" altLang="zh-CN"/>
              <a:t>reduceByKey</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这个是rdd和对rdd执行的转换和动作的关系图。</a:t>
            </a:r>
            <a:endParaRPr lang="x-none" altLang="zh-CN"/>
          </a:p>
          <a:p>
            <a:endParaRPr lang="x-none" altLang="zh-CN"/>
          </a:p>
          <a:p>
            <a:r>
              <a:rPr lang="x-none" altLang="zh-CN">
                <a:sym typeface="+mn-ea"/>
              </a:rPr>
              <a:t>需要注意的是当我们在为rdd指定转换的时候，这些转换并不是立即执行的，而是需要一个action去触发，</a:t>
            </a:r>
            <a:endParaRPr lang="x-none" altLang="zh-CN">
              <a:sym typeface="+mn-ea"/>
            </a:endParaRPr>
          </a:p>
          <a:p>
            <a:r>
              <a:rPr lang="x-none" altLang="zh-CN">
                <a:sym typeface="+mn-ea"/>
              </a:rPr>
              <a:t>也就是说transform是lazy的，只有action触发之后才会真的去进行计算。</a:t>
            </a:r>
            <a:endParaRPr lang="x-none" altLang="zh-CN">
              <a:sym typeface="+mn-ea"/>
            </a:endParaRPr>
          </a:p>
          <a:p>
            <a:endParaRPr lang="x-none" altLang="zh-CN"/>
          </a:p>
          <a:p>
            <a:r>
              <a:rPr lang="x-none" altLang="zh-CN"/>
              <a:t>既然除了初始创建的rdd，其他的rdd都是由其他rdd转换来的，那么rdd之间就必然存在着一种线性的依赖关系，这种依赖关系能够让我们在部分计算结果丢失时通过重新计算恢复数据，达到容错的目的。</a:t>
            </a:r>
            <a:endParaRPr lang="x-none" altLang="zh-CN"/>
          </a:p>
          <a:p>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离散数据流（DStream）作为Spark Streaming中一个关键的程序抽象，DStream是通过一组时间序列上连续的RDD来表示的，每一个RDD都包含了特定时间间隔内的数据</a:t>
            </a:r>
            <a:endParaRPr lang="x-none" altLang="zh-CN"/>
          </a:p>
          <a:p>
            <a:endParaRPr lang="x-none" altLang="zh-CN"/>
          </a:p>
          <a:p>
            <a:r>
              <a:rPr lang="x-none" altLang="zh-CN">
                <a:sym typeface="+mn-ea"/>
              </a:rPr>
              <a:t>所以这里需要注意的是spark-streaming处理的对象不是单条数据，而是根据设定的时间间隔，将数据汇总到一定的量后再一并操作。</a:t>
            </a:r>
            <a:endParaRPr lang="x-none" altLang="zh-CN"/>
          </a:p>
          <a:p>
            <a:endParaRPr lang="x-none" altLang="zh-CN"/>
          </a:p>
          <a:p>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这里需要注意的是不是batch越小越好，因为每个batch的处理过程中，driver计算和生成task的工作量是相同的，</a:t>
            </a:r>
            <a:r>
              <a:rPr lang="x-none" altLang="zh-CN">
                <a:sym typeface="+mn-ea"/>
              </a:rPr>
              <a:t>batch越小，driver的负担越重，相应的可能会增加处理时间，</a:t>
            </a:r>
            <a:endParaRPr lang="x-none" altLang="zh-CN"/>
          </a:p>
          <a:p>
            <a:endParaRPr lang="x-none" altLang="zh-CN"/>
          </a:p>
          <a:p>
            <a:r>
              <a:rPr lang="x-none" altLang="zh-CN"/>
              <a:t>所以需要我们根据数据量和需求合理的设计每个批次的时间，来达到batch时间和处理时间的平衡。</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与RDD类似，DStream也提供了自己的一系列操作方法，这些操作可以分成三类：普通的转换操作、窗口转换操作和输出操作</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与RDD类似，DStream也提供了自己的一系列操作方法，这些操作可以分成三类：普通的转换操作、窗口转换操作和输出操作</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sym typeface="+mn-ea"/>
              </a:rPr>
              <a:t>批处理间隔、窗口间隔和滑动间隔是非常重要的三个时间概念</a:t>
            </a:r>
            <a:endParaRPr lang="x-none" altLang="zh-CN"/>
          </a:p>
          <a:p>
            <a:endParaRPr lang="x-none" altLang="zh-CN"/>
          </a:p>
          <a:p>
            <a:r>
              <a:rPr lang="x-none" altLang="zh-CN"/>
              <a:t>对于窗口操作而言，在其窗口内部会有N个批处理数据，批处理数据的大小由窗口间隔（window duration）决定，而窗口间隔指的就是窗口的持续时间，在窗口操作中，只有窗口的长度满足了才会触发批数据的处理。除了窗口的长度，窗口操作还有另一个重要的参数就是滑动间隔（slide duration），它指的是经过多长时间窗口滑动一次形成新的窗口，滑动窗口默认情况下和批次间隔的相同，而窗口间隔一般设置的要比它们两个大。在这里必须注意的一点是滑动间隔和窗口间隔的大小一定得设置为批处理间隔的整数倍。</a:t>
            </a:r>
            <a:endParaRPr lang="x-none" altLang="zh-CN"/>
          </a:p>
          <a:p>
            <a:endParaRPr lang="x-none" altLang="zh-CN"/>
          </a:p>
          <a:p>
            <a:r>
              <a:rPr lang="x-none" altLang="zh-CN"/>
              <a:t>如批处理间隔示意图所示，批处理间隔是1个时间单位，窗口间隔是3个时间单位，滑动间隔是2个时间单位。对于初始的窗口time 1-time 3，只有窗口间隔满足了才触发数据的处理。这里需要注意的一点是，初始的窗口有可能流入的数据没有撑满，但是随着时间的推进，窗口最终会被撑满。当每个2个时间单位，窗口滑动一次后，会有新的数据流入窗口，这时窗口会移去最早的两个时间单位的数据，而与最新的两个时间单位的数据进行汇总形成新的窗口（time3-time5）。</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Spark driver只需要简单地计算下一个batch需要处理Kafka中偏移量的范围，然后命令Spark Exectuor直接从Kafka相应Topic的分区中消费数据。换句话说，这种方法把Kafka当作成一个文件系统，然后像读文件一样来消费Topic中的数据。</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前两种语义发生的情况：</a:t>
            </a:r>
            <a:endParaRPr lang="x-none" altLang="zh-CN"/>
          </a:p>
          <a:p>
            <a:endParaRPr lang="x-none" altLang="zh-CN"/>
          </a:p>
          <a:p>
            <a:r>
              <a:rPr lang="x-none" altLang="zh-CN"/>
              <a:t>1. </a:t>
            </a:r>
            <a:r>
              <a:rPr lang="x-none" altLang="zh-CN">
                <a:sym typeface="+mn-ea"/>
              </a:rPr>
              <a:t>处理前提交offset</a:t>
            </a:r>
            <a:endParaRPr lang="x-none" altLang="zh-CN"/>
          </a:p>
          <a:p>
            <a:endParaRPr lang="x-none" altLang="zh-CN"/>
          </a:p>
          <a:p>
            <a:r>
              <a:rPr lang="x-none" altLang="zh-CN"/>
              <a:t>2. </a:t>
            </a:r>
            <a:r>
              <a:rPr lang="x-none" altLang="zh-CN">
                <a:sym typeface="+mn-ea"/>
              </a:rPr>
              <a:t>处理完，提交offset前挂了</a:t>
            </a:r>
            <a:endParaRPr lang="x-none" altLang="zh-CN">
              <a:sym typeface="+mn-ea"/>
            </a:endParaRPr>
          </a:p>
          <a:p>
            <a:endParaRPr lang="x-none" altLang="zh-CN"/>
          </a:p>
          <a:p>
            <a:r>
              <a:rPr lang="x-none" altLang="zh-CN"/>
              <a:t>如何保证exactly once，通常做法</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Standalone Spark 内置的cluster manager，可以快速启动一个集群</a:t>
            </a:r>
            <a:endParaRPr lang="zh-CN" altLang="en-US"/>
          </a:p>
          <a:p>
            <a:r>
              <a:rPr lang="zh-CN" altLang="en-US"/>
              <a:t>Apache Mesos 一个通用的Cluster manger，可以运行hadoop的Mapreduce和其他Service applications</a:t>
            </a:r>
            <a:endParaRPr lang="zh-CN" altLang="en-US"/>
          </a:p>
          <a:p>
            <a:r>
              <a:rPr lang="zh-CN" altLang="en-US"/>
              <a:t>Hadoop YARN Hadoop 2中的Clustger Manager</a:t>
            </a:r>
            <a:endParaRPr lang="zh-CN" altLang="en-US"/>
          </a:p>
          <a:p>
            <a:endParaRPr lang="zh-CN" altLang="en-US"/>
          </a:p>
          <a:p>
            <a:r>
              <a:rPr lang="x-none" altLang="zh-CN"/>
              <a:t>Master-Slave架构，Master负责计算、创建和分发任务，Slave负责执行任务</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Cluster模式下：</a:t>
            </a:r>
            <a:r>
              <a:rPr lang="zh-CN" altLang="en-US"/>
              <a:t>Driver运行于Worker节点，与Executor一样由Cluster Manager启动。</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Driver进程为主控进程，负责执行用户Application中的main方法，提交Job，并将Job转化为Task，在各个Executor进程间协调Task的调度。</a:t>
            </a:r>
            <a:endParaRPr lang="zh-CN" altLang="en-US"/>
          </a:p>
          <a:p>
            <a:endParaRPr lang="zh-CN" altLang="en-US"/>
          </a:p>
          <a:p>
            <a:r>
              <a:rPr lang="zh-CN" altLang="en-US"/>
              <a:t>运行在Worker上的Executor进程负责执行Task，并将结果返回给Driver，同时为需要缓存的RDD提供存储功能。</a:t>
            </a:r>
            <a:endParaRPr lang="zh-CN" altLang="en-US"/>
          </a:p>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所以实际上对rdd的计算在具体执行时是一个分区对应一个task，由多个并行的task对各自的分区数据进行计算。</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所以实际上对rdd的计算在具体执行时是一个分区对应一个task，由多个并行的task对各自的分区数据进行计算。</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x-none" altLang="zh-CN"/>
              <a:t>transform是在一个rdd的基础上做一些转换生成另一个rdd,</a:t>
            </a:r>
            <a:endParaRPr lang="x-none" altLang="zh-CN"/>
          </a:p>
          <a:p>
            <a:endParaRPr lang="x-none" altLang="zh-CN"/>
          </a:p>
          <a:p>
            <a:r>
              <a:rPr lang="x-none" altLang="zh-CN"/>
              <a:t>而actions则是触发一个Job，Job会被划分为一批计算任务提交到Executor上执行，任务计算完成后将计算结果返回到driver或是输出到外部存储系统。</a:t>
            </a:r>
            <a:endParaRPr lang="x-none" altLang="zh-CN"/>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755650" y="2852738"/>
            <a:ext cx="7772400" cy="1470025"/>
          </a:xfrm>
          <a:prstGeom prst="rect">
            <a:avLst/>
          </a:prstGeom>
          <a:noFill/>
          <a:ln w="9525">
            <a:noFill/>
            <a:miter/>
          </a:ln>
        </p:spPr>
        <p:txBody>
          <a:bodyPr anchor="ctr"/>
          <a:lstStyle>
            <a:lvl1pPr lvl="0">
              <a:defRPr kern="1200">
                <a:ea typeface="微软雅黑" charset="-122"/>
              </a:defRPr>
            </a:lvl1pPr>
          </a:lstStyle>
          <a:p>
            <a:pPr lvl="0"/>
            <a:r>
              <a:rPr lang="zh-CN" altLang="en-US"/>
              <a:t>单击此处编辑母版标题样式</a:t>
            </a:r>
            <a:endParaRPr lang="zh-CN" altLang="en-US"/>
          </a:p>
        </p:txBody>
      </p:sp>
      <p:sp>
        <p:nvSpPr>
          <p:cNvPr id="2051" name="副标题 2050"/>
          <p:cNvSpPr>
            <a:spLocks noGrp="1"/>
          </p:cNvSpPr>
          <p:nvPr>
            <p:ph type="subTitle" idx="1"/>
          </p:nvPr>
        </p:nvSpPr>
        <p:spPr>
          <a:xfrm>
            <a:off x="1403350" y="4725988"/>
            <a:ext cx="6400800" cy="841375"/>
          </a:xfrm>
          <a:prstGeom prst="rect">
            <a:avLst/>
          </a:prstGeom>
          <a:noFill/>
          <a:ln w="9525">
            <a:noFill/>
            <a:miter/>
          </a:ln>
        </p:spPr>
        <p:txBody>
          <a:bodyPr anchor="t"/>
          <a:lstStyle>
            <a:lvl1pPr marL="0" lvl="0" indent="0" algn="ctr">
              <a:buNone/>
              <a:defRPr kern="1200">
                <a:ea typeface="微软雅黑" charset="-122"/>
              </a:defRPr>
            </a:lvl1pPr>
            <a:lvl2pPr marL="457200" lvl="1" indent="-457200" algn="ctr">
              <a:buNone/>
              <a:defRPr kern="1200">
                <a:ea typeface="宋体" charset="-122"/>
              </a:defRPr>
            </a:lvl2pPr>
            <a:lvl3pPr marL="914400" lvl="2" indent="-914400" algn="ctr">
              <a:buNone/>
              <a:defRPr kern="1200">
                <a:ea typeface="宋体" charset="-122"/>
              </a:defRPr>
            </a:lvl3pPr>
            <a:lvl4pPr marL="1371600" lvl="3" indent="-1371600" algn="ctr">
              <a:buNone/>
              <a:defRPr kern="1200">
                <a:ea typeface="宋体" charset="-122"/>
              </a:defRPr>
            </a:lvl4pPr>
            <a:lvl5pPr marL="1828800" lvl="4" indent="-1828800" algn="ctr">
              <a:buNone/>
              <a:defRPr kern="1200">
                <a:ea typeface="宋体" charset="-122"/>
              </a:defRPr>
            </a:lvl5pPr>
          </a:lstStyle>
          <a:p>
            <a:pPr lvl="0"/>
            <a:r>
              <a:rPr lang="zh-CN" altLang="en-US"/>
              <a:t>单击此处编辑母版副标题样式</a:t>
            </a:r>
            <a:endParaRPr lang="zh-CN" altLang="en-US"/>
          </a:p>
        </p:txBody>
      </p:sp>
      <p:sp>
        <p:nvSpPr>
          <p:cNvPr id="2052" name="日期占位符 2051"/>
          <p:cNvSpPr>
            <a:spLocks noGrp="1"/>
          </p:cNvSpPr>
          <p:nvPr>
            <p:ph type="dt" sz="half" idx="2"/>
          </p:nvPr>
        </p:nvSpPr>
        <p:spPr>
          <a:xfrm>
            <a:off x="457200" y="6245225"/>
            <a:ext cx="2133600" cy="476250"/>
          </a:xfrm>
          <a:prstGeom prst="rect">
            <a:avLst/>
          </a:prstGeom>
          <a:noFill/>
          <a:ln w="9525">
            <a:noFill/>
            <a:miter/>
          </a:ln>
        </p:spPr>
        <p:txBody>
          <a:bodyPr anchor="t"/>
          <a:p>
            <a:endParaRPr lang="zh-CN" altLang="en-US" dirty="0"/>
          </a:p>
        </p:txBody>
      </p:sp>
      <p:sp>
        <p:nvSpPr>
          <p:cNvPr id="2053" name="页脚占位符 2052"/>
          <p:cNvSpPr>
            <a:spLocks noGrp="1"/>
          </p:cNvSpPr>
          <p:nvPr>
            <p:ph type="ftr" sz="quarter" idx="3"/>
          </p:nvPr>
        </p:nvSpPr>
        <p:spPr>
          <a:xfrm>
            <a:off x="3124200" y="6245225"/>
            <a:ext cx="2895600" cy="476250"/>
          </a:xfrm>
          <a:prstGeom prst="rect">
            <a:avLst/>
          </a:prstGeom>
          <a:noFill/>
          <a:ln w="9525">
            <a:noFill/>
            <a:miter/>
          </a:ln>
        </p:spPr>
        <p:txBody>
          <a:bodyPr anchor="t"/>
          <a:p>
            <a:endParaRPr lang="zh-CN" altLang="en-US" dirty="0"/>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miter/>
          </a:ln>
        </p:spPr>
        <p:txBody>
          <a:bodyPr anchor="t"/>
          <a:p>
            <a:fld id="{9A0DB2DC-4C9A-4742-B13C-FB6460FD3503}"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6544" y="276225"/>
            <a:ext cx="2059781" cy="5664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6225"/>
            <a:ext cx="6059936" cy="5664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a:p>
        </p:txBody>
      </p:sp>
      <p:sp>
        <p:nvSpPr>
          <p:cNvPr id="7" name="页脚占位符 6"/>
          <p:cNvSpPr>
            <a:spLocks noGrp="1"/>
          </p:cNvSpPr>
          <p:nvPr>
            <p:ph type="ftr" sz="quarter" idx="11"/>
          </p:nvPr>
        </p:nvSpPr>
        <p:spPr/>
        <p:txBody>
          <a:bodyPr/>
          <a:lstStyle/>
          <a:p>
            <a:pPr lvl="0"/>
            <a:endParaRPr lang="zh-CN"/>
          </a:p>
        </p:txBody>
      </p:sp>
      <p:sp>
        <p:nvSpPr>
          <p:cNvPr id="8" name="灯片编号占位符 7"/>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6725" y="1412875"/>
            <a:ext cx="4032504"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63821" y="1412875"/>
            <a:ext cx="4032504"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457200" y="276225"/>
            <a:ext cx="8229600" cy="849313"/>
          </a:xfrm>
          <a:prstGeom prst="rect">
            <a:avLst/>
          </a:prstGeom>
          <a:noFill/>
          <a:ln w="9525">
            <a:noFill/>
            <a:miter/>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66725" y="1412875"/>
            <a:ext cx="8229600" cy="4527550"/>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0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hyperlink" Target="http://gitlab.mobvista.com/dataplatfrom/ClusterDemo/tree/master/spark-streamin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82320" y="2708275"/>
            <a:ext cx="7326630" cy="643890"/>
          </a:xfrm>
          <a:prstGeom prst="rect">
            <a:avLst/>
          </a:prstGeom>
          <a:noFill/>
        </p:spPr>
        <p:txBody>
          <a:bodyPr wrap="square" rtlCol="0">
            <a:spAutoFit/>
            <a:scene3d>
              <a:camera prst="orthographicFront"/>
              <a:lightRig rig="threePt" dir="t"/>
            </a:scene3d>
          </a:bodyPr>
          <a:p>
            <a:pPr algn="ctr"/>
            <a:r>
              <a:rPr lang="x-none" altLang="zh-CN" sz="3600">
                <a:solidFill>
                  <a:schemeClr val="tx1"/>
                </a:solidFill>
                <a:effectLst>
                  <a:outerShdw blurRad="38100" dist="19050" dir="2700000" algn="tl" rotWithShape="0">
                    <a:schemeClr val="dk1">
                      <a:alpha val="40000"/>
                    </a:schemeClr>
                  </a:outerShdw>
                </a:effectLst>
                <a:sym typeface="+mn-ea"/>
              </a:rPr>
              <a:t>Spark-Streaming 专题分享</a:t>
            </a: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3029585" y="5328920"/>
            <a:ext cx="2766695" cy="367665"/>
          </a:xfrm>
          <a:prstGeom prst="rect">
            <a:avLst/>
          </a:prstGeom>
          <a:noFill/>
        </p:spPr>
        <p:txBody>
          <a:bodyPr wrap="square" rtlCol="0">
            <a:spAutoFit/>
          </a:bodyPr>
          <a:p>
            <a:pPr algn="ctr"/>
            <a:r>
              <a:rPr lang="x-none" altLang="zh-CN"/>
              <a:t>分享人： 侯嬴</a:t>
            </a:r>
            <a:endParaRPr lang="x-none"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3466465" cy="64008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a:t>
            </a:r>
            <a:endParaRPr lang="x-none" altLang="zh-CN" sz="3600">
              <a:solidFill>
                <a:schemeClr val="tx1"/>
              </a:solidFill>
              <a:effectLst>
                <a:outerShdw blurRad="38100" dist="19050" dir="2700000" algn="tl" rotWithShape="0">
                  <a:schemeClr val="dk1">
                    <a:alpha val="40000"/>
                  </a:schemeClr>
                </a:outerShdw>
              </a:effectLst>
            </a:endParaRPr>
          </a:p>
        </p:txBody>
      </p:sp>
      <p:grpSp>
        <p:nvGrpSpPr>
          <p:cNvPr id="35" name="组合 34"/>
          <p:cNvGrpSpPr/>
          <p:nvPr/>
        </p:nvGrpSpPr>
        <p:grpSpPr>
          <a:xfrm>
            <a:off x="539750" y="1703070"/>
            <a:ext cx="8138160" cy="4493260"/>
            <a:chOff x="850" y="2682"/>
            <a:chExt cx="12816" cy="7076"/>
          </a:xfrm>
        </p:grpSpPr>
        <p:grpSp>
          <p:nvGrpSpPr>
            <p:cNvPr id="33" name="组合 32"/>
            <p:cNvGrpSpPr/>
            <p:nvPr/>
          </p:nvGrpSpPr>
          <p:grpSpPr>
            <a:xfrm>
              <a:off x="850" y="2682"/>
              <a:ext cx="12816" cy="7077"/>
              <a:chOff x="850" y="2682"/>
              <a:chExt cx="12816" cy="7077"/>
            </a:xfrm>
          </p:grpSpPr>
          <p:sp>
            <p:nvSpPr>
              <p:cNvPr id="5" name="矩形 4"/>
              <p:cNvSpPr/>
              <p:nvPr/>
            </p:nvSpPr>
            <p:spPr>
              <a:xfrm>
                <a:off x="5275" y="2682"/>
                <a:ext cx="8391" cy="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a:off x="850" y="3784"/>
                <a:ext cx="3289" cy="5810"/>
                <a:chOff x="850" y="3219"/>
                <a:chExt cx="3289" cy="5810"/>
              </a:xfrm>
            </p:grpSpPr>
            <p:sp>
              <p:nvSpPr>
                <p:cNvPr id="4" name="矩形 3"/>
                <p:cNvSpPr/>
                <p:nvPr/>
              </p:nvSpPr>
              <p:spPr>
                <a:xfrm>
                  <a:off x="850" y="3219"/>
                  <a:ext cx="3289" cy="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076" y="4380"/>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Partition0</a:t>
                  </a:r>
                  <a:endParaRPr lang="x-none" altLang="zh-CN"/>
                </a:p>
              </p:txBody>
            </p:sp>
            <p:sp>
              <p:nvSpPr>
                <p:cNvPr id="7" name="矩形 6"/>
                <p:cNvSpPr/>
                <p:nvPr/>
              </p:nvSpPr>
              <p:spPr>
                <a:xfrm>
                  <a:off x="1076" y="7782"/>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Partition3</a:t>
                  </a:r>
                  <a:endParaRPr lang="x-none" altLang="zh-CN"/>
                </a:p>
              </p:txBody>
            </p:sp>
            <p:sp>
              <p:nvSpPr>
                <p:cNvPr id="8" name="矩形 7"/>
                <p:cNvSpPr/>
                <p:nvPr/>
              </p:nvSpPr>
              <p:spPr>
                <a:xfrm>
                  <a:off x="1076" y="6648"/>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Partition2</a:t>
                  </a:r>
                  <a:endParaRPr lang="x-none" altLang="zh-CN"/>
                </a:p>
              </p:txBody>
            </p:sp>
            <p:sp>
              <p:nvSpPr>
                <p:cNvPr id="9" name="矩形 8"/>
                <p:cNvSpPr/>
                <p:nvPr/>
              </p:nvSpPr>
              <p:spPr>
                <a:xfrm>
                  <a:off x="1076" y="5514"/>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Partition1</a:t>
                  </a:r>
                  <a:endParaRPr lang="x-none" altLang="zh-CN"/>
                </a:p>
              </p:txBody>
            </p:sp>
          </p:grpSp>
          <p:cxnSp>
            <p:nvCxnSpPr>
              <p:cNvPr id="10" name="直接连接符 9"/>
              <p:cNvCxnSpPr/>
              <p:nvPr/>
            </p:nvCxnSpPr>
            <p:spPr>
              <a:xfrm>
                <a:off x="5281" y="3394"/>
                <a:ext cx="8366" cy="0"/>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664" y="2685"/>
                <a:ext cx="3731" cy="720"/>
              </a:xfrm>
              <a:prstGeom prst="rect">
                <a:avLst/>
              </a:prstGeom>
              <a:noFill/>
            </p:spPr>
            <p:txBody>
              <a:bodyPr wrap="square" rtlCol="0">
                <a:spAutoFit/>
              </a:bodyPr>
              <a:p>
                <a:pPr algn="ctr"/>
                <a:r>
                  <a:rPr lang="x-none" altLang="zh-CN" sz="2400"/>
                  <a:t>Worker</a:t>
                </a:r>
                <a:endParaRPr lang="x-none" altLang="zh-CN" sz="2400"/>
              </a:p>
            </p:txBody>
          </p:sp>
          <p:sp>
            <p:nvSpPr>
              <p:cNvPr id="13" name="矩形 12"/>
              <p:cNvSpPr/>
              <p:nvPr/>
            </p:nvSpPr>
            <p:spPr>
              <a:xfrm>
                <a:off x="5502" y="4129"/>
                <a:ext cx="3266" cy="5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5725" y="4944"/>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rdd_0_0</a:t>
                </a:r>
                <a:endParaRPr lang="x-none" altLang="zh-CN"/>
              </a:p>
            </p:txBody>
          </p:sp>
          <p:sp>
            <p:nvSpPr>
              <p:cNvPr id="15" name="矩形 14"/>
              <p:cNvSpPr/>
              <p:nvPr/>
            </p:nvSpPr>
            <p:spPr>
              <a:xfrm>
                <a:off x="5725" y="8347"/>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ym typeface="+mn-ea"/>
                  </a:rPr>
                  <a:t>rdd_0_3</a:t>
                </a:r>
                <a:endParaRPr lang="x-none" altLang="zh-CN"/>
              </a:p>
            </p:txBody>
          </p:sp>
          <p:sp>
            <p:nvSpPr>
              <p:cNvPr id="16" name="矩形 15"/>
              <p:cNvSpPr/>
              <p:nvPr/>
            </p:nvSpPr>
            <p:spPr>
              <a:xfrm>
                <a:off x="5726" y="7213"/>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ym typeface="+mn-ea"/>
                  </a:rPr>
                  <a:t>rdd_0_2</a:t>
                </a:r>
                <a:endParaRPr lang="x-none" altLang="zh-CN"/>
              </a:p>
            </p:txBody>
          </p:sp>
          <p:sp>
            <p:nvSpPr>
              <p:cNvPr id="17" name="矩形 16"/>
              <p:cNvSpPr/>
              <p:nvPr/>
            </p:nvSpPr>
            <p:spPr>
              <a:xfrm>
                <a:off x="5726" y="6079"/>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ym typeface="+mn-ea"/>
                  </a:rPr>
                  <a:t>rdd_0_1</a:t>
                </a:r>
                <a:endParaRPr lang="x-none" altLang="zh-CN"/>
              </a:p>
            </p:txBody>
          </p:sp>
          <p:sp>
            <p:nvSpPr>
              <p:cNvPr id="18" name="矩形 17"/>
              <p:cNvSpPr/>
              <p:nvPr/>
            </p:nvSpPr>
            <p:spPr>
              <a:xfrm>
                <a:off x="9468" y="4945"/>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task</a:t>
                </a:r>
                <a:endParaRPr lang="x-none" altLang="zh-CN"/>
              </a:p>
            </p:txBody>
          </p:sp>
          <p:sp>
            <p:nvSpPr>
              <p:cNvPr id="19" name="矩形 18"/>
              <p:cNvSpPr/>
              <p:nvPr/>
            </p:nvSpPr>
            <p:spPr>
              <a:xfrm>
                <a:off x="9468" y="8347"/>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task</a:t>
                </a:r>
                <a:endParaRPr lang="x-none" altLang="zh-CN"/>
              </a:p>
            </p:txBody>
          </p:sp>
          <p:sp>
            <p:nvSpPr>
              <p:cNvPr id="20" name="矩形 19"/>
              <p:cNvSpPr/>
              <p:nvPr/>
            </p:nvSpPr>
            <p:spPr>
              <a:xfrm>
                <a:off x="9468" y="7213"/>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task</a:t>
                </a:r>
                <a:endParaRPr lang="x-none" altLang="zh-CN"/>
              </a:p>
            </p:txBody>
          </p:sp>
          <p:sp>
            <p:nvSpPr>
              <p:cNvPr id="21" name="矩形 20"/>
              <p:cNvSpPr/>
              <p:nvPr/>
            </p:nvSpPr>
            <p:spPr>
              <a:xfrm>
                <a:off x="9468" y="6079"/>
                <a:ext cx="2835" cy="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task</a:t>
                </a:r>
                <a:endParaRPr lang="x-none" altLang="zh-CN"/>
              </a:p>
            </p:txBody>
          </p:sp>
          <p:cxnSp>
            <p:nvCxnSpPr>
              <p:cNvPr id="22" name="直接箭头连接符 21"/>
              <p:cNvCxnSpPr>
                <a:stCxn id="6" idx="3"/>
                <a:endCxn id="14" idx="1"/>
              </p:cNvCxnSpPr>
              <p:nvPr/>
            </p:nvCxnSpPr>
            <p:spPr>
              <a:xfrm flipV="1">
                <a:off x="3911" y="5398"/>
                <a:ext cx="1814"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V="1">
                <a:off x="3911" y="8800"/>
                <a:ext cx="1814"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3911" y="7666"/>
                <a:ext cx="1814"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3911" y="6532"/>
                <a:ext cx="1814"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8560" y="5398"/>
                <a:ext cx="908"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8560" y="8800"/>
                <a:ext cx="908"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8560" y="7666"/>
                <a:ext cx="908"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V="1">
                <a:off x="8560" y="6532"/>
                <a:ext cx="908" cy="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5822" y="4359"/>
                <a:ext cx="2625" cy="528"/>
              </a:xfrm>
              <a:prstGeom prst="rect">
                <a:avLst/>
              </a:prstGeom>
              <a:noFill/>
            </p:spPr>
            <p:txBody>
              <a:bodyPr wrap="square" rtlCol="0">
                <a:spAutoFit/>
              </a:bodyPr>
              <a:p>
                <a:pPr algn="ctr"/>
                <a:r>
                  <a:rPr lang="x-none" altLang="zh-CN" sz="1600"/>
                  <a:t>BlockManager</a:t>
                </a:r>
                <a:endParaRPr lang="x-none" altLang="zh-CN" sz="1600"/>
              </a:p>
            </p:txBody>
          </p:sp>
          <p:sp>
            <p:nvSpPr>
              <p:cNvPr id="32" name="文本框 31"/>
              <p:cNvSpPr txBox="1"/>
              <p:nvPr/>
            </p:nvSpPr>
            <p:spPr>
              <a:xfrm>
                <a:off x="7884" y="3531"/>
                <a:ext cx="3171" cy="576"/>
              </a:xfrm>
              <a:prstGeom prst="rect">
                <a:avLst/>
              </a:prstGeom>
              <a:noFill/>
            </p:spPr>
            <p:txBody>
              <a:bodyPr wrap="square" rtlCol="0">
                <a:spAutoFit/>
              </a:bodyPr>
              <a:p>
                <a:pPr algn="ctr"/>
                <a:r>
                  <a:rPr lang="x-none" altLang="zh-CN"/>
                  <a:t>Executor</a:t>
                </a:r>
                <a:endParaRPr lang="x-none" altLang="zh-CN"/>
              </a:p>
            </p:txBody>
          </p:sp>
        </p:grpSp>
        <p:sp>
          <p:nvSpPr>
            <p:cNvPr id="34" name="文本框 33"/>
            <p:cNvSpPr txBox="1"/>
            <p:nvPr/>
          </p:nvSpPr>
          <p:spPr>
            <a:xfrm>
              <a:off x="1664" y="4157"/>
              <a:ext cx="1680" cy="576"/>
            </a:xfrm>
            <a:prstGeom prst="rect">
              <a:avLst/>
            </a:prstGeom>
            <a:noFill/>
          </p:spPr>
          <p:txBody>
            <a:bodyPr wrap="square" rtlCol="0">
              <a:spAutoFit/>
            </a:bodyPr>
            <a:p>
              <a:pPr algn="ctr"/>
              <a:r>
                <a:rPr lang="x-none" altLang="zh-CN"/>
                <a:t>RDD</a:t>
              </a:r>
              <a:endParaRPr lang="x-none" altLang="zh-C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RDD的操作-Transforms</a:t>
            </a:r>
            <a:endParaRPr lang="x-none" altLang="zh-CN" sz="3600">
              <a:solidFill>
                <a:schemeClr val="tx1"/>
              </a:solidFill>
              <a:effectLst>
                <a:outerShdw blurRad="38100" dist="19050" dir="2700000" algn="tl" rotWithShape="0">
                  <a:schemeClr val="dk1">
                    <a:alpha val="40000"/>
                  </a:schemeClr>
                </a:outerShdw>
              </a:effectLst>
            </a:endParaRPr>
          </a:p>
        </p:txBody>
      </p:sp>
      <p:graphicFrame>
        <p:nvGraphicFramePr>
          <p:cNvPr id="4" name="表格 3"/>
          <p:cNvGraphicFramePr/>
          <p:nvPr/>
        </p:nvGraphicFramePr>
        <p:xfrm>
          <a:off x="299085" y="1363980"/>
          <a:ext cx="8585835" cy="5142230"/>
        </p:xfrm>
        <a:graphic>
          <a:graphicData uri="http://schemas.openxmlformats.org/drawingml/2006/table">
            <a:tbl>
              <a:tblPr firstRow="1" bandRow="1">
                <a:tableStyleId>{5C22544A-7EE6-4342-B048-85BDC9FD1C3A}</a:tableStyleId>
              </a:tblPr>
              <a:tblGrid>
                <a:gridCol w="1987550"/>
                <a:gridCol w="6598285"/>
              </a:tblGrid>
              <a:tr h="421005">
                <a:tc>
                  <a:txBody>
                    <a:bodyPr/>
                    <a:p>
                      <a:pPr algn="ctr">
                        <a:buNone/>
                      </a:pPr>
                      <a:r>
                        <a:rPr lang="x-none">
                          <a:solidFill>
                            <a:schemeClr val="tx1"/>
                          </a:solidFill>
                        </a:rPr>
                        <a:t>转换</a:t>
                      </a:r>
                      <a:endParaRPr lang="x-none">
                        <a:solidFill>
                          <a:schemeClr val="tx1"/>
                        </a:solidFill>
                      </a:endParaRPr>
                    </a:p>
                  </a:txBody>
                  <a:tcPr/>
                </a:tc>
                <a:tc>
                  <a:txBody>
                    <a:bodyPr/>
                    <a:p>
                      <a:pPr algn="ctr">
                        <a:buNone/>
                      </a:pPr>
                      <a:r>
                        <a:rPr lang="x-none">
                          <a:solidFill>
                            <a:schemeClr val="tx1"/>
                          </a:solidFill>
                        </a:rPr>
                        <a:t>描述</a:t>
                      </a:r>
                      <a:endParaRPr lang="x-none">
                        <a:solidFill>
                          <a:schemeClr val="tx1"/>
                        </a:solidFill>
                      </a:endParaRPr>
                    </a:p>
                  </a:txBody>
                  <a:tcPr/>
                </a:tc>
              </a:tr>
              <a:tr h="735330">
                <a:tc>
                  <a:txBody>
                    <a:bodyPr/>
                    <a:p>
                      <a:pPr algn="ctr">
                        <a:buNone/>
                      </a:pPr>
                      <a:r>
                        <a:rPr lang="x-none">
                          <a:solidFill>
                            <a:schemeClr val="tx1"/>
                          </a:solidFill>
                        </a:rPr>
                        <a:t>map(func)</a:t>
                      </a:r>
                      <a:endParaRPr lang="x-none">
                        <a:solidFill>
                          <a:schemeClr val="tx1"/>
                        </a:solidFill>
                      </a:endParaRPr>
                    </a:p>
                  </a:txBody>
                  <a:tcPr/>
                </a:tc>
                <a:tc>
                  <a:txBody>
                    <a:bodyPr/>
                    <a:p>
                      <a:pPr algn="ctr">
                        <a:buNone/>
                      </a:pPr>
                      <a:r>
                        <a:rPr>
                          <a:solidFill>
                            <a:schemeClr val="tx1"/>
                          </a:solidFill>
                        </a:rPr>
                        <a:t>参数是函数，函数应用于RDD每一个元素，返回值是新的RDD</a:t>
                      </a:r>
                      <a:endParaRPr>
                        <a:solidFill>
                          <a:schemeClr val="tx1"/>
                        </a:solidFill>
                      </a:endParaRPr>
                    </a:p>
                  </a:txBody>
                  <a:tcPr/>
                </a:tc>
              </a:tr>
              <a:tr h="734060">
                <a:tc>
                  <a:txBody>
                    <a:bodyPr/>
                    <a:p>
                      <a:pPr algn="ctr">
                        <a:buNone/>
                      </a:pPr>
                      <a:r>
                        <a:rPr>
                          <a:solidFill>
                            <a:schemeClr val="tx1"/>
                          </a:solidFill>
                        </a:rPr>
                        <a:t>flatMap(</a:t>
                      </a:r>
                      <a:r>
                        <a:rPr lang="x-none">
                          <a:solidFill>
                            <a:schemeClr val="tx1"/>
                          </a:solidFill>
                        </a:rPr>
                        <a:t>func</a:t>
                      </a:r>
                      <a:r>
                        <a:rPr>
                          <a:solidFill>
                            <a:schemeClr val="tx1"/>
                          </a:solidFill>
                        </a:rPr>
                        <a:t>)</a:t>
                      </a:r>
                      <a:endParaRPr>
                        <a:solidFill>
                          <a:schemeClr val="tx1"/>
                        </a:solidFill>
                      </a:endParaRPr>
                    </a:p>
                  </a:txBody>
                  <a:tcPr/>
                </a:tc>
                <a:tc>
                  <a:txBody>
                    <a:bodyPr/>
                    <a:p>
                      <a:pPr algn="ctr">
                        <a:buNone/>
                      </a:pPr>
                      <a:r>
                        <a:rPr>
                          <a:solidFill>
                            <a:schemeClr val="tx1"/>
                          </a:solidFill>
                        </a:rPr>
                        <a:t>参数是函数，函数应用于RDD每一个元素，将元素数据进行拆分，变成迭代器，返回值是新的RDD</a:t>
                      </a:r>
                      <a:endParaRPr>
                        <a:solidFill>
                          <a:schemeClr val="tx1"/>
                        </a:solidFill>
                      </a:endParaRPr>
                    </a:p>
                  </a:txBody>
                  <a:tcPr/>
                </a:tc>
              </a:tr>
              <a:tr h="735330">
                <a:tc>
                  <a:txBody>
                    <a:bodyPr/>
                    <a:p>
                      <a:pPr algn="ctr">
                        <a:buNone/>
                      </a:pPr>
                      <a:r>
                        <a:rPr>
                          <a:solidFill>
                            <a:schemeClr val="tx1"/>
                          </a:solidFill>
                        </a:rPr>
                        <a:t>filter(</a:t>
                      </a:r>
                      <a:r>
                        <a:rPr lang="x-none">
                          <a:solidFill>
                            <a:schemeClr val="tx1"/>
                          </a:solidFill>
                        </a:rPr>
                        <a:t>func</a:t>
                      </a:r>
                      <a:r>
                        <a:rPr>
                          <a:solidFill>
                            <a:schemeClr val="tx1"/>
                          </a:solidFill>
                        </a:rPr>
                        <a:t>)</a:t>
                      </a:r>
                      <a:endParaRPr>
                        <a:solidFill>
                          <a:schemeClr val="tx1"/>
                        </a:solidFill>
                      </a:endParaRPr>
                    </a:p>
                  </a:txBody>
                  <a:tcPr/>
                </a:tc>
                <a:tc>
                  <a:txBody>
                    <a:bodyPr/>
                    <a:p>
                      <a:pPr algn="ctr">
                        <a:buNone/>
                      </a:pPr>
                      <a:r>
                        <a:rPr>
                          <a:solidFill>
                            <a:schemeClr val="tx1"/>
                          </a:solidFill>
                        </a:rPr>
                        <a:t>参数是函数，函数会过滤掉不符合条件的元素，返回值是新的RDD</a:t>
                      </a:r>
                      <a:endParaRPr>
                        <a:solidFill>
                          <a:schemeClr val="tx1"/>
                        </a:solidFill>
                      </a:endParaRPr>
                    </a:p>
                  </a:txBody>
                  <a:tcPr/>
                </a:tc>
              </a:tr>
              <a:tr h="421005">
                <a:tc>
                  <a:txBody>
                    <a:bodyPr/>
                    <a:p>
                      <a:pPr algn="ctr">
                        <a:buNone/>
                      </a:pPr>
                      <a:r>
                        <a:rPr>
                          <a:solidFill>
                            <a:schemeClr val="tx1"/>
                          </a:solidFill>
                        </a:rPr>
                        <a:t>distinct()</a:t>
                      </a:r>
                      <a:endParaRPr>
                        <a:solidFill>
                          <a:schemeClr val="tx1"/>
                        </a:solidFill>
                      </a:endParaRPr>
                    </a:p>
                  </a:txBody>
                  <a:tcPr/>
                </a:tc>
                <a:tc>
                  <a:txBody>
                    <a:bodyPr/>
                    <a:p>
                      <a:pPr algn="ctr">
                        <a:buNone/>
                      </a:pPr>
                      <a:r>
                        <a:rPr>
                          <a:solidFill>
                            <a:schemeClr val="tx1"/>
                          </a:solidFill>
                        </a:rPr>
                        <a:t>没有参数，将RDD里的元素进行去重操作</a:t>
                      </a:r>
                      <a:endParaRPr>
                        <a:solidFill>
                          <a:schemeClr val="tx1"/>
                        </a:solidFill>
                      </a:endParaRPr>
                    </a:p>
                  </a:txBody>
                  <a:tcPr/>
                </a:tc>
              </a:tr>
              <a:tr h="512445">
                <a:tc>
                  <a:txBody>
                    <a:bodyPr/>
                    <a:p>
                      <a:pPr algn="ctr">
                        <a:buNone/>
                      </a:pPr>
                      <a:r>
                        <a:rPr>
                          <a:solidFill>
                            <a:schemeClr val="tx1"/>
                          </a:solidFill>
                        </a:rPr>
                        <a:t>union()</a:t>
                      </a:r>
                      <a:endParaRPr>
                        <a:solidFill>
                          <a:schemeClr val="tx1"/>
                        </a:solidFill>
                      </a:endParaRPr>
                    </a:p>
                  </a:txBody>
                  <a:tcPr/>
                </a:tc>
                <a:tc>
                  <a:txBody>
                    <a:bodyPr/>
                    <a:p>
                      <a:pPr algn="ctr">
                        <a:buNone/>
                      </a:pPr>
                      <a:r>
                        <a:rPr>
                          <a:solidFill>
                            <a:schemeClr val="tx1"/>
                          </a:solidFill>
                        </a:rPr>
                        <a:t>参数是RDD，生成包含两个RDD所有元素的新RDD</a:t>
                      </a:r>
                      <a:endParaRPr>
                        <a:solidFill>
                          <a:schemeClr val="tx1"/>
                        </a:solidFill>
                      </a:endParaRPr>
                    </a:p>
                  </a:txBody>
                  <a:tcPr/>
                </a:tc>
              </a:tr>
              <a:tr h="493395">
                <a:tc>
                  <a:txBody>
                    <a:bodyPr/>
                    <a:p>
                      <a:pPr algn="ctr">
                        <a:buNone/>
                      </a:pPr>
                      <a:r>
                        <a:rPr>
                          <a:solidFill>
                            <a:schemeClr val="tx1"/>
                          </a:solidFill>
                        </a:rPr>
                        <a:t>intersection()</a:t>
                      </a:r>
                      <a:endParaRPr>
                        <a:solidFill>
                          <a:schemeClr val="tx1"/>
                        </a:solidFill>
                      </a:endParaRPr>
                    </a:p>
                  </a:txBody>
                  <a:tcPr/>
                </a:tc>
                <a:tc>
                  <a:txBody>
                    <a:bodyPr/>
                    <a:p>
                      <a:pPr algn="ctr">
                        <a:buNone/>
                      </a:pPr>
                      <a:r>
                        <a:rPr>
                          <a:solidFill>
                            <a:schemeClr val="tx1"/>
                          </a:solidFill>
                        </a:rPr>
                        <a:t>参数是RDD，求出两个RDD的共同元素</a:t>
                      </a:r>
                      <a:endParaRPr>
                        <a:solidFill>
                          <a:schemeClr val="tx1"/>
                        </a:solidFill>
                      </a:endParaRPr>
                    </a:p>
                  </a:txBody>
                  <a:tcPr/>
                </a:tc>
              </a:tr>
              <a:tr h="544830">
                <a:tc>
                  <a:txBody>
                    <a:bodyPr/>
                    <a:p>
                      <a:pPr algn="ctr">
                        <a:buNone/>
                      </a:pPr>
                      <a:r>
                        <a:rPr>
                          <a:solidFill>
                            <a:schemeClr val="tx1"/>
                          </a:solidFill>
                        </a:rPr>
                        <a:t>subtract()</a:t>
                      </a:r>
                      <a:endParaRPr>
                        <a:solidFill>
                          <a:schemeClr val="tx1"/>
                        </a:solidFill>
                      </a:endParaRPr>
                    </a:p>
                  </a:txBody>
                  <a:tcPr/>
                </a:tc>
                <a:tc>
                  <a:txBody>
                    <a:bodyPr/>
                    <a:p>
                      <a:pPr algn="ctr">
                        <a:buNone/>
                      </a:pPr>
                      <a:r>
                        <a:rPr>
                          <a:solidFill>
                            <a:schemeClr val="tx1"/>
                          </a:solidFill>
                        </a:rPr>
                        <a:t>参数是RDD，将原RDD里和参数RDD里相同的元素去掉</a:t>
                      </a:r>
                      <a:endParaRPr>
                        <a:solidFill>
                          <a:schemeClr val="tx1"/>
                        </a:solidFill>
                      </a:endParaRPr>
                    </a:p>
                  </a:txBody>
                  <a:tcPr/>
                </a:tc>
              </a:tr>
              <a:tr h="544830">
                <a:tc>
                  <a:txBody>
                    <a:bodyPr/>
                    <a:p>
                      <a:pPr algn="ctr">
                        <a:buNone/>
                      </a:pPr>
                      <a:r>
                        <a:rPr lang="x-none">
                          <a:solidFill>
                            <a:schemeClr val="tx1"/>
                          </a:solidFill>
                        </a:rPr>
                        <a:t>join()</a:t>
                      </a:r>
                      <a:endParaRPr lang="x-none">
                        <a:solidFill>
                          <a:schemeClr val="tx1"/>
                        </a:solidFill>
                      </a:endParaRPr>
                    </a:p>
                  </a:txBody>
                  <a:tcPr/>
                </a:tc>
                <a:tc>
                  <a:txBody>
                    <a:bodyPr/>
                    <a:p>
                      <a:pPr algn="ctr">
                        <a:buNone/>
                      </a:pPr>
                      <a:r>
                        <a:rPr lang="x-none">
                          <a:solidFill>
                            <a:schemeClr val="tx1"/>
                          </a:solidFill>
                        </a:rPr>
                        <a:t>参数是RDD，将两个key-value类型的RDD根据相同的key连接到一起</a:t>
                      </a:r>
                      <a:endParaRPr lang="x-none">
                        <a:solidFill>
                          <a:schemeClr val="tx1"/>
                        </a:solidFill>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RDD的操作-Actions</a:t>
            </a:r>
            <a:endParaRPr lang="x-none" altLang="zh-CN" sz="3600">
              <a:solidFill>
                <a:schemeClr val="tx1"/>
              </a:solidFill>
              <a:effectLst>
                <a:outerShdw blurRad="38100" dist="19050" dir="2700000" algn="tl" rotWithShape="0">
                  <a:schemeClr val="dk1">
                    <a:alpha val="40000"/>
                  </a:schemeClr>
                </a:outerShdw>
              </a:effectLst>
            </a:endParaRPr>
          </a:p>
        </p:txBody>
      </p:sp>
      <p:graphicFrame>
        <p:nvGraphicFramePr>
          <p:cNvPr id="4" name="表格 3"/>
          <p:cNvGraphicFramePr/>
          <p:nvPr/>
        </p:nvGraphicFramePr>
        <p:xfrm>
          <a:off x="299085" y="1363980"/>
          <a:ext cx="8585835" cy="4813935"/>
        </p:xfrm>
        <a:graphic>
          <a:graphicData uri="http://schemas.openxmlformats.org/drawingml/2006/table">
            <a:tbl>
              <a:tblPr firstRow="1" bandRow="1">
                <a:tableStyleId>{5C22544A-7EE6-4342-B048-85BDC9FD1C3A}</a:tableStyleId>
              </a:tblPr>
              <a:tblGrid>
                <a:gridCol w="1987550"/>
                <a:gridCol w="6598285"/>
              </a:tblGrid>
              <a:tr h="421005">
                <a:tc>
                  <a:txBody>
                    <a:bodyPr/>
                    <a:p>
                      <a:pPr algn="ctr">
                        <a:buNone/>
                      </a:pPr>
                      <a:r>
                        <a:rPr lang="x-none">
                          <a:solidFill>
                            <a:schemeClr val="tx1"/>
                          </a:solidFill>
                        </a:rPr>
                        <a:t>转换</a:t>
                      </a:r>
                      <a:endParaRPr lang="x-none">
                        <a:solidFill>
                          <a:schemeClr val="tx1"/>
                        </a:solidFill>
                      </a:endParaRPr>
                    </a:p>
                  </a:txBody>
                  <a:tcPr/>
                </a:tc>
                <a:tc>
                  <a:txBody>
                    <a:bodyPr/>
                    <a:p>
                      <a:pPr algn="ctr">
                        <a:buNone/>
                      </a:pPr>
                      <a:r>
                        <a:rPr lang="x-none">
                          <a:solidFill>
                            <a:schemeClr val="tx1"/>
                          </a:solidFill>
                        </a:rPr>
                        <a:t>描述</a:t>
                      </a:r>
                      <a:endParaRPr lang="x-none">
                        <a:solidFill>
                          <a:schemeClr val="tx1"/>
                        </a:solidFill>
                      </a:endParaRPr>
                    </a:p>
                  </a:txBody>
                  <a:tcPr/>
                </a:tc>
              </a:tr>
              <a:tr h="516255">
                <a:tc>
                  <a:txBody>
                    <a:bodyPr/>
                    <a:p>
                      <a:pPr algn="ctr">
                        <a:buNone/>
                      </a:pPr>
                      <a:r>
                        <a:rPr lang="x-none">
                          <a:solidFill>
                            <a:schemeClr val="tx1"/>
                          </a:solidFill>
                        </a:rPr>
                        <a:t>collect()</a:t>
                      </a:r>
                      <a:endParaRPr lang="x-none">
                        <a:solidFill>
                          <a:schemeClr val="tx1"/>
                        </a:solidFill>
                      </a:endParaRPr>
                    </a:p>
                  </a:txBody>
                  <a:tcPr/>
                </a:tc>
                <a:tc>
                  <a:txBody>
                    <a:bodyPr/>
                    <a:p>
                      <a:pPr algn="ctr">
                        <a:buNone/>
                      </a:pPr>
                      <a:r>
                        <a:rPr>
                          <a:solidFill>
                            <a:schemeClr val="tx1"/>
                          </a:solidFill>
                        </a:rPr>
                        <a:t>返回RDD所有元素</a:t>
                      </a:r>
                      <a:endParaRPr>
                        <a:solidFill>
                          <a:schemeClr val="tx1"/>
                        </a:solidFill>
                      </a:endParaRPr>
                    </a:p>
                  </a:txBody>
                  <a:tcPr/>
                </a:tc>
              </a:tr>
              <a:tr h="514985">
                <a:tc>
                  <a:txBody>
                    <a:bodyPr/>
                    <a:p>
                      <a:pPr algn="ctr">
                        <a:buNone/>
                      </a:pPr>
                      <a:r>
                        <a:rPr>
                          <a:solidFill>
                            <a:schemeClr val="tx1"/>
                          </a:solidFill>
                        </a:rPr>
                        <a:t>count()</a:t>
                      </a:r>
                      <a:endParaRPr>
                        <a:solidFill>
                          <a:schemeClr val="tx1"/>
                        </a:solidFill>
                      </a:endParaRPr>
                    </a:p>
                  </a:txBody>
                  <a:tcPr/>
                </a:tc>
                <a:tc>
                  <a:txBody>
                    <a:bodyPr/>
                    <a:p>
                      <a:pPr algn="ctr">
                        <a:buNone/>
                      </a:pPr>
                      <a:r>
                        <a:rPr>
                          <a:solidFill>
                            <a:schemeClr val="tx1"/>
                          </a:solidFill>
                        </a:rPr>
                        <a:t>RDD里元素个数</a:t>
                      </a:r>
                      <a:endParaRPr>
                        <a:solidFill>
                          <a:schemeClr val="tx1"/>
                        </a:solidFill>
                      </a:endParaRPr>
                    </a:p>
                  </a:txBody>
                  <a:tcPr/>
                </a:tc>
              </a:tr>
              <a:tr h="570230">
                <a:tc>
                  <a:txBody>
                    <a:bodyPr/>
                    <a:p>
                      <a:pPr algn="ctr">
                        <a:buNone/>
                      </a:pPr>
                      <a:r>
                        <a:rPr lang="x-none">
                          <a:solidFill>
                            <a:schemeClr val="tx1"/>
                          </a:solidFill>
                        </a:rPr>
                        <a:t>first()</a:t>
                      </a:r>
                      <a:endParaRPr lang="x-none">
                        <a:solidFill>
                          <a:schemeClr val="tx1"/>
                        </a:solidFill>
                      </a:endParaRPr>
                    </a:p>
                  </a:txBody>
                  <a:tcPr/>
                </a:tc>
                <a:tc>
                  <a:txBody>
                    <a:bodyPr/>
                    <a:p>
                      <a:pPr algn="ctr">
                        <a:buNone/>
                      </a:pPr>
                      <a:r>
                        <a:rPr lang="x-none">
                          <a:solidFill>
                            <a:schemeClr val="tx1"/>
                          </a:solidFill>
                        </a:rPr>
                        <a:t>返回数据集的第一个元素</a:t>
                      </a:r>
                      <a:endParaRPr lang="x-none">
                        <a:solidFill>
                          <a:schemeClr val="tx1"/>
                        </a:solidFill>
                      </a:endParaRPr>
                    </a:p>
                  </a:txBody>
                  <a:tcPr/>
                </a:tc>
              </a:tr>
              <a:tr h="567690">
                <a:tc>
                  <a:txBody>
                    <a:bodyPr/>
                    <a:p>
                      <a:pPr algn="ctr">
                        <a:buNone/>
                      </a:pPr>
                      <a:r>
                        <a:rPr lang="x-none">
                          <a:solidFill>
                            <a:schemeClr val="tx1"/>
                          </a:solidFill>
                        </a:rPr>
                        <a:t>take(n)</a:t>
                      </a:r>
                      <a:endParaRPr lang="x-none">
                        <a:solidFill>
                          <a:schemeClr val="tx1"/>
                        </a:solidFill>
                      </a:endParaRPr>
                    </a:p>
                  </a:txBody>
                  <a:tcPr/>
                </a:tc>
                <a:tc>
                  <a:txBody>
                    <a:bodyPr/>
                    <a:p>
                      <a:pPr algn="ctr">
                        <a:buNone/>
                      </a:pPr>
                      <a:r>
                        <a:rPr lang="x-none">
                          <a:solidFill>
                            <a:schemeClr val="tx1"/>
                          </a:solidFill>
                        </a:rPr>
                        <a:t>返回数据集的前n个元素组成的数组</a:t>
                      </a:r>
                      <a:endParaRPr lang="x-none">
                        <a:solidFill>
                          <a:schemeClr val="tx1"/>
                        </a:solidFill>
                      </a:endParaRPr>
                    </a:p>
                  </a:txBody>
                  <a:tcPr/>
                </a:tc>
              </a:tr>
              <a:tr h="640715">
                <a:tc>
                  <a:txBody>
                    <a:bodyPr/>
                    <a:p>
                      <a:pPr algn="ctr">
                        <a:buNone/>
                      </a:pPr>
                      <a:r>
                        <a:rPr lang="x-none">
                          <a:solidFill>
                            <a:schemeClr val="tx1"/>
                          </a:solidFill>
                        </a:rPr>
                        <a:t>foreach(func)</a:t>
                      </a:r>
                      <a:endParaRPr lang="x-none">
                        <a:solidFill>
                          <a:schemeClr val="tx1"/>
                        </a:solidFill>
                      </a:endParaRPr>
                    </a:p>
                  </a:txBody>
                  <a:tcPr/>
                </a:tc>
                <a:tc>
                  <a:txBody>
                    <a:bodyPr/>
                    <a:p>
                      <a:pPr algn="ctr">
                        <a:buNone/>
                      </a:pPr>
                      <a:r>
                        <a:rPr lang="x-none">
                          <a:solidFill>
                            <a:schemeClr val="tx1"/>
                          </a:solidFill>
                        </a:rPr>
                        <a:t>参数是函数，对RDD每个元素都是使用特定函数</a:t>
                      </a:r>
                      <a:endParaRPr lang="x-none">
                        <a:solidFill>
                          <a:schemeClr val="tx1"/>
                        </a:solidFill>
                      </a:endParaRPr>
                    </a:p>
                  </a:txBody>
                  <a:tcPr/>
                </a:tc>
              </a:tr>
              <a:tr h="493395">
                <a:tc>
                  <a:txBody>
                    <a:bodyPr/>
                    <a:p>
                      <a:pPr algn="ctr">
                        <a:buNone/>
                      </a:pPr>
                      <a:r>
                        <a:rPr lang="x-none">
                          <a:solidFill>
                            <a:schemeClr val="tx1"/>
                          </a:solidFill>
                        </a:rPr>
                        <a:t>countByKey()</a:t>
                      </a:r>
                      <a:endParaRPr lang="x-none">
                        <a:solidFill>
                          <a:schemeClr val="tx1"/>
                        </a:solidFill>
                      </a:endParaRPr>
                    </a:p>
                  </a:txBody>
                  <a:tcPr/>
                </a:tc>
                <a:tc>
                  <a:txBody>
                    <a:bodyPr/>
                    <a:p>
                      <a:pPr algn="ctr">
                        <a:buNone/>
                      </a:pPr>
                      <a:r>
                        <a:rPr lang="x-none">
                          <a:solidFill>
                            <a:schemeClr val="tx1"/>
                          </a:solidFill>
                        </a:rPr>
                        <a:t>对key-value类型的RDD有效，返回一个key-count对的map，表示一个key对应的元素个数</a:t>
                      </a:r>
                      <a:endParaRPr lang="x-none">
                        <a:solidFill>
                          <a:schemeClr val="tx1"/>
                        </a:solidFill>
                      </a:endParaRPr>
                    </a:p>
                  </a:txBody>
                  <a:tcPr/>
                </a:tc>
              </a:tr>
              <a:tr h="544830">
                <a:tc>
                  <a:txBody>
                    <a:bodyPr/>
                    <a:p>
                      <a:pPr algn="ctr">
                        <a:buNone/>
                      </a:pPr>
                      <a:r>
                        <a:rPr lang="x-none">
                          <a:solidFill>
                            <a:schemeClr val="tx1"/>
                          </a:solidFill>
                        </a:rPr>
                        <a:t>saveAsTextFile()</a:t>
                      </a:r>
                      <a:endParaRPr lang="x-none">
                        <a:solidFill>
                          <a:schemeClr val="tx1"/>
                        </a:solidFill>
                      </a:endParaRPr>
                    </a:p>
                  </a:txBody>
                  <a:tcPr/>
                </a:tc>
                <a:tc>
                  <a:txBody>
                    <a:bodyPr/>
                    <a:p>
                      <a:pPr algn="ctr">
                        <a:buNone/>
                      </a:pPr>
                      <a:r>
                        <a:rPr lang="x-none">
                          <a:solidFill>
                            <a:schemeClr val="tx1"/>
                          </a:solidFill>
                        </a:rPr>
                        <a:t>将数据集的元素以文本文件形式保存到外部存储</a:t>
                      </a:r>
                      <a:endParaRPr lang="x-none">
                        <a:solidFill>
                          <a:schemeClr val="tx1"/>
                        </a:solidFill>
                      </a:endParaRPr>
                    </a:p>
                  </a:txBody>
                  <a:tcPr/>
                </a:tc>
              </a:tr>
              <a:tr h="544830">
                <a:tc>
                  <a:txBody>
                    <a:bodyPr/>
                    <a:p>
                      <a:pPr algn="ctr">
                        <a:buNone/>
                      </a:pPr>
                      <a:r>
                        <a:rPr lang="x-none">
                          <a:solidFill>
                            <a:schemeClr val="tx1"/>
                          </a:solidFill>
                        </a:rPr>
                        <a:t>reduce(func)</a:t>
                      </a:r>
                      <a:endParaRPr lang="x-none">
                        <a:solidFill>
                          <a:schemeClr val="tx1"/>
                        </a:solidFill>
                      </a:endParaRPr>
                    </a:p>
                  </a:txBody>
                  <a:tcPr/>
                </a:tc>
                <a:tc>
                  <a:txBody>
                    <a:bodyPr/>
                    <a:p>
                      <a:pPr algn="ctr">
                        <a:buNone/>
                      </a:pPr>
                      <a:r>
                        <a:rPr lang="x-none">
                          <a:solidFill>
                            <a:schemeClr val="tx1"/>
                          </a:solidFill>
                        </a:rPr>
                        <a:t>聚集所有元素，返回一个处理结果</a:t>
                      </a:r>
                      <a:endParaRPr lang="x-none">
                        <a:solidFill>
                          <a:schemeClr val="tx1"/>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RDD的操作图示-map</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828040" y="1196340"/>
            <a:ext cx="7093585" cy="5509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RDD的操作图示-flatMap</a:t>
            </a:r>
            <a:endParaRPr lang="x-none" altLang="zh-CN" sz="3600">
              <a:solidFill>
                <a:schemeClr val="tx1"/>
              </a:solidFill>
              <a:effectLst>
                <a:outerShdw blurRad="38100" dist="19050" dir="2700000" algn="tl" rotWithShape="0">
                  <a:schemeClr val="dk1">
                    <a:alpha val="40000"/>
                  </a:schemeClr>
                </a:outerShdw>
              </a:effectLst>
            </a:endParaRPr>
          </a:p>
        </p:txBody>
      </p:sp>
      <p:grpSp>
        <p:nvGrpSpPr>
          <p:cNvPr id="12" name="组合 11"/>
          <p:cNvGrpSpPr/>
          <p:nvPr/>
        </p:nvGrpSpPr>
        <p:grpSpPr>
          <a:xfrm>
            <a:off x="539750" y="1340485"/>
            <a:ext cx="7920990" cy="5113020"/>
            <a:chOff x="850" y="2111"/>
            <a:chExt cx="12474" cy="8052"/>
          </a:xfrm>
        </p:grpSpPr>
        <p:sp>
          <p:nvSpPr>
            <p:cNvPr id="8" name="矩形 7"/>
            <p:cNvSpPr/>
            <p:nvPr/>
          </p:nvSpPr>
          <p:spPr>
            <a:xfrm>
              <a:off x="850" y="2565"/>
              <a:ext cx="5443" cy="6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305" y="3018"/>
              <a:ext cx="4485" cy="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"1 2 3"</a:t>
              </a:r>
              <a:endParaRPr lang="x-none" altLang="zh-CN">
                <a:solidFill>
                  <a:schemeClr val="tx1"/>
                </a:solidFill>
              </a:endParaRPr>
            </a:p>
          </p:txBody>
        </p:sp>
        <p:sp>
          <p:nvSpPr>
            <p:cNvPr id="5" name="矩形 4"/>
            <p:cNvSpPr/>
            <p:nvPr/>
          </p:nvSpPr>
          <p:spPr>
            <a:xfrm>
              <a:off x="1304" y="7895"/>
              <a:ext cx="4485" cy="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"b c d"</a:t>
              </a:r>
              <a:endParaRPr lang="x-none" altLang="zh-CN">
                <a:solidFill>
                  <a:schemeClr val="tx1"/>
                </a:solidFill>
              </a:endParaRPr>
            </a:p>
          </p:txBody>
        </p:sp>
        <p:sp>
          <p:nvSpPr>
            <p:cNvPr id="6" name="矩形 5"/>
            <p:cNvSpPr/>
            <p:nvPr/>
          </p:nvSpPr>
          <p:spPr>
            <a:xfrm>
              <a:off x="1304" y="6307"/>
              <a:ext cx="4485" cy="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"3 5 6"</a:t>
              </a:r>
              <a:endParaRPr lang="x-none" altLang="zh-CN">
                <a:solidFill>
                  <a:schemeClr val="tx1"/>
                </a:solidFill>
              </a:endParaRPr>
            </a:p>
          </p:txBody>
        </p:sp>
        <p:sp>
          <p:nvSpPr>
            <p:cNvPr id="7" name="矩形 6"/>
            <p:cNvSpPr/>
            <p:nvPr/>
          </p:nvSpPr>
          <p:spPr>
            <a:xfrm>
              <a:off x="1304" y="4606"/>
              <a:ext cx="4485" cy="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"a b c"</a:t>
              </a:r>
              <a:endParaRPr lang="x-none" altLang="zh-CN">
                <a:solidFill>
                  <a:schemeClr val="tx1"/>
                </a:solidFill>
              </a:endParaRPr>
            </a:p>
          </p:txBody>
        </p:sp>
        <p:sp>
          <p:nvSpPr>
            <p:cNvPr id="9" name="矩形 8"/>
            <p:cNvSpPr/>
            <p:nvPr/>
          </p:nvSpPr>
          <p:spPr>
            <a:xfrm>
              <a:off x="9242" y="2111"/>
              <a:ext cx="4082" cy="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2400">
                  <a:solidFill>
                    <a:schemeClr val="tx1"/>
                  </a:solidFill>
                </a:rPr>
                <a:t>"1"</a:t>
              </a:r>
              <a:endParaRPr lang="x-none" altLang="zh-CN" sz="2400">
                <a:solidFill>
                  <a:schemeClr val="tx1"/>
                </a:solidFill>
              </a:endParaRPr>
            </a:p>
            <a:p>
              <a:pPr algn="ctr"/>
              <a:r>
                <a:rPr lang="x-none" altLang="zh-CN" sz="2400">
                  <a:solidFill>
                    <a:schemeClr val="tx1"/>
                  </a:solidFill>
                  <a:sym typeface="+mn-ea"/>
                </a:rPr>
                <a:t>"2"</a:t>
              </a:r>
              <a:endParaRPr lang="x-none" altLang="zh-CN" sz="2400">
                <a:solidFill>
                  <a:schemeClr val="tx1"/>
                </a:solidFill>
                <a:sym typeface="+mn-ea"/>
              </a:endParaRPr>
            </a:p>
            <a:p>
              <a:pPr algn="ctr"/>
              <a:r>
                <a:rPr lang="x-none" altLang="zh-CN" sz="2400">
                  <a:solidFill>
                    <a:schemeClr val="tx1"/>
                  </a:solidFill>
                  <a:sym typeface="+mn-ea"/>
                </a:rPr>
                <a:t>"3"</a:t>
              </a:r>
              <a:endParaRPr lang="x-none" altLang="zh-CN" sz="2400">
                <a:solidFill>
                  <a:schemeClr val="tx1"/>
                </a:solidFill>
                <a:sym typeface="+mn-ea"/>
              </a:endParaRPr>
            </a:p>
            <a:p>
              <a:pPr algn="ctr"/>
              <a:r>
                <a:rPr lang="x-none" altLang="zh-CN" sz="2400">
                  <a:solidFill>
                    <a:schemeClr val="tx1"/>
                  </a:solidFill>
                  <a:sym typeface="+mn-ea"/>
                </a:rPr>
                <a:t>"a"</a:t>
              </a:r>
              <a:endParaRPr lang="x-none" altLang="zh-CN" sz="2400">
                <a:solidFill>
                  <a:schemeClr val="tx1"/>
                </a:solidFill>
                <a:sym typeface="+mn-ea"/>
              </a:endParaRPr>
            </a:p>
            <a:p>
              <a:pPr algn="ctr"/>
              <a:r>
                <a:rPr lang="x-none" altLang="zh-CN" sz="2400">
                  <a:solidFill>
                    <a:schemeClr val="tx1"/>
                  </a:solidFill>
                  <a:sym typeface="+mn-ea"/>
                </a:rPr>
                <a:t>"b"</a:t>
              </a:r>
              <a:endParaRPr lang="x-none" altLang="zh-CN" sz="2400">
                <a:solidFill>
                  <a:schemeClr val="tx1"/>
                </a:solidFill>
                <a:sym typeface="+mn-ea"/>
              </a:endParaRPr>
            </a:p>
            <a:p>
              <a:pPr algn="ctr"/>
              <a:r>
                <a:rPr lang="x-none" altLang="zh-CN" sz="2400">
                  <a:solidFill>
                    <a:schemeClr val="tx1"/>
                  </a:solidFill>
                  <a:sym typeface="+mn-ea"/>
                </a:rPr>
                <a:t>"c"</a:t>
              </a:r>
              <a:endParaRPr lang="x-none" altLang="zh-CN" sz="2400">
                <a:solidFill>
                  <a:schemeClr val="tx1"/>
                </a:solidFill>
                <a:sym typeface="+mn-ea"/>
              </a:endParaRPr>
            </a:p>
            <a:p>
              <a:pPr algn="ctr"/>
              <a:r>
                <a:rPr lang="x-none" altLang="zh-CN" sz="2400">
                  <a:solidFill>
                    <a:schemeClr val="tx1"/>
                  </a:solidFill>
                  <a:sym typeface="+mn-ea"/>
                </a:rPr>
                <a:t>"3"</a:t>
              </a:r>
              <a:endParaRPr lang="x-none" altLang="zh-CN" sz="2400">
                <a:solidFill>
                  <a:schemeClr val="tx1"/>
                </a:solidFill>
                <a:sym typeface="+mn-ea"/>
              </a:endParaRPr>
            </a:p>
            <a:p>
              <a:pPr algn="ctr"/>
              <a:r>
                <a:rPr lang="x-none" altLang="zh-CN" sz="2400">
                  <a:solidFill>
                    <a:schemeClr val="tx1"/>
                  </a:solidFill>
                  <a:sym typeface="+mn-ea"/>
                </a:rPr>
                <a:t>"5"</a:t>
              </a:r>
              <a:endParaRPr lang="x-none" altLang="zh-CN" sz="2400">
                <a:solidFill>
                  <a:schemeClr val="tx1"/>
                </a:solidFill>
                <a:sym typeface="+mn-ea"/>
              </a:endParaRPr>
            </a:p>
            <a:p>
              <a:pPr algn="ctr"/>
              <a:r>
                <a:rPr lang="x-none" altLang="zh-CN" sz="2400">
                  <a:solidFill>
                    <a:schemeClr val="tx1"/>
                  </a:solidFill>
                  <a:sym typeface="+mn-ea"/>
                </a:rPr>
                <a:t>"6"</a:t>
              </a:r>
              <a:endParaRPr lang="x-none" altLang="zh-CN" sz="2400">
                <a:solidFill>
                  <a:schemeClr val="tx1"/>
                </a:solidFill>
                <a:sym typeface="+mn-ea"/>
              </a:endParaRPr>
            </a:p>
            <a:p>
              <a:pPr algn="ctr"/>
              <a:r>
                <a:rPr lang="x-none" altLang="zh-CN" sz="2400">
                  <a:solidFill>
                    <a:schemeClr val="tx1"/>
                  </a:solidFill>
                  <a:sym typeface="+mn-ea"/>
                </a:rPr>
                <a:t>"b"</a:t>
              </a:r>
              <a:endParaRPr lang="x-none" altLang="zh-CN" sz="2400">
                <a:solidFill>
                  <a:schemeClr val="tx1"/>
                </a:solidFill>
                <a:sym typeface="+mn-ea"/>
              </a:endParaRPr>
            </a:p>
            <a:p>
              <a:pPr algn="ctr"/>
              <a:r>
                <a:rPr lang="x-none" altLang="zh-CN" sz="2400">
                  <a:solidFill>
                    <a:schemeClr val="tx1"/>
                  </a:solidFill>
                  <a:sym typeface="+mn-ea"/>
                </a:rPr>
                <a:t>"c"</a:t>
              </a:r>
              <a:endParaRPr lang="x-none" altLang="zh-CN" sz="2400">
                <a:solidFill>
                  <a:schemeClr val="tx1"/>
                </a:solidFill>
                <a:sym typeface="+mn-ea"/>
              </a:endParaRPr>
            </a:p>
            <a:p>
              <a:pPr algn="ctr"/>
              <a:r>
                <a:rPr lang="x-none" altLang="zh-CN" sz="2400">
                  <a:solidFill>
                    <a:schemeClr val="tx1"/>
                  </a:solidFill>
                  <a:sym typeface="+mn-ea"/>
                </a:rPr>
                <a:t>"d"</a:t>
              </a:r>
              <a:endParaRPr lang="x-none" altLang="zh-CN" sz="2400">
                <a:solidFill>
                  <a:schemeClr val="tx1"/>
                </a:solidFill>
                <a:sym typeface="+mn-ea"/>
              </a:endParaRPr>
            </a:p>
          </p:txBody>
        </p:sp>
        <p:cxnSp>
          <p:nvCxnSpPr>
            <p:cNvPr id="10" name="直接箭头连接符 9"/>
            <p:cNvCxnSpPr>
              <a:stCxn id="8" idx="3"/>
            </p:cNvCxnSpPr>
            <p:nvPr/>
          </p:nvCxnSpPr>
          <p:spPr>
            <a:xfrm>
              <a:off x="6293" y="5910"/>
              <a:ext cx="298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11" name="文本框 10"/>
            <p:cNvSpPr txBox="1"/>
            <p:nvPr/>
          </p:nvSpPr>
          <p:spPr>
            <a:xfrm>
              <a:off x="6549" y="4993"/>
              <a:ext cx="2643" cy="816"/>
            </a:xfrm>
            <a:prstGeom prst="rect">
              <a:avLst/>
            </a:prstGeom>
            <a:noFill/>
          </p:spPr>
          <p:txBody>
            <a:bodyPr wrap="square" rtlCol="0">
              <a:spAutoFit/>
            </a:bodyPr>
            <a:p>
              <a:r>
                <a:rPr lang="x-none" altLang="zh-CN" sz="2800"/>
                <a:t>flatMap</a:t>
              </a:r>
              <a:endParaRPr lang="x-none" altLang="zh-CN" sz="28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RDD的操作图示-filter</a:t>
            </a:r>
            <a:endParaRPr lang="x-none" altLang="zh-CN" sz="3600">
              <a:solidFill>
                <a:schemeClr val="tx1"/>
              </a:solidFill>
              <a:effectLst>
                <a:outerShdw blurRad="38100" dist="19050" dir="2700000" algn="tl" rotWithShape="0">
                  <a:schemeClr val="dk1">
                    <a:alpha val="40000"/>
                  </a:schemeClr>
                </a:outerShdw>
              </a:effectLst>
            </a:endParaRPr>
          </a:p>
        </p:txBody>
      </p:sp>
      <p:grpSp>
        <p:nvGrpSpPr>
          <p:cNvPr id="14" name="组合 13"/>
          <p:cNvGrpSpPr/>
          <p:nvPr/>
        </p:nvGrpSpPr>
        <p:grpSpPr>
          <a:xfrm>
            <a:off x="1061085" y="1340485"/>
            <a:ext cx="7184390" cy="5113020"/>
            <a:chOff x="2123" y="2111"/>
            <a:chExt cx="11314" cy="8052"/>
          </a:xfrm>
        </p:grpSpPr>
        <p:sp>
          <p:nvSpPr>
            <p:cNvPr id="9" name="矩形 8"/>
            <p:cNvSpPr/>
            <p:nvPr/>
          </p:nvSpPr>
          <p:spPr>
            <a:xfrm>
              <a:off x="2123" y="2111"/>
              <a:ext cx="4082" cy="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2400">
                  <a:solidFill>
                    <a:schemeClr val="tx1"/>
                  </a:solidFill>
                </a:rPr>
                <a:t>"1"</a:t>
              </a:r>
              <a:endParaRPr lang="x-none" altLang="zh-CN" sz="2400">
                <a:solidFill>
                  <a:schemeClr val="tx1"/>
                </a:solidFill>
              </a:endParaRPr>
            </a:p>
            <a:p>
              <a:pPr algn="ctr"/>
              <a:r>
                <a:rPr lang="x-none" altLang="zh-CN" sz="2400">
                  <a:solidFill>
                    <a:schemeClr val="tx1"/>
                  </a:solidFill>
                  <a:sym typeface="+mn-ea"/>
                </a:rPr>
                <a:t>"2"</a:t>
              </a:r>
              <a:endParaRPr lang="x-none" altLang="zh-CN" sz="2400">
                <a:solidFill>
                  <a:schemeClr val="tx1"/>
                </a:solidFill>
                <a:sym typeface="+mn-ea"/>
              </a:endParaRPr>
            </a:p>
            <a:p>
              <a:pPr algn="ctr"/>
              <a:r>
                <a:rPr lang="x-none" altLang="zh-CN" sz="2400">
                  <a:solidFill>
                    <a:schemeClr val="tx1"/>
                  </a:solidFill>
                  <a:sym typeface="+mn-ea"/>
                </a:rPr>
                <a:t>"3"</a:t>
              </a:r>
              <a:endParaRPr lang="x-none" altLang="zh-CN" sz="2400">
                <a:solidFill>
                  <a:schemeClr val="tx1"/>
                </a:solidFill>
                <a:sym typeface="+mn-ea"/>
              </a:endParaRPr>
            </a:p>
            <a:p>
              <a:pPr algn="ctr"/>
              <a:r>
                <a:rPr lang="x-none" altLang="zh-CN" sz="2400">
                  <a:solidFill>
                    <a:schemeClr val="tx1"/>
                  </a:solidFill>
                  <a:sym typeface="+mn-ea"/>
                </a:rPr>
                <a:t>"a"</a:t>
              </a:r>
              <a:endParaRPr lang="x-none" altLang="zh-CN" sz="2400">
                <a:solidFill>
                  <a:schemeClr val="tx1"/>
                </a:solidFill>
                <a:sym typeface="+mn-ea"/>
              </a:endParaRPr>
            </a:p>
            <a:p>
              <a:pPr algn="ctr"/>
              <a:r>
                <a:rPr lang="x-none" altLang="zh-CN" sz="2400">
                  <a:solidFill>
                    <a:schemeClr val="tx1"/>
                  </a:solidFill>
                  <a:sym typeface="+mn-ea"/>
                </a:rPr>
                <a:t>"b"</a:t>
              </a:r>
              <a:endParaRPr lang="x-none" altLang="zh-CN" sz="2400">
                <a:solidFill>
                  <a:schemeClr val="tx1"/>
                </a:solidFill>
                <a:sym typeface="+mn-ea"/>
              </a:endParaRPr>
            </a:p>
            <a:p>
              <a:pPr algn="ctr"/>
              <a:r>
                <a:rPr lang="x-none" altLang="zh-CN" sz="2400">
                  <a:solidFill>
                    <a:schemeClr val="tx1"/>
                  </a:solidFill>
                  <a:sym typeface="+mn-ea"/>
                </a:rPr>
                <a:t>"c"</a:t>
              </a:r>
              <a:endParaRPr lang="x-none" altLang="zh-CN" sz="2400">
                <a:solidFill>
                  <a:schemeClr val="tx1"/>
                </a:solidFill>
                <a:sym typeface="+mn-ea"/>
              </a:endParaRPr>
            </a:p>
            <a:p>
              <a:pPr algn="ctr"/>
              <a:r>
                <a:rPr lang="x-none" altLang="zh-CN" sz="2400">
                  <a:solidFill>
                    <a:schemeClr val="tx1"/>
                  </a:solidFill>
                  <a:sym typeface="+mn-ea"/>
                </a:rPr>
                <a:t>"3"</a:t>
              </a:r>
              <a:endParaRPr lang="x-none" altLang="zh-CN" sz="2400">
                <a:solidFill>
                  <a:schemeClr val="tx1"/>
                </a:solidFill>
                <a:sym typeface="+mn-ea"/>
              </a:endParaRPr>
            </a:p>
            <a:p>
              <a:pPr algn="ctr"/>
              <a:r>
                <a:rPr lang="x-none" altLang="zh-CN" sz="2400">
                  <a:solidFill>
                    <a:schemeClr val="tx1"/>
                  </a:solidFill>
                  <a:sym typeface="+mn-ea"/>
                </a:rPr>
                <a:t>"5"</a:t>
              </a:r>
              <a:endParaRPr lang="x-none" altLang="zh-CN" sz="2400">
                <a:solidFill>
                  <a:schemeClr val="tx1"/>
                </a:solidFill>
                <a:sym typeface="+mn-ea"/>
              </a:endParaRPr>
            </a:p>
            <a:p>
              <a:pPr algn="ctr"/>
              <a:r>
                <a:rPr lang="x-none" altLang="zh-CN" sz="2400">
                  <a:solidFill>
                    <a:schemeClr val="tx1"/>
                  </a:solidFill>
                  <a:sym typeface="+mn-ea"/>
                </a:rPr>
                <a:t>"6"</a:t>
              </a:r>
              <a:endParaRPr lang="x-none" altLang="zh-CN" sz="2400">
                <a:solidFill>
                  <a:schemeClr val="tx1"/>
                </a:solidFill>
                <a:sym typeface="+mn-ea"/>
              </a:endParaRPr>
            </a:p>
            <a:p>
              <a:pPr algn="ctr"/>
              <a:r>
                <a:rPr lang="x-none" altLang="zh-CN" sz="2400">
                  <a:solidFill>
                    <a:schemeClr val="tx1"/>
                  </a:solidFill>
                  <a:sym typeface="+mn-ea"/>
                </a:rPr>
                <a:t>"b"</a:t>
              </a:r>
              <a:endParaRPr lang="x-none" altLang="zh-CN" sz="2400">
                <a:solidFill>
                  <a:schemeClr val="tx1"/>
                </a:solidFill>
                <a:sym typeface="+mn-ea"/>
              </a:endParaRPr>
            </a:p>
            <a:p>
              <a:pPr algn="ctr"/>
              <a:r>
                <a:rPr lang="x-none" altLang="zh-CN" sz="2400">
                  <a:solidFill>
                    <a:schemeClr val="tx1"/>
                  </a:solidFill>
                  <a:sym typeface="+mn-ea"/>
                </a:rPr>
                <a:t>"c"</a:t>
              </a:r>
              <a:endParaRPr lang="x-none" altLang="zh-CN" sz="2400">
                <a:solidFill>
                  <a:schemeClr val="tx1"/>
                </a:solidFill>
                <a:sym typeface="+mn-ea"/>
              </a:endParaRPr>
            </a:p>
            <a:p>
              <a:pPr algn="ctr"/>
              <a:r>
                <a:rPr lang="x-none" altLang="zh-CN" sz="2400">
                  <a:solidFill>
                    <a:schemeClr val="tx1"/>
                  </a:solidFill>
                  <a:sym typeface="+mn-ea"/>
                </a:rPr>
                <a:t>"d"</a:t>
              </a:r>
              <a:endParaRPr lang="x-none" altLang="zh-CN" sz="2400">
                <a:solidFill>
                  <a:schemeClr val="tx1"/>
                </a:solidFill>
                <a:sym typeface="+mn-ea"/>
              </a:endParaRPr>
            </a:p>
          </p:txBody>
        </p:sp>
        <p:cxnSp>
          <p:nvCxnSpPr>
            <p:cNvPr id="10" name="直接箭头连接符 9"/>
            <p:cNvCxnSpPr>
              <a:stCxn id="8" idx="3"/>
            </p:cNvCxnSpPr>
            <p:nvPr/>
          </p:nvCxnSpPr>
          <p:spPr>
            <a:xfrm>
              <a:off x="6293" y="5910"/>
              <a:ext cx="3516" cy="57"/>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2" name="文本框 1"/>
            <p:cNvSpPr txBox="1"/>
            <p:nvPr/>
          </p:nvSpPr>
          <p:spPr>
            <a:xfrm>
              <a:off x="6180" y="5171"/>
              <a:ext cx="3470" cy="624"/>
            </a:xfrm>
            <a:prstGeom prst="rect">
              <a:avLst/>
            </a:prstGeom>
            <a:noFill/>
          </p:spPr>
          <p:txBody>
            <a:bodyPr wrap="square" rtlCol="0">
              <a:spAutoFit/>
            </a:bodyPr>
            <a:p>
              <a:r>
                <a:rPr lang="x-none" altLang="zh-CN" sz="2000"/>
                <a:t>filter(isNumber)</a:t>
              </a:r>
              <a:endParaRPr lang="x-none" altLang="zh-CN" sz="2000"/>
            </a:p>
          </p:txBody>
        </p:sp>
        <p:sp>
          <p:nvSpPr>
            <p:cNvPr id="13" name="矩形 12"/>
            <p:cNvSpPr/>
            <p:nvPr/>
          </p:nvSpPr>
          <p:spPr>
            <a:xfrm>
              <a:off x="9809" y="3585"/>
              <a:ext cx="3628" cy="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2800">
                  <a:solidFill>
                    <a:schemeClr val="tx1"/>
                  </a:solidFill>
                  <a:sym typeface="+mn-ea"/>
                </a:rPr>
                <a:t>"1"</a:t>
              </a:r>
              <a:endParaRPr lang="x-none" altLang="zh-CN" sz="2800">
                <a:solidFill>
                  <a:schemeClr val="tx1"/>
                </a:solidFill>
                <a:sym typeface="+mn-ea"/>
              </a:endParaRPr>
            </a:p>
            <a:p>
              <a:pPr algn="ctr"/>
              <a:r>
                <a:rPr lang="x-none" altLang="zh-CN" sz="2800">
                  <a:solidFill>
                    <a:schemeClr val="tx1"/>
                  </a:solidFill>
                  <a:sym typeface="+mn-ea"/>
                </a:rPr>
                <a:t>"2"</a:t>
              </a:r>
              <a:endParaRPr lang="x-none" altLang="zh-CN" sz="2800">
                <a:solidFill>
                  <a:schemeClr val="tx1"/>
                </a:solidFill>
                <a:sym typeface="+mn-ea"/>
              </a:endParaRPr>
            </a:p>
            <a:p>
              <a:pPr algn="ctr"/>
              <a:r>
                <a:rPr lang="x-none" altLang="zh-CN" sz="2800">
                  <a:solidFill>
                    <a:schemeClr val="tx1"/>
                  </a:solidFill>
                  <a:sym typeface="+mn-ea"/>
                </a:rPr>
                <a:t>"3"</a:t>
              </a:r>
              <a:endParaRPr lang="x-none" altLang="zh-CN" sz="2800">
                <a:solidFill>
                  <a:schemeClr val="tx1"/>
                </a:solidFill>
                <a:sym typeface="+mn-ea"/>
              </a:endParaRPr>
            </a:p>
            <a:p>
              <a:pPr algn="ctr"/>
              <a:r>
                <a:rPr lang="x-none" altLang="zh-CN" sz="2800">
                  <a:solidFill>
                    <a:schemeClr val="tx1"/>
                  </a:solidFill>
                  <a:sym typeface="+mn-ea"/>
                </a:rPr>
                <a:t>"3"</a:t>
              </a:r>
              <a:endParaRPr lang="x-none" altLang="zh-CN" sz="2800">
                <a:solidFill>
                  <a:schemeClr val="tx1"/>
                </a:solidFill>
                <a:sym typeface="+mn-ea"/>
              </a:endParaRPr>
            </a:p>
            <a:p>
              <a:pPr algn="ctr"/>
              <a:r>
                <a:rPr lang="x-none" altLang="zh-CN" sz="2800">
                  <a:solidFill>
                    <a:schemeClr val="tx1"/>
                  </a:solidFill>
                  <a:sym typeface="+mn-ea"/>
                </a:rPr>
                <a:t>"5"</a:t>
              </a:r>
              <a:endParaRPr lang="x-none" altLang="zh-CN" sz="2800">
                <a:solidFill>
                  <a:schemeClr val="tx1"/>
                </a:solidFill>
                <a:sym typeface="+mn-ea"/>
              </a:endParaRPr>
            </a:p>
            <a:p>
              <a:pPr algn="ctr"/>
              <a:r>
                <a:rPr lang="x-none" altLang="zh-CN" sz="2800">
                  <a:solidFill>
                    <a:schemeClr val="tx1"/>
                  </a:solidFill>
                  <a:sym typeface="+mn-ea"/>
                </a:rPr>
                <a:t>"6"</a:t>
              </a:r>
              <a:endParaRPr lang="x-none" altLang="zh-CN" sz="2800">
                <a:solidFill>
                  <a:schemeClr val="tx1"/>
                </a:solidFill>
                <a:sym typeface="+mn-e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RDD的操作图示-distinct</a:t>
            </a:r>
            <a:endParaRPr lang="x-none" altLang="zh-CN" sz="3600">
              <a:solidFill>
                <a:schemeClr val="tx1"/>
              </a:solidFill>
              <a:effectLst>
                <a:outerShdw blurRad="38100" dist="19050" dir="2700000" algn="tl" rotWithShape="0">
                  <a:schemeClr val="dk1">
                    <a:alpha val="40000"/>
                  </a:schemeClr>
                </a:outerShdw>
              </a:effectLst>
            </a:endParaRPr>
          </a:p>
        </p:txBody>
      </p:sp>
      <p:grpSp>
        <p:nvGrpSpPr>
          <p:cNvPr id="14" name="组合 13"/>
          <p:cNvGrpSpPr/>
          <p:nvPr/>
        </p:nvGrpSpPr>
        <p:grpSpPr>
          <a:xfrm>
            <a:off x="1043940" y="1340485"/>
            <a:ext cx="7201535" cy="5113020"/>
            <a:chOff x="2096" y="2111"/>
            <a:chExt cx="11341" cy="8052"/>
          </a:xfrm>
        </p:grpSpPr>
        <p:sp>
          <p:nvSpPr>
            <p:cNvPr id="9" name="矩形 8"/>
            <p:cNvSpPr/>
            <p:nvPr/>
          </p:nvSpPr>
          <p:spPr>
            <a:xfrm>
              <a:off x="2096" y="2111"/>
              <a:ext cx="4082" cy="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2400">
                  <a:solidFill>
                    <a:schemeClr val="tx1"/>
                  </a:solidFill>
                </a:rPr>
                <a:t>"1"</a:t>
              </a:r>
              <a:endParaRPr lang="x-none" altLang="zh-CN" sz="2400">
                <a:solidFill>
                  <a:schemeClr val="tx1"/>
                </a:solidFill>
              </a:endParaRPr>
            </a:p>
            <a:p>
              <a:pPr algn="ctr"/>
              <a:r>
                <a:rPr lang="x-none" altLang="zh-CN" sz="2400">
                  <a:solidFill>
                    <a:schemeClr val="tx1"/>
                  </a:solidFill>
                  <a:sym typeface="+mn-ea"/>
                </a:rPr>
                <a:t>"2"</a:t>
              </a:r>
              <a:endParaRPr lang="x-none" altLang="zh-CN" sz="2400">
                <a:solidFill>
                  <a:schemeClr val="tx1"/>
                </a:solidFill>
                <a:sym typeface="+mn-ea"/>
              </a:endParaRPr>
            </a:p>
            <a:p>
              <a:pPr algn="ctr"/>
              <a:r>
                <a:rPr lang="x-none" altLang="zh-CN" sz="2400">
                  <a:solidFill>
                    <a:schemeClr val="tx1"/>
                  </a:solidFill>
                  <a:sym typeface="+mn-ea"/>
                </a:rPr>
                <a:t>"3"</a:t>
              </a:r>
              <a:endParaRPr lang="x-none" altLang="zh-CN" sz="2400">
                <a:solidFill>
                  <a:schemeClr val="tx1"/>
                </a:solidFill>
                <a:sym typeface="+mn-ea"/>
              </a:endParaRPr>
            </a:p>
            <a:p>
              <a:pPr algn="ctr"/>
              <a:r>
                <a:rPr lang="x-none" altLang="zh-CN" sz="2400">
                  <a:solidFill>
                    <a:schemeClr val="tx1"/>
                  </a:solidFill>
                  <a:sym typeface="+mn-ea"/>
                </a:rPr>
                <a:t>"a"</a:t>
              </a:r>
              <a:endParaRPr lang="x-none" altLang="zh-CN" sz="2400">
                <a:solidFill>
                  <a:schemeClr val="tx1"/>
                </a:solidFill>
                <a:sym typeface="+mn-ea"/>
              </a:endParaRPr>
            </a:p>
            <a:p>
              <a:pPr algn="ctr"/>
              <a:r>
                <a:rPr lang="x-none" altLang="zh-CN" sz="2400">
                  <a:solidFill>
                    <a:schemeClr val="tx1"/>
                  </a:solidFill>
                  <a:sym typeface="+mn-ea"/>
                </a:rPr>
                <a:t>"b"</a:t>
              </a:r>
              <a:endParaRPr lang="x-none" altLang="zh-CN" sz="2400">
                <a:solidFill>
                  <a:schemeClr val="tx1"/>
                </a:solidFill>
                <a:sym typeface="+mn-ea"/>
              </a:endParaRPr>
            </a:p>
            <a:p>
              <a:pPr algn="ctr"/>
              <a:r>
                <a:rPr lang="x-none" altLang="zh-CN" sz="2400">
                  <a:solidFill>
                    <a:schemeClr val="tx1"/>
                  </a:solidFill>
                  <a:sym typeface="+mn-ea"/>
                </a:rPr>
                <a:t>"c"</a:t>
              </a:r>
              <a:endParaRPr lang="x-none" altLang="zh-CN" sz="2400">
                <a:solidFill>
                  <a:schemeClr val="tx1"/>
                </a:solidFill>
                <a:sym typeface="+mn-ea"/>
              </a:endParaRPr>
            </a:p>
            <a:p>
              <a:pPr algn="ctr"/>
              <a:r>
                <a:rPr lang="x-none" altLang="zh-CN" sz="2400">
                  <a:solidFill>
                    <a:schemeClr val="tx1"/>
                  </a:solidFill>
                  <a:sym typeface="+mn-ea"/>
                </a:rPr>
                <a:t>"3"</a:t>
              </a:r>
              <a:endParaRPr lang="x-none" altLang="zh-CN" sz="2400">
                <a:solidFill>
                  <a:schemeClr val="tx1"/>
                </a:solidFill>
                <a:sym typeface="+mn-ea"/>
              </a:endParaRPr>
            </a:p>
            <a:p>
              <a:pPr algn="ctr"/>
              <a:r>
                <a:rPr lang="x-none" altLang="zh-CN" sz="2400">
                  <a:solidFill>
                    <a:schemeClr val="tx1"/>
                  </a:solidFill>
                  <a:sym typeface="+mn-ea"/>
                </a:rPr>
                <a:t>"5"</a:t>
              </a:r>
              <a:endParaRPr lang="x-none" altLang="zh-CN" sz="2400">
                <a:solidFill>
                  <a:schemeClr val="tx1"/>
                </a:solidFill>
                <a:sym typeface="+mn-ea"/>
              </a:endParaRPr>
            </a:p>
            <a:p>
              <a:pPr algn="ctr"/>
              <a:r>
                <a:rPr lang="x-none" altLang="zh-CN" sz="2400">
                  <a:solidFill>
                    <a:schemeClr val="tx1"/>
                  </a:solidFill>
                  <a:sym typeface="+mn-ea"/>
                </a:rPr>
                <a:t>"6"</a:t>
              </a:r>
              <a:endParaRPr lang="x-none" altLang="zh-CN" sz="2400">
                <a:solidFill>
                  <a:schemeClr val="tx1"/>
                </a:solidFill>
                <a:sym typeface="+mn-ea"/>
              </a:endParaRPr>
            </a:p>
            <a:p>
              <a:pPr algn="ctr"/>
              <a:r>
                <a:rPr lang="x-none" altLang="zh-CN" sz="2400">
                  <a:solidFill>
                    <a:schemeClr val="tx1"/>
                  </a:solidFill>
                  <a:sym typeface="+mn-ea"/>
                </a:rPr>
                <a:t>"b"</a:t>
              </a:r>
              <a:endParaRPr lang="x-none" altLang="zh-CN" sz="2400">
                <a:solidFill>
                  <a:schemeClr val="tx1"/>
                </a:solidFill>
                <a:sym typeface="+mn-ea"/>
              </a:endParaRPr>
            </a:p>
            <a:p>
              <a:pPr algn="ctr"/>
              <a:r>
                <a:rPr lang="x-none" altLang="zh-CN" sz="2400">
                  <a:solidFill>
                    <a:schemeClr val="tx1"/>
                  </a:solidFill>
                  <a:sym typeface="+mn-ea"/>
                </a:rPr>
                <a:t>"c"</a:t>
              </a:r>
              <a:endParaRPr lang="x-none" altLang="zh-CN" sz="2400">
                <a:solidFill>
                  <a:schemeClr val="tx1"/>
                </a:solidFill>
                <a:sym typeface="+mn-ea"/>
              </a:endParaRPr>
            </a:p>
            <a:p>
              <a:pPr algn="ctr"/>
              <a:r>
                <a:rPr lang="x-none" altLang="zh-CN" sz="2400">
                  <a:solidFill>
                    <a:schemeClr val="tx1"/>
                  </a:solidFill>
                  <a:sym typeface="+mn-ea"/>
                </a:rPr>
                <a:t>"d"</a:t>
              </a:r>
              <a:endParaRPr lang="x-none" altLang="zh-CN" sz="2400">
                <a:solidFill>
                  <a:schemeClr val="tx1"/>
                </a:solidFill>
                <a:sym typeface="+mn-ea"/>
              </a:endParaRPr>
            </a:p>
          </p:txBody>
        </p:sp>
        <p:cxnSp>
          <p:nvCxnSpPr>
            <p:cNvPr id="10" name="直接箭头连接符 9"/>
            <p:cNvCxnSpPr>
              <a:stCxn id="8" idx="3"/>
            </p:cNvCxnSpPr>
            <p:nvPr/>
          </p:nvCxnSpPr>
          <p:spPr>
            <a:xfrm>
              <a:off x="6293" y="5910"/>
              <a:ext cx="3516" cy="57"/>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2" name="文本框 1"/>
            <p:cNvSpPr txBox="1"/>
            <p:nvPr/>
          </p:nvSpPr>
          <p:spPr>
            <a:xfrm>
              <a:off x="6519" y="4945"/>
              <a:ext cx="2868" cy="816"/>
            </a:xfrm>
            <a:prstGeom prst="rect">
              <a:avLst/>
            </a:prstGeom>
            <a:noFill/>
          </p:spPr>
          <p:txBody>
            <a:bodyPr wrap="square" rtlCol="0">
              <a:spAutoFit/>
            </a:bodyPr>
            <a:p>
              <a:r>
                <a:rPr lang="x-none" altLang="zh-CN" sz="2800"/>
                <a:t>distinct()</a:t>
              </a:r>
              <a:endParaRPr lang="x-none" altLang="zh-CN" sz="2800"/>
            </a:p>
          </p:txBody>
        </p:sp>
        <p:sp>
          <p:nvSpPr>
            <p:cNvPr id="13" name="矩形 12"/>
            <p:cNvSpPr/>
            <p:nvPr/>
          </p:nvSpPr>
          <p:spPr>
            <a:xfrm>
              <a:off x="9809" y="2624"/>
              <a:ext cx="3628" cy="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2800">
                  <a:solidFill>
                    <a:schemeClr val="tx1"/>
                  </a:solidFill>
                  <a:sym typeface="+mn-ea"/>
                </a:rPr>
                <a:t>"1"</a:t>
              </a:r>
              <a:endParaRPr lang="x-none" altLang="zh-CN" sz="2800">
                <a:solidFill>
                  <a:schemeClr val="tx1"/>
                </a:solidFill>
                <a:sym typeface="+mn-ea"/>
              </a:endParaRPr>
            </a:p>
            <a:p>
              <a:pPr algn="ctr"/>
              <a:r>
                <a:rPr lang="x-none" altLang="zh-CN" sz="2800">
                  <a:solidFill>
                    <a:schemeClr val="tx1"/>
                  </a:solidFill>
                  <a:sym typeface="+mn-ea"/>
                </a:rPr>
                <a:t>"2"</a:t>
              </a:r>
              <a:endParaRPr lang="x-none" altLang="zh-CN" sz="2800">
                <a:solidFill>
                  <a:schemeClr val="tx1"/>
                </a:solidFill>
                <a:sym typeface="+mn-ea"/>
              </a:endParaRPr>
            </a:p>
            <a:p>
              <a:pPr algn="ctr"/>
              <a:r>
                <a:rPr lang="x-none" altLang="zh-CN" sz="2800">
                  <a:solidFill>
                    <a:schemeClr val="tx1"/>
                  </a:solidFill>
                  <a:sym typeface="+mn-ea"/>
                </a:rPr>
                <a:t>"3"</a:t>
              </a:r>
              <a:endParaRPr lang="x-none" altLang="zh-CN" sz="2800">
                <a:solidFill>
                  <a:schemeClr val="tx1"/>
                </a:solidFill>
                <a:sym typeface="+mn-ea"/>
              </a:endParaRPr>
            </a:p>
            <a:p>
              <a:pPr algn="ctr"/>
              <a:r>
                <a:rPr lang="x-none" altLang="zh-CN" sz="2800">
                  <a:solidFill>
                    <a:schemeClr val="tx1"/>
                  </a:solidFill>
                  <a:sym typeface="+mn-ea"/>
                </a:rPr>
                <a:t>"a"</a:t>
              </a:r>
              <a:endParaRPr lang="x-none" altLang="zh-CN" sz="2800">
                <a:solidFill>
                  <a:schemeClr val="tx1"/>
                </a:solidFill>
                <a:sym typeface="+mn-ea"/>
              </a:endParaRPr>
            </a:p>
            <a:p>
              <a:pPr algn="ctr"/>
              <a:r>
                <a:rPr lang="x-none" altLang="zh-CN" sz="2800">
                  <a:solidFill>
                    <a:schemeClr val="tx1"/>
                  </a:solidFill>
                  <a:sym typeface="+mn-ea"/>
                </a:rPr>
                <a:t>"b"</a:t>
              </a:r>
              <a:endParaRPr lang="x-none" altLang="zh-CN" sz="2800">
                <a:solidFill>
                  <a:schemeClr val="tx1"/>
                </a:solidFill>
                <a:sym typeface="+mn-ea"/>
              </a:endParaRPr>
            </a:p>
            <a:p>
              <a:pPr algn="ctr"/>
              <a:r>
                <a:rPr lang="x-none" altLang="zh-CN" sz="2800">
                  <a:solidFill>
                    <a:schemeClr val="tx1"/>
                  </a:solidFill>
                  <a:sym typeface="+mn-ea"/>
                </a:rPr>
                <a:t>"c"</a:t>
              </a:r>
              <a:endParaRPr lang="x-none" altLang="zh-CN" sz="2800">
                <a:solidFill>
                  <a:schemeClr val="tx1"/>
                </a:solidFill>
                <a:sym typeface="+mn-ea"/>
              </a:endParaRPr>
            </a:p>
            <a:p>
              <a:pPr algn="ctr"/>
              <a:r>
                <a:rPr lang="x-none" altLang="zh-CN" sz="2800">
                  <a:solidFill>
                    <a:schemeClr val="tx1"/>
                  </a:solidFill>
                  <a:sym typeface="+mn-ea"/>
                </a:rPr>
                <a:t>"5"</a:t>
              </a:r>
              <a:endParaRPr lang="x-none" altLang="zh-CN" sz="2800">
                <a:solidFill>
                  <a:schemeClr val="tx1"/>
                </a:solidFill>
                <a:sym typeface="+mn-ea"/>
              </a:endParaRPr>
            </a:p>
            <a:p>
              <a:pPr algn="ctr"/>
              <a:r>
                <a:rPr lang="x-none" altLang="zh-CN" sz="2800">
                  <a:solidFill>
                    <a:schemeClr val="tx1"/>
                  </a:solidFill>
                  <a:sym typeface="+mn-ea"/>
                </a:rPr>
                <a:t>"6"</a:t>
              </a:r>
              <a:endParaRPr lang="x-none" altLang="zh-CN" sz="2800">
                <a:solidFill>
                  <a:schemeClr val="tx1"/>
                </a:solidFill>
                <a:sym typeface="+mn-ea"/>
              </a:endParaRPr>
            </a:p>
            <a:p>
              <a:pPr algn="ctr"/>
              <a:r>
                <a:rPr lang="x-none" altLang="zh-CN" sz="2800">
                  <a:solidFill>
                    <a:schemeClr val="tx1"/>
                  </a:solidFill>
                  <a:sym typeface="+mn-ea"/>
                </a:rPr>
                <a:t>"d"</a:t>
              </a:r>
              <a:endParaRPr lang="x-none" altLang="zh-CN" sz="2800">
                <a:solidFill>
                  <a:schemeClr val="tx1"/>
                </a:solidFill>
                <a:sym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RDD的操作图示-union</a:t>
            </a:r>
            <a:endParaRPr lang="x-none" altLang="zh-CN" sz="360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1043940" y="1420495"/>
            <a:ext cx="1871980" cy="208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3200">
                <a:solidFill>
                  <a:schemeClr val="tx1"/>
                </a:solidFill>
              </a:rPr>
              <a:t>1</a:t>
            </a:r>
            <a:endParaRPr lang="x-none" altLang="zh-CN" sz="3200">
              <a:solidFill>
                <a:schemeClr val="tx1"/>
              </a:solidFill>
            </a:endParaRPr>
          </a:p>
          <a:p>
            <a:pPr algn="ctr"/>
            <a:r>
              <a:rPr lang="x-none" altLang="zh-CN" sz="3200">
                <a:solidFill>
                  <a:schemeClr val="tx1"/>
                </a:solidFill>
              </a:rPr>
              <a:t>2</a:t>
            </a:r>
            <a:endParaRPr lang="x-none" altLang="zh-CN" sz="3200">
              <a:solidFill>
                <a:schemeClr val="tx1"/>
              </a:solidFill>
            </a:endParaRPr>
          </a:p>
          <a:p>
            <a:pPr algn="ctr"/>
            <a:r>
              <a:rPr lang="x-none" altLang="zh-CN" sz="3200">
                <a:solidFill>
                  <a:schemeClr val="tx1"/>
                </a:solidFill>
              </a:rPr>
              <a:t>3</a:t>
            </a:r>
            <a:endParaRPr lang="x-none" altLang="zh-CN" sz="3200">
              <a:solidFill>
                <a:schemeClr val="tx1"/>
              </a:solidFill>
            </a:endParaRPr>
          </a:p>
        </p:txBody>
      </p:sp>
      <p:sp>
        <p:nvSpPr>
          <p:cNvPr id="6" name="矩形 5"/>
          <p:cNvSpPr/>
          <p:nvPr/>
        </p:nvSpPr>
        <p:spPr>
          <a:xfrm>
            <a:off x="1043940" y="4004945"/>
            <a:ext cx="1871980" cy="208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3200">
                <a:solidFill>
                  <a:schemeClr val="tx1"/>
                </a:solidFill>
              </a:rPr>
              <a:t>a</a:t>
            </a:r>
            <a:endParaRPr lang="x-none" altLang="zh-CN" sz="3200">
              <a:solidFill>
                <a:schemeClr val="tx1"/>
              </a:solidFill>
            </a:endParaRPr>
          </a:p>
          <a:p>
            <a:pPr algn="ctr"/>
            <a:r>
              <a:rPr lang="x-none" altLang="zh-CN" sz="3200">
                <a:solidFill>
                  <a:schemeClr val="tx1"/>
                </a:solidFill>
              </a:rPr>
              <a:t>b</a:t>
            </a:r>
            <a:endParaRPr lang="x-none" altLang="zh-CN" sz="3200">
              <a:solidFill>
                <a:schemeClr val="tx1"/>
              </a:solidFill>
            </a:endParaRPr>
          </a:p>
          <a:p>
            <a:pPr algn="ctr"/>
            <a:r>
              <a:rPr lang="x-none" altLang="zh-CN" sz="3200">
                <a:solidFill>
                  <a:schemeClr val="tx1"/>
                </a:solidFill>
              </a:rPr>
              <a:t>c</a:t>
            </a:r>
            <a:endParaRPr lang="x-none" altLang="zh-CN" sz="3200">
              <a:solidFill>
                <a:schemeClr val="tx1"/>
              </a:solidFill>
            </a:endParaRPr>
          </a:p>
        </p:txBody>
      </p:sp>
      <p:sp>
        <p:nvSpPr>
          <p:cNvPr id="7" name="矩形 6"/>
          <p:cNvSpPr/>
          <p:nvPr/>
        </p:nvSpPr>
        <p:spPr>
          <a:xfrm>
            <a:off x="5796280" y="2132965"/>
            <a:ext cx="2232660" cy="338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sz="3200">
                <a:solidFill>
                  <a:schemeClr val="tx1"/>
                </a:solidFill>
              </a:rPr>
              <a:t>1</a:t>
            </a:r>
            <a:endParaRPr lang="x-none" altLang="zh-CN" sz="3200">
              <a:solidFill>
                <a:schemeClr val="tx1"/>
              </a:solidFill>
            </a:endParaRPr>
          </a:p>
          <a:p>
            <a:pPr algn="ctr"/>
            <a:r>
              <a:rPr lang="x-none" altLang="zh-CN" sz="3200">
                <a:solidFill>
                  <a:schemeClr val="tx1"/>
                </a:solidFill>
              </a:rPr>
              <a:t>2</a:t>
            </a:r>
            <a:endParaRPr lang="x-none" altLang="zh-CN" sz="3200">
              <a:solidFill>
                <a:schemeClr val="tx1"/>
              </a:solidFill>
            </a:endParaRPr>
          </a:p>
          <a:p>
            <a:pPr algn="ctr"/>
            <a:r>
              <a:rPr lang="x-none" altLang="zh-CN" sz="3200">
                <a:solidFill>
                  <a:schemeClr val="tx1"/>
                </a:solidFill>
              </a:rPr>
              <a:t>3</a:t>
            </a:r>
            <a:endParaRPr lang="x-none" altLang="zh-CN" sz="3200">
              <a:solidFill>
                <a:schemeClr val="tx1"/>
              </a:solidFill>
            </a:endParaRPr>
          </a:p>
          <a:p>
            <a:pPr algn="ctr"/>
            <a:r>
              <a:rPr lang="x-none" altLang="zh-CN" sz="3200">
                <a:solidFill>
                  <a:schemeClr val="tx1"/>
                </a:solidFill>
              </a:rPr>
              <a:t>a</a:t>
            </a:r>
            <a:endParaRPr lang="x-none" altLang="zh-CN" sz="3200">
              <a:solidFill>
                <a:schemeClr val="tx1"/>
              </a:solidFill>
            </a:endParaRPr>
          </a:p>
          <a:p>
            <a:pPr algn="ctr"/>
            <a:r>
              <a:rPr lang="x-none" altLang="zh-CN" sz="3200">
                <a:solidFill>
                  <a:schemeClr val="tx1"/>
                </a:solidFill>
              </a:rPr>
              <a:t>b</a:t>
            </a:r>
            <a:endParaRPr lang="x-none" altLang="zh-CN" sz="3200">
              <a:solidFill>
                <a:schemeClr val="tx1"/>
              </a:solidFill>
            </a:endParaRPr>
          </a:p>
          <a:p>
            <a:pPr algn="ctr"/>
            <a:r>
              <a:rPr lang="x-none" altLang="zh-CN" sz="3200">
                <a:solidFill>
                  <a:schemeClr val="tx1"/>
                </a:solidFill>
              </a:rPr>
              <a:t>c</a:t>
            </a:r>
            <a:endParaRPr lang="x-none" altLang="zh-CN" sz="3200">
              <a:solidFill>
                <a:schemeClr val="tx1"/>
              </a:solidFill>
            </a:endParaRPr>
          </a:p>
        </p:txBody>
      </p:sp>
      <p:cxnSp>
        <p:nvCxnSpPr>
          <p:cNvPr id="8" name="直接箭头连接符 7"/>
          <p:cNvCxnSpPr/>
          <p:nvPr/>
        </p:nvCxnSpPr>
        <p:spPr>
          <a:xfrm>
            <a:off x="2915920" y="2493010"/>
            <a:ext cx="1584325" cy="12960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6" idx="3"/>
          </p:cNvCxnSpPr>
          <p:nvPr/>
        </p:nvCxnSpPr>
        <p:spPr>
          <a:xfrm flipV="1">
            <a:off x="2915920" y="3789045"/>
            <a:ext cx="1584325" cy="12560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a:endCxn id="7" idx="1"/>
          </p:cNvCxnSpPr>
          <p:nvPr/>
        </p:nvCxnSpPr>
        <p:spPr>
          <a:xfrm>
            <a:off x="4500245" y="3789045"/>
            <a:ext cx="1296035" cy="36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253230" y="2991485"/>
            <a:ext cx="1326515" cy="579120"/>
          </a:xfrm>
          <a:prstGeom prst="rect">
            <a:avLst/>
          </a:prstGeom>
          <a:noFill/>
        </p:spPr>
        <p:txBody>
          <a:bodyPr wrap="square" rtlCol="0">
            <a:spAutoFit/>
          </a:bodyPr>
          <a:p>
            <a:r>
              <a:rPr lang="x-none" altLang="zh-CN" sz="3200"/>
              <a:t>union</a:t>
            </a:r>
            <a:endParaRPr lang="x-none" altLang="zh-CN"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250"/>
            <a:ext cx="67221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RDD的操作图示-reduceByKey</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287020" y="1197610"/>
            <a:ext cx="8562340" cy="4650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435864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RDD的容错和依赖</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179070" y="1341755"/>
            <a:ext cx="8768080" cy="4194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338328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3600"/>
              <a:t>Spark是什么？</a:t>
            </a:r>
            <a:endParaRPr lang="x-none" altLang="zh-CN" sz="3600"/>
          </a:p>
          <a:p>
            <a:pPr marL="285750" indent="-285750">
              <a:lnSpc>
                <a:spcPct val="150000"/>
              </a:lnSpc>
              <a:buFont typeface="Arial" panose="02080604020202020204" charset="0"/>
              <a:buChar char="•"/>
            </a:pPr>
            <a:r>
              <a:rPr lang="x-none" altLang="zh-CN" sz="3600"/>
              <a:t>Spark-streaming</a:t>
            </a:r>
            <a:endParaRPr lang="x-none" altLang="zh-CN" sz="3600"/>
          </a:p>
          <a:p>
            <a:pPr marL="285750" indent="-285750">
              <a:lnSpc>
                <a:spcPct val="150000"/>
              </a:lnSpc>
              <a:buFont typeface="Arial" panose="02080604020202020204" charset="0"/>
              <a:buChar char="•"/>
            </a:pPr>
            <a:r>
              <a:rPr lang="x-none" altLang="zh-CN" sz="3600"/>
              <a:t>目前公司内部的使用情况</a:t>
            </a:r>
            <a:endParaRPr lang="x-none" altLang="zh-CN" sz="3600"/>
          </a:p>
          <a:p>
            <a:pPr marL="285750" indent="-285750">
              <a:lnSpc>
                <a:spcPct val="150000"/>
              </a:lnSpc>
              <a:buFont typeface="Arial" panose="02080604020202020204" charset="0"/>
              <a:buChar char="•"/>
            </a:pPr>
            <a:r>
              <a:rPr lang="x-none" altLang="zh-CN" sz="3600"/>
              <a:t>How to start？</a:t>
            </a:r>
            <a:endParaRPr lang="x-none" altLang="zh-CN"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502920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RDD的一个action会生成一个Job。</a:t>
            </a:r>
            <a:endParaRPr lang="x-none" altLang="zh-CN" sz="2400"/>
          </a:p>
          <a:p>
            <a:pPr marL="285750" indent="-285750">
              <a:lnSpc>
                <a:spcPct val="150000"/>
              </a:lnSpc>
              <a:buFont typeface="Arial" panose="02080604020202020204" charset="0"/>
              <a:buChar char="•"/>
            </a:pPr>
            <a:r>
              <a:rPr lang="x-none" altLang="zh-CN" sz="2400"/>
              <a:t>Job会根据需要对RDD进行的转换拆分为一个或多个Stage，每个Stage执行一些中间计算，产生一些中间结果。</a:t>
            </a:r>
            <a:endParaRPr lang="x-none" altLang="zh-CN" sz="2400"/>
          </a:p>
          <a:p>
            <a:pPr marL="285750" indent="-285750">
              <a:lnSpc>
                <a:spcPct val="150000"/>
              </a:lnSpc>
              <a:buFont typeface="Arial" panose="02080604020202020204" charset="0"/>
              <a:buChar char="•"/>
            </a:pPr>
            <a:r>
              <a:rPr lang="x-none" altLang="zh-CN" sz="2400"/>
              <a:t>stage是根据对rdd的操作中是否有需要shuffle的transform和action来划分的。每个Stage是一个task集合，当遇到需要shuffle的transform时，执行的task类型是ShuffleMapTask，而当遇到的是action时，执行的task类型则是ResultTask。</a:t>
            </a:r>
            <a:endParaRPr lang="x-none" altLang="zh-CN" sz="2400"/>
          </a:p>
        </p:txBody>
      </p:sp>
      <p:sp>
        <p:nvSpPr>
          <p:cNvPr id="3" name="文本框 2"/>
          <p:cNvSpPr txBox="1"/>
          <p:nvPr/>
        </p:nvSpPr>
        <p:spPr>
          <a:xfrm>
            <a:off x="756920" y="476885"/>
            <a:ext cx="8162925" cy="582295"/>
          </a:xfrm>
          <a:prstGeom prst="rect">
            <a:avLst/>
          </a:prstGeom>
          <a:noFill/>
        </p:spPr>
        <p:txBody>
          <a:bodyPr wrap="square" rtlCol="0">
            <a:spAutoFit/>
          </a:bodyPr>
          <a:p>
            <a:r>
              <a:rPr lang="x-none" altLang="zh-CN" sz="3200">
                <a:solidFill>
                  <a:schemeClr val="tx1"/>
                </a:solidFill>
                <a:effectLst>
                  <a:outerShdw blurRad="38100" dist="19050" dir="2700000" algn="tl" rotWithShape="0">
                    <a:schemeClr val="dk1">
                      <a:alpha val="40000"/>
                    </a:schemeClr>
                  </a:outerShdw>
                </a:effectLst>
              </a:rPr>
              <a:t>Job、Stage、Task和RDD转换之间的关系</a:t>
            </a:r>
            <a:endParaRPr lang="x-none" altLang="zh-CN" sz="3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285" y="476885"/>
            <a:ext cx="687768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与Hadoop Mapreduce的对比</a:t>
            </a:r>
            <a:endParaRPr lang="x-none" altLang="zh-CN" sz="36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756920" y="1425575"/>
            <a:ext cx="7727315" cy="4091940"/>
          </a:xfrm>
          <a:prstGeom prst="rect">
            <a:avLst/>
          </a:prstGeom>
          <a:noFill/>
        </p:spPr>
        <p:txBody>
          <a:bodyPr wrap="square" rtlCol="0">
            <a:spAutoFit/>
          </a:bodyPr>
          <a:p>
            <a:pPr>
              <a:lnSpc>
                <a:spcPct val="150000"/>
              </a:lnSpc>
              <a:buFont typeface="Arial" panose="02080604020202020204" charset="0"/>
            </a:pPr>
            <a:r>
              <a:rPr lang="x-none" altLang="zh-CN" sz="2500"/>
              <a:t>1. 速度：</a:t>
            </a:r>
            <a:endParaRPr lang="x-none" altLang="zh-CN" sz="2500"/>
          </a:p>
          <a:p>
            <a:pPr marL="800100" lvl="1" indent="-342900">
              <a:lnSpc>
                <a:spcPct val="150000"/>
              </a:lnSpc>
              <a:buFont typeface="Arial" panose="02080604020202020204" charset="0"/>
              <a:buChar char="•"/>
            </a:pPr>
            <a:r>
              <a:rPr lang="x-none" altLang="zh-CN" sz="2500"/>
              <a:t>Mapreduce需要将任务划分为map和reduce两个阶段，中间结果要写回磁盘。导致其执行过程非常慢，只适用于离线计算。</a:t>
            </a:r>
            <a:endParaRPr lang="x-none" altLang="zh-CN" sz="2500"/>
          </a:p>
          <a:p>
            <a:pPr marL="800100" lvl="1" indent="-342900">
              <a:lnSpc>
                <a:spcPct val="150000"/>
              </a:lnSpc>
              <a:buFont typeface="Arial" panose="02080604020202020204" charset="0"/>
              <a:buChar char="•"/>
            </a:pPr>
            <a:r>
              <a:rPr lang="x-none" altLang="zh-CN" sz="2500"/>
              <a:t>Spark基于内存的计算，能够从很大程度上避免由于磁盘IO而导致的性能瓶颈，其速度比mapreduce快两位数倍数。</a:t>
            </a:r>
            <a:endParaRPr lang="x-none" altLang="zh-CN" sz="2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285" y="476885"/>
            <a:ext cx="687768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与Hadoop Mapreduce的对比</a:t>
            </a:r>
            <a:endParaRPr lang="x-none" altLang="zh-CN" sz="36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756920" y="1425575"/>
            <a:ext cx="7727315" cy="2948940"/>
          </a:xfrm>
          <a:prstGeom prst="rect">
            <a:avLst/>
          </a:prstGeom>
          <a:noFill/>
        </p:spPr>
        <p:txBody>
          <a:bodyPr wrap="square" rtlCol="0">
            <a:spAutoFit/>
          </a:bodyPr>
          <a:p>
            <a:pPr>
              <a:lnSpc>
                <a:spcPct val="150000"/>
              </a:lnSpc>
              <a:buFont typeface="Arial" panose="02080604020202020204" charset="0"/>
            </a:pPr>
            <a:r>
              <a:rPr lang="x-none" altLang="zh-CN" sz="2500"/>
              <a:t>2. API易用性：</a:t>
            </a:r>
            <a:endParaRPr lang="x-none" altLang="zh-CN" sz="2500"/>
          </a:p>
          <a:p>
            <a:pPr marL="800100" lvl="1" indent="-342900">
              <a:lnSpc>
                <a:spcPct val="150000"/>
              </a:lnSpc>
              <a:buFont typeface="Arial" panose="02080604020202020204" charset="0"/>
              <a:buChar char="•"/>
            </a:pPr>
            <a:r>
              <a:rPr lang="x-none" altLang="zh-CN" sz="2500">
                <a:sym typeface="+mn-ea"/>
              </a:rPr>
              <a:t>编写mapreduce程序，多个Stage需要人为手动划分，程序编写复杂。</a:t>
            </a:r>
            <a:endParaRPr lang="x-none" altLang="zh-CN" sz="2500"/>
          </a:p>
          <a:p>
            <a:pPr marL="800100" lvl="1" indent="-342900">
              <a:lnSpc>
                <a:spcPct val="150000"/>
              </a:lnSpc>
              <a:buFont typeface="Arial" panose="02080604020202020204" charset="0"/>
              <a:buChar char="•"/>
            </a:pPr>
            <a:r>
              <a:rPr lang="x-none" altLang="zh-CN" sz="2500"/>
              <a:t>Spark 提供流式api和lambda表达是的函数式变成写法，程序编写简单。</a:t>
            </a:r>
            <a:endParaRPr lang="x-none" altLang="zh-CN" sz="2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285" y="476885"/>
            <a:ext cx="687768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与Hadoop Mapreduce的对比</a:t>
            </a:r>
            <a:endParaRPr lang="x-none" altLang="zh-CN" sz="36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756920" y="1425575"/>
            <a:ext cx="7727315" cy="4091940"/>
          </a:xfrm>
          <a:prstGeom prst="rect">
            <a:avLst/>
          </a:prstGeom>
          <a:noFill/>
        </p:spPr>
        <p:txBody>
          <a:bodyPr wrap="square" rtlCol="0">
            <a:spAutoFit/>
          </a:bodyPr>
          <a:p>
            <a:pPr>
              <a:lnSpc>
                <a:spcPct val="150000"/>
              </a:lnSpc>
              <a:buFont typeface="Arial" panose="02080604020202020204" charset="0"/>
            </a:pPr>
            <a:r>
              <a:rPr lang="x-none" altLang="zh-CN" sz="2500"/>
              <a:t>3. 稳定性：</a:t>
            </a:r>
            <a:endParaRPr lang="x-none" altLang="zh-CN" sz="2500"/>
          </a:p>
          <a:p>
            <a:pPr marL="800100" lvl="1" indent="-342900">
              <a:lnSpc>
                <a:spcPct val="150000"/>
              </a:lnSpc>
              <a:buFont typeface="Arial" panose="02080604020202020204" charset="0"/>
              <a:buChar char="•"/>
            </a:pPr>
            <a:r>
              <a:rPr lang="x-none" altLang="zh-CN" sz="2500">
                <a:sym typeface="+mn-ea"/>
              </a:rPr>
              <a:t>由于mapreduce是基于磁盘的，所以其对内存大小的要求不高，程序运行比较稳定。</a:t>
            </a:r>
            <a:endParaRPr lang="x-none" altLang="zh-CN" sz="2500"/>
          </a:p>
          <a:p>
            <a:pPr marL="800100" lvl="1" indent="-342900">
              <a:lnSpc>
                <a:spcPct val="150000"/>
              </a:lnSpc>
              <a:buFont typeface="Arial" panose="02080604020202020204" charset="0"/>
              <a:buChar char="•"/>
            </a:pPr>
            <a:r>
              <a:rPr lang="x-none" altLang="zh-CN" sz="2500"/>
              <a:t>而Spark是基于内存的计算，中间结果数据都是保存在内存中的所以其对内存的大小要求相对比较高，容易造成OOM，对使用者的要求相对较高。</a:t>
            </a:r>
            <a:endParaRPr lang="x-none" altLang="zh-CN" sz="2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448056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Spark-Streaming 是一个基于Spark Core实现的可扩展、高吞吐和容错的实时数据流处理框架。</a:t>
            </a:r>
            <a:endParaRPr lang="x-none" altLang="zh-CN" sz="2400"/>
          </a:p>
          <a:p>
            <a:pPr marL="285750" indent="-285750">
              <a:lnSpc>
                <a:spcPct val="150000"/>
              </a:lnSpc>
              <a:buFont typeface="Arial" panose="02080604020202020204" charset="0"/>
              <a:buChar char="•"/>
            </a:pPr>
            <a:r>
              <a:rPr lang="x-none" altLang="zh-CN" sz="2400"/>
              <a:t>支持接入多种数据源，包括Kafka, Flume, ZeroMQ, TCP socket等，同时可以将处理后的数据写入到HDFS和Database中。</a:t>
            </a:r>
            <a:endParaRPr lang="x-none" altLang="zh-CN" sz="2400"/>
          </a:p>
          <a:p>
            <a:pPr marL="285750" indent="-285750">
              <a:lnSpc>
                <a:spcPct val="150000"/>
              </a:lnSpc>
              <a:buFont typeface="Arial" panose="02080604020202020204" charset="0"/>
              <a:buChar char="•"/>
            </a:pPr>
            <a:r>
              <a:rPr lang="x-none" altLang="zh-CN" sz="2400"/>
              <a:t>将流数据转换成micro batches，从而将Spark批处理编程模型应用到流用例中</a:t>
            </a:r>
            <a:endParaRPr lang="x-none" altLang="zh-CN" sz="2400"/>
          </a:p>
          <a:p>
            <a:pPr marL="285750" indent="-285750">
              <a:lnSpc>
                <a:spcPct val="150000"/>
              </a:lnSpc>
              <a:buFont typeface="Arial" panose="02080604020202020204" charset="0"/>
              <a:buChar char="•"/>
            </a:pPr>
            <a:endParaRPr lang="x-none" altLang="zh-CN" sz="2400"/>
          </a:p>
        </p:txBody>
      </p:sp>
      <p:sp>
        <p:nvSpPr>
          <p:cNvPr id="3" name="文本框 2"/>
          <p:cNvSpPr txBox="1"/>
          <p:nvPr/>
        </p:nvSpPr>
        <p:spPr>
          <a:xfrm>
            <a:off x="755650" y="476885"/>
            <a:ext cx="7329170" cy="64008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285" y="476885"/>
            <a:ext cx="7671435" cy="64008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1"/>
          <a:stretch>
            <a:fillRect/>
          </a:stretch>
        </p:blipFill>
        <p:spPr>
          <a:xfrm>
            <a:off x="107315" y="1628775"/>
            <a:ext cx="8956040" cy="33470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5745480" cy="64008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Spak-Streaming</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35560" y="1052830"/>
            <a:ext cx="9153525" cy="2042795"/>
          </a:xfrm>
          <a:prstGeom prst="rect">
            <a:avLst/>
          </a:prstGeom>
        </p:spPr>
      </p:pic>
      <p:sp>
        <p:nvSpPr>
          <p:cNvPr id="6" name="文本框 5"/>
          <p:cNvSpPr txBox="1"/>
          <p:nvPr/>
        </p:nvSpPr>
        <p:spPr>
          <a:xfrm>
            <a:off x="356235" y="3410585"/>
            <a:ext cx="8320405" cy="2227580"/>
          </a:xfrm>
          <a:prstGeom prst="rect">
            <a:avLst/>
          </a:prstGeom>
          <a:noFill/>
        </p:spPr>
        <p:txBody>
          <a:bodyPr wrap="square" rtlCol="0">
            <a:spAutoFit/>
          </a:bodyPr>
          <a:p>
            <a:r>
              <a:rPr lang="x-none" altLang="zh-CN" sz="2800"/>
              <a:t>Spark-Streaming将输入的数据流根据预先设定的时间，将数据分割成一个个小的数据段，每一段数据都转换成Spark中的RDD，然后将Spark-Streaming中对DStream的转换操作变为针对RDD的转换操作。</a:t>
            </a:r>
            <a:endParaRPr lang="x-none" altLang="zh-CN"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448056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实时性：由于其需要先将数据汇总的特性，导致其实时性有所降低，最大延迟时间为batch等待时间加处理时间。</a:t>
            </a:r>
            <a:endParaRPr lang="x-none" altLang="zh-CN" sz="2400"/>
          </a:p>
          <a:p>
            <a:pPr marL="285750" indent="-285750">
              <a:lnSpc>
                <a:spcPct val="150000"/>
              </a:lnSpc>
              <a:buFont typeface="Arial" panose="02080604020202020204" charset="0"/>
              <a:buChar char="•"/>
            </a:pPr>
            <a:r>
              <a:rPr lang="x-none" altLang="zh-CN" sz="2400"/>
              <a:t>扩展性和吞吐量：Spark目前在EC2上已能够线性扩展到100个节点（每个节点4Core），可以以数秒的延迟处理6GB/s的数据量（60M records/s），其吞吐量也比流行的Storm高2～5倍</a:t>
            </a:r>
            <a:endParaRPr lang="x-none" altLang="zh-CN" sz="2400"/>
          </a:p>
          <a:p>
            <a:pPr marL="285750" indent="-285750">
              <a:lnSpc>
                <a:spcPct val="150000"/>
              </a:lnSpc>
              <a:buFont typeface="Arial" panose="02080604020202020204" charset="0"/>
              <a:buChar char="•"/>
            </a:pPr>
            <a:r>
              <a:rPr lang="x-none" altLang="zh-CN" sz="2400"/>
              <a:t>容错性：参考RDD的容错机制。</a:t>
            </a:r>
            <a:endParaRPr lang="x-none" altLang="zh-CN" sz="2400"/>
          </a:p>
        </p:txBody>
      </p:sp>
      <p:sp>
        <p:nvSpPr>
          <p:cNvPr id="3" name="文本框 2"/>
          <p:cNvSpPr txBox="1"/>
          <p:nvPr/>
        </p:nvSpPr>
        <p:spPr>
          <a:xfrm>
            <a:off x="756285" y="476885"/>
            <a:ext cx="722185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Spark-Streaming特性</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920" y="476885"/>
            <a:ext cx="778827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Spark-Streaming操作——window</a:t>
            </a:r>
            <a:endParaRPr lang="x-none" altLang="zh-CN" sz="3600">
              <a:solidFill>
                <a:schemeClr val="tx1"/>
              </a:solidFill>
              <a:effectLst>
                <a:outerShdw blurRad="38100" dist="19050" dir="2700000" algn="tl" rotWithShape="0">
                  <a:schemeClr val="dk1">
                    <a:alpha val="40000"/>
                  </a:schemeClr>
                </a:outerShdw>
              </a:effectLst>
            </a:endParaRPr>
          </a:p>
        </p:txBody>
      </p:sp>
      <p:graphicFrame>
        <p:nvGraphicFramePr>
          <p:cNvPr id="4" name="表格 3"/>
          <p:cNvGraphicFramePr/>
          <p:nvPr/>
        </p:nvGraphicFramePr>
        <p:xfrm>
          <a:off x="86360" y="1440180"/>
          <a:ext cx="8975090" cy="3964305"/>
        </p:xfrm>
        <a:graphic>
          <a:graphicData uri="http://schemas.openxmlformats.org/drawingml/2006/table">
            <a:tbl>
              <a:tblPr firstRow="1" bandRow="1">
                <a:tableStyleId>{5C22544A-7EE6-4342-B048-85BDC9FD1C3A}</a:tableStyleId>
              </a:tblPr>
              <a:tblGrid>
                <a:gridCol w="4488180"/>
                <a:gridCol w="4486910"/>
              </a:tblGrid>
              <a:tr h="603885">
                <a:tc>
                  <a:txBody>
                    <a:bodyPr/>
                    <a:p>
                      <a:pPr algn="ctr">
                        <a:buNone/>
                      </a:pPr>
                      <a:r>
                        <a:t>转换</a:t>
                      </a:r>
                    </a:p>
                  </a:txBody>
                  <a:tcPr/>
                </a:tc>
                <a:tc>
                  <a:txBody>
                    <a:bodyPr/>
                    <a:p>
                      <a:pPr algn="ctr">
                        <a:buNone/>
                      </a:pPr>
                      <a:r>
                        <a:t>描述</a:t>
                      </a:r>
                    </a:p>
                  </a:txBody>
                  <a:tcPr/>
                </a:tc>
              </a:tr>
              <a:tr h="926465">
                <a:tc>
                  <a:txBody>
                    <a:bodyPr/>
                    <a:p>
                      <a:pPr>
                        <a:buNone/>
                      </a:pPr>
                      <a:r>
                        <a:t>window(windowLength, slideInterval)</a:t>
                      </a:r>
                    </a:p>
                  </a:txBody>
                  <a:tcPr/>
                </a:tc>
                <a:tc>
                  <a:txBody>
                    <a:bodyPr/>
                    <a:p>
                      <a:pPr>
                        <a:buNone/>
                      </a:pPr>
                      <a:r>
                        <a:t>返回一个基于源DStream的窗口批次计算后得到新的DStream。</a:t>
                      </a:r>
                    </a:p>
                  </a:txBody>
                  <a:tcPr/>
                </a:tc>
              </a:tr>
              <a:tr h="709930">
                <a:tc>
                  <a:txBody>
                    <a:bodyPr/>
                    <a:p>
                      <a:pPr>
                        <a:buNone/>
                      </a:pPr>
                      <a:r>
                        <a:t>countByWindow(windowLength,slideInterval)</a:t>
                      </a:r>
                    </a:p>
                  </a:txBody>
                  <a:tcPr/>
                </a:tc>
                <a:tc>
                  <a:txBody>
                    <a:bodyPr/>
                    <a:p>
                      <a:pPr>
                        <a:buNone/>
                      </a:pPr>
                      <a:r>
                        <a:t>返回基于滑动窗口的DStream中的元素的数量。</a:t>
                      </a:r>
                    </a:p>
                  </a:txBody>
                  <a:tcPr/>
                </a:tc>
              </a:tr>
              <a:tr h="710565">
                <a:tc>
                  <a:txBody>
                    <a:bodyPr/>
                    <a:p>
                      <a:pPr>
                        <a:buNone/>
                      </a:pPr>
                      <a:r>
                        <a:t>reduceByWindow(func, windowLength,slideInterval)</a:t>
                      </a:r>
                    </a:p>
                  </a:txBody>
                  <a:tcPr/>
                </a:tc>
                <a:tc>
                  <a:txBody>
                    <a:bodyPr/>
                    <a:p>
                      <a:pPr>
                        <a:buNone/>
                      </a:pPr>
                      <a:r>
                        <a:t>基于滑动窗口对源DStream中的元素进行聚合操作，得到一个新的DStream。</a:t>
                      </a:r>
                    </a:p>
                  </a:txBody>
                  <a:tcPr/>
                </a:tc>
              </a:tr>
              <a:tr h="1013460">
                <a:tc>
                  <a:txBody>
                    <a:bodyPr/>
                    <a:p>
                      <a:pPr>
                        <a:buNone/>
                      </a:pPr>
                      <a:r>
                        <a:t>reduceByKeyAndWindow(func,windowLength, slideInterval, [numTasks])</a:t>
                      </a:r>
                    </a:p>
                  </a:txBody>
                  <a:tcPr/>
                </a:tc>
                <a:tc>
                  <a:txBody>
                    <a:bodyPr/>
                    <a:p>
                      <a:pPr>
                        <a:buNone/>
                      </a:pPr>
                      <a:r>
                        <a:t>基于滑动窗口对（K，V）键值对类型的DStream中的值按K使用聚合函数func进行聚合操作，得到一个新的DStream。</a:t>
                      </a:r>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920" y="476885"/>
            <a:ext cx="778827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Spark-Streaming操作——window</a:t>
            </a:r>
            <a:endParaRPr lang="x-none" altLang="zh-CN" sz="3600">
              <a:solidFill>
                <a:schemeClr val="tx1"/>
              </a:solidFill>
              <a:effectLst>
                <a:outerShdw blurRad="38100" dist="19050" dir="2700000" algn="tl" rotWithShape="0">
                  <a:schemeClr val="dk1">
                    <a:alpha val="40000"/>
                  </a:schemeClr>
                </a:outerShdw>
              </a:effectLst>
            </a:endParaRPr>
          </a:p>
        </p:txBody>
      </p:sp>
      <p:graphicFrame>
        <p:nvGraphicFramePr>
          <p:cNvPr id="4" name="表格 3"/>
          <p:cNvGraphicFramePr/>
          <p:nvPr/>
        </p:nvGraphicFramePr>
        <p:xfrm>
          <a:off x="86360" y="1296670"/>
          <a:ext cx="8975090" cy="3964305"/>
        </p:xfrm>
        <a:graphic>
          <a:graphicData uri="http://schemas.openxmlformats.org/drawingml/2006/table">
            <a:tbl>
              <a:tblPr firstRow="1" bandRow="1">
                <a:tableStyleId>{5C22544A-7EE6-4342-B048-85BDC9FD1C3A}</a:tableStyleId>
              </a:tblPr>
              <a:tblGrid>
                <a:gridCol w="4488180"/>
                <a:gridCol w="4486910"/>
              </a:tblGrid>
              <a:tr h="603885">
                <a:tc>
                  <a:txBody>
                    <a:bodyPr/>
                    <a:p>
                      <a:pPr algn="ctr">
                        <a:buNone/>
                      </a:pPr>
                      <a:r>
                        <a:rPr lang="x-none">
                          <a:solidFill>
                            <a:schemeClr val="tx1"/>
                          </a:solidFill>
                        </a:rPr>
                        <a:t>转换</a:t>
                      </a:r>
                      <a:endParaRPr lang="x-none">
                        <a:solidFill>
                          <a:schemeClr val="tx1"/>
                        </a:solidFill>
                      </a:endParaRPr>
                    </a:p>
                  </a:txBody>
                  <a:tcPr/>
                </a:tc>
                <a:tc>
                  <a:txBody>
                    <a:bodyPr/>
                    <a:p>
                      <a:pPr algn="ctr">
                        <a:buNone/>
                      </a:pPr>
                      <a:r>
                        <a:rPr lang="x-none">
                          <a:solidFill>
                            <a:schemeClr val="tx1"/>
                          </a:solidFill>
                        </a:rPr>
                        <a:t>描述</a:t>
                      </a:r>
                      <a:endParaRPr lang="x-none">
                        <a:solidFill>
                          <a:schemeClr val="tx1"/>
                        </a:solidFill>
                      </a:endParaRPr>
                    </a:p>
                  </a:txBody>
                  <a:tcPr/>
                </a:tc>
              </a:tr>
              <a:tr h="926465">
                <a:tc>
                  <a:txBody>
                    <a:bodyPr/>
                    <a:p>
                      <a:pPr>
                        <a:buNone/>
                      </a:pPr>
                      <a:r>
                        <a:t>reduceByKeyAndWindow(func, invFunc,windowLength, slideInterval, [numTasks])</a:t>
                      </a:r>
                    </a:p>
                  </a:txBody>
                  <a:tcPr/>
                </a:tc>
                <a:tc>
                  <a:txBody>
                    <a:bodyPr/>
                    <a:p>
                      <a:pPr>
                        <a:buNone/>
                      </a:pPr>
                      <a:r>
                        <a:t>一个更高效的reduceByKkeyAndWindow()的实现版本，先对滑动窗口中新的时间间隔内数据增量聚合并移去最早的与新增数据量的时间间隔内的数据统计量。例如，计算t+4秒这个时刻过去5秒窗口的WordCount，那么我们可以将t+3时刻过去5秒的统计量加上[t+3，t+4]的统计量，在减去[t-2，t-1]的统计量，这种方法可以复用中间三秒的统计量，提高统计的效率。</a:t>
                      </a:r>
                    </a:p>
                  </a:txBody>
                  <a:tcPr/>
                </a:tc>
              </a:tr>
              <a:tr h="709930">
                <a:tc>
                  <a:txBody>
                    <a:bodyPr/>
                    <a:p>
                      <a:pPr>
                        <a:buNone/>
                      </a:pPr>
                      <a:r>
                        <a:t>countByValueAndWindow(windowLength,slideInterval, [numTasks])</a:t>
                      </a:r>
                    </a:p>
                  </a:txBody>
                  <a:tcPr/>
                </a:tc>
                <a:tc>
                  <a:txBody>
                    <a:bodyPr/>
                    <a:p>
                      <a:pPr>
                        <a:buNone/>
                      </a:pPr>
                      <a:r>
                        <a:t>基于滑动窗口计算源DStream中每个RDD内每个元素出现的频次并返回DStream[(K,Long)]，其中K是RDD中元素的类型，Long是元素频次。与countByValue一样，reduce任务的数量可以通过一个可选参数进行配置</a:t>
                      </a: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461772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200"/>
              <a:t>Spark是一个开源快速、通用、可扩展的大数据分析引擎。它集批处理、实时流处理、交互式查询和图计算于一体</a:t>
            </a:r>
            <a:endParaRPr lang="x-none" altLang="zh-CN" sz="2200"/>
          </a:p>
          <a:p>
            <a:pPr marL="285750" indent="-285750">
              <a:lnSpc>
                <a:spcPct val="150000"/>
              </a:lnSpc>
              <a:buFont typeface="Arial" panose="02080604020202020204" charset="0"/>
              <a:buChar char="•"/>
            </a:pPr>
            <a:r>
              <a:rPr lang="x-none" altLang="zh-CN" sz="2200"/>
              <a:t>优势</a:t>
            </a:r>
            <a:endParaRPr lang="x-none" altLang="zh-CN" sz="2200"/>
          </a:p>
          <a:p>
            <a:pPr marL="742950" lvl="1" indent="-285750">
              <a:lnSpc>
                <a:spcPct val="150000"/>
              </a:lnSpc>
              <a:buFont typeface="Arial" panose="02080604020202020204" charset="0"/>
              <a:buChar char="•"/>
            </a:pPr>
            <a:r>
              <a:rPr lang="x-none" altLang="zh-CN" sz="2200"/>
              <a:t>基于内存计算的高性能。</a:t>
            </a:r>
            <a:endParaRPr lang="x-none" altLang="zh-CN" sz="2200"/>
          </a:p>
          <a:p>
            <a:pPr marL="742950" lvl="1" indent="-285750">
              <a:lnSpc>
                <a:spcPct val="150000"/>
              </a:lnSpc>
              <a:buFont typeface="Arial" panose="02080604020202020204" charset="0"/>
              <a:buChar char="•"/>
            </a:pPr>
            <a:r>
              <a:rPr lang="x-none" altLang="zh-CN" sz="2200"/>
              <a:t>易用。支持java,python,scala的API，超过80种高级算法。</a:t>
            </a:r>
            <a:endParaRPr lang="x-none" altLang="zh-CN" sz="2200"/>
          </a:p>
          <a:p>
            <a:pPr marL="742950" lvl="1" indent="-285750">
              <a:lnSpc>
                <a:spcPct val="150000"/>
              </a:lnSpc>
              <a:buFont typeface="Arial" panose="02080604020202020204" charset="0"/>
              <a:buChar char="•"/>
            </a:pPr>
            <a:r>
              <a:rPr lang="x-none" altLang="zh-CN" sz="2200"/>
              <a:t>与现有hadoop生态圈融合。yarn、hdfs</a:t>
            </a:r>
            <a:endParaRPr lang="x-none" altLang="zh-CN" sz="2200"/>
          </a:p>
          <a:p>
            <a:pPr marL="742950" lvl="1" indent="-285750">
              <a:lnSpc>
                <a:spcPct val="150000"/>
              </a:lnSpc>
              <a:buFont typeface="Arial" panose="02080604020202020204" charset="0"/>
              <a:buChar char="•"/>
            </a:pPr>
            <a:r>
              <a:rPr lang="x-none" altLang="zh-CN" sz="2200"/>
              <a:t>生态系统丰富。spark-sql、spark-streaming、mllib、graph</a:t>
            </a:r>
            <a:endParaRPr lang="x-none" altLang="zh-CN" sz="2200"/>
          </a:p>
        </p:txBody>
      </p:sp>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Spark是什么</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920" y="476885"/>
            <a:ext cx="778827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Spark-Streaming操作——window</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1"/>
          <a:stretch>
            <a:fillRect/>
          </a:stretch>
        </p:blipFill>
        <p:spPr>
          <a:xfrm>
            <a:off x="180340" y="1341120"/>
            <a:ext cx="8735695" cy="33426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285" y="476885"/>
            <a:ext cx="802957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Spark-Streaming——接入Kafka</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12700" y="1344295"/>
            <a:ext cx="9134475" cy="48609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712595"/>
            <a:ext cx="7727315" cy="2286000"/>
          </a:xfrm>
          <a:prstGeom prst="rect">
            <a:avLst/>
          </a:prstGeom>
          <a:noFill/>
        </p:spPr>
        <p:txBody>
          <a:bodyPr wrap="square" rtlCol="0">
            <a:spAutoFit/>
          </a:bodyPr>
          <a:p>
            <a:pPr marL="342900" indent="-342900">
              <a:lnSpc>
                <a:spcPct val="150000"/>
              </a:lnSpc>
              <a:buFont typeface="Arial" panose="02080604020202020204" charset="0"/>
              <a:buChar char="•"/>
            </a:pPr>
            <a:r>
              <a:rPr lang="x-none" altLang="zh-CN" sz="3200"/>
              <a:t>At most once</a:t>
            </a:r>
            <a:endParaRPr lang="x-none" altLang="zh-CN" sz="3200"/>
          </a:p>
          <a:p>
            <a:pPr marL="342900" indent="-342900">
              <a:lnSpc>
                <a:spcPct val="150000"/>
              </a:lnSpc>
              <a:buFont typeface="Arial" panose="02080604020202020204" charset="0"/>
              <a:buChar char="•"/>
            </a:pPr>
            <a:r>
              <a:rPr lang="x-none" altLang="zh-CN" sz="3200"/>
              <a:t>At least once</a:t>
            </a:r>
            <a:endParaRPr lang="x-none" altLang="zh-CN" sz="3200"/>
          </a:p>
          <a:p>
            <a:pPr marL="342900" indent="-342900">
              <a:lnSpc>
                <a:spcPct val="150000"/>
              </a:lnSpc>
              <a:buFont typeface="Arial" panose="02080604020202020204" charset="0"/>
              <a:buChar char="•"/>
            </a:pPr>
            <a:r>
              <a:rPr lang="x-none" altLang="zh-CN" sz="3200"/>
              <a:t>Exactly once（at least once + 幂等）</a:t>
            </a:r>
            <a:endParaRPr lang="x-none" altLang="zh-CN" sz="3200"/>
          </a:p>
        </p:txBody>
      </p:sp>
      <p:sp>
        <p:nvSpPr>
          <p:cNvPr id="3" name="文本框 2"/>
          <p:cNvSpPr txBox="1"/>
          <p:nvPr/>
        </p:nvSpPr>
        <p:spPr>
          <a:xfrm>
            <a:off x="756285" y="476885"/>
            <a:ext cx="802957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Spark-Streaming——语义支持</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1666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Spark-Streaming的监控</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1"/>
          <a:stretch>
            <a:fillRect/>
          </a:stretch>
        </p:blipFill>
        <p:spPr>
          <a:xfrm>
            <a:off x="17780" y="1270000"/>
            <a:ext cx="9138920" cy="53219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16661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Spark-Streaming的监控</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35560" y="1198245"/>
            <a:ext cx="9190990" cy="521335"/>
          </a:xfrm>
          <a:prstGeom prst="rect">
            <a:avLst/>
          </a:prstGeom>
        </p:spPr>
      </p:pic>
      <p:pic>
        <p:nvPicPr>
          <p:cNvPr id="4" name="图片 3"/>
          <p:cNvPicPr>
            <a:picLocks noChangeAspect="1"/>
          </p:cNvPicPr>
          <p:nvPr/>
        </p:nvPicPr>
        <p:blipFill>
          <a:blip r:embed="rId2"/>
          <a:stretch>
            <a:fillRect/>
          </a:stretch>
        </p:blipFill>
        <p:spPr>
          <a:xfrm>
            <a:off x="-19685" y="1701165"/>
            <a:ext cx="9161145" cy="5257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61746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Spark-Streaming——管理系统</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6985" y="1275715"/>
            <a:ext cx="9130030" cy="45764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61746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Spark-Streaming——管理系统</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1270" y="1270635"/>
            <a:ext cx="9138285" cy="42068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61746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Spark-Streaming——管理系统</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36195" y="1268730"/>
            <a:ext cx="9192895" cy="45897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61746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Spark-Streaming——管理系统</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1270" y="1269365"/>
            <a:ext cx="9144635" cy="45135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0" y="332740"/>
            <a:ext cx="761746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Spark-Streaming——管理系统</a:t>
            </a:r>
            <a:endParaRPr lang="x-none" alt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756920" y="1640840"/>
            <a:ext cx="7727315" cy="2651760"/>
          </a:xfrm>
          <a:prstGeom prst="rect">
            <a:avLst/>
          </a:prstGeom>
          <a:noFill/>
        </p:spPr>
        <p:txBody>
          <a:bodyPr wrap="square" rtlCol="0">
            <a:spAutoFit/>
          </a:bodyPr>
          <a:p>
            <a:pPr marL="342900" indent="-342900">
              <a:lnSpc>
                <a:spcPct val="150000"/>
              </a:lnSpc>
              <a:buFont typeface="Arial" panose="02080604020202020204" charset="0"/>
              <a:buChar char="•"/>
            </a:pPr>
            <a:r>
              <a:rPr lang="x-none" altLang="zh-CN" sz="2800"/>
              <a:t>对接jenkins系统，自动发布到部门指定集群。</a:t>
            </a:r>
            <a:endParaRPr lang="x-none" altLang="zh-CN" sz="2800"/>
          </a:p>
          <a:p>
            <a:pPr marL="342900" indent="-342900">
              <a:lnSpc>
                <a:spcPct val="150000"/>
              </a:lnSpc>
              <a:buFont typeface="Arial" panose="02080604020202020204" charset="0"/>
              <a:buChar char="•"/>
            </a:pPr>
            <a:r>
              <a:rPr lang="x-none" altLang="zh-CN" sz="2800"/>
              <a:t>程序存活监控，失败自动拉起并邮件报警。</a:t>
            </a:r>
            <a:endParaRPr lang="x-none" altLang="zh-CN" sz="2800"/>
          </a:p>
          <a:p>
            <a:pPr marL="342900" indent="-342900">
              <a:lnSpc>
                <a:spcPct val="150000"/>
              </a:lnSpc>
              <a:buFont typeface="Arial" panose="02080604020202020204" charset="0"/>
              <a:buChar char="•"/>
            </a:pPr>
            <a:r>
              <a:rPr lang="x-none" altLang="zh-CN" sz="2800"/>
              <a:t>部门隔离，只能看到同部门下的应用。</a:t>
            </a:r>
            <a:endParaRPr lang="x-none" altLang="zh-CN" sz="2800"/>
          </a:p>
          <a:p>
            <a:pPr marL="342900" indent="-342900">
              <a:lnSpc>
                <a:spcPct val="150000"/>
              </a:lnSpc>
              <a:buFont typeface="Arial" panose="02080604020202020204" charset="0"/>
              <a:buChar char="•"/>
            </a:pPr>
            <a:r>
              <a:rPr lang="x-none" altLang="zh-CN" sz="2800"/>
              <a:t>Spark-UI导航。</a:t>
            </a:r>
            <a:endParaRPr lang="x-none"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Spark是什么</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6985" y="1663700"/>
            <a:ext cx="9124950" cy="44589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521208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800"/>
              <a:t>RTA架构升级</a:t>
            </a:r>
            <a:endParaRPr lang="x-none" altLang="zh-CN" sz="2800"/>
          </a:p>
          <a:p>
            <a:pPr>
              <a:lnSpc>
                <a:spcPct val="150000"/>
              </a:lnSpc>
              <a:buFont typeface="Arial" panose="02080604020202020204" charset="0"/>
            </a:pPr>
            <a:r>
              <a:rPr lang="x-none" altLang="zh-CN" sz="2800"/>
              <a:t>   对dsp日志中15分钟内的所有日志根据设备预先处理和去重，读取redis数据对设备打上兴趣标签。</a:t>
            </a:r>
            <a:endParaRPr lang="x-none" altLang="zh-CN" sz="2800"/>
          </a:p>
          <a:p>
            <a:pPr marL="285750" indent="-285750">
              <a:lnSpc>
                <a:spcPct val="150000"/>
              </a:lnSpc>
              <a:buFont typeface="Arial" panose="02080604020202020204" charset="0"/>
              <a:buChar char="•"/>
            </a:pPr>
            <a:r>
              <a:rPr lang="x-none" altLang="zh-CN" sz="2800"/>
              <a:t>3s-cap实时流监控</a:t>
            </a:r>
            <a:endParaRPr lang="x-none" altLang="zh-CN" sz="2800"/>
          </a:p>
          <a:p>
            <a:pPr>
              <a:lnSpc>
                <a:spcPct val="150000"/>
              </a:lnSpc>
              <a:buFont typeface="Arial" panose="02080604020202020204" charset="0"/>
            </a:pPr>
            <a:r>
              <a:rPr lang="x-none" altLang="zh-CN" sz="2800"/>
              <a:t>   接受3s点击和安装日志，每分钟处理一次，用来实现对cap的监控，cap延时从55分钟缩短到5分钟。</a:t>
            </a:r>
            <a:endParaRPr lang="x-none" altLang="zh-CN" sz="2800"/>
          </a:p>
        </p:txBody>
      </p:sp>
      <p:sp>
        <p:nvSpPr>
          <p:cNvPr id="3" name="文本框 2"/>
          <p:cNvSpPr txBox="1"/>
          <p:nvPr/>
        </p:nvSpPr>
        <p:spPr>
          <a:xfrm>
            <a:off x="755650" y="476885"/>
            <a:ext cx="515366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有哪些项目在用？</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3365" y="18986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RTA架构升级</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395605" y="908685"/>
            <a:ext cx="8265795" cy="59994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RTA架构升级</a:t>
            </a:r>
            <a:endParaRPr lang="x-none" alt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756920" y="1425575"/>
            <a:ext cx="7727315" cy="466344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000"/>
              <a:t>数据量</a:t>
            </a:r>
            <a:endParaRPr lang="x-none" altLang="zh-CN" sz="2000"/>
          </a:p>
          <a:p>
            <a:pPr>
              <a:lnSpc>
                <a:spcPct val="150000"/>
              </a:lnSpc>
              <a:buFont typeface="Arial" panose="02080604020202020204" charset="0"/>
            </a:pPr>
            <a:r>
              <a:rPr lang="x-none" altLang="zh-CN" sz="2000"/>
              <a:t>   每15分钟1.3亿条数据，33GB数据</a:t>
            </a:r>
            <a:endParaRPr lang="x-none" altLang="zh-CN" sz="2000"/>
          </a:p>
          <a:p>
            <a:pPr marL="342900" indent="-342900">
              <a:lnSpc>
                <a:spcPct val="150000"/>
              </a:lnSpc>
              <a:buFont typeface="Arial" panose="02080604020202020204" charset="0"/>
              <a:buChar char="•"/>
            </a:pPr>
            <a:r>
              <a:rPr lang="x-none" altLang="zh-CN" sz="2000"/>
              <a:t>集群规模</a:t>
            </a:r>
            <a:endParaRPr lang="x-none" altLang="zh-CN" sz="2000"/>
          </a:p>
          <a:p>
            <a:pPr>
              <a:lnSpc>
                <a:spcPct val="150000"/>
              </a:lnSpc>
              <a:buFont typeface="Arial" panose="02080604020202020204" charset="0"/>
            </a:pPr>
            <a:r>
              <a:rPr lang="x-none" altLang="zh-CN" sz="2000"/>
              <a:t>    38 executors 151 cores</a:t>
            </a:r>
            <a:endParaRPr lang="x-none" altLang="zh-CN" sz="2000"/>
          </a:p>
          <a:p>
            <a:pPr marL="342900" indent="-342900">
              <a:lnSpc>
                <a:spcPct val="150000"/>
              </a:lnSpc>
              <a:buFont typeface="Arial" panose="02080604020202020204" charset="0"/>
              <a:buChar char="•"/>
            </a:pPr>
            <a:r>
              <a:rPr lang="x-none" altLang="zh-CN" sz="2000"/>
              <a:t>处理时间</a:t>
            </a:r>
            <a:endParaRPr lang="x-none" altLang="zh-CN" sz="2000"/>
          </a:p>
          <a:p>
            <a:pPr>
              <a:lnSpc>
                <a:spcPct val="150000"/>
              </a:lnSpc>
              <a:buFont typeface="Arial" panose="02080604020202020204" charset="0"/>
            </a:pPr>
            <a:r>
              <a:rPr lang="x-none" altLang="zh-CN" sz="2000"/>
              <a:t>    拉取数据2分钟，处理数据2.5分钟，总计4.5分钟</a:t>
            </a:r>
            <a:endParaRPr lang="x-none" altLang="zh-CN" sz="2000"/>
          </a:p>
          <a:p>
            <a:pPr marL="342900" indent="-342900">
              <a:lnSpc>
                <a:spcPct val="150000"/>
              </a:lnSpc>
              <a:buFont typeface="Arial" panose="02080604020202020204" charset="0"/>
              <a:buChar char="•"/>
            </a:pPr>
            <a:r>
              <a:rPr lang="x-none" altLang="zh-CN" sz="2000"/>
              <a:t>吞吐量</a:t>
            </a:r>
            <a:endParaRPr lang="x-none" altLang="zh-CN" sz="2000"/>
          </a:p>
          <a:p>
            <a:pPr>
              <a:lnSpc>
                <a:spcPct val="150000"/>
              </a:lnSpc>
            </a:pPr>
            <a:r>
              <a:rPr lang="x-none" altLang="zh-CN" sz="2000"/>
              <a:t>    125MB/s</a:t>
            </a:r>
            <a:endParaRPr lang="x-none" altLang="zh-CN" sz="2000"/>
          </a:p>
          <a:p>
            <a:pPr marL="342900" indent="-342900">
              <a:lnSpc>
                <a:spcPct val="150000"/>
              </a:lnSpc>
              <a:buFont typeface="Arial" panose="02080604020202020204" charset="0"/>
              <a:buChar char="•"/>
            </a:pPr>
            <a:r>
              <a:rPr lang="x-none" altLang="zh-CN" sz="2000"/>
              <a:t>输出</a:t>
            </a:r>
            <a:endParaRPr lang="x-none" altLang="zh-CN" sz="2000"/>
          </a:p>
          <a:p>
            <a:pPr>
              <a:lnSpc>
                <a:spcPct val="150000"/>
              </a:lnSpc>
              <a:buFont typeface="Arial" panose="02080604020202020204" charset="0"/>
            </a:pPr>
            <a:r>
              <a:rPr lang="x-none" altLang="zh-CN" sz="2000"/>
              <a:t>    2.2GB 700w record</a:t>
            </a:r>
            <a:endParaRPr lang="x-none" altLang="zh-CN"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448056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数据量</a:t>
            </a:r>
            <a:endParaRPr lang="x-none" altLang="zh-CN" sz="2400"/>
          </a:p>
          <a:p>
            <a:pPr>
              <a:lnSpc>
                <a:spcPct val="150000"/>
              </a:lnSpc>
              <a:buFont typeface="Arial" panose="02080604020202020204" charset="0"/>
            </a:pPr>
            <a:r>
              <a:rPr lang="x-none" altLang="zh-CN" sz="2400"/>
              <a:t>   每分钟80w点击，500安装</a:t>
            </a:r>
            <a:endParaRPr lang="x-none" altLang="zh-CN" sz="2400"/>
          </a:p>
          <a:p>
            <a:pPr marL="342900" indent="-342900">
              <a:lnSpc>
                <a:spcPct val="150000"/>
              </a:lnSpc>
              <a:buFont typeface="Arial" panose="02080604020202020204" charset="0"/>
              <a:buChar char="•"/>
            </a:pPr>
            <a:r>
              <a:rPr lang="x-none" altLang="zh-CN" sz="2400"/>
              <a:t>集群规模</a:t>
            </a:r>
            <a:endParaRPr lang="x-none" altLang="zh-CN" sz="2400"/>
          </a:p>
          <a:p>
            <a:pPr>
              <a:lnSpc>
                <a:spcPct val="150000"/>
              </a:lnSpc>
              <a:buFont typeface="Arial" panose="02080604020202020204" charset="0"/>
            </a:pPr>
            <a:r>
              <a:rPr lang="x-none" altLang="zh-CN" sz="2400"/>
              <a:t>    click: 8 executors 16 cores</a:t>
            </a:r>
            <a:endParaRPr lang="x-none" altLang="zh-CN" sz="2400"/>
          </a:p>
          <a:p>
            <a:pPr>
              <a:lnSpc>
                <a:spcPct val="150000"/>
              </a:lnSpc>
              <a:buFont typeface="Arial" panose="02080604020202020204" charset="0"/>
            </a:pPr>
            <a:r>
              <a:rPr lang="x-none" altLang="zh-CN" sz="2400"/>
              <a:t>    install: 2 executors 4 cores </a:t>
            </a:r>
            <a:endParaRPr lang="x-none" altLang="zh-CN" sz="2400"/>
          </a:p>
          <a:p>
            <a:pPr marL="342900" indent="-342900">
              <a:lnSpc>
                <a:spcPct val="150000"/>
              </a:lnSpc>
              <a:buFont typeface="Arial" panose="02080604020202020204" charset="0"/>
              <a:buChar char="•"/>
            </a:pPr>
            <a:r>
              <a:rPr lang="x-none" altLang="zh-CN" sz="2400"/>
              <a:t>处理时间</a:t>
            </a:r>
            <a:endParaRPr lang="x-none" altLang="zh-CN" sz="2400"/>
          </a:p>
          <a:p>
            <a:pPr>
              <a:lnSpc>
                <a:spcPct val="150000"/>
              </a:lnSpc>
              <a:buFont typeface="Arial" panose="02080604020202020204" charset="0"/>
            </a:pPr>
            <a:r>
              <a:rPr lang="x-none" altLang="zh-CN" sz="2400"/>
              <a:t>    click: 1~2s</a:t>
            </a:r>
            <a:endParaRPr lang="x-none" altLang="zh-CN" sz="2400"/>
          </a:p>
          <a:p>
            <a:pPr>
              <a:lnSpc>
                <a:spcPct val="150000"/>
              </a:lnSpc>
              <a:buFont typeface="Arial" panose="02080604020202020204" charset="0"/>
            </a:pPr>
            <a:r>
              <a:rPr lang="x-none" altLang="zh-CN" sz="2400"/>
              <a:t>    install: 800ms</a:t>
            </a:r>
            <a:endParaRPr lang="x-none" altLang="zh-CN" sz="2400"/>
          </a:p>
        </p:txBody>
      </p:sp>
      <p:sp>
        <p:nvSpPr>
          <p:cNvPr id="3" name="文本框 2"/>
          <p:cNvSpPr txBox="1"/>
          <p:nvPr/>
        </p:nvSpPr>
        <p:spPr>
          <a:xfrm>
            <a:off x="756285" y="476885"/>
            <a:ext cx="538924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3s-cap实时流监控</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283464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准备工具：</a:t>
            </a:r>
            <a:endParaRPr lang="x-none" altLang="zh-CN" sz="2400"/>
          </a:p>
          <a:p>
            <a:pPr marL="800100" lvl="1" indent="-342900">
              <a:lnSpc>
                <a:spcPct val="150000"/>
              </a:lnSpc>
              <a:buFont typeface="Arial" panose="02080604020202020204" charset="0"/>
              <a:buChar char="•"/>
            </a:pPr>
            <a:r>
              <a:rPr lang="x-none" altLang="zh-CN" sz="2400"/>
              <a:t>scala sdk 2.11.8</a:t>
            </a:r>
            <a:endParaRPr lang="x-none" altLang="zh-CN" sz="2400"/>
          </a:p>
          <a:p>
            <a:pPr marL="800100" lvl="1" indent="-342900">
              <a:lnSpc>
                <a:spcPct val="150000"/>
              </a:lnSpc>
              <a:buFont typeface="Arial" panose="02080604020202020204" charset="0"/>
              <a:buChar char="•"/>
            </a:pPr>
            <a:r>
              <a:rPr lang="x-none" altLang="zh-CN" sz="2400"/>
              <a:t>java 1.7 or 1.8</a:t>
            </a:r>
            <a:endParaRPr lang="x-none" altLang="zh-CN" sz="2400"/>
          </a:p>
          <a:p>
            <a:pPr marL="800100" lvl="1" indent="-342900">
              <a:lnSpc>
                <a:spcPct val="150000"/>
              </a:lnSpc>
              <a:buFont typeface="Arial" panose="02080604020202020204" charset="0"/>
              <a:buChar char="•"/>
            </a:pPr>
            <a:r>
              <a:rPr lang="x-none" altLang="zh-CN" sz="2400"/>
              <a:t>maven 版本3.5.0，依赖jar包管理器</a:t>
            </a:r>
            <a:endParaRPr lang="x-none" altLang="zh-CN" sz="2400"/>
          </a:p>
          <a:p>
            <a:pPr marL="800100" lvl="1" indent="-342900">
              <a:lnSpc>
                <a:spcPct val="150000"/>
              </a:lnSpc>
              <a:buFont typeface="Arial" panose="02080604020202020204" charset="0"/>
              <a:buChar char="•"/>
            </a:pPr>
            <a:r>
              <a:rPr lang="x-none" altLang="zh-CN" sz="2400"/>
              <a:t>IntelliJ IDEA 好用的jvm系语言开发工具</a:t>
            </a:r>
            <a:endParaRPr lang="x-none" altLang="zh-CN" sz="2400"/>
          </a:p>
        </p:txBody>
      </p:sp>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How to start？</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代码示例</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395605" y="3853180"/>
            <a:ext cx="8426450" cy="1992630"/>
          </a:xfrm>
          <a:prstGeom prst="rect">
            <a:avLst/>
          </a:prstGeom>
        </p:spPr>
      </p:pic>
      <p:pic>
        <p:nvPicPr>
          <p:cNvPr id="5" name="图片 4"/>
          <p:cNvPicPr>
            <a:picLocks noChangeAspect="1"/>
          </p:cNvPicPr>
          <p:nvPr/>
        </p:nvPicPr>
        <p:blipFill>
          <a:blip r:embed="rId2"/>
          <a:stretch>
            <a:fillRect/>
          </a:stretch>
        </p:blipFill>
        <p:spPr>
          <a:xfrm>
            <a:off x="396240" y="1494155"/>
            <a:ext cx="8390255" cy="204343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476885"/>
            <a:ext cx="7759700"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Spark-Streaming——提交任务</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179705" y="1340485"/>
            <a:ext cx="8823960" cy="4394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1737360"/>
          </a:xfrm>
          <a:prstGeom prst="rect">
            <a:avLst/>
          </a:prstGeom>
          <a:noFill/>
        </p:spPr>
        <p:txBody>
          <a:bodyPr wrap="square" rtlCol="0">
            <a:spAutoFit/>
          </a:bodyPr>
          <a:p>
            <a:pPr>
              <a:lnSpc>
                <a:spcPct val="150000"/>
              </a:lnSpc>
              <a:buFont typeface="Arial" panose="02080604020202020204" charset="0"/>
            </a:pPr>
            <a:r>
              <a:rPr lang="x-none" altLang="zh-CN" sz="2400"/>
              <a:t>Demo:</a:t>
            </a:r>
            <a:endParaRPr lang="x-none" altLang="zh-CN" sz="2400"/>
          </a:p>
          <a:p>
            <a:pPr>
              <a:lnSpc>
                <a:spcPct val="150000"/>
              </a:lnSpc>
              <a:buFont typeface="Arial" panose="02080604020202020204" charset="0"/>
            </a:pPr>
            <a:r>
              <a:rPr lang="x-none" altLang="zh-CN" sz="2400">
                <a:hlinkClick r:id="rId1"/>
              </a:rPr>
              <a:t>http://gitlab.mobvista.com/dataplatfrom/ClusterDemo/tree/master/spark-streaming</a:t>
            </a:r>
            <a:endParaRPr lang="x-none" altLang="zh-CN" sz="2400"/>
          </a:p>
        </p:txBody>
      </p:sp>
      <p:sp>
        <p:nvSpPr>
          <p:cNvPr id="3" name="文本框 2"/>
          <p:cNvSpPr txBox="1"/>
          <p:nvPr/>
        </p:nvSpPr>
        <p:spPr>
          <a:xfrm>
            <a:off x="755650" y="476885"/>
            <a:ext cx="3466465" cy="64008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How to start?</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97810" y="2756535"/>
            <a:ext cx="3574415" cy="920115"/>
          </a:xfrm>
          <a:prstGeom prst="rect">
            <a:avLst/>
          </a:prstGeom>
          <a:noFill/>
        </p:spPr>
        <p:txBody>
          <a:bodyPr wrap="square" rtlCol="0">
            <a:spAutoFit/>
          </a:bodyPr>
          <a:p>
            <a:pPr algn="ctr"/>
            <a:r>
              <a:rPr lang="x-none" altLang="zh-CN" sz="5400">
                <a:solidFill>
                  <a:srgbClr val="336699">
                    <a:alpha val="100000"/>
                  </a:srgbClr>
                </a:solidFill>
                <a:effectLst>
                  <a:outerShdw dist="38100" algn="ctr" rotWithShape="0">
                    <a:srgbClr val="B2B2B2">
                      <a:alpha val="78999"/>
                    </a:srgbClr>
                  </a:outerShdw>
                </a:effectLst>
                <a:latin typeface="微软雅黑" charset="-122"/>
                <a:ea typeface="微软雅黑" charset="-122"/>
                <a:sym typeface="+mn-ea"/>
              </a:rPr>
              <a:t>Thank You!</a:t>
            </a:r>
            <a:endParaRPr lang="x-none" altLang="zh-CN" sz="5400">
              <a:solidFill>
                <a:srgbClr val="336699">
                  <a:alpha val="100000"/>
                </a:srgbClr>
              </a:solidFill>
              <a:effectLst>
                <a:outerShdw dist="38100" algn="ctr" rotWithShape="0">
                  <a:srgbClr val="B2B2B2">
                    <a:alpha val="78999"/>
                  </a:srgbClr>
                </a:outerShdw>
              </a:effectLst>
              <a:latin typeface="微软雅黑" charset="-122"/>
              <a:ea typeface="微软雅黑"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6285" y="476885"/>
            <a:ext cx="678497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Spark集群架构图</a:t>
            </a:r>
            <a:endParaRPr lang="x-none" alt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121920" y="1437640"/>
            <a:ext cx="8857615" cy="4251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0" y="1412875"/>
            <a:ext cx="7727315" cy="448056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Application: 指的是用户编写的Spark应用程序，包含了含有一个Driver功能的代码和分布在集群中多个节点上运行的Executor代码。</a:t>
            </a:r>
            <a:endParaRPr lang="x-none" altLang="zh-CN" sz="2400"/>
          </a:p>
          <a:p>
            <a:pPr marL="285750" indent="-285750">
              <a:lnSpc>
                <a:spcPct val="150000"/>
              </a:lnSpc>
              <a:buFont typeface="Arial" panose="02080604020202020204" charset="0"/>
              <a:buChar char="•"/>
            </a:pPr>
            <a:endParaRPr lang="x-none" altLang="zh-CN" sz="2400"/>
          </a:p>
          <a:p>
            <a:pPr marL="285750" indent="-285750">
              <a:lnSpc>
                <a:spcPct val="150000"/>
              </a:lnSpc>
              <a:buFont typeface="Arial" panose="02080604020202020204" charset="0"/>
              <a:buChar char="•"/>
            </a:pPr>
            <a:r>
              <a:rPr lang="x-none" altLang="zh-CN" sz="2400">
                <a:sym typeface="+mn-ea"/>
              </a:rPr>
              <a:t>Deploy Mode: Driver运行的模式，在cluster模式下，Driver运行在集群中的节点上，在client模式下，Driver运行与集群之外。</a:t>
            </a:r>
            <a:endParaRPr lang="x-none" altLang="zh-CN" sz="2400"/>
          </a:p>
          <a:p>
            <a:pPr marL="285750" indent="-285750">
              <a:lnSpc>
                <a:spcPct val="150000"/>
              </a:lnSpc>
              <a:buFont typeface="Arial" panose="02080604020202020204" charset="0"/>
              <a:buChar char="•"/>
            </a:pPr>
            <a:endParaRPr lang="x-none" altLang="zh-CN" sz="2400"/>
          </a:p>
        </p:txBody>
      </p:sp>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概念</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557784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sym typeface="+mn-ea"/>
              </a:rPr>
              <a:t>Driver: 运行Application的main函数并创建SparkContext，SparkContext的目的是为了准备Spark应用程序的运行环境。SparkContext负责资源的申请、任务分配和监控等。创建任务并将任务分发到Executor执行。</a:t>
            </a:r>
            <a:endParaRPr lang="x-none" altLang="zh-CN" sz="2400"/>
          </a:p>
          <a:p>
            <a:pPr marL="285750" indent="-285750">
              <a:lnSpc>
                <a:spcPct val="150000"/>
              </a:lnSpc>
              <a:buFont typeface="Arial" panose="02080604020202020204" charset="0"/>
              <a:buChar char="•"/>
            </a:pPr>
            <a:r>
              <a:rPr lang="x-none" altLang="zh-CN" sz="2400"/>
              <a:t>Executor: 运行在worker节点的进程。能够运行task，将数据保存在内存中和磁盘上。</a:t>
            </a:r>
            <a:endParaRPr lang="x-none" altLang="zh-CN" sz="2400"/>
          </a:p>
          <a:p>
            <a:pPr marL="285750" indent="-285750">
              <a:lnSpc>
                <a:spcPct val="150000"/>
              </a:lnSpc>
              <a:buFont typeface="Arial" panose="02080604020202020204" charset="0"/>
              <a:buChar char="•"/>
            </a:pPr>
            <a:r>
              <a:rPr lang="x-none" altLang="zh-CN" sz="2400"/>
              <a:t>Task: 由Driver创建并分发到Executor上执行的逻辑单元。</a:t>
            </a:r>
            <a:endParaRPr lang="x-none" altLang="zh-CN" sz="2400"/>
          </a:p>
          <a:p>
            <a:pPr marL="285750" indent="-285750">
              <a:lnSpc>
                <a:spcPct val="150000"/>
              </a:lnSpc>
              <a:buFont typeface="Arial" panose="02080604020202020204" charset="0"/>
              <a:buChar char="•"/>
            </a:pPr>
            <a:endParaRPr lang="x-none" altLang="zh-CN" sz="2400"/>
          </a:p>
        </p:txBody>
      </p:sp>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概念</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448056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Job：一个Application可以产生多个Job，其中Job由Spark Action触发产生。每个Job包含多个Task组成的并行计算。</a:t>
            </a:r>
            <a:endParaRPr lang="x-none" altLang="zh-CN" sz="2400"/>
          </a:p>
          <a:p>
            <a:pPr>
              <a:lnSpc>
                <a:spcPct val="150000"/>
              </a:lnSpc>
              <a:buFont typeface="Arial" panose="02080604020202020204" charset="0"/>
            </a:pPr>
            <a:endParaRPr lang="x-none" altLang="zh-CN" sz="2400"/>
          </a:p>
          <a:p>
            <a:pPr marL="285750" indent="-285750">
              <a:lnSpc>
                <a:spcPct val="150000"/>
              </a:lnSpc>
              <a:buFont typeface="Arial" panose="02080604020202020204" charset="0"/>
              <a:buChar char="•"/>
            </a:pPr>
            <a:r>
              <a:rPr lang="x-none" altLang="zh-CN" sz="2400"/>
              <a:t>Stage：每个Job会拆分为多个Task，作为一个TaskSet,称为Stage；Stage的划分和调度是由DAGScheduler负责的。Stage分为Result Stage和Shuffle Map Stage。</a:t>
            </a:r>
            <a:endParaRPr lang="x-none" altLang="zh-CN" sz="2400"/>
          </a:p>
        </p:txBody>
      </p:sp>
      <p:sp>
        <p:nvSpPr>
          <p:cNvPr id="3" name="文本框 2"/>
          <p:cNvSpPr txBox="1"/>
          <p:nvPr/>
        </p:nvSpPr>
        <p:spPr>
          <a:xfrm>
            <a:off x="755650" y="476885"/>
            <a:ext cx="3466465" cy="64389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概念</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6920" y="1425575"/>
            <a:ext cx="7727315" cy="4480560"/>
          </a:xfrm>
          <a:prstGeom prst="rect">
            <a:avLst/>
          </a:prstGeom>
          <a:noFill/>
        </p:spPr>
        <p:txBody>
          <a:bodyPr wrap="square" rtlCol="0">
            <a:spAutoFit/>
          </a:bodyPr>
          <a:p>
            <a:pPr marL="285750" indent="-285750">
              <a:lnSpc>
                <a:spcPct val="150000"/>
              </a:lnSpc>
              <a:buFont typeface="Arial" panose="02080604020202020204" charset="0"/>
              <a:buChar char="•"/>
            </a:pPr>
            <a:r>
              <a:rPr lang="x-none" altLang="zh-CN" sz="2400"/>
              <a:t>概念：弹性分布式数据集，只读分区记录的集合，Spark对所处理数据的基本抽象。Spark中的计算可以简单抽象为对RDD的创建、转换和返回操作结果的过程</a:t>
            </a:r>
            <a:endParaRPr lang="x-none" altLang="zh-CN" sz="2400"/>
          </a:p>
          <a:p>
            <a:pPr marL="285750" indent="-285750">
              <a:lnSpc>
                <a:spcPct val="150000"/>
              </a:lnSpc>
              <a:buFont typeface="Arial" panose="02080604020202020204" charset="0"/>
              <a:buChar char="•"/>
            </a:pPr>
            <a:r>
              <a:rPr lang="x-none" altLang="zh-CN" sz="2400"/>
              <a:t>分区：一个RDD在物理上被切分为多个Partition，即数据分区，这些Partition可以分布在不同的节点上。Partition是Spark计算任务的基本处理单位，决定了并行计算的粒度。</a:t>
            </a:r>
            <a:endParaRPr lang="x-none" altLang="zh-CN" sz="2400"/>
          </a:p>
        </p:txBody>
      </p:sp>
      <p:sp>
        <p:nvSpPr>
          <p:cNvPr id="3" name="文本框 2"/>
          <p:cNvSpPr txBox="1"/>
          <p:nvPr/>
        </p:nvSpPr>
        <p:spPr>
          <a:xfrm>
            <a:off x="755650" y="476885"/>
            <a:ext cx="3466465" cy="640080"/>
          </a:xfrm>
          <a:prstGeom prst="rect">
            <a:avLst/>
          </a:prstGeom>
          <a:noFill/>
        </p:spPr>
        <p:txBody>
          <a:bodyPr wrap="square" rtlCol="0">
            <a:spAutoFit/>
          </a:bodyPr>
          <a:p>
            <a:r>
              <a:rPr lang="x-none" altLang="zh-CN" sz="3600">
                <a:solidFill>
                  <a:schemeClr val="tx1"/>
                </a:solidFill>
                <a:effectLst>
                  <a:outerShdw blurRad="38100" dist="19050" dir="2700000" algn="tl" rotWithShape="0">
                    <a:schemeClr val="dk1">
                      <a:alpha val="40000"/>
                    </a:schemeClr>
                  </a:outerShdw>
                </a:effectLst>
              </a:rPr>
              <a:t>RDD</a:t>
            </a:r>
            <a:endParaRPr lang="x-none" altLang="zh-CN"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5014</Words>
  <Application>Kingsoft Office WPP</Application>
  <PresentationFormat/>
  <Paragraphs>418</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houying</cp:lastModifiedBy>
  <cp:revision>220</cp:revision>
  <cp:lastPrinted>2017-07-19T12:23:35Z</cp:lastPrinted>
  <dcterms:created xsi:type="dcterms:W3CDTF">2017-07-19T12:23:35Z</dcterms:created>
  <dcterms:modified xsi:type="dcterms:W3CDTF">2017-07-19T12:23:35Z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