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embeddedFontLst>
    <p:embeddedFont>
      <p:font typeface="Lato"/>
      <p:regular r:id="rId17"/>
      <p:bold r:id="rId18"/>
      <p:italic r:id="rId19"/>
      <p:boldItalic r:id="rId20"/>
    </p:embeddedFont>
    <p:embeddedFont>
      <p:font typeface="Helvetica Neue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j+8p3Yvccwrc1aeEDT6pO/M/BI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22" Type="http://schemas.openxmlformats.org/officeDocument/2006/relationships/font" Target="fonts/HelveticaNeue-bold.fntdata"/><Relationship Id="rId21" Type="http://schemas.openxmlformats.org/officeDocument/2006/relationships/font" Target="fonts/HelveticaNeue-regular.fntdata"/><Relationship Id="rId24" Type="http://schemas.openxmlformats.org/officeDocument/2006/relationships/font" Target="fonts/HelveticaNeue-boldItalic.fntdata"/><Relationship Id="rId23" Type="http://schemas.openxmlformats.org/officeDocument/2006/relationships/font" Target="fonts/HelveticaNeue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ato-regular.fntdata"/><Relationship Id="rId16" Type="http://schemas.openxmlformats.org/officeDocument/2006/relationships/slide" Target="slides/slide11.xml"/><Relationship Id="rId19" Type="http://schemas.openxmlformats.org/officeDocument/2006/relationships/font" Target="fonts/Lato-italic.fntdata"/><Relationship Id="rId1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d485d3d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g7d485d3dc9_0_0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3bcca3051_1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f3bcca3051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6275d038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g16275d0389d_0_0:notes"/>
          <p:cNvSpPr/>
          <p:nvPr>
            <p:ph idx="2" type="sldImg"/>
          </p:nvPr>
        </p:nvSpPr>
        <p:spPr>
          <a:xfrm>
            <a:off x="1155436" y="685488"/>
            <a:ext cx="4547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efec8468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eefec846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3bcca3051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Google Shape;137;gf3bcca3051_1_0:notes"/>
          <p:cNvSpPr/>
          <p:nvPr>
            <p:ph idx="2" type="sldImg"/>
          </p:nvPr>
        </p:nvSpPr>
        <p:spPr>
          <a:xfrm>
            <a:off x="1142988" y="708025"/>
            <a:ext cx="4724400" cy="354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8" name="Google Shape;138;gf3bcca3051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and Content">
  <p:cSld name="Title, Subtitle, and Conten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6275d0389d_0_45"/>
          <p:cNvSpPr txBox="1"/>
          <p:nvPr>
            <p:ph type="title"/>
          </p:nvPr>
        </p:nvSpPr>
        <p:spPr>
          <a:xfrm>
            <a:off x="415290" y="579121"/>
            <a:ext cx="83136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b" bIns="25400" lIns="50800" spcFirstLastPara="1" rIns="50800" wrap="square" tIns="254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2700">
                <a:solidFill>
                  <a:schemeClr val="dk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82" name="Google Shape;82;g16275d0389d_0_45"/>
          <p:cNvSpPr txBox="1"/>
          <p:nvPr>
            <p:ph idx="1" type="body"/>
          </p:nvPr>
        </p:nvSpPr>
        <p:spPr>
          <a:xfrm>
            <a:off x="430625" y="2336706"/>
            <a:ext cx="8290500" cy="41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50800" spcFirstLastPara="1" rIns="50800" wrap="square" tIns="254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rebuchet MS"/>
              <a:buNone/>
              <a:defRPr sz="1300">
                <a:solidFill>
                  <a:schemeClr val="accent4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  <a:defRPr sz="1100">
                <a:solidFill>
                  <a:schemeClr val="accent4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>
                <a:solidFill>
                  <a:schemeClr val="accent4"/>
                </a:solidFill>
              </a:defRPr>
            </a:lvl3pPr>
            <a:lvl4pPr indent="-336550" lvl="3" marL="1828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  <a:defRPr sz="1700">
                <a:solidFill>
                  <a:schemeClr val="lt1"/>
                </a:solidFill>
              </a:defRPr>
            </a:lvl4pPr>
            <a:lvl5pPr indent="-34925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indent="-29210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Char char="»"/>
              <a:defRPr/>
            </a:lvl6pPr>
            <a:lvl7pPr indent="-29210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Char char="»"/>
              <a:defRPr/>
            </a:lvl7pPr>
            <a:lvl8pPr indent="-29210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Char char="»"/>
              <a:defRPr/>
            </a:lvl8pPr>
            <a:lvl9pPr indent="-29210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Char char="»"/>
              <a:defRPr/>
            </a:lvl9pPr>
          </a:lstStyle>
          <a:p/>
        </p:txBody>
      </p:sp>
      <p:sp>
        <p:nvSpPr>
          <p:cNvPr id="83" name="Google Shape;83;g16275d0389d_0_45"/>
          <p:cNvSpPr txBox="1"/>
          <p:nvPr>
            <p:ph idx="2" type="body"/>
          </p:nvPr>
        </p:nvSpPr>
        <p:spPr>
          <a:xfrm>
            <a:off x="415290" y="1209041"/>
            <a:ext cx="83136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50800" spcFirstLastPara="1" rIns="50800" wrap="square" tIns="254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Trebuchet MS"/>
              <a:buNone/>
              <a:defRPr b="0" sz="1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600"/>
              <a:buFont typeface="Trebuchet MS"/>
              <a:buNone/>
              <a:defRPr sz="2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600"/>
              <a:buFont typeface="Trebuchet MS"/>
              <a:buNone/>
              <a:defRPr sz="2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Trebuchet MS"/>
              <a:buNone/>
              <a:defRPr sz="2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Trebuchet MS"/>
              <a:buNone/>
              <a:defRPr sz="2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9210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Char char="»"/>
              <a:defRPr/>
            </a:lvl6pPr>
            <a:lvl7pPr indent="-29210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Char char="»"/>
              <a:defRPr/>
            </a:lvl7pPr>
            <a:lvl8pPr indent="-29210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Char char="»"/>
              <a:defRPr/>
            </a:lvl8pPr>
            <a:lvl9pPr indent="-29210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hyperlink" Target="mailto:ibarker@nvidia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spreadsheets/d/1jCFAA7mZvoFv4JrWQNcN6z5x2e4s5sWV1xc8KFrCiq8/edit?usp=sharing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d485d3dc9_0_0"/>
          <p:cNvSpPr txBox="1"/>
          <p:nvPr>
            <p:ph type="ctrTitle"/>
          </p:nvPr>
        </p:nvSpPr>
        <p:spPr>
          <a:xfrm>
            <a:off x="1657350" y="2145050"/>
            <a:ext cx="58293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Team Name</a:t>
            </a:r>
            <a:endParaRPr/>
          </a:p>
        </p:txBody>
      </p:sp>
      <p:sp>
        <p:nvSpPr>
          <p:cNvPr id="89" name="Google Shape;89;g7d485d3dc9_0_0"/>
          <p:cNvSpPr txBox="1"/>
          <p:nvPr>
            <p:ph idx="1" type="subTitle"/>
          </p:nvPr>
        </p:nvSpPr>
        <p:spPr>
          <a:xfrm>
            <a:off x="1657350" y="3900825"/>
            <a:ext cx="5779800" cy="17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</a:rPr>
              <a:t>Team Members (Name and organization)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</a:rPr>
              <a:t>Mentors (Name and organization)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90" name="Google Shape;90;g7d485d3dc9_0_0"/>
          <p:cNvSpPr txBox="1"/>
          <p:nvPr/>
        </p:nvSpPr>
        <p:spPr>
          <a:xfrm>
            <a:off x="755663" y="310300"/>
            <a:ext cx="46293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Total presentation time is 7 minutes</a:t>
            </a:r>
            <a:endParaRPr b="1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3bcca3051_1_7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259">
                <a:solidFill>
                  <a:schemeClr val="accent1"/>
                </a:solidFill>
              </a:rPr>
              <a:t>Please use 100 words to summarize your team’s achievements during this Hackathon</a:t>
            </a:r>
            <a:endParaRPr sz="3259">
              <a:solidFill>
                <a:schemeClr val="accent1"/>
              </a:solidFill>
            </a:endParaRPr>
          </a:p>
        </p:txBody>
      </p:sp>
      <p:sp>
        <p:nvSpPr>
          <p:cNvPr id="154" name="Google Shape;154;gf3bcca3051_1_7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6275d0389d_0_0"/>
          <p:cNvSpPr txBox="1"/>
          <p:nvPr>
            <p:ph type="title"/>
          </p:nvPr>
        </p:nvSpPr>
        <p:spPr>
          <a:xfrm>
            <a:off x="415275" y="430367"/>
            <a:ext cx="83136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25400" lIns="50800" spcFirstLastPara="1" rIns="50800" wrap="square" tIns="254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b="1" lang="en-US">
                <a:solidFill>
                  <a:srgbClr val="0070C0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PROMOTING YOUR WORK: AVAILABLE OPPORTUNITIES</a:t>
            </a:r>
            <a:endParaRPr b="1" sz="1200">
              <a:solidFill>
                <a:srgbClr val="0070C0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6275d0389d_0_0"/>
          <p:cNvSpPr txBox="1"/>
          <p:nvPr>
            <p:ph idx="1" type="body"/>
          </p:nvPr>
        </p:nvSpPr>
        <p:spPr>
          <a:xfrm>
            <a:off x="527675" y="1313400"/>
            <a:ext cx="7728000" cy="4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50800" spcFirstLastPara="1" rIns="50800" wrap="square" tIns="25400">
            <a:noAutofit/>
          </a:bodyPr>
          <a:lstStyle/>
          <a:p>
            <a:pPr indent="-241300" lvl="0" marL="254000" marR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800"/>
              <a:buFont typeface="Calibri"/>
              <a:buChar char="●"/>
            </a:pPr>
            <a:r>
              <a:rPr b="1"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Papers and Talks:</a:t>
            </a:r>
            <a:r>
              <a:rPr lang="en-US" sz="1800">
                <a:solidFill>
                  <a:srgbClr val="1D1C1D"/>
                </a:solidFill>
                <a:latin typeface="Calibri"/>
                <a:ea typeface="Calibri"/>
                <a:cs typeface="Calibri"/>
                <a:sym typeface="Calibri"/>
              </a:rPr>
              <a:t> Please acknowledge the Open Hackathons program and OpenACC Organization in any planned or upcoming papers, presentations, or talks.</a:t>
            </a:r>
            <a:endParaRPr sz="1800">
              <a:solidFill>
                <a:srgbClr val="1D1C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08000" marR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D1C1D"/>
                </a:solidFill>
                <a:latin typeface="Calibri"/>
                <a:ea typeface="Calibri"/>
                <a:cs typeface="Calibri"/>
                <a:sym typeface="Calibri"/>
              </a:rPr>
              <a:t>“This work was completed in part at the </a:t>
            </a:r>
            <a:r>
              <a:rPr lang="en-US" sz="1800">
                <a:solidFill>
                  <a:srgbClr val="1D1C1D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[Event name]</a:t>
            </a:r>
            <a:r>
              <a:rPr lang="en-US" sz="1800">
                <a:solidFill>
                  <a:srgbClr val="1D1C1D"/>
                </a:solidFill>
                <a:latin typeface="Calibri"/>
                <a:ea typeface="Calibri"/>
                <a:cs typeface="Calibri"/>
                <a:sym typeface="Calibri"/>
              </a:rPr>
              <a:t>, part of the Open Hackathons program. The authors would like to acknowledge OpenACC-Standard.org for their support.”</a:t>
            </a:r>
            <a:endParaRPr sz="1800">
              <a:solidFill>
                <a:srgbClr val="1D1C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0" marL="254000" marR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800"/>
              <a:buFont typeface="Calibri"/>
              <a:buChar char="●"/>
            </a:pPr>
            <a:r>
              <a:rPr b="1"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Social Media Support:</a:t>
            </a:r>
            <a:r>
              <a:rPr lang="en-US" sz="1800">
                <a:solidFill>
                  <a:srgbClr val="1D1C1D"/>
                </a:solidFill>
                <a:latin typeface="Calibri"/>
                <a:ea typeface="Calibri"/>
                <a:cs typeface="Calibri"/>
                <a:sym typeface="Calibri"/>
              </a:rPr>
              <a:t> Please feel free to promote your participation across your social media channels. Tag </a:t>
            </a:r>
            <a:r>
              <a:rPr b="1" lang="en-US" sz="1800">
                <a:solidFill>
                  <a:srgbClr val="0D4F99"/>
                </a:solidFill>
                <a:latin typeface="Calibri"/>
                <a:ea typeface="Calibri"/>
                <a:cs typeface="Calibri"/>
                <a:sym typeface="Calibri"/>
              </a:rPr>
              <a:t>@OpenACCorg</a:t>
            </a:r>
            <a:r>
              <a:rPr lang="en-US" sz="1800">
                <a:solidFill>
                  <a:srgbClr val="1D1C1D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US" sz="1800">
                <a:solidFill>
                  <a:srgbClr val="0D4F99"/>
                </a:solidFill>
                <a:latin typeface="Calibri"/>
                <a:ea typeface="Calibri"/>
                <a:cs typeface="Calibri"/>
                <a:sym typeface="Calibri"/>
              </a:rPr>
              <a:t>#OpenHackathons</a:t>
            </a:r>
            <a:r>
              <a:rPr lang="en-US" sz="1800">
                <a:solidFill>
                  <a:srgbClr val="1D1C1D"/>
                </a:solidFill>
                <a:latin typeface="Calibri"/>
                <a:ea typeface="Calibri"/>
                <a:cs typeface="Calibri"/>
                <a:sym typeface="Calibri"/>
              </a:rPr>
              <a:t> and we are happy to amplify.</a:t>
            </a:r>
            <a:endParaRPr sz="1800">
              <a:solidFill>
                <a:srgbClr val="1D1C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0" marL="254000" marR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800"/>
              <a:buFont typeface="Calibri"/>
              <a:buChar char="●"/>
            </a:pPr>
            <a:r>
              <a:rPr b="1" lang="en-US" sz="1800">
                <a:solidFill>
                  <a:srgbClr val="1D1C1D"/>
                </a:solidFill>
                <a:latin typeface="Calibri"/>
                <a:ea typeface="Calibri"/>
                <a:cs typeface="Calibri"/>
                <a:sym typeface="Calibri"/>
              </a:rPr>
              <a:t>Blogs and Technical Write-ups</a:t>
            </a:r>
            <a:r>
              <a:rPr lang="en-US" sz="1800">
                <a:solidFill>
                  <a:srgbClr val="1D1C1D"/>
                </a:solidFill>
                <a:latin typeface="Calibri"/>
                <a:ea typeface="Calibri"/>
                <a:cs typeface="Calibri"/>
                <a:sym typeface="Calibri"/>
              </a:rPr>
              <a:t>: Create a blog post or technical article that highlights the work being done and results achieved.</a:t>
            </a:r>
            <a:endParaRPr sz="1800">
              <a:solidFill>
                <a:srgbClr val="1D1C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0" marL="254000" marR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800"/>
              <a:buFont typeface="Calibri"/>
              <a:buChar char="●"/>
            </a:pPr>
            <a:r>
              <a:rPr b="1" lang="en-US" sz="1800">
                <a:solidFill>
                  <a:srgbClr val="1D1C1D"/>
                </a:solidFill>
                <a:latin typeface="Calibri"/>
                <a:ea typeface="Calibri"/>
                <a:cs typeface="Calibri"/>
                <a:sym typeface="Calibri"/>
              </a:rPr>
              <a:t>Quotes and Testimonials</a:t>
            </a:r>
            <a:r>
              <a:rPr b="1"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800">
                <a:solidFill>
                  <a:srgbClr val="1D1C1D"/>
                </a:solidFill>
                <a:latin typeface="Calibri"/>
                <a:ea typeface="Calibri"/>
                <a:cs typeface="Calibri"/>
                <a:sym typeface="Calibri"/>
              </a:rPr>
              <a:t>Highlight your quote or feedback on our channels (i.e. social, website, etc.).</a:t>
            </a:r>
            <a:endParaRPr sz="1800">
              <a:solidFill>
                <a:srgbClr val="1D1C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254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rebuchet MS"/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***</a:t>
            </a:r>
            <a:r>
              <a:rPr b="1"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Please reach out to Izumi Barker (</a:t>
            </a:r>
            <a:r>
              <a:rPr b="1" lang="en-US" sz="1800" u="sng">
                <a:solidFill>
                  <a:srgbClr val="3F8FF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ibarker@nvidia.com</a:t>
            </a:r>
            <a:r>
              <a:rPr b="1"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) to discuss marketing options and opportunities.</a:t>
            </a:r>
            <a:br>
              <a:rPr lang="en-U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App Name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Problem trying to solve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Scientific driver for the chosen algorithm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What’s the algorithmic motif?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What parts are you focusing on? </a:t>
            </a:r>
            <a:endParaRPr/>
          </a:p>
          <a:p>
            <a:pPr indent="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Evolution and Strategy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2" name="Google Shape;102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was your goal coming here?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was your initial strategy?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did this strategy change?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Results and Final Profile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8" name="Google Shape;108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were you able to accomplish?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Did you achieve speed up? </a:t>
            </a:r>
            <a:endParaRPr/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(*show multi-core CPU vs GPU numbers) 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-3429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What did you learn?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Create a new algorithm?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Achieved new scientific goals? </a:t>
            </a:r>
            <a:endParaRPr/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efec84689_0_0"/>
          <p:cNvSpPr txBox="1"/>
          <p:nvPr>
            <p:ph type="title"/>
          </p:nvPr>
        </p:nvSpPr>
        <p:spPr>
          <a:xfrm>
            <a:off x="530925" y="141916"/>
            <a:ext cx="8229600" cy="30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Energy Efficiency</a:t>
            </a:r>
            <a:endParaRPr/>
          </a:p>
        </p:txBody>
      </p:sp>
      <p:sp>
        <p:nvSpPr>
          <p:cNvPr id="114" name="Google Shape;114;g1eefec84689_0_0"/>
          <p:cNvSpPr txBox="1"/>
          <p:nvPr/>
        </p:nvSpPr>
        <p:spPr>
          <a:xfrm>
            <a:off x="5774675" y="1918100"/>
            <a:ext cx="26769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Use this </a:t>
            </a: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calculator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for your report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Add your acceleration numbers in the INPUTS section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Modify $/kwh number if necessary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Paste a screenshot similar to the one on the right in this slide to report energy efficiency of your project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eefec84689_0_0"/>
          <p:cNvSpPr txBox="1"/>
          <p:nvPr/>
        </p:nvSpPr>
        <p:spPr>
          <a:xfrm>
            <a:off x="431025" y="1086800"/>
            <a:ext cx="842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calculator will compare energy consumption of a number of CPU only nodes with dual CPUs required to perform the same amount of work as 1 GPU node with 2 CPUs and 8 GPUs.</a:t>
            </a:r>
            <a:endParaRPr/>
          </a:p>
        </p:txBody>
      </p:sp>
      <p:pic>
        <p:nvPicPr>
          <p:cNvPr id="116" name="Google Shape;116;g1eefec84689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53025"/>
            <a:ext cx="5781474" cy="426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/>
              <a:buNone/>
            </a:pPr>
            <a:r>
              <a:rPr lang="en-US" sz="3759">
                <a:solidFill>
                  <a:schemeClr val="accent1"/>
                </a:solidFill>
              </a:rPr>
              <a:t>What problems have you encountered?</a:t>
            </a:r>
            <a:endParaRPr sz="3759">
              <a:solidFill>
                <a:schemeClr val="accent1"/>
              </a:solidFill>
            </a:endParaRPr>
          </a:p>
        </p:txBody>
      </p:sp>
      <p:sp>
        <p:nvSpPr>
          <p:cNvPr id="122" name="Google Shape;122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Problems with legacy app structure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Issues with algorithm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Tool bugs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Tool lack of features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System setup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Wishlist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8" name="Google Shape;128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do you wish existed to make your life easier?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Tools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Language standards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Event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Systems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Was it worth it?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34" name="Google Shape;134;p8"/>
          <p:cNvSpPr txBox="1"/>
          <p:nvPr>
            <p:ph idx="1" type="body"/>
          </p:nvPr>
        </p:nvSpPr>
        <p:spPr>
          <a:xfrm>
            <a:off x="457200" y="1417651"/>
            <a:ext cx="8229600" cy="4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Was this worth it?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Will you continue development?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Next steps, future plans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What sustained resources/support will be critical for your work after the event?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3bcca3051_1_0"/>
          <p:cNvSpPr txBox="1"/>
          <p:nvPr/>
        </p:nvSpPr>
        <p:spPr>
          <a:xfrm>
            <a:off x="274375" y="589222"/>
            <a:ext cx="39246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 Background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High-level description of application and uses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Light on domain-specific jargon; should be appropriate for general technical audience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Computational motifs targeted at hackathon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" name="Google Shape;141;gf3bcca3051_1_0"/>
          <p:cNvCxnSpPr/>
          <p:nvPr/>
        </p:nvCxnSpPr>
        <p:spPr>
          <a:xfrm flipH="1">
            <a:off x="4568125" y="129100"/>
            <a:ext cx="3000" cy="6411300"/>
          </a:xfrm>
          <a:prstGeom prst="straightConnector1">
            <a:avLst/>
          </a:prstGeom>
          <a:solidFill>
            <a:schemeClr val="accent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" name="Google Shape;142;gf3bcca3051_1_0"/>
          <p:cNvCxnSpPr/>
          <p:nvPr/>
        </p:nvCxnSpPr>
        <p:spPr>
          <a:xfrm rot="10800000">
            <a:off x="172815" y="3518642"/>
            <a:ext cx="8793600" cy="0"/>
          </a:xfrm>
          <a:prstGeom prst="straightConnector1">
            <a:avLst/>
          </a:prstGeom>
          <a:solidFill>
            <a:schemeClr val="accent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" name="Google Shape;143;gf3bcca3051_1_0"/>
          <p:cNvSpPr/>
          <p:nvPr/>
        </p:nvSpPr>
        <p:spPr>
          <a:xfrm>
            <a:off x="5167100" y="235850"/>
            <a:ext cx="3264516" cy="3026376"/>
          </a:xfrm>
          <a:prstGeom prst="cloud">
            <a:avLst/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4" name="Google Shape;144;gf3bcca3051_1_0"/>
          <p:cNvSpPr txBox="1"/>
          <p:nvPr/>
        </p:nvSpPr>
        <p:spPr>
          <a:xfrm>
            <a:off x="5678348" y="1509590"/>
            <a:ext cx="2037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Plot Showing Representative Result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f3bcca3051_1_0"/>
          <p:cNvSpPr txBox="1"/>
          <p:nvPr/>
        </p:nvSpPr>
        <p:spPr>
          <a:xfrm>
            <a:off x="7503652" y="2883384"/>
            <a:ext cx="155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Caption describing figure in simple terms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f3bcca3051_1_0"/>
          <p:cNvSpPr txBox="1"/>
          <p:nvPr/>
        </p:nvSpPr>
        <p:spPr>
          <a:xfrm>
            <a:off x="356425" y="3691224"/>
            <a:ext cx="37605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Hackathon Objectives and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Programming models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Profiling / hot spots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Refactorings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Libraries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Performance tuning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f3bcca3051_1_0"/>
          <p:cNvSpPr txBox="1"/>
          <p:nvPr/>
        </p:nvSpPr>
        <p:spPr>
          <a:xfrm>
            <a:off x="4919113" y="3691223"/>
            <a:ext cx="37605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Technical Accomplishments and Impact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were you able to achieve at the hackathon?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did you achieve it?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Speedup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does it matter / what does it enable?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f3bcca3051_1_0"/>
          <p:cNvSpPr txBox="1"/>
          <p:nvPr/>
        </p:nvSpPr>
        <p:spPr>
          <a:xfrm>
            <a:off x="909840" y="31458"/>
            <a:ext cx="938400" cy="3387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2016-07-08T09:14:54Z</dcterms:created>
  <dc:creator>Foertter Fernanda</dc:creator>
</cp:coreProperties>
</file>