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75.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image" Target="../media/image2.png"/><Relationship Id="rId3" Type="http://schemas.openxmlformats.org/officeDocument/2006/relationships/tags" Target="../tags/tag65.xml"/><Relationship Id="rId2" Type="http://schemas.openxmlformats.org/officeDocument/2006/relationships/image" Target="../media/image1.png"/><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image" Target="../media/image4.png"/><Relationship Id="rId3" Type="http://schemas.openxmlformats.org/officeDocument/2006/relationships/tags" Target="../tags/tag68.xml"/><Relationship Id="rId2" Type="http://schemas.openxmlformats.org/officeDocument/2006/relationships/image" Target="../media/image3.png"/><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image" Target="../media/image6.png"/><Relationship Id="rId3" Type="http://schemas.openxmlformats.org/officeDocument/2006/relationships/tags" Target="../tags/tag71.xml"/><Relationship Id="rId2" Type="http://schemas.openxmlformats.org/officeDocument/2006/relationships/image" Target="../media/image5.png"/><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ko-KR" altLang="zh-CN"/>
              <a:t>머신러닝을</a:t>
            </a:r>
            <a:r>
              <a:rPr lang="en-US" altLang="ko-KR"/>
              <a:t> </a:t>
            </a:r>
            <a:r>
              <a:rPr lang="ko-KR" altLang="en-US"/>
              <a:t>이용한</a:t>
            </a:r>
            <a:r>
              <a:rPr lang="en-US" altLang="ko-KR"/>
              <a:t> </a:t>
            </a:r>
            <a:r>
              <a:rPr lang="ko-KR" altLang="en-US"/>
              <a:t>태양광</a:t>
            </a:r>
            <a:r>
              <a:rPr lang="en-US" altLang="ko-KR"/>
              <a:t> </a:t>
            </a:r>
            <a:r>
              <a:rPr lang="ko-KR" altLang="en-US"/>
              <a:t>발전량</a:t>
            </a:r>
            <a:r>
              <a:rPr lang="en-US" altLang="ko-KR"/>
              <a:t> </a:t>
            </a:r>
            <a:r>
              <a:rPr lang="ko-KR" altLang="en-US"/>
              <a:t>예측</a:t>
            </a:r>
            <a:r>
              <a:rPr lang="en-US" altLang="ko-KR"/>
              <a:t>: </a:t>
            </a:r>
            <a:br>
              <a:rPr lang="en-US" altLang="ko-KR"/>
            </a:br>
            <a:r>
              <a:rPr lang="ko-KR" altLang="en-US"/>
              <a:t>영암</a:t>
            </a:r>
            <a:r>
              <a:rPr lang="en-US" altLang="ko-KR"/>
              <a:t> F1 </a:t>
            </a:r>
            <a:r>
              <a:rPr lang="ko-KR" altLang="en-US"/>
              <a:t>태양광</a:t>
            </a:r>
            <a:r>
              <a:rPr lang="en-US" altLang="ko-KR"/>
              <a:t> </a:t>
            </a:r>
            <a:r>
              <a:rPr lang="ko-KR" altLang="en-US"/>
              <a:t>발전</a:t>
            </a:r>
            <a:r>
              <a:rPr lang="ko-KR" altLang="en-US"/>
              <a:t>소</a:t>
            </a:r>
            <a:endParaRPr lang="ko-KR" altLang="en-US"/>
          </a:p>
        </p:txBody>
      </p:sp>
      <p:sp>
        <p:nvSpPr>
          <p:cNvPr id="3" name="内容占位符 2"/>
          <p:cNvSpPr>
            <a:spLocks noGrp="1"/>
          </p:cNvSpPr>
          <p:nvPr>
            <p:ph idx="1"/>
          </p:nvPr>
        </p:nvSpPr>
        <p:spPr>
          <a:xfrm>
            <a:off x="608330" y="2316480"/>
            <a:ext cx="10968990" cy="3933190"/>
          </a:xfrm>
        </p:spPr>
        <p:txBody>
          <a:bodyPr/>
          <a:p>
            <a:r>
              <a:rPr lang="zh-CN" altLang="en-US"/>
              <a:t>Solar power is a sustainable and renewable energy source. Learning how to efficiently use it is essential for future infrastructures. By analyzing data from the Yeongam F1 solar power plant and ASOS weather data, we can optimize our power generation and plan for the future.</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a:t>
            </a:r>
            <a:endParaRPr lang="en-US" altLang="zh-CN"/>
          </a:p>
        </p:txBody>
      </p:sp>
      <p:sp>
        <p:nvSpPr>
          <p:cNvPr id="3" name="内容占位符 2"/>
          <p:cNvSpPr>
            <a:spLocks noGrp="1"/>
          </p:cNvSpPr>
          <p:nvPr>
            <p:ph idx="1"/>
          </p:nvPr>
        </p:nvSpPr>
        <p:spPr>
          <a:xfrm>
            <a:off x="608330" y="1490345"/>
            <a:ext cx="10968990" cy="5148580"/>
          </a:xfrm>
        </p:spPr>
        <p:txBody>
          <a:bodyPr>
            <a:normAutofit fontScale="90000"/>
          </a:bodyPr>
          <a:p>
            <a:r>
              <a:rPr lang="ko-KR" altLang="en-US"/>
              <a:t>발전량</a:t>
            </a:r>
            <a:r>
              <a:rPr lang="en-US" altLang="ko-KR"/>
              <a:t> </a:t>
            </a:r>
            <a:r>
              <a:rPr lang="ko-KR" altLang="en-US"/>
              <a:t>관측</a:t>
            </a:r>
            <a:r>
              <a:rPr lang="en-US" altLang="ko-KR"/>
              <a:t> </a:t>
            </a:r>
            <a:r>
              <a:rPr lang="ko-KR" altLang="en-US"/>
              <a:t>자</a:t>
            </a:r>
            <a:r>
              <a:rPr lang="ko-KR" altLang="en-US"/>
              <a:t>료</a:t>
            </a:r>
            <a:endParaRPr lang="ko-KR" altLang="en-US"/>
          </a:p>
          <a:p>
            <a:pPr marL="0" indent="0">
              <a:buNone/>
            </a:pPr>
            <a:r>
              <a:rPr lang="ko-KR" altLang="en-US"/>
              <a:t>전남 영암군</a:t>
            </a:r>
            <a:r>
              <a:rPr lang="en-US" altLang="ko-KR"/>
              <a:t> </a:t>
            </a:r>
            <a:r>
              <a:rPr lang="ko-KR" altLang="en-US"/>
              <a:t> 삼호읍 포뮬러원(F1)경주장</a:t>
            </a:r>
            <a:r>
              <a:rPr lang="en-US" altLang="ko-KR"/>
              <a:t> </a:t>
            </a:r>
            <a:r>
              <a:rPr lang="ko-KR" altLang="en-US"/>
              <a:t>주차장</a:t>
            </a:r>
            <a:r>
              <a:rPr lang="ko-KR" altLang="en-US"/>
              <a:t>의</a:t>
            </a:r>
            <a:endParaRPr lang="ko-KR" altLang="en-US"/>
          </a:p>
          <a:p>
            <a:pPr marL="0" indent="0">
              <a:buNone/>
            </a:pPr>
            <a:r>
              <a:rPr lang="ko-KR" altLang="en-US"/>
              <a:t>발전소</a:t>
            </a:r>
            <a:r>
              <a:rPr lang="en-US" altLang="ko-KR"/>
              <a:t> </a:t>
            </a:r>
            <a:r>
              <a:rPr lang="ko-KR" altLang="en-US"/>
              <a:t>데이터</a:t>
            </a:r>
            <a:r>
              <a:rPr lang="en-US" altLang="ko-KR"/>
              <a:t>(hourly)</a:t>
            </a:r>
            <a:endParaRPr lang="ko-KR" altLang="en-US"/>
          </a:p>
          <a:p>
            <a:pPr marL="0" indent="0">
              <a:buNone/>
            </a:pPr>
            <a:r>
              <a:rPr lang="ko-KR" altLang="en-US"/>
              <a:t>영암의 13.5MW급 태양광발전소는 226k㎡</a:t>
            </a:r>
            <a:endParaRPr lang="ko-KR" altLang="en-US"/>
          </a:p>
          <a:p>
            <a:pPr marL="0" indent="0">
              <a:buNone/>
            </a:pPr>
            <a:r>
              <a:rPr lang="ko-KR" altLang="en-US"/>
              <a:t>발전소가 본격적으로 가동되면 약 5000가구에 전력이 공급될 수 있다. 전력 생산량은 연간 1만8000MWh.</a:t>
            </a:r>
            <a:endParaRPr lang="ko-KR" altLang="en-US"/>
          </a:p>
          <a:p>
            <a:r>
              <a:rPr lang="ko-KR" altLang="en-US"/>
              <a:t>날씨</a:t>
            </a:r>
            <a:r>
              <a:rPr lang="en-US" altLang="ko-KR"/>
              <a:t> </a:t>
            </a:r>
            <a:r>
              <a:rPr lang="ko-KR" altLang="en-US"/>
              <a:t>관측소</a:t>
            </a:r>
            <a:r>
              <a:rPr lang="en-US" altLang="ko-KR"/>
              <a:t> </a:t>
            </a:r>
            <a:r>
              <a:rPr lang="ko-KR" altLang="en-US"/>
              <a:t>자</a:t>
            </a:r>
            <a:r>
              <a:rPr lang="ko-KR" altLang="en-US"/>
              <a:t>료</a:t>
            </a:r>
            <a:endParaRPr lang="ko-KR" altLang="en-US"/>
          </a:p>
          <a:p>
            <a:pPr marL="0" indent="0">
              <a:buNone/>
            </a:pPr>
            <a:r>
              <a:rPr lang="ko-KR" altLang="en-US"/>
              <a:t>기상청</a:t>
            </a:r>
            <a:r>
              <a:rPr lang="en-US" altLang="ko-KR"/>
              <a:t> ASOS </a:t>
            </a:r>
            <a:r>
              <a:rPr lang="ko-KR" altLang="en-US"/>
              <a:t>목포</a:t>
            </a:r>
            <a:r>
              <a:rPr lang="en-US" altLang="ko-KR"/>
              <a:t> </a:t>
            </a:r>
            <a:r>
              <a:rPr lang="ko-KR" altLang="en-US"/>
              <a:t>지점</a:t>
            </a:r>
            <a:r>
              <a:rPr lang="en-US" altLang="ko-KR"/>
              <a:t> </a:t>
            </a:r>
            <a:r>
              <a:rPr lang="ko-KR" altLang="en-US"/>
              <a:t>관측소</a:t>
            </a:r>
            <a:r>
              <a:rPr lang="en-US" altLang="ko-KR"/>
              <a:t> </a:t>
            </a:r>
            <a:r>
              <a:rPr lang="ko-KR" altLang="en-US"/>
              <a:t>데이터</a:t>
            </a:r>
            <a:r>
              <a:rPr lang="en-US" altLang="ko-KR"/>
              <a:t> </a:t>
            </a:r>
            <a:r>
              <a:rPr lang="en-US" altLang="ko-KR">
                <a:sym typeface="+mn-ea"/>
              </a:rPr>
              <a:t>(hourly)</a:t>
            </a:r>
            <a:endParaRPr lang="ko-KR" altLang="en-US"/>
          </a:p>
          <a:p>
            <a:pPr marL="0" indent="0">
              <a:buNone/>
            </a:pPr>
            <a:r>
              <a:rPr lang="ko-KR" altLang="en-US"/>
              <a:t>사용한</a:t>
            </a:r>
            <a:r>
              <a:rPr lang="en-US" altLang="ko-KR"/>
              <a:t> </a:t>
            </a:r>
            <a:r>
              <a:rPr lang="ko-KR" altLang="en-US"/>
              <a:t>변수</a:t>
            </a:r>
            <a:r>
              <a:rPr lang="en-US" altLang="ko-KR"/>
              <a:t>: </a:t>
            </a:r>
            <a:r>
              <a:rPr lang="ko-KR" altLang="en-US"/>
              <a:t>기온</a:t>
            </a:r>
            <a:r>
              <a:rPr lang="en-US" altLang="ko-KR"/>
              <a:t>, </a:t>
            </a:r>
            <a:r>
              <a:rPr lang="ko-KR" altLang="en-US"/>
              <a:t>풍속</a:t>
            </a:r>
            <a:r>
              <a:rPr lang="en-US" altLang="ko-KR"/>
              <a:t>, </a:t>
            </a:r>
            <a:r>
              <a:rPr lang="ko-KR" altLang="en-US"/>
              <a:t>일사량</a:t>
            </a:r>
            <a:r>
              <a:rPr lang="en-US" altLang="ko-KR"/>
              <a:t>, </a:t>
            </a:r>
            <a:r>
              <a:rPr lang="ko-KR" altLang="en-US"/>
              <a:t>이슬점온도</a:t>
            </a:r>
            <a:r>
              <a:rPr lang="en-US" altLang="ko-KR"/>
              <a:t>, </a:t>
            </a:r>
            <a:endParaRPr lang="en-US" altLang="ko-KR"/>
          </a:p>
          <a:p>
            <a:pPr marL="0" indent="0">
              <a:buNone/>
            </a:pPr>
            <a:r>
              <a:rPr lang="ko-KR" altLang="en-US"/>
              <a:t>강수량</a:t>
            </a:r>
            <a:r>
              <a:rPr lang="en-US" altLang="ko-KR"/>
              <a:t>, </a:t>
            </a:r>
            <a:r>
              <a:rPr lang="ko-KR" altLang="en-US"/>
              <a:t>적설량</a:t>
            </a:r>
            <a:r>
              <a:rPr lang="en-US" altLang="ko-KR"/>
              <a:t>, </a:t>
            </a:r>
            <a:r>
              <a:rPr lang="ko-KR" altLang="en-US"/>
              <a:t>전운</a:t>
            </a:r>
            <a:r>
              <a:rPr lang="ko-KR" altLang="en-US"/>
              <a:t>량</a:t>
            </a:r>
            <a:endParaRPr lang="ko-KR" altLang="en-US"/>
          </a:p>
          <a:p>
            <a:pPr marL="0" indent="0">
              <a:buNone/>
            </a:pPr>
            <a:r>
              <a:rPr lang="en-US" altLang="ko-KR"/>
              <a:t>2013</a:t>
            </a:r>
            <a:r>
              <a:rPr lang="ko-KR" altLang="en-US"/>
              <a:t>년</a:t>
            </a:r>
            <a:r>
              <a:rPr lang="en-US" altLang="ko-KR"/>
              <a:t>~2020</a:t>
            </a:r>
            <a:r>
              <a:rPr lang="ko-KR" altLang="en-US"/>
              <a:t>년</a:t>
            </a:r>
            <a:r>
              <a:rPr lang="en-US" altLang="ko-KR"/>
              <a:t> (8</a:t>
            </a:r>
            <a:r>
              <a:rPr lang="ko-KR" altLang="en-US"/>
              <a:t>년</a:t>
            </a:r>
            <a:r>
              <a:rPr lang="en-US" altLang="ko-KR"/>
              <a:t>) </a:t>
            </a:r>
            <a:r>
              <a:rPr lang="ko-KR" altLang="en-US"/>
              <a:t>학습</a:t>
            </a:r>
            <a:r>
              <a:rPr lang="en-US" altLang="ko-KR"/>
              <a:t> </a:t>
            </a:r>
            <a:r>
              <a:rPr lang="ko-KR" altLang="en-US"/>
              <a:t>데이</a:t>
            </a:r>
            <a:r>
              <a:rPr lang="ko-KR" altLang="en-US"/>
              <a:t>터</a:t>
            </a:r>
            <a:endParaRPr lang="ko-KR" altLang="en-US"/>
          </a:p>
          <a:p>
            <a:pPr marL="0" indent="0">
              <a:buNone/>
            </a:pPr>
            <a:r>
              <a:rPr lang="en-US" altLang="ko-KR"/>
              <a:t>2021~2022</a:t>
            </a:r>
            <a:r>
              <a:rPr lang="ko-KR" altLang="en-US"/>
              <a:t>년</a:t>
            </a:r>
            <a:r>
              <a:rPr lang="en-US" altLang="ko-KR"/>
              <a:t> (2</a:t>
            </a:r>
            <a:r>
              <a:rPr lang="ko-KR" altLang="en-US"/>
              <a:t>년</a:t>
            </a:r>
            <a:r>
              <a:rPr lang="en-US" altLang="ko-KR"/>
              <a:t>) </a:t>
            </a:r>
            <a:r>
              <a:rPr lang="ko-KR" altLang="en-US"/>
              <a:t>검증</a:t>
            </a:r>
            <a:r>
              <a:rPr lang="en-US" altLang="ko-KR"/>
              <a:t> </a:t>
            </a:r>
            <a:r>
              <a:rPr lang="ko-KR" altLang="en-US"/>
              <a:t>데이</a:t>
            </a:r>
            <a:r>
              <a:rPr lang="ko-KR" altLang="en-US"/>
              <a:t>터</a:t>
            </a:r>
            <a:endParaRPr lang="en-US" altLang="ko-KR"/>
          </a:p>
        </p:txBody>
      </p:sp>
      <p:pic>
        <p:nvPicPr>
          <p:cNvPr id="4" name="图片 3"/>
          <p:cNvPicPr>
            <a:picLocks noChangeAspect="1"/>
          </p:cNvPicPr>
          <p:nvPr>
            <p:custDataLst>
              <p:tags r:id="rId1"/>
            </p:custDataLst>
          </p:nvPr>
        </p:nvPicPr>
        <p:blipFill>
          <a:blip r:embed="rId2"/>
          <a:stretch>
            <a:fillRect/>
          </a:stretch>
        </p:blipFill>
        <p:spPr>
          <a:xfrm>
            <a:off x="6601460" y="-151130"/>
            <a:ext cx="4290060" cy="285496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601460" y="3552825"/>
            <a:ext cx="4625340" cy="3086100"/>
          </a:xfrm>
          <a:prstGeom prst="rect">
            <a:avLst/>
          </a:prstGeom>
        </p:spPr>
      </p:pic>
      <p:sp>
        <p:nvSpPr>
          <p:cNvPr id="6" name="文本框 5"/>
          <p:cNvSpPr txBox="1"/>
          <p:nvPr/>
        </p:nvSpPr>
        <p:spPr>
          <a:xfrm>
            <a:off x="6377940" y="5993765"/>
            <a:ext cx="4064000" cy="645160"/>
          </a:xfrm>
          <a:prstGeom prst="rect">
            <a:avLst/>
          </a:prstGeom>
          <a:noFill/>
        </p:spPr>
        <p:txBody>
          <a:bodyPr wrap="square" rtlCol="0">
            <a:spAutoFit/>
          </a:bodyPr>
          <a:p>
            <a:r>
              <a:rPr lang="en-US" altLang="ko-KR">
                <a:sym typeface="+mn-ea"/>
              </a:rPr>
              <a:t>(</a:t>
            </a:r>
            <a:r>
              <a:rPr lang="ko-KR" altLang="en-US">
                <a:sym typeface="+mn-ea"/>
              </a:rPr>
              <a:t>빨간색</a:t>
            </a:r>
            <a:r>
              <a:rPr lang="en-US" altLang="ko-KR">
                <a:sym typeface="+mn-ea"/>
              </a:rPr>
              <a:t>: </a:t>
            </a:r>
            <a:r>
              <a:rPr lang="ko-KR" altLang="en-US">
                <a:sym typeface="+mn-ea"/>
              </a:rPr>
              <a:t>관측소</a:t>
            </a:r>
            <a:r>
              <a:rPr lang="en-US" altLang="ko-KR">
                <a:sym typeface="+mn-ea"/>
              </a:rPr>
              <a:t>, </a:t>
            </a:r>
            <a:r>
              <a:rPr lang="ko-KR" altLang="en-US">
                <a:sym typeface="+mn-ea"/>
              </a:rPr>
              <a:t>파란색</a:t>
            </a:r>
            <a:r>
              <a:rPr lang="en-US" altLang="ko-KR">
                <a:sym typeface="+mn-ea"/>
              </a:rPr>
              <a:t>: </a:t>
            </a:r>
            <a:r>
              <a:rPr lang="ko-KR" altLang="en-US">
                <a:sym typeface="+mn-ea"/>
              </a:rPr>
              <a:t>발전소</a:t>
            </a:r>
            <a:r>
              <a:rPr lang="en-US" altLang="ko-KR">
                <a:sym typeface="+mn-ea"/>
              </a:rPr>
              <a:t>)</a:t>
            </a:r>
            <a:endParaRPr lang="en-US" altLang="ko-KR"/>
          </a:p>
          <a:p>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Data Peculiarity</a:t>
            </a:r>
            <a:endParaRPr lang="en-US"/>
          </a:p>
        </p:txBody>
      </p:sp>
      <p:sp>
        <p:nvSpPr>
          <p:cNvPr id="3" name="内容占位符 2"/>
          <p:cNvSpPr>
            <a:spLocks noGrp="1"/>
          </p:cNvSpPr>
          <p:nvPr>
            <p:ph idx="1"/>
          </p:nvPr>
        </p:nvSpPr>
        <p:spPr/>
        <p:txBody>
          <a:bodyPr/>
          <a:p>
            <a:r>
              <a:rPr lang="ko-KR" altLang="zh-CN"/>
              <a:t>강수량에서</a:t>
            </a:r>
            <a:r>
              <a:rPr lang="en-US" altLang="ko-KR"/>
              <a:t> </a:t>
            </a:r>
            <a:r>
              <a:rPr lang="ko-KR" altLang="en-US"/>
              <a:t>약</a:t>
            </a:r>
            <a:r>
              <a:rPr lang="en-US" altLang="ko-KR"/>
              <a:t> 91.81% </a:t>
            </a:r>
            <a:r>
              <a:rPr lang="ko-KR" altLang="en-US"/>
              <a:t>정도가</a:t>
            </a:r>
            <a:r>
              <a:rPr lang="en-US" altLang="ko-KR"/>
              <a:t> NaN</a:t>
            </a:r>
            <a:r>
              <a:rPr lang="ko-KR" altLang="en-US"/>
              <a:t>값</a:t>
            </a:r>
            <a:endParaRPr lang="ko-KR" altLang="en-US"/>
          </a:p>
          <a:p>
            <a:r>
              <a:rPr lang="en-US" altLang="ko-KR"/>
              <a:t>(</a:t>
            </a:r>
            <a:r>
              <a:rPr lang="ko-KR" altLang="en-US"/>
              <a:t>파이차트</a:t>
            </a:r>
            <a:r>
              <a:rPr lang="en-US" altLang="ko-KR"/>
              <a:t>)</a:t>
            </a:r>
            <a:endParaRPr lang="en-US" altLang="ko-KR"/>
          </a:p>
          <a:p>
            <a:r>
              <a:rPr lang="ko-KR" altLang="en-US"/>
              <a:t>적설량에서</a:t>
            </a:r>
            <a:r>
              <a:rPr lang="en-US" altLang="ko-KR"/>
              <a:t> 97.94%</a:t>
            </a:r>
            <a:r>
              <a:rPr lang="ko-KR" altLang="en-US"/>
              <a:t>정도가</a:t>
            </a:r>
            <a:r>
              <a:rPr lang="en-US" altLang="ko-KR"/>
              <a:t> NaN</a:t>
            </a:r>
            <a:r>
              <a:rPr lang="ko-KR" altLang="en-US"/>
              <a:t>값</a:t>
            </a:r>
            <a:endParaRPr lang="ko-KR" altLang="en-US"/>
          </a:p>
          <a:p>
            <a:endParaRPr lang="ko-KR" altLang="en-US"/>
          </a:p>
          <a:p>
            <a:endParaRPr lang="ko-KR" altLang="en-US"/>
          </a:p>
          <a:p>
            <a:endParaRPr lang="ko-KR" altLang="en-US"/>
          </a:p>
          <a:p>
            <a:r>
              <a:rPr lang="ko-KR" altLang="en-US"/>
              <a:t>오른쪽</a:t>
            </a:r>
            <a:r>
              <a:rPr lang="en-US" altLang="ko-KR"/>
              <a:t> </a:t>
            </a:r>
            <a:r>
              <a:rPr lang="ko-KR" altLang="en-US"/>
              <a:t>그림은</a:t>
            </a:r>
            <a:r>
              <a:rPr lang="en-US" altLang="ko-KR"/>
              <a:t> </a:t>
            </a:r>
            <a:r>
              <a:rPr lang="ko-KR" altLang="en-US"/>
              <a:t>눈</a:t>
            </a:r>
            <a:r>
              <a:rPr lang="en-US" altLang="ko-KR"/>
              <a:t>/</a:t>
            </a:r>
            <a:r>
              <a:rPr lang="ko-KR" altLang="en-US"/>
              <a:t>비가</a:t>
            </a:r>
            <a:r>
              <a:rPr lang="en-US" altLang="ko-KR"/>
              <a:t> </a:t>
            </a:r>
            <a:r>
              <a:rPr lang="ko-KR" altLang="en-US"/>
              <a:t>발전량에</a:t>
            </a:r>
            <a:r>
              <a:rPr lang="en-US" altLang="ko-KR"/>
              <a:t> </a:t>
            </a:r>
            <a:r>
              <a:rPr lang="ko-KR" altLang="en-US"/>
              <a:t>미치는</a:t>
            </a:r>
            <a:r>
              <a:rPr lang="en-US" altLang="ko-KR"/>
              <a:t> </a:t>
            </a:r>
            <a:r>
              <a:rPr lang="ko-KR" altLang="en-US"/>
              <a:t>영</a:t>
            </a:r>
            <a:r>
              <a:rPr lang="ko-KR" altLang="en-US"/>
              <a:t>향</a:t>
            </a:r>
            <a:endParaRPr lang="ko-KR" altLang="en-US"/>
          </a:p>
        </p:txBody>
      </p:sp>
      <p:pic>
        <p:nvPicPr>
          <p:cNvPr id="100" name="图片 99"/>
          <p:cNvPicPr/>
          <p:nvPr>
            <p:custDataLst>
              <p:tags r:id="rId1"/>
            </p:custDataLst>
          </p:nvPr>
        </p:nvPicPr>
        <p:blipFill>
          <a:blip r:embed="rId2"/>
          <a:stretch>
            <a:fillRect/>
          </a:stretch>
        </p:blipFill>
        <p:spPr>
          <a:xfrm>
            <a:off x="7044690" y="530860"/>
            <a:ext cx="4207510" cy="289814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7297420" y="3729355"/>
            <a:ext cx="3702685" cy="2520315"/>
          </a:xfrm>
          <a:prstGeom prst="rect">
            <a:avLst/>
          </a:prstGeom>
          <a:noFill/>
          <a:ln w="9525">
            <a:noFill/>
          </a:ln>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ko-KR"/>
              <a:t>catboost vs. linear model</a:t>
            </a:r>
            <a:endParaRPr lang="en-US" altLang="ko-KR"/>
          </a:p>
        </p:txBody>
      </p:sp>
      <p:sp>
        <p:nvSpPr>
          <p:cNvPr id="3" name="内容占位符 2"/>
          <p:cNvSpPr>
            <a:spLocks noGrp="1"/>
          </p:cNvSpPr>
          <p:nvPr>
            <p:ph idx="1"/>
          </p:nvPr>
        </p:nvSpPr>
        <p:spPr/>
        <p:txBody>
          <a:bodyPr/>
          <a:p>
            <a:r>
              <a:rPr lang="ko-KR" altLang="en-US"/>
              <a:t>사용한</a:t>
            </a:r>
            <a:r>
              <a:rPr lang="en-US" altLang="ko-KR"/>
              <a:t> </a:t>
            </a:r>
            <a:r>
              <a:rPr lang="ko-KR" altLang="en-US"/>
              <a:t>변수</a:t>
            </a:r>
            <a:r>
              <a:rPr lang="en-US" altLang="ko-KR"/>
              <a:t>: </a:t>
            </a:r>
            <a:r>
              <a:rPr lang="ko-KR" altLang="en-US"/>
              <a:t>기온</a:t>
            </a:r>
            <a:r>
              <a:rPr lang="en-US" altLang="ko-KR"/>
              <a:t>, </a:t>
            </a:r>
            <a:r>
              <a:rPr lang="ko-KR" altLang="en-US"/>
              <a:t>풍속</a:t>
            </a:r>
            <a:r>
              <a:rPr lang="en-US" altLang="ko-KR"/>
              <a:t>, </a:t>
            </a:r>
            <a:r>
              <a:rPr lang="ko-KR" altLang="en-US"/>
              <a:t>일사</a:t>
            </a:r>
            <a:r>
              <a:rPr lang="ko-KR" altLang="en-US"/>
              <a:t>량</a:t>
            </a:r>
            <a:endParaRPr lang="ko-KR" altLang="en-US"/>
          </a:p>
          <a:p>
            <a:r>
              <a:rPr lang="ko-KR" altLang="en-US"/>
              <a:t>각</a:t>
            </a:r>
            <a:r>
              <a:rPr lang="en-US" altLang="ko-KR"/>
              <a:t> </a:t>
            </a:r>
            <a:r>
              <a:rPr lang="ko-KR" altLang="en-US"/>
              <a:t>그래프</a:t>
            </a:r>
            <a:r>
              <a:rPr lang="en-US" altLang="ko-KR"/>
              <a:t> </a:t>
            </a:r>
            <a:r>
              <a:rPr lang="ko-KR" altLang="en-US"/>
              <a:t>및</a:t>
            </a:r>
            <a:r>
              <a:rPr lang="en-US" altLang="ko-KR"/>
              <a:t> RMSE </a:t>
            </a:r>
            <a:r>
              <a:rPr lang="ko-KR" altLang="en-US"/>
              <a:t>점</a:t>
            </a:r>
            <a:r>
              <a:rPr lang="ko-KR" altLang="en-US"/>
              <a:t>수</a:t>
            </a:r>
            <a:endParaRPr lang="ko-KR" altLang="en-US"/>
          </a:p>
        </p:txBody>
      </p:sp>
      <p:pic>
        <p:nvPicPr>
          <p:cNvPr id="102" name="图片 101"/>
          <p:cNvPicPr/>
          <p:nvPr>
            <p:custDataLst>
              <p:tags r:id="rId1"/>
            </p:custDataLst>
          </p:nvPr>
        </p:nvPicPr>
        <p:blipFill>
          <a:blip r:embed="rId2"/>
          <a:stretch>
            <a:fillRect/>
          </a:stretch>
        </p:blipFill>
        <p:spPr>
          <a:xfrm>
            <a:off x="6317615" y="3429000"/>
            <a:ext cx="5683885" cy="2633980"/>
          </a:xfrm>
          <a:prstGeom prst="rect">
            <a:avLst/>
          </a:prstGeom>
          <a:noFill/>
          <a:ln w="9525">
            <a:noFill/>
          </a:ln>
        </p:spPr>
      </p:pic>
      <p:pic>
        <p:nvPicPr>
          <p:cNvPr id="103" name="图片 102"/>
          <p:cNvPicPr/>
          <p:nvPr>
            <p:custDataLst>
              <p:tags r:id="rId3"/>
            </p:custDataLst>
          </p:nvPr>
        </p:nvPicPr>
        <p:blipFill>
          <a:blip r:embed="rId4"/>
          <a:stretch>
            <a:fillRect/>
          </a:stretch>
        </p:blipFill>
        <p:spPr>
          <a:xfrm>
            <a:off x="608330" y="3583940"/>
            <a:ext cx="5369560" cy="2324100"/>
          </a:xfrm>
          <a:prstGeom prst="rect">
            <a:avLst/>
          </a:prstGeom>
          <a:noFill/>
          <a:ln w="9525">
            <a:noFill/>
          </a:ln>
        </p:spPr>
      </p:pic>
      <p:sp>
        <p:nvSpPr>
          <p:cNvPr id="4" name="文本框 3"/>
          <p:cNvSpPr txBox="1"/>
          <p:nvPr/>
        </p:nvSpPr>
        <p:spPr>
          <a:xfrm>
            <a:off x="8434705" y="2647950"/>
            <a:ext cx="4064000" cy="368300"/>
          </a:xfrm>
          <a:prstGeom prst="rect">
            <a:avLst/>
          </a:prstGeom>
          <a:noFill/>
        </p:spPr>
        <p:txBody>
          <a:bodyPr wrap="square" rtlCol="0">
            <a:spAutoFit/>
          </a:bodyPr>
          <a:p>
            <a:r>
              <a:rPr lang="zh-CN" altLang="en-US"/>
              <a:t>39%</a:t>
            </a:r>
            <a:r>
              <a:rPr lang="en-US" altLang="zh-CN"/>
              <a:t> corr: 0.93</a:t>
            </a:r>
            <a:endParaRPr lang="en-US" altLang="zh-CN"/>
          </a:p>
        </p:txBody>
      </p:sp>
      <p:sp>
        <p:nvSpPr>
          <p:cNvPr id="5" name="文本框 4"/>
          <p:cNvSpPr txBox="1"/>
          <p:nvPr/>
        </p:nvSpPr>
        <p:spPr>
          <a:xfrm>
            <a:off x="1428750" y="3183890"/>
            <a:ext cx="4064000" cy="368300"/>
          </a:xfrm>
          <a:prstGeom prst="rect">
            <a:avLst/>
          </a:prstGeom>
          <a:noFill/>
        </p:spPr>
        <p:txBody>
          <a:bodyPr wrap="square" rtlCol="0">
            <a:spAutoFit/>
          </a:bodyPr>
          <a:p>
            <a:r>
              <a:rPr lang="zh-CN" altLang="en-US"/>
              <a:t>27.4%</a:t>
            </a:r>
            <a:r>
              <a:rPr lang="en-US" altLang="zh-CN"/>
              <a:t> corr: 0.96</a:t>
            </a:r>
            <a:endParaRPr lang="en-US" altLang="zh-CN"/>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Development of the optimized model</a:t>
            </a:r>
          </a:p>
        </p:txBody>
      </p:sp>
      <p:sp>
        <p:nvSpPr>
          <p:cNvPr id="3" name="内容占位符 2"/>
          <p:cNvSpPr>
            <a:spLocks noGrp="1"/>
          </p:cNvSpPr>
          <p:nvPr>
            <p:ph idx="1"/>
          </p:nvPr>
        </p:nvSpPr>
        <p:spPr/>
        <p:txBody>
          <a:bodyPr/>
          <a:p>
            <a:r>
              <a:rPr lang="ko-KR" altLang="zh-CN"/>
              <a:t>어떤</a:t>
            </a:r>
            <a:r>
              <a:rPr lang="en-US" altLang="ko-KR"/>
              <a:t> </a:t>
            </a:r>
            <a:r>
              <a:rPr lang="ko-KR" altLang="en-US"/>
              <a:t>변수</a:t>
            </a:r>
            <a:r>
              <a:rPr lang="en-US" altLang="ko-KR"/>
              <a:t> </a:t>
            </a:r>
            <a:r>
              <a:rPr lang="ko-KR" altLang="en-US"/>
              <a:t>추가하였는지</a:t>
            </a:r>
            <a:r>
              <a:rPr lang="en-US" altLang="ko-KR"/>
              <a:t> + </a:t>
            </a:r>
            <a:r>
              <a:rPr lang="ko-KR" altLang="en-US"/>
              <a:t>그래프</a:t>
            </a:r>
            <a:r>
              <a:rPr lang="en-US" altLang="ko-KR"/>
              <a:t> + RMSE </a:t>
            </a:r>
            <a:r>
              <a:rPr lang="ko-KR" altLang="en-US"/>
              <a:t>점</a:t>
            </a:r>
            <a:r>
              <a:rPr lang="ko-KR" altLang="en-US"/>
              <a:t>수</a:t>
            </a:r>
            <a:endParaRPr lang="ko-KR"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Future research</a:t>
            </a:r>
            <a:endParaRPr lang="en-US" altLang="zh-CN"/>
          </a:p>
        </p:txBody>
      </p:sp>
      <p:sp>
        <p:nvSpPr>
          <p:cNvPr id="3" name="内容占位符 2"/>
          <p:cNvSpPr>
            <a:spLocks noGrp="1"/>
          </p:cNvSpPr>
          <p:nvPr>
            <p:ph idx="1"/>
          </p:nvPr>
        </p:nvSpPr>
        <p:spPr/>
        <p:txBody>
          <a:bodyPr/>
          <a:p>
            <a:r>
              <a:rPr lang="en-US" altLang="zh-CN"/>
              <a:t>ERA5</a:t>
            </a:r>
            <a:r>
              <a:rPr lang="ko-KR" altLang="en-US"/>
              <a:t>에</a:t>
            </a:r>
            <a:r>
              <a:rPr lang="en-US" altLang="ko-KR"/>
              <a:t> </a:t>
            </a:r>
            <a:r>
              <a:rPr lang="ko-KR" altLang="en-US"/>
              <a:t>적용하</a:t>
            </a:r>
            <a:r>
              <a:rPr lang="ko-KR" altLang="en-US"/>
              <a:t>기</a:t>
            </a:r>
            <a:endParaRPr lang="ko-KR" altLang="en-US"/>
          </a:p>
          <a:p>
            <a:r>
              <a:rPr lang="ko-KR" altLang="en-US"/>
              <a:t>미래기후에</a:t>
            </a:r>
            <a:r>
              <a:rPr lang="en-US" altLang="ko-KR"/>
              <a:t> </a:t>
            </a:r>
            <a:r>
              <a:rPr lang="ko-KR" altLang="en-US"/>
              <a:t>적용하</a:t>
            </a:r>
            <a:r>
              <a:rPr lang="ko-KR" altLang="en-US"/>
              <a:t>기</a:t>
            </a:r>
            <a:endParaRPr lang="ko-KR"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COMMONDATA" val="eyJoZGlkIjoiYjY5ZGU5ZjllMGUxZjZmNWQ1ODkwZmE0NGZlYzg1OGU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873</Words>
  <Application>WPS 演示</Application>
  <PresentationFormat>宽屏</PresentationFormat>
  <Paragraphs>49</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Wingdings</vt:lpstr>
      <vt:lpstr>Microsoft YaHei</vt:lpstr>
      <vt:lpstr>Arial Unicode MS</vt:lpstr>
      <vt:lpstr>Calibri</vt:lpstr>
      <vt:lpstr>바탕체</vt:lpstr>
      <vt:lpstr>WPS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石木木</cp:lastModifiedBy>
  <cp:revision>158</cp:revision>
  <dcterms:created xsi:type="dcterms:W3CDTF">2019-06-19T02:08:00Z</dcterms:created>
  <dcterms:modified xsi:type="dcterms:W3CDTF">2023-09-18T04:02:29Z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2052-12.1.0.15398</vt:lpwstr>
  </property>
  <property fmtid="{D5CDD505-2E9C-101B-9397-08002B2CF9AE}" pid="3" name="ICV">
    <vt:lpwstr>AE211E235B7444F3BFE582DBCCF92F9D_11</vt:lpwstr>
  </property>
</Properties>
</file>