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8" r:id="rId2"/>
  </p:sldIdLst>
  <p:sldSz cx="32399288" cy="50399950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55" userDrawn="1">
          <p15:clr>
            <a:srgbClr val="A4A3A4"/>
          </p15:clr>
        </p15:guide>
        <p15:guide id="2" pos="10567" userDrawn="1">
          <p15:clr>
            <a:srgbClr val="A4A3A4"/>
          </p15:clr>
        </p15:guide>
        <p15:guide id="3" pos="10204" userDrawn="1">
          <p15:clr>
            <a:srgbClr val="A4A3A4"/>
          </p15:clr>
        </p15:guide>
        <p15:guide id="4" orient="horz" pos="10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84"/>
    <a:srgbClr val="FFE699"/>
    <a:srgbClr val="BDD7EE"/>
    <a:srgbClr val="FA6060"/>
    <a:srgbClr val="8181FF"/>
    <a:srgbClr val="E2F0FF"/>
    <a:srgbClr val="1E63A3"/>
    <a:srgbClr val="205A8F"/>
    <a:srgbClr val="333A77"/>
    <a:srgbClr val="1EB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6400" autoAdjust="0"/>
  </p:normalViewPr>
  <p:slideViewPr>
    <p:cSldViewPr snapToGrid="0" showGuides="1">
      <p:cViewPr>
        <p:scale>
          <a:sx n="41" d="100"/>
          <a:sy n="41" d="100"/>
        </p:scale>
        <p:origin x="990" y="-1158"/>
      </p:cViewPr>
      <p:guideLst>
        <p:guide orient="horz" pos="22655"/>
        <p:guide pos="10567"/>
        <p:guide pos="10204"/>
        <p:guide orient="horz" pos="1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088" cy="498087"/>
          </a:xfrm>
          <a:prstGeom prst="rect">
            <a:avLst/>
          </a:prstGeom>
        </p:spPr>
        <p:txBody>
          <a:bodyPr vert="horz" lIns="91751" tIns="45875" rIns="91751" bIns="458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587" y="0"/>
            <a:ext cx="2947088" cy="498087"/>
          </a:xfrm>
          <a:prstGeom prst="rect">
            <a:avLst/>
          </a:prstGeom>
        </p:spPr>
        <p:txBody>
          <a:bodyPr vert="horz" lIns="91751" tIns="45875" rIns="91751" bIns="45875" rtlCol="0"/>
          <a:lstStyle>
            <a:lvl1pPr algn="r">
              <a:defRPr sz="1200"/>
            </a:lvl1pPr>
          </a:lstStyle>
          <a:p>
            <a:fld id="{AD3CB5DC-FE6D-41AE-AB88-3D116122E932}" type="datetimeFigureOut">
              <a:rPr lang="ko-KR" altLang="en-US" smtClean="0"/>
              <a:pPr/>
              <a:t>2023-04-14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22513" y="1241425"/>
            <a:ext cx="2154237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51" tIns="45875" rIns="91751" bIns="458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609" y="4778125"/>
            <a:ext cx="5440046" cy="3911261"/>
          </a:xfrm>
          <a:prstGeom prst="rect">
            <a:avLst/>
          </a:prstGeom>
        </p:spPr>
        <p:txBody>
          <a:bodyPr vert="horz" lIns="91751" tIns="45875" rIns="91751" bIns="45875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726"/>
            <a:ext cx="2947088" cy="498087"/>
          </a:xfrm>
          <a:prstGeom prst="rect">
            <a:avLst/>
          </a:prstGeom>
        </p:spPr>
        <p:txBody>
          <a:bodyPr vert="horz" lIns="91751" tIns="45875" rIns="91751" bIns="458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587" y="9431726"/>
            <a:ext cx="2947088" cy="498087"/>
          </a:xfrm>
          <a:prstGeom prst="rect">
            <a:avLst/>
          </a:prstGeom>
        </p:spPr>
        <p:txBody>
          <a:bodyPr vert="horz" lIns="91751" tIns="45875" rIns="91751" bIns="45875" rtlCol="0" anchor="b"/>
          <a:lstStyle>
            <a:lvl1pPr algn="r">
              <a:defRPr sz="1200"/>
            </a:lvl1pPr>
          </a:lstStyle>
          <a:p>
            <a:fld id="{C9D5E9DE-9A17-4DC5-B0EF-A071BB3E20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03450" y="744538"/>
            <a:ext cx="2392363" cy="3724275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이번 기상학회에서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‘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탄소중립과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대기질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개선정책이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동아시아 근 미래 기후변화에 미치는 영향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’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을 주제로 포스터 발표를 진행할 예정입니다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산업화 이전 대비 전 지구 평균 지표 대기 온도가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1.09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도 상승함에 따라 우리나라 뿐 아니라 전 세계 많은 나라들이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탄소중립을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선언하였으며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대기질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개선을 위해 에어로졸 등의 근기 기후변화 물질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(NTCFs)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배출량 감소가 논의되고 있습니다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이런 상황 속에서 대기 중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CO2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와 에어로졸 감축이 동아시아 및 한반도 근 미래 기후에 미치는 영향에 대한 정량적 연구가 부재한 실정입니다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따라서 본 연구는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CMIP6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에서 제공하는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SSP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시나리오를 이용하여 두 완화 정책이 동아시아 근 미래 기후변화에 미치는 영향에 대해 정량적으로 분석하였습니다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기후변화 완화 및 대응 정책에 소극적인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SSP 3-7.0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시나리오를 중심으로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2050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년대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탄소중립을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실현하는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SSP1-1.9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와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NMNTCF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배출량 감축으로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대기질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개선을 실현하는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SSP3-7.0-lowNTCF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시나리오를 사용하였습니다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다음과 같이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개의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기후모델을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사용하였으며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현재 기후를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2005~2014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년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근 미래 기후를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2045~2054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년으로 잡았습니다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두 정책의 효과를 살펴보기 위하여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SSP 3-7.0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을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reference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로 하여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difference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하였습니다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먼저 동아시아의 지표대기온도를 분석한 결과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모든 시나리오에서 현재 대비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30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년 후 근 미래에 동아시아 평균 기온이 증가하는 것을 확인하였습니다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그러나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SSP 370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시나리오를 중심으로 두 완화 정책의 효과를 비교 분석한 결과 탄소중립 정책을 실현했을 때 동아시아 온난화가 약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0.38K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약화하는 추세를 보였고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대기질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개선 정책을 실현했을 때 동아시아 온난화가 약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0.3K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증가하는 추세를 보였습니다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동아시아 강수량을 분석한 결과를 살펴보겠습니다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각각의 완화 정책을 시행하였을 때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두 정책 모두 동아시아 강수량을 약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0.14 mm/d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만큼 증가하는 것을 확인하였습니다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전반적으로 동아시아의 강수량이 증가하지만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중국내륙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남중국해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필리핀해 등 지역 별로 차이가 있음을 확인하였습니다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추가적으로 한반도에 집중하여 분석을 진행해보았습니다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지표 기온과 강수량 변화 모두 동아시아와 동일한 경향성을 나타냈습니다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그러나 한반도 집중 분석에서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기후모델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간의 불확실성이 더욱 증가하는 것을 확인하였습니다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(GISS MIROC6)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본 연구의 요점은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NMNTCF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감축으로 시행된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대기질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개선 정책의 경우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근 미래 동아시아 온난화를 강화시키며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탄소중립 정책의 경우 근 미래에 동아시아 평균 기온은 증가하지만 온난화를 약화시키는 것으로 분석하였습니다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더불어 두 완화 정책 모두 각각의 효과가 지역별로 상이함을 나타냈습니다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ko-KR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𝑪𝑯</m:t>
                        </m:r>
                      </m:e>
                      <m:sub>
                        <m:r>
                          <a:rPr lang="en-US" altLang="ko-KR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ko-KR" altLang="ko-K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포함한</a:t>
                </a:r>
                <a:r>
                  <a:rPr lang="en-US" altLang="ko-K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All-NTCF </a:t>
                </a:r>
                <a:r>
                  <a:rPr lang="ko-KR" altLang="ko-K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감축 시나리오를 이용해 추가 분석한 결과</a:t>
                </a:r>
                <a:r>
                  <a:rPr lang="en-US" altLang="ko-K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온난화를 지연시키면서 </a:t>
                </a:r>
                <a:r>
                  <a:rPr lang="ko-KR" altLang="ko-KR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대기질</a:t>
                </a:r>
                <a:r>
                  <a:rPr lang="ko-KR" altLang="ko-K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개선 정책을 실현하기 위해서는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ko-KR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𝑪𝑯</m:t>
                        </m:r>
                      </m:e>
                      <m:sub>
                        <m:r>
                          <a:rPr lang="en-US" altLang="ko-KR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𝟒</m:t>
                        </m:r>
                      </m:sub>
                    </m:sSub>
                    <m:r>
                      <a:rPr lang="en-US" altLang="ko-KR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ko-KR" altLang="ko-K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와 같은 다른 </a:t>
                </a:r>
                <a:r>
                  <a:rPr lang="en-US" altLang="ko-K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NTCF</a:t>
                </a:r>
                <a:r>
                  <a:rPr lang="ko-KR" altLang="ko-K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감축해야 할 것으로 분석됨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atinLnBrk="1"/>
                <a:r>
                  <a:rPr lang="ko-KR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이번 기상학회에서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‘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탄소중립과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대기질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개선정책이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동아시아 근 미래 기후변화에 미치는 영향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’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을 주제로 포스터 발표를 진행할 예정입니다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산업화 이전 대비 전 지구 평균 지표 대기 온도가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1.09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도 상승함에 따라 우리나라 뿐 아니라 전 세계 많은 나라들이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탄소중립을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선언하였으며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대기질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개선을 위해 에어로졸 등의 근기 기후변화 물질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(NTCFs)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배출량 감소가 논의되고 있습니다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이런 상황 속에서 대기 중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CO2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와 에어로졸 감축이 동아시아 및 한반도 근 미래 기후에 미치는 영향에 대한 정량적 연구가 부재한 실정입니다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따라서 본 연구는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CMIP6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에서 제공하는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SSP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시나리오를 이용하여 두 완화 정책이 동아시아 근 미래 기후변화에 미치는 영향에 대해 정량적으로 분석하였습니다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기후변화 완화 및 대응 정책에 소극적인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SSP 3-7.0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시나리오를 중심으로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2050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년대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탄소중립을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실현하는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SSP1-1.9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와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NMNTCF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배출량 감축으로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대기질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개선을 실현하는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SSP3-7.0-lowNTCF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시나리오를 사용하였습니다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다음과 같이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개의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기후모델을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사용하였으며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현재 기후를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2005~2014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년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근 미래 기후를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2045~2054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년으로 잡았습니다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두 정책의 효과를 살펴보기 위하여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SSP 3-7.0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을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reference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로 하여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difference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하였습니다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먼저 동아시아의 지표대기온도를 분석한 결과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모든 시나리오에서 현재 대비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30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년 후 근 미래에 동아시아 평균 기온이 증가하는 것을 확인하였습니다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그러나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SSP 370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시나리오를 중심으로 두 완화 정책의 효과를 비교 분석한 결과 탄소중립 정책을 실현했을 때 동아시아 온난화가 약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0.38K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약화하는 추세를 보였고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대기질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개선 정책을 실현했을 때 동아시아 온난화가 약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0.3K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증가하는 추세를 보였습니다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동아시아 강수량을 분석한 결과를 살펴보겠습니다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각각의 완화 정책을 시행하였을 때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두 정책 모두 동아시아 강수량을 약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0.14 mm/d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만큼 증가하는 것을 확인하였습니다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전반적으로 동아시아의 강수량이 증가하지만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중국내륙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남중국해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필리핀해 등 지역 별로 차이가 있음을 확인하였습니다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추가적으로 한반도에 집중하여 분석을 진행해보았습니다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지표 기온과 강수량 변화 모두 동아시아와 동일한 경향성을 나타냈습니다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그러나 한반도 집중 분석에서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기후모델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간의 불확실성이 더욱 증가하는 것을 확인하였습니다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(GISS MIROC6)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본 연구의 요점은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NMNTCF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감축으로 시행된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대기질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개선 정책의 경우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근 미래 동아시아 온난화를 강화시키며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탄소중립 정책의 경우 근 미래에 동아시아 평균 기온은 증가하지만 온난화를 약화시키는 것으로 분석하였습니다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더불어 두 완화 정책 모두 각각의 효과가 지역별로 상이함을 나타냈습니다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</a:t>
                </a:r>
                <a:r>
                  <a:rPr lang="en-US" altLang="ko-KR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𝑪𝑯</a:t>
                </a:r>
                <a:r>
                  <a:rPr lang="ko-KR" altLang="ko-KR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〗_</a:t>
                </a:r>
                <a:r>
                  <a:rPr lang="en-US" altLang="ko-KR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𝟒</a:t>
                </a:r>
                <a:r>
                  <a:rPr lang="ko-KR" altLang="ko-K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포함한</a:t>
                </a:r>
                <a:r>
                  <a:rPr lang="en-US" altLang="ko-K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All-NTCF </a:t>
                </a:r>
                <a:r>
                  <a:rPr lang="ko-KR" altLang="ko-K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감축 시나리오를 이용해 추가 분석한 결과</a:t>
                </a:r>
                <a:r>
                  <a:rPr lang="en-US" altLang="ko-K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온난화를 지연시키면서 </a:t>
                </a:r>
                <a:r>
                  <a:rPr lang="ko-KR" altLang="ko-KR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대기질</a:t>
                </a:r>
                <a:r>
                  <a:rPr lang="ko-KR" altLang="ko-K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개선 정책을 실현하기 위해서는 </a:t>
                </a:r>
                <a:r>
                  <a:rPr lang="ko-KR" altLang="ko-KR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</a:t>
                </a:r>
                <a:r>
                  <a:rPr lang="en-US" altLang="ko-KR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𝑪𝑯</a:t>
                </a:r>
                <a:r>
                  <a:rPr lang="ko-KR" altLang="ko-KR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〗_</a:t>
                </a:r>
                <a:r>
                  <a:rPr lang="en-US" altLang="ko-KR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𝟒  </a:t>
                </a:r>
                <a:r>
                  <a:rPr lang="ko-KR" altLang="ko-K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와 같은 다른 </a:t>
                </a:r>
                <a:r>
                  <a:rPr lang="en-US" altLang="ko-K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NTCF</a:t>
                </a:r>
                <a:r>
                  <a:rPr lang="ko-KR" altLang="ko-K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감축해야 할 것으로 분석됨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AF1BA-83F7-49C4-9800-D297FEFDF4B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07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8248329"/>
            <a:ext cx="27539395" cy="17546649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6471644"/>
            <a:ext cx="24299466" cy="12168318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8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4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683331"/>
            <a:ext cx="6986096" cy="427116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683331"/>
            <a:ext cx="20553298" cy="427116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50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0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2565002"/>
            <a:ext cx="27944386" cy="20964976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33728315"/>
            <a:ext cx="27944386" cy="11024985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7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3416653"/>
            <a:ext cx="13769697" cy="319783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3416653"/>
            <a:ext cx="13769697" cy="319783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19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683342"/>
            <a:ext cx="27944386" cy="97416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2354992"/>
            <a:ext cx="13706415" cy="6054990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8409982"/>
            <a:ext cx="13706415" cy="2707831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2354992"/>
            <a:ext cx="13773917" cy="6054990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8409982"/>
            <a:ext cx="13773917" cy="2707831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50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6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3359997"/>
            <a:ext cx="10449614" cy="11759988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7256671"/>
            <a:ext cx="16402140" cy="35816631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5119985"/>
            <a:ext cx="10449614" cy="28011643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65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3359997"/>
            <a:ext cx="10449614" cy="11759988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7256671"/>
            <a:ext cx="16402140" cy="35816631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5119985"/>
            <a:ext cx="10449614" cy="28011643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E3AA-791A-4454-83BC-785024B44FFC}" type="datetimeFigureOut">
              <a:rPr lang="ko-KR" altLang="en-US" smtClean="0"/>
              <a:pPr/>
              <a:t>2023-04-14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3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683342"/>
            <a:ext cx="27944386" cy="974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3416653"/>
            <a:ext cx="27944386" cy="3197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6713298"/>
            <a:ext cx="7289840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DE3AA-791A-4454-83BC-785024B44FFC}" type="datetimeFigureOut">
              <a:rPr lang="ko-KR" altLang="en-US" smtClean="0"/>
              <a:pPr/>
              <a:t>2023-04-14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6713298"/>
            <a:ext cx="10934760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6713298"/>
            <a:ext cx="7289840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8ED67-9C04-4113-9FBC-A0EA21C2C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02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모서리가 둥근 직사각형 233"/>
          <p:cNvSpPr/>
          <p:nvPr/>
        </p:nvSpPr>
        <p:spPr>
          <a:xfrm>
            <a:off x="459614" y="4631270"/>
            <a:ext cx="31518161" cy="45024507"/>
          </a:xfrm>
          <a:prstGeom prst="roundRect">
            <a:avLst>
              <a:gd name="adj" fmla="val 71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endParaRPr lang="en-US" altLang="ko-KR" sz="40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987007" y="10118913"/>
            <a:ext cx="184672" cy="369298"/>
          </a:xfrm>
          <a:prstGeom prst="rect">
            <a:avLst/>
          </a:prstGeom>
          <a:noFill/>
        </p:spPr>
        <p:txBody>
          <a:bodyPr wrap="none" lIns="91411" tIns="45703" rIns="91411" bIns="45703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6790425" y="9968757"/>
            <a:ext cx="184672" cy="369298"/>
          </a:xfrm>
          <a:prstGeom prst="rect">
            <a:avLst/>
          </a:prstGeom>
          <a:noFill/>
        </p:spPr>
        <p:txBody>
          <a:bodyPr wrap="none" lIns="91411" tIns="45703" rIns="91411" bIns="45703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C2C54C-B24A-4FFB-A9C4-30D1EC657A29}"/>
              </a:ext>
            </a:extLst>
          </p:cNvPr>
          <p:cNvSpPr/>
          <p:nvPr/>
        </p:nvSpPr>
        <p:spPr>
          <a:xfrm>
            <a:off x="7577185" y="6721995"/>
            <a:ext cx="11664000" cy="6980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1041"/>
          <a:stretch/>
        </p:blipFill>
        <p:spPr>
          <a:xfrm>
            <a:off x="1101082" y="6867803"/>
            <a:ext cx="6937704" cy="54000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4BA33D-C85F-4A90-9734-18B225BC5AB1}"/>
              </a:ext>
            </a:extLst>
          </p:cNvPr>
          <p:cNvSpPr/>
          <p:nvPr/>
        </p:nvSpPr>
        <p:spPr>
          <a:xfrm>
            <a:off x="8068297" y="8153287"/>
            <a:ext cx="8328322" cy="840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 smtClean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IPCC</a:t>
            </a:r>
            <a:r>
              <a:rPr lang="ko-KR" altLang="en-US" sz="25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미래 기후변화에 대한 이해와 적응을               </a:t>
            </a:r>
            <a:endParaRPr lang="en-US" altLang="ko-KR" sz="25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>
              <a:lnSpc>
                <a:spcPct val="135000"/>
              </a:lnSpc>
            </a:pPr>
            <a:r>
              <a:rPr lang="en-US" altLang="ko-KR" sz="25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25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위해 </a:t>
            </a:r>
            <a:r>
              <a:rPr lang="en-US" altLang="ko-KR" sz="25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AR6</a:t>
            </a:r>
            <a:r>
              <a:rPr lang="ko-KR" altLang="en-US" sz="25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에서 사회경제구조의 변화를 반영한     </a:t>
            </a:r>
            <a:endParaRPr lang="en-US" altLang="ko-KR" sz="25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>
              <a:lnSpc>
                <a:spcPct val="135000"/>
              </a:lnSpc>
            </a:pPr>
            <a:r>
              <a:rPr lang="en-US" altLang="ko-KR" sz="25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25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기후변화 시나리오</a:t>
            </a:r>
            <a:r>
              <a:rPr lang="en-US" altLang="ko-KR" sz="25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(SSPs)</a:t>
            </a:r>
            <a:r>
              <a:rPr lang="ko-KR" altLang="en-US" sz="25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25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산출함</a:t>
            </a:r>
            <a:endParaRPr lang="en-US" altLang="ko-KR" sz="25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>
              <a:lnSpc>
                <a:spcPct val="135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ko-KR" altLang="en-US" sz="2500" b="1" dirty="0" smtClean="0">
                <a:solidFill>
                  <a:schemeClr val="tx1"/>
                </a:solidFill>
              </a:rPr>
              <a:t>산업화 </a:t>
            </a:r>
            <a:r>
              <a:rPr lang="ko-KR" altLang="en-US" sz="2500" b="1" dirty="0">
                <a:solidFill>
                  <a:schemeClr val="tx1"/>
                </a:solidFill>
              </a:rPr>
              <a:t>이전 대비 전</a:t>
            </a:r>
            <a:r>
              <a:rPr lang="en-US" altLang="ko-KR" sz="2500" b="1" dirty="0">
                <a:solidFill>
                  <a:schemeClr val="tx1"/>
                </a:solidFill>
              </a:rPr>
              <a:t> </a:t>
            </a:r>
            <a:r>
              <a:rPr lang="ko-KR" altLang="en-US" sz="2500" b="1" dirty="0">
                <a:solidFill>
                  <a:schemeClr val="tx1"/>
                </a:solidFill>
              </a:rPr>
              <a:t>지구 평균 지표 대기 온도가</a:t>
            </a:r>
            <a:endParaRPr lang="en-US" altLang="ko-KR" sz="2500" b="1" dirty="0">
              <a:solidFill>
                <a:schemeClr val="tx1"/>
              </a:solidFill>
            </a:endParaRPr>
          </a:p>
          <a:p>
            <a:pPr algn="just">
              <a:lnSpc>
                <a:spcPct val="135000"/>
              </a:lnSpc>
            </a:pPr>
            <a:r>
              <a:rPr lang="ko-KR" altLang="en-US" sz="2500" b="1" dirty="0">
                <a:solidFill>
                  <a:schemeClr val="tx1"/>
                </a:solidFill>
              </a:rPr>
              <a:t>  </a:t>
            </a:r>
            <a:r>
              <a:rPr lang="en-US" altLang="ko-KR" sz="2500" b="1" dirty="0">
                <a:solidFill>
                  <a:schemeClr val="tx1"/>
                </a:solidFill>
              </a:rPr>
              <a:t>21</a:t>
            </a:r>
            <a:r>
              <a:rPr lang="ko-KR" altLang="en-US" sz="2500" b="1" dirty="0">
                <a:solidFill>
                  <a:schemeClr val="tx1"/>
                </a:solidFill>
              </a:rPr>
              <a:t>세기 말 </a:t>
            </a:r>
            <a:r>
              <a:rPr lang="en-US" altLang="ko-KR" sz="2500" b="1" dirty="0">
                <a:solidFill>
                  <a:schemeClr val="tx1"/>
                </a:solidFill>
              </a:rPr>
              <a:t>1.09</a:t>
            </a:r>
            <a:r>
              <a:rPr lang="ko-KR" altLang="en-US" sz="2500" b="1" dirty="0">
                <a:solidFill>
                  <a:schemeClr val="tx1"/>
                </a:solidFill>
              </a:rPr>
              <a:t>도 상승함에 따라 우리나라 뿐 </a:t>
            </a:r>
            <a:endParaRPr lang="en-US" altLang="ko-KR" sz="2500" b="1" dirty="0">
              <a:solidFill>
                <a:schemeClr val="tx1"/>
              </a:solidFill>
            </a:endParaRPr>
          </a:p>
          <a:p>
            <a:pPr algn="just">
              <a:lnSpc>
                <a:spcPct val="135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 </a:t>
            </a:r>
            <a:r>
              <a:rPr lang="ko-KR" altLang="en-US" sz="2500" b="1" dirty="0">
                <a:solidFill>
                  <a:schemeClr val="tx1"/>
                </a:solidFill>
              </a:rPr>
              <a:t>아니라 전 세계 많은 나라들이 탄소중립을 선언함</a:t>
            </a:r>
            <a:endParaRPr lang="en-US" altLang="ko-KR" sz="2500" b="1" dirty="0">
              <a:solidFill>
                <a:schemeClr val="tx1"/>
              </a:solidFill>
            </a:endParaRPr>
          </a:p>
          <a:p>
            <a:pPr algn="just">
              <a:lnSpc>
                <a:spcPct val="135000"/>
              </a:lnSpc>
            </a:pPr>
            <a:endParaRPr lang="en-US" altLang="ko-KR" sz="2500" b="1" dirty="0">
              <a:solidFill>
                <a:schemeClr val="tx1"/>
              </a:solidFill>
            </a:endParaRPr>
          </a:p>
          <a:p>
            <a:pPr algn="just">
              <a:lnSpc>
                <a:spcPct val="135000"/>
              </a:lnSpc>
            </a:pP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4BA33D-C85F-4A90-9734-18B225BC5AB1}"/>
              </a:ext>
            </a:extLst>
          </p:cNvPr>
          <p:cNvSpPr/>
          <p:nvPr/>
        </p:nvSpPr>
        <p:spPr>
          <a:xfrm>
            <a:off x="25346993" y="8163290"/>
            <a:ext cx="6305555" cy="840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ko-KR" altLang="en-US" sz="2500" b="1" dirty="0" smtClean="0">
                <a:solidFill>
                  <a:schemeClr val="tx1"/>
                </a:solidFill>
                <a:latin typeface="+mn-ea"/>
              </a:rPr>
              <a:t>현재 </a:t>
            </a:r>
            <a:r>
              <a:rPr lang="ko-KR" altLang="en-US" sz="2500" b="1" dirty="0">
                <a:solidFill>
                  <a:schemeClr val="tx1"/>
                </a:solidFill>
                <a:latin typeface="+mn-ea"/>
              </a:rPr>
              <a:t>전지구적으로 </a:t>
            </a:r>
            <a:r>
              <a:rPr lang="ko-KR" altLang="en-US" sz="2500" b="1" dirty="0" err="1">
                <a:solidFill>
                  <a:schemeClr val="tx1"/>
                </a:solidFill>
                <a:latin typeface="+mn-ea"/>
              </a:rPr>
              <a:t>대기질</a:t>
            </a:r>
            <a:r>
              <a:rPr lang="ko-KR" altLang="en-US" sz="2500" b="1" dirty="0">
                <a:solidFill>
                  <a:schemeClr val="tx1"/>
                </a:solidFill>
                <a:latin typeface="+mn-ea"/>
              </a:rPr>
              <a:t> 개선을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500" b="1" dirty="0" smtClean="0">
                <a:solidFill>
                  <a:schemeClr val="tx1"/>
                </a:solidFill>
                <a:latin typeface="+mn-ea"/>
              </a:rPr>
              <a:t>위해</a:t>
            </a:r>
            <a:endParaRPr lang="en-US" altLang="ko-KR" sz="2500" b="1" dirty="0" smtClean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35000"/>
              </a:lnSpc>
            </a:pPr>
            <a:r>
              <a:rPr lang="en-US" altLang="ko-KR" sz="25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5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500" b="1" dirty="0" smtClean="0">
                <a:solidFill>
                  <a:schemeClr val="tx1"/>
                </a:solidFill>
                <a:latin typeface="+mn-ea"/>
              </a:rPr>
              <a:t>에어로졸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500" b="1" dirty="0" err="1">
                <a:solidFill>
                  <a:schemeClr val="tx1"/>
                </a:solidFill>
                <a:latin typeface="+mn-ea"/>
              </a:rPr>
              <a:t>메테인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500" b="1" dirty="0">
                <a:solidFill>
                  <a:schemeClr val="tx1"/>
                </a:solidFill>
                <a:latin typeface="+mn-ea"/>
              </a:rPr>
              <a:t>등 </a:t>
            </a:r>
            <a:r>
              <a:rPr lang="ko-KR" altLang="en-US" sz="2500" b="1" dirty="0" smtClean="0">
                <a:solidFill>
                  <a:schemeClr val="tx1"/>
                </a:solidFill>
                <a:latin typeface="+mn-ea"/>
              </a:rPr>
              <a:t>근기 기후변화 </a:t>
            </a:r>
            <a:endParaRPr lang="en-US" altLang="ko-KR" sz="2500" b="1" dirty="0" smtClean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35000"/>
              </a:lnSpc>
            </a:pPr>
            <a:r>
              <a:rPr lang="en-US" altLang="ko-KR" sz="25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5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500" b="1" dirty="0" err="1" smtClean="0">
                <a:solidFill>
                  <a:schemeClr val="tx1"/>
                </a:solidFill>
                <a:latin typeface="+mn-ea"/>
              </a:rPr>
              <a:t>유발물질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</a:rPr>
              <a:t>(NTCFs)</a:t>
            </a:r>
            <a:r>
              <a:rPr lang="ko-KR" altLang="en-US" sz="2500" b="1" dirty="0">
                <a:solidFill>
                  <a:schemeClr val="tx1"/>
                </a:solidFill>
                <a:latin typeface="+mn-ea"/>
              </a:rPr>
              <a:t>의 배출량 </a:t>
            </a:r>
            <a:r>
              <a:rPr lang="ko-KR" altLang="en-US" sz="2500" b="1" dirty="0" smtClean="0">
                <a:solidFill>
                  <a:schemeClr val="tx1"/>
                </a:solidFill>
                <a:latin typeface="+mn-ea"/>
              </a:rPr>
              <a:t>감소가</a:t>
            </a:r>
            <a:endParaRPr lang="en-US" altLang="ko-KR" sz="2500" b="1" dirty="0" smtClean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35000"/>
              </a:lnSpc>
            </a:pPr>
            <a:r>
              <a:rPr lang="en-US" altLang="ko-KR" sz="25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5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500" b="1" dirty="0" smtClean="0">
                <a:solidFill>
                  <a:schemeClr val="tx1"/>
                </a:solidFill>
                <a:latin typeface="+mn-ea"/>
              </a:rPr>
              <a:t>논의되고 </a:t>
            </a:r>
            <a:r>
              <a:rPr lang="ko-KR" altLang="en-US" sz="2500" b="1" dirty="0">
                <a:solidFill>
                  <a:schemeClr val="tx1"/>
                </a:solidFill>
                <a:latin typeface="+mn-ea"/>
              </a:rPr>
              <a:t>있음</a:t>
            </a:r>
            <a:endParaRPr lang="en-US" altLang="ko-KR" sz="2500" b="1" dirty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35000"/>
              </a:lnSpc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42900" indent="-342900" algn="just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ko-KR" altLang="en-US" sz="2500" b="1" dirty="0" smtClean="0">
                <a:solidFill>
                  <a:schemeClr val="tx1"/>
                </a:solidFill>
                <a:latin typeface="+mn-ea"/>
              </a:rPr>
              <a:t>최근</a:t>
            </a:r>
            <a:r>
              <a:rPr lang="en-US" altLang="ko-KR" sz="25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500" b="1" dirty="0">
                <a:solidFill>
                  <a:schemeClr val="tx1"/>
                </a:solidFill>
                <a:latin typeface="+mn-ea"/>
              </a:rPr>
              <a:t>기후 모델을 통해 에어로졸의 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2500" b="1" dirty="0" smtClean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35000"/>
              </a:lnSpc>
            </a:pPr>
            <a:r>
              <a:rPr lang="en-US" altLang="ko-KR" sz="25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5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500" b="1" dirty="0" err="1" smtClean="0">
                <a:solidFill>
                  <a:schemeClr val="tx1"/>
                </a:solidFill>
                <a:latin typeface="+mn-ea"/>
              </a:rPr>
              <a:t>농도변화</a:t>
            </a:r>
            <a:r>
              <a:rPr lang="ko-KR" altLang="en-US" sz="25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500" b="1" dirty="0">
                <a:solidFill>
                  <a:schemeClr val="tx1"/>
                </a:solidFill>
                <a:latin typeface="+mn-ea"/>
              </a:rPr>
              <a:t>및 </a:t>
            </a:r>
            <a:r>
              <a:rPr lang="ko-KR" altLang="en-US" sz="2500" b="1" dirty="0" err="1">
                <a:solidFill>
                  <a:schemeClr val="tx1"/>
                </a:solidFill>
                <a:latin typeface="+mn-ea"/>
              </a:rPr>
              <a:t>대기질</a:t>
            </a:r>
            <a:r>
              <a:rPr lang="ko-KR" altLang="en-US" sz="25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500" b="1" dirty="0" smtClean="0">
                <a:solidFill>
                  <a:schemeClr val="tx1"/>
                </a:solidFill>
                <a:latin typeface="+mn-ea"/>
              </a:rPr>
              <a:t>영향을 살펴보려는 </a:t>
            </a:r>
            <a:endParaRPr lang="en-US" altLang="ko-KR" sz="2500" b="1" dirty="0" smtClean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35000"/>
              </a:lnSpc>
            </a:pPr>
            <a:r>
              <a:rPr lang="en-US" altLang="ko-KR" sz="25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5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500" b="1" dirty="0" smtClean="0">
                <a:solidFill>
                  <a:schemeClr val="tx1"/>
                </a:solidFill>
                <a:latin typeface="+mn-ea"/>
              </a:rPr>
              <a:t>시도가 </a:t>
            </a:r>
            <a:r>
              <a:rPr lang="ko-KR" altLang="en-US" sz="2500" b="1" dirty="0" smtClean="0">
                <a:solidFill>
                  <a:schemeClr val="tx1"/>
                </a:solidFill>
                <a:latin typeface="+mn-ea"/>
              </a:rPr>
              <a:t>크게 </a:t>
            </a:r>
            <a:r>
              <a:rPr lang="ko-KR" altLang="en-US" sz="2500" b="1" dirty="0" smtClean="0">
                <a:solidFill>
                  <a:schemeClr val="tx1"/>
                </a:solidFill>
                <a:latin typeface="+mn-ea"/>
              </a:rPr>
              <a:t>증가하고 있음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심성보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외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2020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>
              <a:lnSpc>
                <a:spcPct val="135000"/>
              </a:lnSpc>
            </a:pPr>
            <a:endParaRPr lang="ko-KR" altLang="en-US" sz="2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4BA33D-C85F-4A90-9734-18B225BC5AB1}"/>
              </a:ext>
            </a:extLst>
          </p:cNvPr>
          <p:cNvSpPr/>
          <p:nvPr/>
        </p:nvSpPr>
        <p:spPr>
          <a:xfrm>
            <a:off x="5078490" y="12429576"/>
            <a:ext cx="25936416" cy="840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sz="3000" b="1" dirty="0">
                <a:solidFill>
                  <a:schemeClr val="tx1"/>
                </a:solidFill>
              </a:rPr>
              <a:t>대기 중 이산화탄소와 에어로졸 감축이 동아시아 및 한반도 근 미래 기후에 미치는 영향에 대한 정량적인 연구가 부재한 실정</a:t>
            </a:r>
            <a:r>
              <a:rPr lang="en-US" altLang="ko-KR" sz="3000" b="1" dirty="0">
                <a:solidFill>
                  <a:schemeClr val="tx1"/>
                </a:solidFill>
              </a:rPr>
              <a:t> 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44BA33D-C85F-4A90-9734-18B225BC5AB1}"/>
                  </a:ext>
                </a:extLst>
              </p:cNvPr>
              <p:cNvSpPr/>
              <p:nvPr/>
            </p:nvSpPr>
            <p:spPr>
              <a:xfrm rot="16200000">
                <a:off x="-840100" y="8317623"/>
                <a:ext cx="3400348" cy="4008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𝐺𝑡𝐶𝑂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𝑦𝑟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000" dirty="0" smtClean="0">
                    <a:solidFill>
                      <a:schemeClr val="tx1"/>
                    </a:solidFill>
                  </a:rPr>
                  <a:t>]</a:t>
                </a:r>
                <a:endParaRPr lang="en-US" altLang="ko-K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44BA33D-C85F-4A90-9734-18B225BC5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40100" y="8317623"/>
                <a:ext cx="3400348" cy="400865"/>
              </a:xfrm>
              <a:prstGeom prst="rect">
                <a:avLst/>
              </a:prstGeom>
              <a:blipFill>
                <a:blip r:embed="rId4"/>
                <a:stretch>
                  <a:fillRect r="-5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86B3AF15-02E7-6719-C8CE-B31FD95CD85A}"/>
              </a:ext>
            </a:extLst>
          </p:cNvPr>
          <p:cNvSpPr/>
          <p:nvPr/>
        </p:nvSpPr>
        <p:spPr>
          <a:xfrm>
            <a:off x="808947" y="12106742"/>
            <a:ext cx="5598000" cy="400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ko-KR" dirty="0">
                <a:solidFill>
                  <a:schemeClr val="tx1"/>
                </a:solidFill>
              </a:rPr>
              <a:t>(IPCC AR6, 2021)</a:t>
            </a:r>
          </a:p>
        </p:txBody>
      </p:sp>
      <p:sp>
        <p:nvSpPr>
          <p:cNvPr id="16" name="순서도: 처리 45">
            <a:extLst>
              <a:ext uri="{FF2B5EF4-FFF2-40B4-BE49-F238E27FC236}">
                <a16:creationId xmlns:a16="http://schemas.microsoft.com/office/drawing/2014/main" id="{A7919F5B-23EF-80E0-95A8-CF4BCCF4ABBA}"/>
              </a:ext>
            </a:extLst>
          </p:cNvPr>
          <p:cNvSpPr/>
          <p:nvPr/>
        </p:nvSpPr>
        <p:spPr>
          <a:xfrm>
            <a:off x="538521" y="5981334"/>
            <a:ext cx="4547979" cy="918000"/>
          </a:xfrm>
          <a:prstGeom prst="flowChartProcess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altLang="ko-KR" sz="4200" b="1" dirty="0">
                <a:solidFill>
                  <a:srgbClr val="002D84"/>
                </a:solidFill>
              </a:rPr>
              <a:t>SSPs scenario</a:t>
            </a:r>
          </a:p>
        </p:txBody>
      </p:sp>
      <p:sp>
        <p:nvSpPr>
          <p:cNvPr id="17" name="순서도: 처리 45">
            <a:extLst>
              <a:ext uri="{FF2B5EF4-FFF2-40B4-BE49-F238E27FC236}">
                <a16:creationId xmlns:a16="http://schemas.microsoft.com/office/drawing/2014/main" id="{EDB3CB77-803D-9BCA-01BE-50DAB04605D8}"/>
              </a:ext>
            </a:extLst>
          </p:cNvPr>
          <p:cNvSpPr/>
          <p:nvPr/>
        </p:nvSpPr>
        <p:spPr>
          <a:xfrm>
            <a:off x="15969977" y="5964326"/>
            <a:ext cx="9648708" cy="918000"/>
          </a:xfrm>
          <a:prstGeom prst="flowChartProcess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altLang="ko-KR" sz="4200" b="1" dirty="0" smtClean="0">
                <a:solidFill>
                  <a:srgbClr val="002D84"/>
                </a:solidFill>
              </a:rPr>
              <a:t>Near-Term Climate Forcers (NTCFs)</a:t>
            </a:r>
            <a:endParaRPr lang="en-US" altLang="ko-KR" sz="4200" b="1" dirty="0">
              <a:solidFill>
                <a:srgbClr val="002D8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51922" y="6916884"/>
            <a:ext cx="71002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9F2A2C"/>
                </a:solidFill>
              </a:rPr>
              <a:t>ㅡ</a:t>
            </a:r>
            <a:r>
              <a:rPr lang="en-US" altLang="ko-KR" sz="2800" b="1" dirty="0">
                <a:solidFill>
                  <a:srgbClr val="9F2A2C"/>
                </a:solidFill>
              </a:rPr>
              <a:t> </a:t>
            </a:r>
            <a:r>
              <a:rPr lang="ko-KR" altLang="en-US" sz="2800" b="1" dirty="0">
                <a:solidFill>
                  <a:srgbClr val="9F2A2C"/>
                </a:solidFill>
              </a:rPr>
              <a:t> </a:t>
            </a:r>
            <a:r>
              <a:rPr lang="en-US" altLang="ko-KR" sz="2800" b="1" dirty="0">
                <a:solidFill>
                  <a:srgbClr val="9F2A2C"/>
                </a:solidFill>
              </a:rPr>
              <a:t>SSP 5-8.5</a:t>
            </a:r>
            <a:r>
              <a:rPr lang="ko-KR" altLang="en-US" sz="2800" b="1" dirty="0">
                <a:solidFill>
                  <a:srgbClr val="9F2A2C"/>
                </a:solidFill>
              </a:rPr>
              <a:t> </a:t>
            </a:r>
            <a:r>
              <a:rPr lang="en-US" altLang="ko-KR" sz="2800" b="1" dirty="0">
                <a:solidFill>
                  <a:srgbClr val="9F2A2C"/>
                </a:solidFill>
              </a:rPr>
              <a:t> </a:t>
            </a:r>
            <a:r>
              <a:rPr lang="ko-KR" altLang="en-US" sz="2800" b="1" dirty="0" err="1">
                <a:solidFill>
                  <a:srgbClr val="E3343B"/>
                </a:solidFill>
              </a:rPr>
              <a:t>ㅡ</a:t>
            </a:r>
            <a:r>
              <a:rPr lang="ko-KR" altLang="en-US" sz="2800" b="1" dirty="0">
                <a:solidFill>
                  <a:srgbClr val="E3343B"/>
                </a:solidFill>
              </a:rPr>
              <a:t> </a:t>
            </a:r>
            <a:r>
              <a:rPr lang="en-US" altLang="ko-KR" sz="2800" b="1" dirty="0">
                <a:solidFill>
                  <a:srgbClr val="E3343B"/>
                </a:solidFill>
              </a:rPr>
              <a:t> SSP 3-7.0 </a:t>
            </a:r>
            <a:r>
              <a:rPr lang="ko-KR" altLang="en-US" sz="2800" b="1" dirty="0">
                <a:solidFill>
                  <a:srgbClr val="E3343B"/>
                </a:solidFill>
              </a:rPr>
              <a:t> </a:t>
            </a:r>
            <a:r>
              <a:rPr lang="ko-KR" altLang="en-US" sz="2800" b="1" dirty="0" err="1">
                <a:solidFill>
                  <a:srgbClr val="F89831"/>
                </a:solidFill>
              </a:rPr>
              <a:t>ㅡ</a:t>
            </a:r>
            <a:r>
              <a:rPr lang="en-US" altLang="ko-KR" sz="2800" b="1" dirty="0">
                <a:solidFill>
                  <a:srgbClr val="F89831"/>
                </a:solidFill>
              </a:rPr>
              <a:t> </a:t>
            </a:r>
            <a:r>
              <a:rPr lang="ko-KR" altLang="en-US" sz="2800" b="1" dirty="0">
                <a:solidFill>
                  <a:srgbClr val="F89831"/>
                </a:solidFill>
              </a:rPr>
              <a:t> </a:t>
            </a:r>
            <a:r>
              <a:rPr lang="en-US" altLang="ko-KR" sz="2800" b="1" dirty="0">
                <a:solidFill>
                  <a:srgbClr val="F89831"/>
                </a:solidFill>
              </a:rPr>
              <a:t>SSP 2-4.5 </a:t>
            </a:r>
          </a:p>
          <a:p>
            <a:endParaRPr lang="en-US" altLang="ko-KR" sz="800" b="1" dirty="0">
              <a:solidFill>
                <a:srgbClr val="1B3765"/>
              </a:solidFill>
            </a:endParaRPr>
          </a:p>
          <a:p>
            <a:r>
              <a:rPr lang="ko-KR" altLang="en-US" sz="2800" b="1" dirty="0" err="1">
                <a:solidFill>
                  <a:srgbClr val="1B3765"/>
                </a:solidFill>
              </a:rPr>
              <a:t>ㅡ</a:t>
            </a:r>
            <a:r>
              <a:rPr lang="ko-KR" altLang="en-US" sz="2800" b="1" dirty="0">
                <a:solidFill>
                  <a:srgbClr val="1B3765"/>
                </a:solidFill>
              </a:rPr>
              <a:t> </a:t>
            </a:r>
            <a:r>
              <a:rPr lang="en-US" altLang="ko-KR" sz="2800" b="1" dirty="0">
                <a:solidFill>
                  <a:srgbClr val="1B3765"/>
                </a:solidFill>
              </a:rPr>
              <a:t> SSP 1-2.6 </a:t>
            </a:r>
            <a:r>
              <a:rPr lang="ko-KR" altLang="en-US" sz="2800" b="1" dirty="0">
                <a:solidFill>
                  <a:srgbClr val="1B3765"/>
                </a:solidFill>
              </a:rPr>
              <a:t> </a:t>
            </a:r>
            <a:r>
              <a:rPr lang="ko-KR" altLang="en-US" sz="2800" b="1" dirty="0" err="1">
                <a:solidFill>
                  <a:srgbClr val="1EB1D4"/>
                </a:solidFill>
              </a:rPr>
              <a:t>ㅡ</a:t>
            </a:r>
            <a:r>
              <a:rPr lang="en-US" altLang="ko-KR" sz="2800" b="1" dirty="0">
                <a:solidFill>
                  <a:srgbClr val="1EB1D4"/>
                </a:solidFill>
              </a:rPr>
              <a:t> </a:t>
            </a:r>
            <a:r>
              <a:rPr lang="ko-KR" altLang="en-US" sz="2800" b="1" dirty="0">
                <a:solidFill>
                  <a:srgbClr val="1EB1D4"/>
                </a:solidFill>
              </a:rPr>
              <a:t> </a:t>
            </a:r>
            <a:r>
              <a:rPr lang="en-US" altLang="ko-KR" sz="2800" b="1" dirty="0">
                <a:solidFill>
                  <a:srgbClr val="1EB1D4"/>
                </a:solidFill>
              </a:rPr>
              <a:t>SSP 1-1.9</a:t>
            </a:r>
          </a:p>
          <a:p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4BA33D-C85F-4A90-9734-18B225BC5AB1}"/>
              </a:ext>
            </a:extLst>
          </p:cNvPr>
          <p:cNvSpPr/>
          <p:nvPr/>
        </p:nvSpPr>
        <p:spPr>
          <a:xfrm>
            <a:off x="25300984" y="6679165"/>
            <a:ext cx="6120599" cy="1061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sz="2800" b="1" dirty="0" err="1">
                <a:solidFill>
                  <a:srgbClr val="FF0000"/>
                </a:solidFill>
              </a:rPr>
              <a:t>ㅡ</a:t>
            </a:r>
            <a:r>
              <a:rPr lang="ko-KR" altLang="en-US" sz="2800" b="1" dirty="0">
                <a:solidFill>
                  <a:srgbClr val="FF0000"/>
                </a:solidFill>
              </a:rPr>
              <a:t>  </a:t>
            </a:r>
            <a:r>
              <a:rPr lang="en-US" altLang="ko-KR" sz="2800" b="1" dirty="0">
                <a:solidFill>
                  <a:srgbClr val="FF0000"/>
                </a:solidFill>
              </a:rPr>
              <a:t>SSP 3-7.0  </a:t>
            </a:r>
            <a:endParaRPr lang="en-US" altLang="ko-KR" sz="2800" b="1" dirty="0" smtClean="0">
              <a:solidFill>
                <a:srgbClr val="FF0000"/>
              </a:solidFill>
            </a:endParaRPr>
          </a:p>
          <a:p>
            <a:pPr algn="just"/>
            <a:endParaRPr lang="en-US" altLang="ko-KR" sz="800" b="1" dirty="0">
              <a:solidFill>
                <a:srgbClr val="FF0000"/>
              </a:solidFill>
            </a:endParaRPr>
          </a:p>
          <a:p>
            <a:pPr algn="just"/>
            <a:r>
              <a:rPr lang="ko-KR" altLang="en-US" sz="2800" b="1" dirty="0" err="1">
                <a:solidFill>
                  <a:srgbClr val="333A77"/>
                </a:solidFill>
              </a:rPr>
              <a:t>ㅡ</a:t>
            </a:r>
            <a:r>
              <a:rPr lang="ko-KR" altLang="en-US" sz="2800" b="1" dirty="0">
                <a:solidFill>
                  <a:srgbClr val="333A77"/>
                </a:solidFill>
              </a:rPr>
              <a:t>  </a:t>
            </a:r>
            <a:r>
              <a:rPr lang="en-US" altLang="ko-KR" sz="2800" b="1" dirty="0">
                <a:solidFill>
                  <a:srgbClr val="333A77"/>
                </a:solidFill>
              </a:rPr>
              <a:t>SSP 3-7.0-lowNTCF </a:t>
            </a:r>
            <a:endParaRPr lang="en-US" altLang="ko-KR" sz="2800" b="1" dirty="0" smtClean="0">
              <a:solidFill>
                <a:srgbClr val="333A77"/>
              </a:solidFill>
            </a:endParaRPr>
          </a:p>
          <a:p>
            <a:pPr algn="just"/>
            <a:r>
              <a:rPr lang="en-US" altLang="ko-KR" sz="2000" b="1" dirty="0" smtClean="0">
                <a:solidFill>
                  <a:srgbClr val="333A77"/>
                </a:solidFill>
              </a:rPr>
              <a:t>         (Non-Methane NTCF </a:t>
            </a:r>
            <a:r>
              <a:rPr lang="ko-KR" altLang="en-US" sz="2000" b="1" dirty="0">
                <a:solidFill>
                  <a:srgbClr val="333A77"/>
                </a:solidFill>
              </a:rPr>
              <a:t>감축</a:t>
            </a:r>
            <a:r>
              <a:rPr lang="en-US" altLang="ko-KR" sz="2000" b="1" dirty="0">
                <a:solidFill>
                  <a:srgbClr val="333A77"/>
                </a:solidFill>
              </a:rPr>
              <a:t>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B34216-7ACF-88D8-8D99-268FCBDD4E01}"/>
              </a:ext>
            </a:extLst>
          </p:cNvPr>
          <p:cNvSpPr/>
          <p:nvPr/>
        </p:nvSpPr>
        <p:spPr>
          <a:xfrm>
            <a:off x="665090" y="5566551"/>
            <a:ext cx="30992907" cy="7733739"/>
          </a:xfrm>
          <a:prstGeom prst="rect">
            <a:avLst/>
          </a:prstGeom>
          <a:noFill/>
          <a:ln w="57150">
            <a:solidFill>
              <a:srgbClr val="002D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807642" y="5021920"/>
            <a:ext cx="7200000" cy="1051617"/>
          </a:xfrm>
          <a:prstGeom prst="round2SameRect">
            <a:avLst/>
          </a:prstGeom>
          <a:solidFill>
            <a:srgbClr val="002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 및 목적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C17B89-DC5F-D231-9E82-ED6954E9EF56}"/>
              </a:ext>
            </a:extLst>
          </p:cNvPr>
          <p:cNvSpPr/>
          <p:nvPr/>
        </p:nvSpPr>
        <p:spPr>
          <a:xfrm>
            <a:off x="16282319" y="11896208"/>
            <a:ext cx="5598000" cy="400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en-US" altLang="ko-KR" dirty="0" smtClean="0">
                <a:solidFill>
                  <a:schemeClr val="tx1"/>
                </a:solidFill>
              </a:rPr>
              <a:t>llen </a:t>
            </a:r>
            <a:r>
              <a:rPr lang="en-US" altLang="ko-KR" dirty="0">
                <a:solidFill>
                  <a:schemeClr val="tx1"/>
                </a:solidFill>
              </a:rPr>
              <a:t>et al. 2020)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CE015F-1415-069E-833B-51DBD5A4AB4D}"/>
              </a:ext>
            </a:extLst>
          </p:cNvPr>
          <p:cNvSpPr/>
          <p:nvPr/>
        </p:nvSpPr>
        <p:spPr>
          <a:xfrm>
            <a:off x="634610" y="14176460"/>
            <a:ext cx="31017938" cy="4991509"/>
          </a:xfrm>
          <a:prstGeom prst="rect">
            <a:avLst/>
          </a:prstGeom>
          <a:noFill/>
          <a:ln w="57150">
            <a:solidFill>
              <a:srgbClr val="002D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양쪽 모서리가 둥근 사각형 19">
            <a:extLst>
              <a:ext uri="{FF2B5EF4-FFF2-40B4-BE49-F238E27FC236}">
                <a16:creationId xmlns:a16="http://schemas.microsoft.com/office/drawing/2014/main" id="{00A0A11A-7A54-6B4C-D2C0-13BC4DCDA0AF}"/>
              </a:ext>
            </a:extLst>
          </p:cNvPr>
          <p:cNvSpPr/>
          <p:nvPr/>
        </p:nvSpPr>
        <p:spPr>
          <a:xfrm>
            <a:off x="807642" y="13632741"/>
            <a:ext cx="7200000" cy="1051617"/>
          </a:xfrm>
          <a:prstGeom prst="round2SameRect">
            <a:avLst/>
          </a:prstGeom>
          <a:solidFill>
            <a:srgbClr val="002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344445-2110-6589-0BE2-47FF7EBA0493}"/>
              </a:ext>
            </a:extLst>
          </p:cNvPr>
          <p:cNvSpPr/>
          <p:nvPr/>
        </p:nvSpPr>
        <p:spPr>
          <a:xfrm>
            <a:off x="807643" y="14532056"/>
            <a:ext cx="11664000" cy="747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ko-KR" sz="4200" b="1" dirty="0">
                <a:solidFill>
                  <a:srgbClr val="002D84"/>
                </a:solidFill>
              </a:rPr>
              <a:t>Scenarios</a:t>
            </a:r>
          </a:p>
          <a:p>
            <a:pPr algn="just"/>
            <a:endParaRPr lang="en-US" altLang="ko-KR" sz="4200" b="1" dirty="0">
              <a:solidFill>
                <a:srgbClr val="002D84"/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4200" b="1" dirty="0">
              <a:solidFill>
                <a:srgbClr val="002D84"/>
              </a:solidFill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A88DA1B-34F2-C7C5-97A7-E008DB7DF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994934"/>
              </p:ext>
            </p:extLst>
          </p:nvPr>
        </p:nvGraphicFramePr>
        <p:xfrm>
          <a:off x="966514" y="15485004"/>
          <a:ext cx="14788384" cy="1371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21054">
                  <a:extLst>
                    <a:ext uri="{9D8B030D-6E8A-4147-A177-3AD203B41FA5}">
                      <a16:colId xmlns:a16="http://schemas.microsoft.com/office/drawing/2014/main" val="41132800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574178517"/>
                    </a:ext>
                  </a:extLst>
                </a:gridCol>
                <a:gridCol w="3774831">
                  <a:extLst>
                    <a:ext uri="{9D8B030D-6E8A-4147-A177-3AD203B41FA5}">
                      <a16:colId xmlns:a16="http://schemas.microsoft.com/office/drawing/2014/main" val="1186475004"/>
                    </a:ext>
                  </a:extLst>
                </a:gridCol>
                <a:gridCol w="4234899">
                  <a:extLst>
                    <a:ext uri="{9D8B030D-6E8A-4147-A177-3AD203B41FA5}">
                      <a16:colId xmlns:a16="http://schemas.microsoft.com/office/drawing/2014/main" val="3743681928"/>
                    </a:ext>
                  </a:extLst>
                </a:gridCol>
              </a:tblGrid>
              <a:tr h="352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Historical</a:t>
                      </a:r>
                      <a:endParaRPr lang="ko-KR" altLang="en-US" sz="26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/>
                        <a:t>SSP</a:t>
                      </a:r>
                      <a:r>
                        <a:rPr lang="en-US" altLang="ko-KR" sz="2600" baseline="0" dirty="0"/>
                        <a:t> 3-7.0</a:t>
                      </a:r>
                      <a:endParaRPr lang="ko-KR" altLang="en-US" sz="26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SSP 1-1.9</a:t>
                      </a:r>
                      <a:endParaRPr lang="ko-KR" altLang="en-US" sz="26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SSP 3-7.0-lowNTCF</a:t>
                      </a:r>
                      <a:endParaRPr lang="ko-KR" altLang="en-US" sz="26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4244689"/>
                  </a:ext>
                </a:extLst>
              </a:tr>
              <a:tr h="639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 smtClean="0"/>
                        <a:t>Reference</a:t>
                      </a:r>
                      <a:endParaRPr lang="en-US" altLang="ko-KR" sz="26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/>
                        <a:t>Regional  rivalry</a:t>
                      </a:r>
                    </a:p>
                    <a:p>
                      <a:pPr algn="ctr" latinLnBrk="1"/>
                      <a:r>
                        <a:rPr lang="en-US" altLang="ko-KR" sz="2600" b="1" baseline="0" dirty="0"/>
                        <a:t>scenario</a:t>
                      </a:r>
                      <a:endParaRPr lang="ko-KR" altLang="en-US" sz="26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/>
                        <a:t>Carbon neutrality</a:t>
                      </a:r>
                      <a:r>
                        <a:rPr lang="en-US" altLang="ko-KR" sz="2600" b="1" baseline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2600" b="1" baseline="0" dirty="0"/>
                        <a:t>scenario</a:t>
                      </a:r>
                      <a:endParaRPr lang="ko-KR" altLang="en-US" sz="26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/>
                        <a:t>Air quality control </a:t>
                      </a:r>
                    </a:p>
                    <a:p>
                      <a:pPr algn="ctr" latinLnBrk="1"/>
                      <a:r>
                        <a:rPr lang="en-US" altLang="ko-KR" sz="2600" b="1" dirty="0"/>
                        <a:t>scenario</a:t>
                      </a:r>
                      <a:endParaRPr lang="ko-KR" altLang="en-US" sz="26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009909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44C8FD-0E7C-F7FF-6FA6-B3BCCCA218F5}"/>
              </a:ext>
            </a:extLst>
          </p:cNvPr>
          <p:cNvSpPr/>
          <p:nvPr/>
        </p:nvSpPr>
        <p:spPr>
          <a:xfrm>
            <a:off x="16496383" y="14541657"/>
            <a:ext cx="11664000" cy="747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ko-KR" sz="4200" b="1" dirty="0">
                <a:solidFill>
                  <a:srgbClr val="002D84"/>
                </a:solidFill>
              </a:rPr>
              <a:t>Models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4200" b="1" dirty="0">
              <a:solidFill>
                <a:srgbClr val="002D84"/>
              </a:solidFill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1F7638D7-5999-1C89-AB68-339C9FC2E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42656"/>
              </p:ext>
            </p:extLst>
          </p:nvPr>
        </p:nvGraphicFramePr>
        <p:xfrm>
          <a:off x="17540180" y="15476997"/>
          <a:ext cx="12562921" cy="107195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80480">
                  <a:extLst>
                    <a:ext uri="{9D8B030D-6E8A-4147-A177-3AD203B41FA5}">
                      <a16:colId xmlns:a16="http://schemas.microsoft.com/office/drawing/2014/main" val="3125417698"/>
                    </a:ext>
                  </a:extLst>
                </a:gridCol>
                <a:gridCol w="2380480">
                  <a:extLst>
                    <a:ext uri="{9D8B030D-6E8A-4147-A177-3AD203B41FA5}">
                      <a16:colId xmlns:a16="http://schemas.microsoft.com/office/drawing/2014/main" val="2438157215"/>
                    </a:ext>
                  </a:extLst>
                </a:gridCol>
                <a:gridCol w="2589754">
                  <a:extLst>
                    <a:ext uri="{9D8B030D-6E8A-4147-A177-3AD203B41FA5}">
                      <a16:colId xmlns:a16="http://schemas.microsoft.com/office/drawing/2014/main" val="3439643835"/>
                    </a:ext>
                  </a:extLst>
                </a:gridCol>
                <a:gridCol w="2511276">
                  <a:extLst>
                    <a:ext uri="{9D8B030D-6E8A-4147-A177-3AD203B41FA5}">
                      <a16:colId xmlns:a16="http://schemas.microsoft.com/office/drawing/2014/main" val="1553387366"/>
                    </a:ext>
                  </a:extLst>
                </a:gridCol>
                <a:gridCol w="2700931">
                  <a:extLst>
                    <a:ext uri="{9D8B030D-6E8A-4147-A177-3AD203B41FA5}">
                      <a16:colId xmlns:a16="http://schemas.microsoft.com/office/drawing/2014/main" val="3429754439"/>
                    </a:ext>
                  </a:extLst>
                </a:gridCol>
              </a:tblGrid>
              <a:tr h="44918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Models</a:t>
                      </a:r>
                      <a:endParaRPr lang="ko-KR" altLang="en-US" sz="2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244689"/>
                  </a:ext>
                </a:extLst>
              </a:tr>
              <a:tr h="584272">
                <a:tc>
                  <a:txBody>
                    <a:bodyPr/>
                    <a:lstStyle/>
                    <a:p>
                      <a:pPr marL="0" marR="0" indent="0" algn="ctr" defTabSz="32399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/>
                        <a:t>CNRM-ESM2-1</a:t>
                      </a:r>
                      <a:endParaRPr lang="ko-KR" altLang="en-US" sz="2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GFDL-ESM4</a:t>
                      </a:r>
                      <a:endParaRPr lang="ko-KR" altLang="en-US" sz="2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GISS-E2-1-G</a:t>
                      </a:r>
                      <a:endParaRPr lang="ko-KR" altLang="en-US" sz="2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MIROC6</a:t>
                      </a:r>
                      <a:endParaRPr lang="ko-KR" altLang="en-US" sz="2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MRI-ESM2-0</a:t>
                      </a:r>
                      <a:endParaRPr lang="ko-KR" altLang="en-US" sz="2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009909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614C28-B8DA-5AFB-70E1-43BEFC496B3D}"/>
              </a:ext>
            </a:extLst>
          </p:cNvPr>
          <p:cNvSpPr/>
          <p:nvPr/>
        </p:nvSpPr>
        <p:spPr>
          <a:xfrm>
            <a:off x="807641" y="16786923"/>
            <a:ext cx="2687940" cy="747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ko-KR" sz="4200" b="1" dirty="0">
                <a:solidFill>
                  <a:srgbClr val="002D84"/>
                </a:solidFill>
              </a:rPr>
              <a:t>Domain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4200" b="1" dirty="0">
              <a:solidFill>
                <a:srgbClr val="002D84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AF7782-A3D1-342A-01D8-A240114BF6E3}"/>
              </a:ext>
            </a:extLst>
          </p:cNvPr>
          <p:cNvSpPr/>
          <p:nvPr/>
        </p:nvSpPr>
        <p:spPr>
          <a:xfrm>
            <a:off x="856495" y="17604816"/>
            <a:ext cx="6617918" cy="885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600" b="1" dirty="0" smtClean="0">
                <a:solidFill>
                  <a:schemeClr val="tx1"/>
                </a:solidFill>
              </a:rPr>
              <a:t>동아시아 </a:t>
            </a:r>
            <a:r>
              <a:rPr lang="en-US" altLang="ko-KR" sz="2600" b="1" dirty="0" smtClean="0">
                <a:solidFill>
                  <a:schemeClr val="tx1"/>
                </a:solidFill>
              </a:rPr>
              <a:t>[</a:t>
            </a:r>
            <a:r>
              <a:rPr lang="en-US" altLang="ko-KR" sz="2600" b="1" dirty="0">
                <a:solidFill>
                  <a:schemeClr val="tx1"/>
                </a:solidFill>
              </a:rPr>
              <a:t>15-60°N, 75-150°E</a:t>
            </a:r>
            <a:r>
              <a:rPr lang="en-US" altLang="ko-KR" sz="2600" b="1" dirty="0" smtClean="0">
                <a:solidFill>
                  <a:schemeClr val="tx1"/>
                </a:solidFill>
              </a:rPr>
              <a:t>]</a:t>
            </a:r>
            <a:endParaRPr lang="en-US" altLang="ko-KR" sz="26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600" b="1" dirty="0" smtClean="0">
                <a:solidFill>
                  <a:schemeClr val="tx1"/>
                </a:solidFill>
              </a:rPr>
              <a:t>한반도     </a:t>
            </a:r>
            <a:r>
              <a:rPr lang="en-US" altLang="ko-KR" sz="2600" b="1" dirty="0" smtClean="0">
                <a:solidFill>
                  <a:schemeClr val="tx1"/>
                </a:solidFill>
              </a:rPr>
              <a:t>[</a:t>
            </a:r>
            <a:r>
              <a:rPr lang="en-US" altLang="ko-KR" sz="2600" b="1" dirty="0">
                <a:solidFill>
                  <a:schemeClr val="tx1"/>
                </a:solidFill>
              </a:rPr>
              <a:t>32-42°N, 123-130°E]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6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824ED3E-71E0-102B-1880-702E838CE4E1}"/>
              </a:ext>
            </a:extLst>
          </p:cNvPr>
          <p:cNvSpPr/>
          <p:nvPr/>
        </p:nvSpPr>
        <p:spPr>
          <a:xfrm>
            <a:off x="7995834" y="16801811"/>
            <a:ext cx="2687940" cy="747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ko-KR" sz="4200" b="1" dirty="0">
                <a:solidFill>
                  <a:srgbClr val="002D84"/>
                </a:solidFill>
              </a:rPr>
              <a:t>Time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4200" b="1" dirty="0">
              <a:solidFill>
                <a:srgbClr val="002D84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A3F0D8-5BC1-8652-E225-BEB022A80EE1}"/>
              </a:ext>
            </a:extLst>
          </p:cNvPr>
          <p:cNvSpPr/>
          <p:nvPr/>
        </p:nvSpPr>
        <p:spPr>
          <a:xfrm>
            <a:off x="8057484" y="17604815"/>
            <a:ext cx="5620990" cy="885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600" b="1" dirty="0" smtClean="0">
                <a:solidFill>
                  <a:schemeClr val="tx1"/>
                </a:solidFill>
              </a:rPr>
              <a:t>현재       </a:t>
            </a:r>
            <a:r>
              <a:rPr lang="en-US" altLang="ko-KR" sz="2600" b="1" dirty="0">
                <a:solidFill>
                  <a:schemeClr val="tx1"/>
                </a:solidFill>
              </a:rPr>
              <a:t>[2005~2014 </a:t>
            </a:r>
            <a:r>
              <a:rPr lang="ko-KR" altLang="en-US" sz="2600" b="1" dirty="0">
                <a:solidFill>
                  <a:schemeClr val="tx1"/>
                </a:solidFill>
              </a:rPr>
              <a:t>년</a:t>
            </a:r>
            <a:r>
              <a:rPr lang="en-US" altLang="ko-KR" sz="2600" b="1" dirty="0" smtClean="0">
                <a:solidFill>
                  <a:schemeClr val="tx1"/>
                </a:solidFill>
              </a:rPr>
              <a:t>]</a:t>
            </a:r>
            <a:endParaRPr lang="en-US" altLang="ko-KR" sz="26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600" b="1" dirty="0" smtClean="0">
                <a:solidFill>
                  <a:schemeClr val="tx1"/>
                </a:solidFill>
              </a:rPr>
              <a:t>근 </a:t>
            </a:r>
            <a:r>
              <a:rPr lang="ko-KR" altLang="en-US" sz="2600" b="1" dirty="0">
                <a:solidFill>
                  <a:schemeClr val="tx1"/>
                </a:solidFill>
              </a:rPr>
              <a:t>미래  </a:t>
            </a:r>
            <a:r>
              <a:rPr lang="en-US" altLang="ko-KR" sz="2600" b="1" dirty="0">
                <a:solidFill>
                  <a:schemeClr val="tx1"/>
                </a:solidFill>
              </a:rPr>
              <a:t>[2045~2054</a:t>
            </a:r>
            <a:r>
              <a:rPr lang="ko-KR" altLang="en-US" sz="2600" b="1" dirty="0">
                <a:solidFill>
                  <a:schemeClr val="tx1"/>
                </a:solidFill>
              </a:rPr>
              <a:t> 년</a:t>
            </a:r>
            <a:r>
              <a:rPr lang="en-US" altLang="ko-KR" sz="2600" b="1" dirty="0">
                <a:solidFill>
                  <a:schemeClr val="tx1"/>
                </a:solidFill>
              </a:rPr>
              <a:t>]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600" b="1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7E0CB6AD-A61C-502A-CFCC-6FE61F5AC04C}"/>
              </a:ext>
            </a:extLst>
          </p:cNvPr>
          <p:cNvSpPr/>
          <p:nvPr/>
        </p:nvSpPr>
        <p:spPr>
          <a:xfrm>
            <a:off x="19165038" y="17710669"/>
            <a:ext cx="2603518" cy="550169"/>
          </a:xfrm>
          <a:prstGeom prst="round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2857A9-5ECC-504A-D2D0-29CF15A0C4E0}"/>
              </a:ext>
            </a:extLst>
          </p:cNvPr>
          <p:cNvSpPr txBox="1"/>
          <p:nvPr/>
        </p:nvSpPr>
        <p:spPr>
          <a:xfrm>
            <a:off x="19815972" y="17732908"/>
            <a:ext cx="1472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400" b="1" dirty="0"/>
              <a:t>SSP 1-1.9</a:t>
            </a: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65A266FD-CCC7-FED6-CCD0-42ECB8DC8432}"/>
              </a:ext>
            </a:extLst>
          </p:cNvPr>
          <p:cNvSpPr/>
          <p:nvPr/>
        </p:nvSpPr>
        <p:spPr>
          <a:xfrm>
            <a:off x="19165038" y="18429446"/>
            <a:ext cx="2603518" cy="550169"/>
          </a:xfrm>
          <a:prstGeom prst="round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3C7B81-C4DD-1B24-AFDC-CDD89C7FB29F}"/>
              </a:ext>
            </a:extLst>
          </p:cNvPr>
          <p:cNvSpPr txBox="1"/>
          <p:nvPr/>
        </p:nvSpPr>
        <p:spPr>
          <a:xfrm>
            <a:off x="19211310" y="18454160"/>
            <a:ext cx="2606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400" b="1" dirty="0"/>
              <a:t>SSP </a:t>
            </a:r>
            <a:r>
              <a:rPr lang="en-US" altLang="ko-KR" sz="2400" b="1" dirty="0" smtClean="0"/>
              <a:t>3-7.0-lowNTCF</a:t>
            </a:r>
            <a:endParaRPr lang="en-US" altLang="ko-KR" sz="2400" b="1" dirty="0"/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53869C88-1366-1C5B-E1FC-20B4E337252F}"/>
              </a:ext>
            </a:extLst>
          </p:cNvPr>
          <p:cNvSpPr/>
          <p:nvPr/>
        </p:nvSpPr>
        <p:spPr>
          <a:xfrm>
            <a:off x="22655473" y="17710669"/>
            <a:ext cx="1979810" cy="1247177"/>
          </a:xfrm>
          <a:prstGeom prst="roundRect">
            <a:avLst/>
          </a:prstGeom>
          <a:noFill/>
          <a:ln w="57150">
            <a:solidFill>
              <a:srgbClr val="FA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D79575-D5D0-AFC0-931F-B39138E7243C}"/>
              </a:ext>
            </a:extLst>
          </p:cNvPr>
          <p:cNvSpPr txBox="1"/>
          <p:nvPr/>
        </p:nvSpPr>
        <p:spPr>
          <a:xfrm>
            <a:off x="22956602" y="18073542"/>
            <a:ext cx="1386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400" b="1" dirty="0"/>
              <a:t>SSP 3-7.0</a:t>
            </a: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92CF0F71-CFAF-8E76-947E-0D61F9529EB0}"/>
              </a:ext>
            </a:extLst>
          </p:cNvPr>
          <p:cNvSpPr/>
          <p:nvPr/>
        </p:nvSpPr>
        <p:spPr>
          <a:xfrm>
            <a:off x="25794993" y="17733733"/>
            <a:ext cx="3253495" cy="55016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685E3B-BE5E-B547-D777-3EE59941A4C0}"/>
              </a:ext>
            </a:extLst>
          </p:cNvPr>
          <p:cNvSpPr txBox="1"/>
          <p:nvPr/>
        </p:nvSpPr>
        <p:spPr>
          <a:xfrm>
            <a:off x="25821809" y="17772764"/>
            <a:ext cx="33962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400" b="1" dirty="0"/>
              <a:t>Carbon neutrality effect</a:t>
            </a: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A5648FCC-C52F-5C59-548F-DEA5E338EC51}"/>
              </a:ext>
            </a:extLst>
          </p:cNvPr>
          <p:cNvSpPr/>
          <p:nvPr/>
        </p:nvSpPr>
        <p:spPr>
          <a:xfrm>
            <a:off x="25794993" y="18455643"/>
            <a:ext cx="3272271" cy="5501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1B0F42-97A9-CA20-8C00-88B13916A5DF}"/>
              </a:ext>
            </a:extLst>
          </p:cNvPr>
          <p:cNvSpPr txBox="1"/>
          <p:nvPr/>
        </p:nvSpPr>
        <p:spPr>
          <a:xfrm>
            <a:off x="25804524" y="18505798"/>
            <a:ext cx="34689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400" b="1" dirty="0"/>
              <a:t>Air quality control effect</a:t>
            </a:r>
          </a:p>
        </p:txBody>
      </p:sp>
      <p:sp>
        <p:nvSpPr>
          <p:cNvPr id="68" name="오른쪽 화살표[R] 67">
            <a:extLst>
              <a:ext uri="{FF2B5EF4-FFF2-40B4-BE49-F238E27FC236}">
                <a16:creationId xmlns:a16="http://schemas.microsoft.com/office/drawing/2014/main" id="{C331A3FD-9A2C-E267-2009-5E6A56A2F1ED}"/>
              </a:ext>
            </a:extLst>
          </p:cNvPr>
          <p:cNvSpPr/>
          <p:nvPr/>
        </p:nvSpPr>
        <p:spPr>
          <a:xfrm>
            <a:off x="24986344" y="18572223"/>
            <a:ext cx="497067" cy="2744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32AA0FA-B7CE-1497-CA21-1335E55B3B00}"/>
              </a:ext>
            </a:extLst>
          </p:cNvPr>
          <p:cNvSpPr/>
          <p:nvPr/>
        </p:nvSpPr>
        <p:spPr>
          <a:xfrm>
            <a:off x="16472159" y="16789897"/>
            <a:ext cx="5324168" cy="747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ko-KR" sz="4200" b="1" dirty="0">
                <a:solidFill>
                  <a:srgbClr val="002D84"/>
                </a:solidFill>
              </a:rPr>
              <a:t>Scenario </a:t>
            </a:r>
            <a:r>
              <a:rPr lang="en-US" altLang="ko-KR" sz="4200" b="1" dirty="0" smtClean="0">
                <a:solidFill>
                  <a:srgbClr val="002D84"/>
                </a:solidFill>
              </a:rPr>
              <a:t>Difference</a:t>
            </a:r>
            <a:endParaRPr lang="en-US" altLang="ko-KR" sz="4200" b="1" dirty="0">
              <a:solidFill>
                <a:srgbClr val="002D84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AF7F750-5138-8D8E-80A7-3071FD1BFE2A}"/>
              </a:ext>
            </a:extLst>
          </p:cNvPr>
          <p:cNvSpPr/>
          <p:nvPr/>
        </p:nvSpPr>
        <p:spPr>
          <a:xfrm flipV="1">
            <a:off x="22031166" y="18267035"/>
            <a:ext cx="341823" cy="489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D88BA8C-DF93-2499-16D8-283E7ECF15B6}"/>
              </a:ext>
            </a:extLst>
          </p:cNvPr>
          <p:cNvSpPr/>
          <p:nvPr/>
        </p:nvSpPr>
        <p:spPr>
          <a:xfrm>
            <a:off x="669233" y="19980035"/>
            <a:ext cx="30983315" cy="8342060"/>
          </a:xfrm>
          <a:prstGeom prst="rect">
            <a:avLst/>
          </a:prstGeom>
          <a:noFill/>
          <a:ln w="57150">
            <a:solidFill>
              <a:srgbClr val="002D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양쪽 모서리가 둥근 사각형 86">
            <a:extLst>
              <a:ext uri="{FF2B5EF4-FFF2-40B4-BE49-F238E27FC236}">
                <a16:creationId xmlns:a16="http://schemas.microsoft.com/office/drawing/2014/main" id="{94C8331D-CBFF-968D-7232-C1B50C3915E9}"/>
              </a:ext>
            </a:extLst>
          </p:cNvPr>
          <p:cNvSpPr/>
          <p:nvPr/>
        </p:nvSpPr>
        <p:spPr>
          <a:xfrm>
            <a:off x="807641" y="19497914"/>
            <a:ext cx="7200000" cy="1051617"/>
          </a:xfrm>
          <a:prstGeom prst="round2SameRect">
            <a:avLst/>
          </a:prstGeom>
          <a:solidFill>
            <a:srgbClr val="002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동아시아 기온 변화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4E6DC69-7120-E5AF-2778-516F13EBA0B6}"/>
              </a:ext>
            </a:extLst>
          </p:cNvPr>
          <p:cNvSpPr txBox="1"/>
          <p:nvPr/>
        </p:nvSpPr>
        <p:spPr>
          <a:xfrm>
            <a:off x="778662" y="25131479"/>
            <a:ext cx="85519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700" dirty="0"/>
              <a:t>Fig. 1</a:t>
            </a:r>
            <a:r>
              <a:rPr kumimoji="1" lang="en-US" altLang="ko-KR" sz="1700" dirty="0"/>
              <a:t> | </a:t>
            </a:r>
            <a:r>
              <a:rPr lang="en-US" altLang="ko-KR" sz="1700" dirty="0"/>
              <a:t>The 2015-2055 time series of annual mean for SSP scenarios. Time series of surface temperature anomaly for East Asia mean relative to 2005-2014. </a:t>
            </a:r>
            <a:endParaRPr kumimoji="1" lang="ko-Kore-KR" altLang="en-US" sz="17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23EA7E-A7ED-971B-0105-E1770B90D232}"/>
              </a:ext>
            </a:extLst>
          </p:cNvPr>
          <p:cNvSpPr txBox="1"/>
          <p:nvPr/>
        </p:nvSpPr>
        <p:spPr>
          <a:xfrm>
            <a:off x="9429511" y="25129759"/>
            <a:ext cx="125367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700" dirty="0"/>
              <a:t>Fig. 2 </a:t>
            </a:r>
            <a:r>
              <a:rPr kumimoji="1" lang="en-US" altLang="ko-KR" sz="1700" dirty="0"/>
              <a:t>| </a:t>
            </a:r>
            <a:r>
              <a:rPr lang="en-US" altLang="ko-KR" sz="1700" dirty="0"/>
              <a:t>Differences in temperature </a:t>
            </a:r>
            <a:r>
              <a:rPr lang="en-US" altLang="ko-KR" sz="1700" dirty="0" smtClean="0"/>
              <a:t>trends </a:t>
            </a:r>
            <a:r>
              <a:rPr lang="en-US" altLang="ko-KR" sz="1700" dirty="0"/>
              <a:t>(a) between SSP 1-1.9 and SSP 3-7.0, (b) between SSP 3-7.0-lowNTCF and SSP 3-7.0 </a:t>
            </a:r>
            <a:r>
              <a:rPr lang="en-US" altLang="ko-KR" sz="1700" dirty="0" smtClean="0"/>
              <a:t>in 2045-2054 </a:t>
            </a:r>
            <a:r>
              <a:rPr lang="en-US" altLang="ko-KR" sz="1700" dirty="0"/>
              <a:t>relative to 2005-2014. </a:t>
            </a:r>
            <a:r>
              <a:rPr lang="en-US" altLang="ko-KR" sz="1700" dirty="0" smtClean="0"/>
              <a:t>The </a:t>
            </a:r>
            <a:r>
              <a:rPr lang="en-US" altLang="ko-KR" sz="1700" dirty="0"/>
              <a:t>dotted area indicates trend significance at the 95% confidence level based on a bootstrap.</a:t>
            </a:r>
            <a:endParaRPr kumimoji="1" lang="ko-Kore-KR" altLang="en-US" sz="1700" dirty="0"/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505668E7-90C0-3C89-6EAA-D633336CED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24" t="53524" r="8105" b="7206"/>
          <a:stretch/>
        </p:blipFill>
        <p:spPr>
          <a:xfrm>
            <a:off x="756634" y="21016382"/>
            <a:ext cx="8544466" cy="4052178"/>
          </a:xfrm>
          <a:prstGeom prst="rect">
            <a:avLst/>
          </a:prstGeom>
        </p:spPr>
      </p:pic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E65690A-33B6-FE8D-6438-E569AD3E15B8}"/>
              </a:ext>
            </a:extLst>
          </p:cNvPr>
          <p:cNvSpPr/>
          <p:nvPr/>
        </p:nvSpPr>
        <p:spPr>
          <a:xfrm>
            <a:off x="889151" y="25944190"/>
            <a:ext cx="14754665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35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· </a:t>
            </a:r>
            <a:r>
              <a:rPr lang="ko-KR" altLang="en-US" sz="2500" b="1" dirty="0">
                <a:solidFill>
                  <a:srgbClr val="002D84"/>
                </a:solidFill>
              </a:rPr>
              <a:t>모든 시나리오에서 동아시아 평균 기온이 증가</a:t>
            </a:r>
            <a:r>
              <a:rPr lang="ko-KR" altLang="en-US" sz="2500" b="1" dirty="0">
                <a:solidFill>
                  <a:schemeClr val="tx1"/>
                </a:solidFill>
              </a:rPr>
              <a:t>하는</a:t>
            </a:r>
            <a:r>
              <a:rPr lang="ko-KR" altLang="en-US" sz="2500" b="1" dirty="0">
                <a:solidFill>
                  <a:srgbClr val="002D84"/>
                </a:solidFill>
              </a:rPr>
              <a:t> </a:t>
            </a:r>
            <a:r>
              <a:rPr lang="ko-KR" altLang="en-US" sz="2500" b="1" dirty="0">
                <a:solidFill>
                  <a:schemeClr val="tx1"/>
                </a:solidFill>
              </a:rPr>
              <a:t>것을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확인함</a:t>
            </a:r>
            <a:endParaRPr lang="en-US" altLang="ko-KR" sz="2500" b="1" dirty="0">
              <a:solidFill>
                <a:schemeClr val="tx1"/>
              </a:solidFill>
            </a:endParaRPr>
          </a:p>
          <a:p>
            <a:pPr algn="just">
              <a:lnSpc>
                <a:spcPct val="135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· </a:t>
            </a:r>
            <a:r>
              <a:rPr lang="ko-KR" altLang="en-US" sz="2500" b="1" dirty="0">
                <a:solidFill>
                  <a:schemeClr val="tx1"/>
                </a:solidFill>
              </a:rPr>
              <a:t>탄소중립 정책의 효과로 동아시아 전반의 지표 기온이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상대적으로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낮아지고</a:t>
            </a:r>
            <a:r>
              <a:rPr lang="en-US" altLang="ko-KR" sz="2500" b="1" dirty="0">
                <a:solidFill>
                  <a:schemeClr val="tx1"/>
                </a:solidFill>
              </a:rPr>
              <a:t>, </a:t>
            </a:r>
            <a:r>
              <a:rPr lang="ko-KR" altLang="en-US" sz="2500" b="1" dirty="0" err="1">
                <a:solidFill>
                  <a:schemeClr val="tx1"/>
                </a:solidFill>
              </a:rPr>
              <a:t>대기질</a:t>
            </a:r>
            <a:r>
              <a:rPr lang="ko-KR" altLang="en-US" sz="2500" b="1" dirty="0">
                <a:solidFill>
                  <a:schemeClr val="tx1"/>
                </a:solidFill>
              </a:rPr>
              <a:t> 개선 정책의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     </a:t>
            </a:r>
            <a:endParaRPr lang="en-US" altLang="ko-KR" sz="25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35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효과로 동아시아 </a:t>
            </a:r>
            <a:r>
              <a:rPr lang="ko-KR" altLang="en-US" sz="2500" b="1" dirty="0">
                <a:solidFill>
                  <a:schemeClr val="tx1"/>
                </a:solidFill>
              </a:rPr>
              <a:t>지표 기온이 높아지는 것을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보임</a:t>
            </a:r>
            <a:endParaRPr lang="en-US" altLang="ko-KR" sz="2500" b="1" dirty="0">
              <a:solidFill>
                <a:schemeClr val="tx1"/>
              </a:solidFill>
            </a:endParaRPr>
          </a:p>
          <a:p>
            <a:pPr algn="just">
              <a:lnSpc>
                <a:spcPct val="135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· </a:t>
            </a:r>
            <a:r>
              <a:rPr lang="ko-KR" altLang="en-US" sz="2500" b="1" dirty="0">
                <a:solidFill>
                  <a:schemeClr val="tx1"/>
                </a:solidFill>
              </a:rPr>
              <a:t>웨스트 벵골</a:t>
            </a:r>
            <a:r>
              <a:rPr lang="en-US" altLang="ko-KR" sz="2500" b="1" dirty="0">
                <a:solidFill>
                  <a:schemeClr val="tx1"/>
                </a:solidFill>
              </a:rPr>
              <a:t>, </a:t>
            </a:r>
            <a:r>
              <a:rPr lang="ko-KR" altLang="en-US" sz="2500" b="1" dirty="0">
                <a:solidFill>
                  <a:schemeClr val="tx1"/>
                </a:solidFill>
              </a:rPr>
              <a:t>오호츠크해</a:t>
            </a:r>
            <a:r>
              <a:rPr lang="en-US" altLang="ko-KR" sz="2500" b="1" dirty="0">
                <a:solidFill>
                  <a:schemeClr val="tx1"/>
                </a:solidFill>
              </a:rPr>
              <a:t>, </a:t>
            </a:r>
            <a:r>
              <a:rPr lang="ko-KR" altLang="en-US" sz="2500" b="1" dirty="0">
                <a:solidFill>
                  <a:schemeClr val="tx1"/>
                </a:solidFill>
              </a:rPr>
              <a:t>동남아시아 지역 등 특정 지역에서는 각 정책의 효과가 다르게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나타남</a:t>
            </a:r>
            <a:endParaRPr lang="en-US" altLang="ko-KR" sz="25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35000"/>
              </a:lnSpc>
            </a:pPr>
            <a:endParaRPr lang="en-US" altLang="ko-KR" sz="25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35000"/>
              </a:lnSpc>
            </a:pPr>
            <a:endParaRPr lang="en-US" altLang="ko-KR" sz="25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35000"/>
              </a:lnSpc>
            </a:pPr>
            <a:endParaRPr lang="en-US" altLang="ko-KR" sz="2500" b="1" dirty="0">
              <a:solidFill>
                <a:schemeClr val="tx1"/>
              </a:solidFill>
            </a:endParaRPr>
          </a:p>
          <a:p>
            <a:pPr algn="just">
              <a:lnSpc>
                <a:spcPct val="135000"/>
              </a:lnSpc>
            </a:pP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6C73114-AAA6-FB5D-6837-E7B05487CA45}"/>
              </a:ext>
            </a:extLst>
          </p:cNvPr>
          <p:cNvSpPr/>
          <p:nvPr/>
        </p:nvSpPr>
        <p:spPr>
          <a:xfrm>
            <a:off x="659641" y="45817835"/>
            <a:ext cx="30992907" cy="3620307"/>
          </a:xfrm>
          <a:prstGeom prst="rect">
            <a:avLst/>
          </a:prstGeom>
          <a:noFill/>
          <a:ln w="57150">
            <a:solidFill>
              <a:srgbClr val="002D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2" name="양쪽 모서리가 둥근 사각형 161">
            <a:extLst>
              <a:ext uri="{FF2B5EF4-FFF2-40B4-BE49-F238E27FC236}">
                <a16:creationId xmlns:a16="http://schemas.microsoft.com/office/drawing/2014/main" id="{7921BFC2-E761-0A30-C34D-ABF48DBF26BC}"/>
              </a:ext>
            </a:extLst>
          </p:cNvPr>
          <p:cNvSpPr/>
          <p:nvPr/>
        </p:nvSpPr>
        <p:spPr>
          <a:xfrm>
            <a:off x="807641" y="45269012"/>
            <a:ext cx="7200000" cy="1051617"/>
          </a:xfrm>
          <a:prstGeom prst="round2SameRect">
            <a:avLst/>
          </a:prstGeom>
          <a:solidFill>
            <a:srgbClr val="002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156157BC-909E-C425-A267-F16B4BA1D4CA}"/>
                  </a:ext>
                </a:extLst>
              </p:cNvPr>
              <p:cNvSpPr/>
              <p:nvPr/>
            </p:nvSpPr>
            <p:spPr>
              <a:xfrm>
                <a:off x="810532" y="46183364"/>
                <a:ext cx="30190679" cy="8502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2600" b="1" dirty="0">
                    <a:solidFill>
                      <a:schemeClr val="tx1"/>
                    </a:solidFill>
                  </a:rPr>
                  <a:t>·</a:t>
                </a:r>
                <a:r>
                  <a:rPr lang="ko-KR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600" b="1" dirty="0">
                    <a:solidFill>
                      <a:schemeClr val="tx1"/>
                    </a:solidFill>
                  </a:rPr>
                  <a:t>NMNTCF</a:t>
                </a:r>
                <a:r>
                  <a:rPr lang="ko-KR" altLang="en-US" sz="2600" b="1" dirty="0">
                    <a:solidFill>
                      <a:schemeClr val="tx1"/>
                    </a:solidFill>
                  </a:rPr>
                  <a:t> 감축으로 시행된 </a:t>
                </a:r>
                <a:r>
                  <a:rPr lang="ko-KR" altLang="en-US" sz="2600" b="1" dirty="0" err="1">
                    <a:solidFill>
                      <a:schemeClr val="tx1"/>
                    </a:solidFill>
                  </a:rPr>
                  <a:t>대기질</a:t>
                </a:r>
                <a:r>
                  <a:rPr lang="ko-KR" altLang="en-US" sz="2600" b="1" dirty="0">
                    <a:solidFill>
                      <a:schemeClr val="tx1"/>
                    </a:solidFill>
                  </a:rPr>
                  <a:t> 개선 정책의 경우</a:t>
                </a:r>
                <a:r>
                  <a:rPr lang="en-US" altLang="ko-KR" sz="2600" b="1" dirty="0">
                    <a:solidFill>
                      <a:schemeClr val="tx1"/>
                    </a:solidFill>
                  </a:rPr>
                  <a:t>,</a:t>
                </a:r>
                <a:r>
                  <a:rPr lang="ko-KR" altLang="en-US" sz="2600" b="1" dirty="0">
                    <a:solidFill>
                      <a:schemeClr val="tx1"/>
                    </a:solidFill>
                  </a:rPr>
                  <a:t> 근 미래 동아시아 온난화를 </a:t>
                </a:r>
                <a:r>
                  <a:rPr lang="ko-KR" altLang="en-US" sz="2600" b="1" dirty="0" err="1">
                    <a:solidFill>
                      <a:schemeClr val="tx1"/>
                    </a:solidFill>
                  </a:rPr>
                  <a:t>강화시킴</a:t>
                </a:r>
                <a:endParaRPr lang="en-US" altLang="ko-KR" sz="2600" b="1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ko-KR" sz="900" b="1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2600" b="1" dirty="0">
                    <a:solidFill>
                      <a:schemeClr val="tx1"/>
                    </a:solidFill>
                  </a:rPr>
                  <a:t>·</a:t>
                </a:r>
                <a:r>
                  <a:rPr lang="ko-KR" altLang="en-US" sz="2600" b="1" dirty="0">
                    <a:solidFill>
                      <a:schemeClr val="tx1"/>
                    </a:solidFill>
                  </a:rPr>
                  <a:t> 탄소중립 정책의 경우</a:t>
                </a:r>
                <a:r>
                  <a:rPr lang="en-US" altLang="ko-KR" sz="2600" b="1" dirty="0">
                    <a:solidFill>
                      <a:schemeClr val="tx1"/>
                    </a:solidFill>
                  </a:rPr>
                  <a:t>,</a:t>
                </a:r>
                <a:r>
                  <a:rPr lang="ko-KR" altLang="en-US" sz="2600" b="1" dirty="0">
                    <a:solidFill>
                      <a:schemeClr val="tx1"/>
                    </a:solidFill>
                  </a:rPr>
                  <a:t> 근 미래 동아시아 평균 기온은 증가하지만 온난화를 약화시킴</a:t>
                </a:r>
                <a:endParaRPr lang="en-US" altLang="ko-KR" sz="700" b="1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ko-KR" sz="800" b="1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2600" b="1" dirty="0">
                    <a:solidFill>
                      <a:schemeClr val="tx1"/>
                    </a:solidFill>
                  </a:rPr>
                  <a:t>· </a:t>
                </a:r>
                <a:r>
                  <a:rPr lang="ko-KR" altLang="en-US" sz="2600" b="1" dirty="0">
                    <a:solidFill>
                      <a:schemeClr val="tx1"/>
                    </a:solidFill>
                  </a:rPr>
                  <a:t>두 완화정책 모두 현재 대비 동아시아 전반의 강수량은 증가하나 지역 간 차이가 존재하는 것으로 나타남</a:t>
                </a:r>
                <a:endParaRPr lang="en-US" altLang="ko-KR" sz="2600" b="1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ko-KR" sz="900" b="1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2600" b="1" dirty="0">
                    <a:solidFill>
                      <a:schemeClr val="tx1"/>
                    </a:solidFill>
                  </a:rPr>
                  <a:t>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𝑪𝑯</m:t>
                        </m:r>
                      </m:e>
                      <m:sub>
                        <m:r>
                          <a:rPr lang="en-US" altLang="ko-KR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ko-KR" altLang="en-US" sz="2600" b="1" dirty="0" err="1">
                    <a:solidFill>
                      <a:schemeClr val="tx1"/>
                    </a:solidFill>
                  </a:rPr>
                  <a:t>를</a:t>
                </a:r>
                <a:r>
                  <a:rPr lang="ko-KR" altLang="en-US" sz="2600" b="1" dirty="0">
                    <a:solidFill>
                      <a:schemeClr val="tx1"/>
                    </a:solidFill>
                  </a:rPr>
                  <a:t> 포함한 </a:t>
                </a:r>
                <a:r>
                  <a:rPr lang="en" altLang="ko-KR" sz="2600" b="1" dirty="0">
                    <a:solidFill>
                      <a:schemeClr val="tx1"/>
                    </a:solidFill>
                  </a:rPr>
                  <a:t>All-NTCF </a:t>
                </a:r>
                <a:r>
                  <a:rPr lang="ko-KR" altLang="en-US" sz="2600" b="1" dirty="0">
                    <a:solidFill>
                      <a:schemeClr val="tx1"/>
                    </a:solidFill>
                  </a:rPr>
                  <a:t>감축 시나리오를 이용해 추가 분석한 결과</a:t>
                </a:r>
                <a:r>
                  <a:rPr lang="en-US" altLang="ko-KR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2600" b="1" dirty="0">
                    <a:solidFill>
                      <a:schemeClr val="tx1"/>
                    </a:solidFill>
                  </a:rPr>
                  <a:t>온난화를 지연시키면서 </a:t>
                </a:r>
                <a:r>
                  <a:rPr lang="ko-KR" altLang="en-US" sz="2600" b="1" dirty="0" err="1">
                    <a:solidFill>
                      <a:schemeClr val="tx1"/>
                    </a:solidFill>
                  </a:rPr>
                  <a:t>대기질</a:t>
                </a:r>
                <a:r>
                  <a:rPr lang="ko-KR" altLang="en-US" sz="2600" b="1" dirty="0">
                    <a:solidFill>
                      <a:schemeClr val="tx1"/>
                    </a:solidFill>
                  </a:rPr>
                  <a:t> 개선 정책을 실현하기 위해서는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𝑪𝑯</m:t>
                        </m:r>
                      </m:e>
                      <m:sub>
                        <m:r>
                          <a:rPr lang="en-US" altLang="ko-KR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ko-KR" sz="2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600" b="1" dirty="0">
                    <a:solidFill>
                      <a:schemeClr val="tx1"/>
                    </a:solidFill>
                  </a:rPr>
                  <a:t>를 감축해야 할 것으로 분석됨</a:t>
                </a:r>
                <a:endParaRPr lang="en-US" altLang="ko-KR" sz="2600" b="1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ko-KR" sz="7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156157BC-909E-C425-A267-F16B4BA1D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32" y="46183364"/>
                <a:ext cx="30190679" cy="850276"/>
              </a:xfrm>
              <a:prstGeom prst="rect">
                <a:avLst/>
              </a:prstGeom>
              <a:blipFill>
                <a:blip r:embed="rId6"/>
                <a:stretch>
                  <a:fillRect l="-81" b="-2892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4" name="Picture 3" descr="korea ylabel fig1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6" t="12673" r="10200" b="77605"/>
          <a:stretch/>
        </p:blipFill>
        <p:spPr bwMode="auto">
          <a:xfrm>
            <a:off x="1766103" y="21123967"/>
            <a:ext cx="4583730" cy="7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42815" y="6743342"/>
            <a:ext cx="9311016" cy="5180436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92A3F0D8-5BC1-8652-E225-BEB022A80EE1}"/>
              </a:ext>
            </a:extLst>
          </p:cNvPr>
          <p:cNvSpPr/>
          <p:nvPr/>
        </p:nvSpPr>
        <p:spPr>
          <a:xfrm>
            <a:off x="1584015" y="20512147"/>
            <a:ext cx="4422627" cy="55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950" b="1" dirty="0" smtClean="0">
                <a:solidFill>
                  <a:schemeClr val="tx1"/>
                </a:solidFill>
              </a:rPr>
              <a:t>(a) East Asia SAT</a:t>
            </a:r>
            <a:endParaRPr lang="en-US" altLang="ko-KR" sz="195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0" t="9546" r="9464" b="3454"/>
          <a:stretch/>
        </p:blipFill>
        <p:spPr>
          <a:xfrm>
            <a:off x="22060317" y="20941730"/>
            <a:ext cx="9155734" cy="4195044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id="{92A3F0D8-5BC1-8652-E225-BEB022A80EE1}"/>
              </a:ext>
            </a:extLst>
          </p:cNvPr>
          <p:cNvSpPr/>
          <p:nvPr/>
        </p:nvSpPr>
        <p:spPr>
          <a:xfrm>
            <a:off x="22376251" y="20511771"/>
            <a:ext cx="2030981" cy="55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950" b="1" dirty="0" smtClean="0">
                <a:solidFill>
                  <a:schemeClr val="tx1"/>
                </a:solidFill>
              </a:rPr>
              <a:t>(a) SAT change</a:t>
            </a:r>
            <a:endParaRPr lang="en-US" altLang="ko-KR" sz="1950" b="1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2A3F0D8-5BC1-8652-E225-BEB022A80EE1}"/>
              </a:ext>
            </a:extLst>
          </p:cNvPr>
          <p:cNvSpPr/>
          <p:nvPr/>
        </p:nvSpPr>
        <p:spPr>
          <a:xfrm>
            <a:off x="27069293" y="20512909"/>
            <a:ext cx="2030981" cy="55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950" b="1" dirty="0" smtClean="0">
                <a:solidFill>
                  <a:schemeClr val="tx1"/>
                </a:solidFill>
              </a:rPr>
              <a:t>(b) Mitigation</a:t>
            </a:r>
            <a:endParaRPr lang="en-US" altLang="ko-KR" sz="195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04222" y="26042495"/>
            <a:ext cx="1593489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5000"/>
              </a:lnSpc>
            </a:pPr>
            <a:r>
              <a:rPr lang="en-US" altLang="ko-KR" sz="2500" b="1" dirty="0"/>
              <a:t>· SSP 3-7.0 </a:t>
            </a:r>
            <a:r>
              <a:rPr lang="ko-KR" altLang="en-US" sz="2500" b="1" dirty="0"/>
              <a:t>시나리오를 중심으로 두 완화정책 시나리오를 비교 분석한 결과</a:t>
            </a:r>
            <a:r>
              <a:rPr lang="en-US" altLang="ko-KR" sz="2500" b="1" dirty="0"/>
              <a:t>, </a:t>
            </a:r>
            <a:r>
              <a:rPr lang="ko-KR" altLang="en-US" sz="2500" b="1" dirty="0">
                <a:solidFill>
                  <a:srgbClr val="002D84"/>
                </a:solidFill>
              </a:rPr>
              <a:t>탄소중립 정책</a:t>
            </a:r>
            <a:r>
              <a:rPr lang="ko-KR" altLang="en-US" sz="2500" b="1" dirty="0"/>
              <a:t>을 </a:t>
            </a:r>
            <a:endParaRPr lang="en-US" altLang="ko-KR" sz="2500" b="1" dirty="0"/>
          </a:p>
          <a:p>
            <a:pPr algn="just">
              <a:lnSpc>
                <a:spcPct val="135000"/>
              </a:lnSpc>
            </a:pPr>
            <a:r>
              <a:rPr lang="en-US" altLang="ko-KR" sz="2500" b="1" dirty="0"/>
              <a:t> 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실현했을 </a:t>
            </a:r>
            <a:r>
              <a:rPr lang="ko-KR" altLang="en-US" sz="2500" b="1" dirty="0"/>
              <a:t>때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동아시아 온난화가 약 </a:t>
            </a:r>
            <a:r>
              <a:rPr lang="en-US" altLang="ko-KR" sz="2500" b="1" dirty="0"/>
              <a:t>0.38K </a:t>
            </a:r>
            <a:r>
              <a:rPr lang="ko-KR" altLang="en-US" sz="2500" b="1" dirty="0">
                <a:solidFill>
                  <a:srgbClr val="002D84"/>
                </a:solidFill>
              </a:rPr>
              <a:t>약화하는 추세</a:t>
            </a:r>
            <a:r>
              <a:rPr lang="ko-KR" altLang="en-US" sz="2500" b="1" dirty="0"/>
              <a:t>를</a:t>
            </a:r>
            <a:r>
              <a:rPr lang="ko-KR" altLang="en-US" sz="2500" b="1" dirty="0">
                <a:solidFill>
                  <a:srgbClr val="002D84"/>
                </a:solidFill>
              </a:rPr>
              <a:t> </a:t>
            </a:r>
            <a:r>
              <a:rPr lang="ko-KR" altLang="en-US" sz="2500" b="1" dirty="0"/>
              <a:t>보임</a:t>
            </a:r>
            <a:endParaRPr lang="en-US" altLang="ko-KR" sz="2500" b="1" dirty="0"/>
          </a:p>
          <a:p>
            <a:pPr algn="just">
              <a:lnSpc>
                <a:spcPct val="135000"/>
              </a:lnSpc>
            </a:pPr>
            <a:r>
              <a:rPr lang="en-US" altLang="ko-KR" sz="2500" b="1" dirty="0"/>
              <a:t>· </a:t>
            </a:r>
            <a:r>
              <a:rPr lang="ko-KR" altLang="en-US" sz="2500" b="1" dirty="0"/>
              <a:t>이와 반대로 </a:t>
            </a:r>
            <a:r>
              <a:rPr lang="ko-KR" altLang="en-US" sz="2500" b="1" dirty="0" err="1">
                <a:solidFill>
                  <a:srgbClr val="002D84"/>
                </a:solidFill>
              </a:rPr>
              <a:t>대기질</a:t>
            </a:r>
            <a:r>
              <a:rPr lang="ko-KR" altLang="en-US" sz="2500" b="1" dirty="0">
                <a:solidFill>
                  <a:srgbClr val="002D84"/>
                </a:solidFill>
              </a:rPr>
              <a:t> 개선 정책</a:t>
            </a:r>
            <a:r>
              <a:rPr lang="ko-KR" altLang="en-US" sz="2500" b="1" dirty="0"/>
              <a:t>을</a:t>
            </a:r>
            <a:r>
              <a:rPr lang="ko-KR" altLang="en-US" sz="2500" b="1" dirty="0">
                <a:solidFill>
                  <a:srgbClr val="002D84"/>
                </a:solidFill>
              </a:rPr>
              <a:t> </a:t>
            </a:r>
            <a:r>
              <a:rPr lang="ko-KR" altLang="en-US" sz="2500" b="1" dirty="0"/>
              <a:t>실현했을 때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동아시아 온난화가 약 </a:t>
            </a:r>
            <a:r>
              <a:rPr lang="en-US" altLang="ko-KR" sz="2500" b="1" dirty="0"/>
              <a:t>0.3K </a:t>
            </a:r>
            <a:r>
              <a:rPr lang="ko-KR" altLang="en-US" sz="2500" b="1" dirty="0">
                <a:solidFill>
                  <a:srgbClr val="002D84"/>
                </a:solidFill>
              </a:rPr>
              <a:t>증가하는 추세</a:t>
            </a:r>
            <a:r>
              <a:rPr lang="ko-KR" altLang="en-US" sz="2500" b="1" dirty="0"/>
              <a:t>를 보임</a:t>
            </a:r>
            <a:endParaRPr lang="en-US" altLang="ko-KR" sz="2500" b="1" dirty="0"/>
          </a:p>
          <a:p>
            <a:pPr>
              <a:lnSpc>
                <a:spcPct val="135000"/>
              </a:lnSpc>
            </a:pPr>
            <a:endParaRPr lang="ko-KR" altLang="en-US" sz="2500" b="1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13B12CB-C163-56AB-4280-1615B51246AF}"/>
              </a:ext>
            </a:extLst>
          </p:cNvPr>
          <p:cNvSpPr/>
          <p:nvPr/>
        </p:nvSpPr>
        <p:spPr>
          <a:xfrm>
            <a:off x="654872" y="29166060"/>
            <a:ext cx="30997676" cy="8097399"/>
          </a:xfrm>
          <a:prstGeom prst="rect">
            <a:avLst/>
          </a:prstGeom>
          <a:noFill/>
          <a:ln w="57150">
            <a:solidFill>
              <a:srgbClr val="002D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60AD2019-7E4C-C59A-7D5F-B243723DD5F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6" t="53370" r="8715" b="6961"/>
          <a:stretch/>
        </p:blipFill>
        <p:spPr>
          <a:xfrm>
            <a:off x="807641" y="30174986"/>
            <a:ext cx="8280000" cy="4307518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B8A3276B-2F1F-C7D0-4D0C-87DE05922C6C}"/>
              </a:ext>
            </a:extLst>
          </p:cNvPr>
          <p:cNvSpPr txBox="1"/>
          <p:nvPr/>
        </p:nvSpPr>
        <p:spPr>
          <a:xfrm>
            <a:off x="9301100" y="34407223"/>
            <a:ext cx="12690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750" dirty="0"/>
              <a:t>Fig. 5 </a:t>
            </a:r>
            <a:r>
              <a:rPr kumimoji="1" lang="en-US" altLang="ko-KR" sz="1750" dirty="0"/>
              <a:t>| </a:t>
            </a:r>
            <a:r>
              <a:rPr lang="en-US" altLang="ko-KR" dirty="0"/>
              <a:t>Differences in precipitation </a:t>
            </a:r>
            <a:r>
              <a:rPr lang="en-US" altLang="ko-KR" dirty="0" smtClean="0"/>
              <a:t>trends </a:t>
            </a:r>
            <a:r>
              <a:rPr lang="en-US" altLang="ko-KR" dirty="0"/>
              <a:t>(a) between SSP 1-1.9 and SSP 3-7.0, (b) between SSP 3-7.0-lowNTCF and SSP 3-7.0 </a:t>
            </a:r>
            <a:r>
              <a:rPr lang="en-US" altLang="ko-KR" dirty="0" smtClean="0"/>
              <a:t>in </a:t>
            </a:r>
            <a:r>
              <a:rPr lang="en-US" altLang="ko-KR" dirty="0"/>
              <a:t>2045-2054 relative to 2005-2014. </a:t>
            </a:r>
            <a:endParaRPr kumimoji="1" lang="ko-Kore-KR" altLang="en-US" sz="175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3FABF92-FA02-DBAA-0BC8-9FD82CB04403}"/>
              </a:ext>
            </a:extLst>
          </p:cNvPr>
          <p:cNvSpPr/>
          <p:nvPr/>
        </p:nvSpPr>
        <p:spPr>
          <a:xfrm>
            <a:off x="858018" y="35243673"/>
            <a:ext cx="14753142" cy="1921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35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· </a:t>
            </a:r>
            <a:r>
              <a:rPr lang="ko-KR" altLang="en-US" sz="2500" b="1" dirty="0" smtClean="0">
                <a:solidFill>
                  <a:srgbClr val="002D84"/>
                </a:solidFill>
              </a:rPr>
              <a:t>두 </a:t>
            </a:r>
            <a:r>
              <a:rPr lang="ko-KR" altLang="en-US" sz="2500" b="1" dirty="0">
                <a:solidFill>
                  <a:srgbClr val="002D84"/>
                </a:solidFill>
              </a:rPr>
              <a:t>정책에 따른 강수량 변화 차이가 크지 않음</a:t>
            </a:r>
            <a:r>
              <a:rPr lang="ko-KR" altLang="en-US" sz="2500" b="1" dirty="0">
                <a:solidFill>
                  <a:schemeClr val="tx1"/>
                </a:solidFill>
              </a:rPr>
              <a:t>을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확인함</a:t>
            </a:r>
            <a:endParaRPr lang="en-US" altLang="ko-KR" sz="2500" b="1" dirty="0">
              <a:solidFill>
                <a:schemeClr val="tx1"/>
              </a:solidFill>
            </a:endParaRPr>
          </a:p>
          <a:p>
            <a:pPr algn="just">
              <a:lnSpc>
                <a:spcPct val="135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· </a:t>
            </a:r>
            <a:r>
              <a:rPr lang="ko-KR" altLang="en-US" sz="2500" b="1" dirty="0">
                <a:solidFill>
                  <a:schemeClr val="tx1"/>
                </a:solidFill>
              </a:rPr>
              <a:t>현재 대비 근 미래 강수량 변화에 미치는 두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완화 </a:t>
            </a:r>
            <a:r>
              <a:rPr lang="ko-KR" altLang="en-US" sz="2500" b="1" dirty="0">
                <a:solidFill>
                  <a:schemeClr val="tx1"/>
                </a:solidFill>
              </a:rPr>
              <a:t>정책의 효과는 전반적으로 강수량이 증가하지만  </a:t>
            </a:r>
            <a:endParaRPr lang="en-US" altLang="ko-KR" sz="2500" b="1" dirty="0">
              <a:solidFill>
                <a:schemeClr val="tx1"/>
              </a:solidFill>
            </a:endParaRPr>
          </a:p>
          <a:p>
            <a:pPr algn="just">
              <a:lnSpc>
                <a:spcPct val="135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  </a:t>
            </a:r>
            <a:r>
              <a:rPr lang="ko-KR" altLang="en-US" sz="2500" b="1" dirty="0">
                <a:solidFill>
                  <a:schemeClr val="tx1"/>
                </a:solidFill>
              </a:rPr>
              <a:t>중국 내륙</a:t>
            </a:r>
            <a:r>
              <a:rPr lang="en-US" altLang="ko-KR" sz="2500" b="1" dirty="0">
                <a:solidFill>
                  <a:schemeClr val="tx1"/>
                </a:solidFill>
              </a:rPr>
              <a:t>, </a:t>
            </a:r>
            <a:r>
              <a:rPr lang="ko-KR" altLang="en-US" sz="2500" b="1" dirty="0">
                <a:solidFill>
                  <a:schemeClr val="tx1"/>
                </a:solidFill>
              </a:rPr>
              <a:t>남중국해</a:t>
            </a:r>
            <a:r>
              <a:rPr lang="en-US" altLang="ko-KR" sz="2500" b="1" dirty="0">
                <a:solidFill>
                  <a:schemeClr val="tx1"/>
                </a:solidFill>
              </a:rPr>
              <a:t>, </a:t>
            </a:r>
            <a:r>
              <a:rPr lang="ko-KR" altLang="en-US" sz="2500" b="1" dirty="0">
                <a:solidFill>
                  <a:schemeClr val="tx1"/>
                </a:solidFill>
              </a:rPr>
              <a:t>필리핀해 등 지역 별로 다르게 나타남 </a:t>
            </a:r>
            <a:endParaRPr lang="en-US" altLang="ko-KR" sz="2500" b="1" dirty="0" smtClean="0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B433C73-7FBD-2723-94C3-A49838F56F54}"/>
              </a:ext>
            </a:extLst>
          </p:cNvPr>
          <p:cNvSpPr txBox="1"/>
          <p:nvPr/>
        </p:nvSpPr>
        <p:spPr>
          <a:xfrm>
            <a:off x="21991155" y="34374747"/>
            <a:ext cx="969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en-US" sz="1750" dirty="0"/>
              <a:t>Fig. 6 </a:t>
            </a:r>
            <a:r>
              <a:rPr kumimoji="1" lang="en-US" altLang="ko-KR" dirty="0"/>
              <a:t>|</a:t>
            </a:r>
            <a:r>
              <a:rPr lang="en-US" altLang="ko-KR" dirty="0"/>
              <a:t> (a) East Asia </a:t>
            </a:r>
            <a:r>
              <a:rPr lang="en-US" altLang="ko-KR" dirty="0" smtClean="0"/>
              <a:t>precipitation change </a:t>
            </a:r>
            <a:r>
              <a:rPr lang="en-US" altLang="ko-KR" dirty="0"/>
              <a:t>for SSP scenarios in 2045-2054 relative to 2005-2014. </a:t>
            </a:r>
            <a:r>
              <a:rPr lang="en-US" altLang="ko-KR" dirty="0" smtClean="0"/>
              <a:t>(</a:t>
            </a:r>
            <a:r>
              <a:rPr lang="en-US" altLang="ko-KR" dirty="0"/>
              <a:t>b) Mitigation effects on </a:t>
            </a:r>
            <a:r>
              <a:rPr lang="en-US" altLang="ko-KR" dirty="0" smtClean="0"/>
              <a:t>East Asia precipitation change </a:t>
            </a:r>
            <a:r>
              <a:rPr lang="en-US" altLang="ko-KR" dirty="0"/>
              <a:t>for difference of SSP </a:t>
            </a:r>
            <a:r>
              <a:rPr lang="en-US" altLang="ko-KR" dirty="0" smtClean="0"/>
              <a:t>scenarios.</a:t>
            </a:r>
            <a:endParaRPr lang="ko-KR" altLang="ko-KR" dirty="0"/>
          </a:p>
        </p:txBody>
      </p:sp>
      <p:sp>
        <p:nvSpPr>
          <p:cNvPr id="106" name="양쪽 모서리가 둥근 사각형 105">
            <a:extLst>
              <a:ext uri="{FF2B5EF4-FFF2-40B4-BE49-F238E27FC236}">
                <a16:creationId xmlns:a16="http://schemas.microsoft.com/office/drawing/2014/main" id="{74BA1E78-6A9B-1155-468A-4C9B8728AFDD}"/>
              </a:ext>
            </a:extLst>
          </p:cNvPr>
          <p:cNvSpPr/>
          <p:nvPr/>
        </p:nvSpPr>
        <p:spPr>
          <a:xfrm>
            <a:off x="830586" y="28649329"/>
            <a:ext cx="7200000" cy="1051617"/>
          </a:xfrm>
          <a:prstGeom prst="round2SameRect">
            <a:avLst/>
          </a:prstGeom>
          <a:solidFill>
            <a:srgbClr val="002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동아시아 강수 변화</a:t>
            </a:r>
          </a:p>
        </p:txBody>
      </p:sp>
      <p:pic>
        <p:nvPicPr>
          <p:cNvPr id="108" name="Picture 3" descr="korea ylabel fig1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6" t="12673" r="10200" b="77605"/>
          <a:stretch/>
        </p:blipFill>
        <p:spPr bwMode="auto">
          <a:xfrm>
            <a:off x="1766103" y="30318324"/>
            <a:ext cx="4299711" cy="74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2A3F0D8-5BC1-8652-E225-BEB022A80EE1}"/>
              </a:ext>
            </a:extLst>
          </p:cNvPr>
          <p:cNvSpPr/>
          <p:nvPr/>
        </p:nvSpPr>
        <p:spPr>
          <a:xfrm>
            <a:off x="9788938" y="29722430"/>
            <a:ext cx="4422627" cy="55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950" b="1" dirty="0" smtClean="0">
                <a:solidFill>
                  <a:schemeClr val="tx1"/>
                </a:solidFill>
              </a:rPr>
              <a:t>(a) Carbon neutrality effect </a:t>
            </a:r>
            <a:r>
              <a:rPr lang="en-US" altLang="ko-KR" sz="1950" b="1" dirty="0" err="1" smtClean="0">
                <a:solidFill>
                  <a:schemeClr val="tx1"/>
                </a:solidFill>
              </a:rPr>
              <a:t>Pr</a:t>
            </a:r>
            <a:r>
              <a:rPr lang="en-US" altLang="ko-KR" sz="1950" b="1" dirty="0" smtClean="0">
                <a:solidFill>
                  <a:schemeClr val="tx1"/>
                </a:solidFill>
              </a:rPr>
              <a:t> trend</a:t>
            </a:r>
            <a:endParaRPr lang="en-US" altLang="ko-KR" sz="1950" b="1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2A3F0D8-5BC1-8652-E225-BEB022A80EE1}"/>
              </a:ext>
            </a:extLst>
          </p:cNvPr>
          <p:cNvSpPr/>
          <p:nvPr/>
        </p:nvSpPr>
        <p:spPr>
          <a:xfrm>
            <a:off x="16088978" y="29699740"/>
            <a:ext cx="4744052" cy="55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950" b="1" dirty="0" smtClean="0">
                <a:solidFill>
                  <a:schemeClr val="tx1"/>
                </a:solidFill>
              </a:rPr>
              <a:t>(b) Air quality control effect </a:t>
            </a:r>
            <a:r>
              <a:rPr lang="en-US" altLang="ko-KR" sz="1950" b="1" dirty="0" err="1" smtClean="0">
                <a:solidFill>
                  <a:schemeClr val="tx1"/>
                </a:solidFill>
              </a:rPr>
              <a:t>Pr</a:t>
            </a:r>
            <a:r>
              <a:rPr lang="en-US" altLang="ko-KR" sz="1950" b="1" dirty="0" smtClean="0">
                <a:solidFill>
                  <a:schemeClr val="tx1"/>
                </a:solidFill>
              </a:rPr>
              <a:t> trend</a:t>
            </a:r>
            <a:endParaRPr lang="en-US" altLang="ko-KR" sz="1950" b="1" dirty="0">
              <a:solidFill>
                <a:schemeClr val="tx1"/>
              </a:solidFill>
            </a:endParaRPr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2" t="10277" r="9446" b="3295"/>
          <a:stretch/>
        </p:blipFill>
        <p:spPr>
          <a:xfrm>
            <a:off x="21961023" y="30148895"/>
            <a:ext cx="9255027" cy="4268938"/>
          </a:xfrm>
          <a:prstGeom prst="rect">
            <a:avLst/>
          </a:prstGeom>
        </p:spPr>
      </p:pic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2A3F0D8-5BC1-8652-E225-BEB022A80EE1}"/>
              </a:ext>
            </a:extLst>
          </p:cNvPr>
          <p:cNvSpPr/>
          <p:nvPr/>
        </p:nvSpPr>
        <p:spPr>
          <a:xfrm>
            <a:off x="22421995" y="29688167"/>
            <a:ext cx="2900087" cy="55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950" b="1" dirty="0" smtClean="0">
                <a:solidFill>
                  <a:schemeClr val="tx1"/>
                </a:solidFill>
              </a:rPr>
              <a:t>(a) </a:t>
            </a:r>
            <a:r>
              <a:rPr lang="en-US" altLang="ko-KR" sz="1950" b="1" dirty="0" smtClean="0">
                <a:solidFill>
                  <a:schemeClr val="tx1"/>
                </a:solidFill>
              </a:rPr>
              <a:t>Pr</a:t>
            </a:r>
            <a:r>
              <a:rPr lang="en-US" altLang="ko-KR" sz="1950" b="1" dirty="0" smtClean="0">
                <a:solidFill>
                  <a:schemeClr val="tx1"/>
                </a:solidFill>
              </a:rPr>
              <a:t>ecipitation</a:t>
            </a:r>
            <a:r>
              <a:rPr lang="en-US" altLang="ko-KR" sz="1950" b="1" dirty="0" smtClean="0">
                <a:solidFill>
                  <a:schemeClr val="tx1"/>
                </a:solidFill>
              </a:rPr>
              <a:t> </a:t>
            </a:r>
            <a:r>
              <a:rPr lang="en-US" altLang="ko-KR" sz="1950" b="1" dirty="0" smtClean="0">
                <a:solidFill>
                  <a:schemeClr val="tx1"/>
                </a:solidFill>
              </a:rPr>
              <a:t>change</a:t>
            </a:r>
            <a:endParaRPr lang="en-US" altLang="ko-KR" sz="1950" b="1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2A3F0D8-5BC1-8652-E225-BEB022A80EE1}"/>
              </a:ext>
            </a:extLst>
          </p:cNvPr>
          <p:cNvSpPr/>
          <p:nvPr/>
        </p:nvSpPr>
        <p:spPr>
          <a:xfrm>
            <a:off x="27061965" y="29704209"/>
            <a:ext cx="2030981" cy="55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950" b="1" dirty="0" smtClean="0">
                <a:solidFill>
                  <a:schemeClr val="tx1"/>
                </a:solidFill>
              </a:rPr>
              <a:t>(b) Mitigation</a:t>
            </a:r>
            <a:endParaRPr lang="en-US" altLang="ko-KR" sz="1950" b="1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2A3F0D8-5BC1-8652-E225-BEB022A80EE1}"/>
              </a:ext>
            </a:extLst>
          </p:cNvPr>
          <p:cNvSpPr/>
          <p:nvPr/>
        </p:nvSpPr>
        <p:spPr>
          <a:xfrm>
            <a:off x="1577337" y="29700829"/>
            <a:ext cx="4422627" cy="55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950" b="1" dirty="0" smtClean="0">
                <a:solidFill>
                  <a:schemeClr val="tx1"/>
                </a:solidFill>
              </a:rPr>
              <a:t>(a) East Asia </a:t>
            </a:r>
            <a:r>
              <a:rPr lang="en-US" altLang="ko-KR" sz="1950" b="1" dirty="0" smtClean="0">
                <a:solidFill>
                  <a:schemeClr val="tx1"/>
                </a:solidFill>
              </a:rPr>
              <a:t>Precipitation</a:t>
            </a:r>
            <a:endParaRPr lang="en-US" altLang="ko-KR" sz="195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6660184" y="35296035"/>
                <a:ext cx="13888507" cy="1650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5000"/>
                  </a:lnSpc>
                </a:pPr>
                <a:r>
                  <a:rPr lang="en-US" altLang="ko-KR" sz="2500" b="1" dirty="0"/>
                  <a:t>· SSP 3-7.0 </a:t>
                </a:r>
                <a:r>
                  <a:rPr lang="ko-KR" altLang="en-US" sz="2500" b="1" dirty="0"/>
                  <a:t>시나리오를 중심으로 두 완화 정책 시나리오를 비교 분석한 결과</a:t>
                </a:r>
                <a:r>
                  <a:rPr lang="en-US" altLang="ko-KR" sz="2500" b="1" dirty="0"/>
                  <a:t>, </a:t>
                </a:r>
                <a:r>
                  <a:rPr lang="ko-KR" altLang="en-US" sz="2500" b="1" dirty="0" err="1">
                    <a:solidFill>
                      <a:srgbClr val="002D84"/>
                    </a:solidFill>
                  </a:rPr>
                  <a:t>탄소중립과</a:t>
                </a:r>
                <a:r>
                  <a:rPr lang="ko-KR" altLang="en-US" sz="2500" b="1" dirty="0">
                    <a:solidFill>
                      <a:srgbClr val="002D84"/>
                    </a:solidFill>
                  </a:rPr>
                  <a:t> </a:t>
                </a:r>
                <a:r>
                  <a:rPr lang="ko-KR" altLang="en-US" sz="2500" b="1" dirty="0" err="1">
                    <a:solidFill>
                      <a:srgbClr val="002D84"/>
                    </a:solidFill>
                  </a:rPr>
                  <a:t>대기질</a:t>
                </a:r>
                <a:r>
                  <a:rPr lang="ko-KR" altLang="en-US" sz="2500" b="1" dirty="0">
                    <a:solidFill>
                      <a:srgbClr val="002D84"/>
                    </a:solidFill>
                  </a:rPr>
                  <a:t> </a:t>
                </a:r>
                <a:endParaRPr lang="en-US" altLang="ko-KR" sz="2500" b="1" dirty="0" smtClean="0">
                  <a:solidFill>
                    <a:srgbClr val="002D84"/>
                  </a:solidFill>
                </a:endParaRPr>
              </a:p>
              <a:p>
                <a:pPr algn="just">
                  <a:lnSpc>
                    <a:spcPct val="135000"/>
                  </a:lnSpc>
                </a:pPr>
                <a:r>
                  <a:rPr lang="en-US" altLang="ko-KR" sz="2500" b="1" dirty="0">
                    <a:solidFill>
                      <a:srgbClr val="002D84"/>
                    </a:solidFill>
                  </a:rPr>
                  <a:t> </a:t>
                </a:r>
                <a:r>
                  <a:rPr lang="en-US" altLang="ko-KR" sz="2500" b="1" dirty="0" smtClean="0">
                    <a:solidFill>
                      <a:srgbClr val="002D84"/>
                    </a:solidFill>
                  </a:rPr>
                  <a:t> </a:t>
                </a:r>
                <a:r>
                  <a:rPr lang="ko-KR" altLang="en-US" sz="2500" b="1" dirty="0" smtClean="0">
                    <a:solidFill>
                      <a:srgbClr val="002D84"/>
                    </a:solidFill>
                  </a:rPr>
                  <a:t>개선 </a:t>
                </a:r>
                <a:r>
                  <a:rPr lang="ko-KR" altLang="en-US" sz="2500" b="1" dirty="0">
                    <a:solidFill>
                      <a:srgbClr val="002D84"/>
                    </a:solidFill>
                  </a:rPr>
                  <a:t>정책</a:t>
                </a:r>
                <a:r>
                  <a:rPr lang="ko-KR" altLang="en-US" sz="2500" b="1" dirty="0"/>
                  <a:t> 모두 강수량이 약 </a:t>
                </a:r>
                <a:r>
                  <a:rPr lang="en-US" altLang="ko-KR" sz="2500" b="1" dirty="0"/>
                  <a:t>0.14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5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500" b="1" i="1">
                            <a:latin typeface="Cambria Math" panose="02040503050406030204" pitchFamily="18" charset="0"/>
                          </a:rPr>
                          <m:t>𝒎𝒎</m:t>
                        </m:r>
                        <m:r>
                          <a:rPr lang="en-US" altLang="ko-KR" sz="25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5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altLang="ko-KR" sz="25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5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sz="2500" b="1" dirty="0"/>
                  <a:t> </a:t>
                </a:r>
                <a:r>
                  <a:rPr lang="ko-KR" altLang="en-US" sz="2500" b="1" dirty="0">
                    <a:solidFill>
                      <a:srgbClr val="002D84"/>
                    </a:solidFill>
                  </a:rPr>
                  <a:t>증가하는 추세</a:t>
                </a:r>
                <a:r>
                  <a:rPr lang="ko-KR" altLang="en-US" sz="2500" b="1" dirty="0"/>
                  <a:t>를 </a:t>
                </a:r>
                <a:r>
                  <a:rPr lang="ko-KR" altLang="en-US" sz="2500" b="1" dirty="0"/>
                  <a:t>보임</a:t>
                </a:r>
                <a:endParaRPr lang="en-US" altLang="ko-KR" sz="2500" b="1" dirty="0"/>
              </a:p>
              <a:p>
                <a:pPr>
                  <a:lnSpc>
                    <a:spcPct val="135000"/>
                  </a:lnSpc>
                </a:pPr>
                <a:endParaRPr lang="ko-KR" altLang="en-US" sz="25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0184" y="35296035"/>
                <a:ext cx="13888507" cy="1650452"/>
              </a:xfrm>
              <a:prstGeom prst="rect">
                <a:avLst/>
              </a:prstGeom>
              <a:blipFill>
                <a:blip r:embed="rId12"/>
                <a:stretch>
                  <a:fillRect l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00CA64C7-189B-F1EE-42AC-42AA5F2FB20C}"/>
              </a:ext>
            </a:extLst>
          </p:cNvPr>
          <p:cNvSpPr txBox="1"/>
          <p:nvPr/>
        </p:nvSpPr>
        <p:spPr>
          <a:xfrm>
            <a:off x="783037" y="42861481"/>
            <a:ext cx="1462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en-US" sz="1750" dirty="0"/>
              <a:t>Fig. 7 </a:t>
            </a:r>
            <a:r>
              <a:rPr kumimoji="1" lang="en-US" altLang="ko-KR" sz="1750" dirty="0"/>
              <a:t>| </a:t>
            </a:r>
            <a:r>
              <a:rPr lang="en-US" altLang="ko-KR" dirty="0"/>
              <a:t>The 2015-2055 time series of annual mean for SSP scenarios over the Korea. Time series of (a) surface temperature anomaly </a:t>
            </a:r>
            <a:r>
              <a:rPr lang="en-US" altLang="ko-KR" dirty="0" smtClean="0"/>
              <a:t>and </a:t>
            </a:r>
            <a:r>
              <a:rPr lang="en-US" altLang="ko-KR" dirty="0"/>
              <a:t>(b) precipitation </a:t>
            </a:r>
            <a:r>
              <a:rPr lang="en-US" altLang="ko-KR" dirty="0" smtClean="0"/>
              <a:t>anomaly </a:t>
            </a:r>
            <a:r>
              <a:rPr lang="en-US" altLang="ko-KR" dirty="0"/>
              <a:t>relative to 2005-2014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568489-9A38-01E0-C91D-1C712E1363DB}"/>
              </a:ext>
            </a:extLst>
          </p:cNvPr>
          <p:cNvSpPr txBox="1"/>
          <p:nvPr/>
        </p:nvSpPr>
        <p:spPr>
          <a:xfrm>
            <a:off x="16253651" y="42828993"/>
            <a:ext cx="7898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750" dirty="0"/>
              <a:t>Fig. 8</a:t>
            </a:r>
            <a:r>
              <a:rPr kumimoji="1" lang="en-US" altLang="ko-KR" sz="1750" dirty="0"/>
              <a:t> | </a:t>
            </a:r>
            <a:r>
              <a:rPr lang="en-US" altLang="ko-KR" dirty="0"/>
              <a:t>(a) Korea surface temperature change for SSP scenarios in 2045-2054 relative to 2005-2014. (b) Mitigation effects on Korea surface temperature </a:t>
            </a:r>
            <a:r>
              <a:rPr lang="en-US" altLang="ko-KR" dirty="0" smtClean="0"/>
              <a:t>change.</a:t>
            </a:r>
            <a:endParaRPr kumimoji="1" lang="ko-Kore-KR" altLang="en-US" sz="175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377444B-8BEA-4CC7-A3F0-2C8D263DDB31}"/>
              </a:ext>
            </a:extLst>
          </p:cNvPr>
          <p:cNvSpPr txBox="1"/>
          <p:nvPr/>
        </p:nvSpPr>
        <p:spPr>
          <a:xfrm>
            <a:off x="23976971" y="42820487"/>
            <a:ext cx="755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ko-Kore-KR" sz="1750" dirty="0"/>
              <a:t>Fig. 9</a:t>
            </a:r>
            <a:r>
              <a:rPr kumimoji="1" lang="en-US" altLang="ko-KR" sz="1750" dirty="0"/>
              <a:t> | </a:t>
            </a:r>
            <a:r>
              <a:rPr lang="en-US" altLang="ko-KR" dirty="0"/>
              <a:t>(a) Korea precipitation change for SSP scenarios in 2045-2054 relative to 2005-2014. (b) Mitigation effects on Korea precipitation </a:t>
            </a:r>
            <a:r>
              <a:rPr lang="en-US" altLang="ko-KR" dirty="0" smtClean="0"/>
              <a:t>change.</a:t>
            </a:r>
            <a:endParaRPr lang="ko-KR" altLang="ko-KR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22F6289-2679-2141-1B07-9F565F81BE88}"/>
              </a:ext>
            </a:extLst>
          </p:cNvPr>
          <p:cNvSpPr/>
          <p:nvPr/>
        </p:nvSpPr>
        <p:spPr>
          <a:xfrm>
            <a:off x="613675" y="38122564"/>
            <a:ext cx="31038873" cy="6747893"/>
          </a:xfrm>
          <a:prstGeom prst="rect">
            <a:avLst/>
          </a:prstGeom>
          <a:noFill/>
          <a:ln w="57150">
            <a:solidFill>
              <a:srgbClr val="002D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" name="양쪽 모서리가 둥근 사각형 120">
            <a:extLst>
              <a:ext uri="{FF2B5EF4-FFF2-40B4-BE49-F238E27FC236}">
                <a16:creationId xmlns:a16="http://schemas.microsoft.com/office/drawing/2014/main" id="{D82D930E-9B11-099C-48F5-F8BF5FF6DA1E}"/>
              </a:ext>
            </a:extLst>
          </p:cNvPr>
          <p:cNvSpPr/>
          <p:nvPr/>
        </p:nvSpPr>
        <p:spPr>
          <a:xfrm>
            <a:off x="778662" y="37616393"/>
            <a:ext cx="7200000" cy="1051617"/>
          </a:xfrm>
          <a:prstGeom prst="round2SameRect">
            <a:avLst/>
          </a:prstGeom>
          <a:solidFill>
            <a:srgbClr val="002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한반도 기온 </a:t>
            </a:r>
            <a:r>
              <a:rPr lang="en-US" altLang="ko-KR" sz="4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4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강수 변화</a:t>
            </a:r>
          </a:p>
        </p:txBody>
      </p:sp>
      <p:sp>
        <p:nvSpPr>
          <p:cNvPr id="123" name="오른쪽 화살표[R] 67">
            <a:extLst>
              <a:ext uri="{FF2B5EF4-FFF2-40B4-BE49-F238E27FC236}">
                <a16:creationId xmlns:a16="http://schemas.microsoft.com/office/drawing/2014/main" id="{C331A3FD-9A2C-E267-2009-5E6A56A2F1ED}"/>
              </a:ext>
            </a:extLst>
          </p:cNvPr>
          <p:cNvSpPr/>
          <p:nvPr/>
        </p:nvSpPr>
        <p:spPr>
          <a:xfrm>
            <a:off x="24975797" y="17911621"/>
            <a:ext cx="497067" cy="2744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2775D05-ADC0-3BC9-A818-2DD1F9D1F8D6}"/>
              </a:ext>
            </a:extLst>
          </p:cNvPr>
          <p:cNvSpPr/>
          <p:nvPr/>
        </p:nvSpPr>
        <p:spPr>
          <a:xfrm>
            <a:off x="16496383" y="43702864"/>
            <a:ext cx="15098995" cy="840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2500" b="1" dirty="0" smtClean="0">
                <a:solidFill>
                  <a:schemeClr val="tx1"/>
                </a:solidFill>
                <a:latin typeface="+mn-ea"/>
              </a:rPr>
              <a:t>· </a:t>
            </a:r>
            <a:r>
              <a:rPr lang="ko-KR" altLang="en-US" sz="2500" b="1" dirty="0">
                <a:solidFill>
                  <a:schemeClr val="tx1"/>
                </a:solidFill>
                <a:latin typeface="+mn-ea"/>
              </a:rPr>
              <a:t>한반도 집중 분석에서 </a:t>
            </a:r>
            <a:r>
              <a:rPr lang="ko-KR" altLang="en-US" sz="2500" b="1" dirty="0">
                <a:solidFill>
                  <a:srgbClr val="002D84"/>
                </a:solidFill>
                <a:latin typeface="+mn-ea"/>
              </a:rPr>
              <a:t>기후 모델 간의 불확실성 증가</a:t>
            </a:r>
          </a:p>
          <a:p>
            <a:pPr algn="just">
              <a:lnSpc>
                <a:spcPct val="130000"/>
              </a:lnSpc>
            </a:pPr>
            <a:endParaRPr lang="en-US" altLang="ko-KR" sz="2500" b="1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" t="27124" r="672" b="16253"/>
          <a:stretch/>
        </p:blipFill>
        <p:spPr>
          <a:xfrm>
            <a:off x="9211295" y="20936433"/>
            <a:ext cx="12849021" cy="425189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" t="27328" r="663" b="16262"/>
          <a:stretch/>
        </p:blipFill>
        <p:spPr>
          <a:xfrm>
            <a:off x="9361023" y="30148894"/>
            <a:ext cx="12600000" cy="4314397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92A3F0D8-5BC1-8652-E225-BEB022A80EE1}"/>
              </a:ext>
            </a:extLst>
          </p:cNvPr>
          <p:cNvSpPr/>
          <p:nvPr/>
        </p:nvSpPr>
        <p:spPr>
          <a:xfrm>
            <a:off x="9603775" y="20539663"/>
            <a:ext cx="4422627" cy="55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950" b="1" dirty="0" smtClean="0">
                <a:solidFill>
                  <a:schemeClr val="tx1"/>
                </a:solidFill>
              </a:rPr>
              <a:t>(a) Carbon neutrality effect SAT trend</a:t>
            </a:r>
            <a:endParaRPr lang="en-US" altLang="ko-KR" sz="1950" b="1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2A3F0D8-5BC1-8652-E225-BEB022A80EE1}"/>
              </a:ext>
            </a:extLst>
          </p:cNvPr>
          <p:cNvSpPr/>
          <p:nvPr/>
        </p:nvSpPr>
        <p:spPr>
          <a:xfrm>
            <a:off x="16072936" y="20511320"/>
            <a:ext cx="4683295" cy="55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950" b="1" dirty="0" smtClean="0">
                <a:solidFill>
                  <a:schemeClr val="tx1"/>
                </a:solidFill>
              </a:rPr>
              <a:t>(b) Air quality control effect SAT trend</a:t>
            </a:r>
            <a:endParaRPr lang="en-US" altLang="ko-KR" sz="1950" b="1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C890689-EBF3-8940-95AD-66C8D2BDA1AC}"/>
              </a:ext>
            </a:extLst>
          </p:cNvPr>
          <p:cNvSpPr txBox="1"/>
          <p:nvPr/>
        </p:nvSpPr>
        <p:spPr>
          <a:xfrm>
            <a:off x="21966268" y="25180470"/>
            <a:ext cx="96026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en-US" sz="1700" dirty="0"/>
              <a:t>Fig. 3 </a:t>
            </a:r>
            <a:r>
              <a:rPr kumimoji="1" lang="en-US" altLang="ko-KR" sz="1700" dirty="0"/>
              <a:t>| </a:t>
            </a:r>
            <a:r>
              <a:rPr lang="en-US" altLang="ko-KR" sz="1700" dirty="0"/>
              <a:t>(a) East Asia surface temperature change for SSP scenarios in 2045-2054 relative to 2005-2014</a:t>
            </a:r>
            <a:r>
              <a:rPr lang="en-US" altLang="ko-KR" sz="1700" dirty="0" smtClean="0"/>
              <a:t>. (</a:t>
            </a:r>
            <a:r>
              <a:rPr lang="en-US" altLang="ko-KR" sz="1700" dirty="0"/>
              <a:t>b) Mitigation effects on East Asia surface temperature change for difference of SSP </a:t>
            </a:r>
            <a:r>
              <a:rPr lang="en-US" altLang="ko-KR" sz="1700" dirty="0" smtClean="0"/>
              <a:t>scenarios.</a:t>
            </a:r>
            <a:endParaRPr lang="ko-KR" altLang="ko-KR" sz="17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A098DE-1D34-223A-25C0-DEC1ADA5D564}"/>
              </a:ext>
            </a:extLst>
          </p:cNvPr>
          <p:cNvSpPr txBox="1"/>
          <p:nvPr/>
        </p:nvSpPr>
        <p:spPr>
          <a:xfrm>
            <a:off x="807641" y="34378180"/>
            <a:ext cx="8403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750" dirty="0"/>
              <a:t>Fig. 4</a:t>
            </a:r>
            <a:r>
              <a:rPr kumimoji="1" lang="en-US" altLang="ko-KR" sz="1750" dirty="0"/>
              <a:t> |</a:t>
            </a:r>
            <a:r>
              <a:rPr lang="en-US" altLang="ko-KR" dirty="0"/>
              <a:t> The 2015-2055 time series of </a:t>
            </a:r>
            <a:r>
              <a:rPr lang="en-US" altLang="ko-KR" dirty="0" smtClean="0"/>
              <a:t>annual mean for SSP scenarios. Time series of precipitation anomaly </a:t>
            </a:r>
            <a:r>
              <a:rPr lang="en-US" altLang="ko-KR" dirty="0"/>
              <a:t>for East Asia mean relative to 2005-2014. </a:t>
            </a:r>
            <a:endParaRPr lang="ko-KR" altLang="ko-KR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" t="10246" r="8157" b="49836"/>
          <a:stretch/>
        </p:blipFill>
        <p:spPr>
          <a:xfrm>
            <a:off x="725587" y="39112611"/>
            <a:ext cx="14853118" cy="3672515"/>
          </a:xfrm>
          <a:prstGeom prst="rect">
            <a:avLst/>
          </a:prstGeom>
        </p:spPr>
      </p:pic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2A3F0D8-5BC1-8652-E225-BEB022A80EE1}"/>
              </a:ext>
            </a:extLst>
          </p:cNvPr>
          <p:cNvSpPr/>
          <p:nvPr/>
        </p:nvSpPr>
        <p:spPr>
          <a:xfrm>
            <a:off x="1329987" y="38693165"/>
            <a:ext cx="4422627" cy="55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950" b="1" dirty="0" smtClean="0">
                <a:solidFill>
                  <a:schemeClr val="tx1"/>
                </a:solidFill>
              </a:rPr>
              <a:t>(</a:t>
            </a:r>
            <a:r>
              <a:rPr lang="en-US" altLang="ko-KR" sz="1950" b="1" dirty="0" smtClean="0">
                <a:solidFill>
                  <a:schemeClr val="tx1"/>
                </a:solidFill>
              </a:rPr>
              <a:t>a) Korea SAT</a:t>
            </a:r>
            <a:endParaRPr lang="en-US" altLang="ko-KR" sz="1950" b="1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2A3F0D8-5BC1-8652-E225-BEB022A80EE1}"/>
              </a:ext>
            </a:extLst>
          </p:cNvPr>
          <p:cNvSpPr/>
          <p:nvPr/>
        </p:nvSpPr>
        <p:spPr>
          <a:xfrm>
            <a:off x="8874281" y="38706735"/>
            <a:ext cx="4422627" cy="55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950" b="1" dirty="0" smtClean="0">
                <a:solidFill>
                  <a:schemeClr val="tx1"/>
                </a:solidFill>
              </a:rPr>
              <a:t>(</a:t>
            </a:r>
            <a:r>
              <a:rPr lang="en-US" altLang="ko-KR" sz="1950" b="1" dirty="0">
                <a:solidFill>
                  <a:schemeClr val="tx1"/>
                </a:solidFill>
              </a:rPr>
              <a:t>b</a:t>
            </a:r>
            <a:r>
              <a:rPr lang="en-US" altLang="ko-KR" sz="1950" b="1" dirty="0" smtClean="0">
                <a:solidFill>
                  <a:schemeClr val="tx1"/>
                </a:solidFill>
              </a:rPr>
              <a:t>) Korea Precipitation</a:t>
            </a:r>
            <a:endParaRPr lang="en-US" altLang="ko-KR" sz="1950"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7" t="10601" r="8904" b="3209"/>
          <a:stretch/>
        </p:blipFill>
        <p:spPr>
          <a:xfrm>
            <a:off x="16238326" y="38809265"/>
            <a:ext cx="7653345" cy="412892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0" t="10362" r="9522" b="3210"/>
          <a:stretch/>
        </p:blipFill>
        <p:spPr>
          <a:xfrm>
            <a:off x="23933429" y="38809264"/>
            <a:ext cx="7655515" cy="4101755"/>
          </a:xfrm>
          <a:prstGeom prst="rect">
            <a:avLst/>
          </a:prstGeom>
        </p:spPr>
      </p:pic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92A3F0D8-5BC1-8652-E225-BEB022A80EE1}"/>
              </a:ext>
            </a:extLst>
          </p:cNvPr>
          <p:cNvSpPr/>
          <p:nvPr/>
        </p:nvSpPr>
        <p:spPr>
          <a:xfrm>
            <a:off x="24250792" y="38331417"/>
            <a:ext cx="2900087" cy="55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950" b="1" dirty="0" smtClean="0">
                <a:solidFill>
                  <a:schemeClr val="tx1"/>
                </a:solidFill>
              </a:rPr>
              <a:t>(a) </a:t>
            </a:r>
            <a:r>
              <a:rPr lang="en-US" altLang="ko-KR" sz="1950" b="1" dirty="0" smtClean="0">
                <a:solidFill>
                  <a:schemeClr val="tx1"/>
                </a:solidFill>
              </a:rPr>
              <a:t>Pr</a:t>
            </a:r>
            <a:r>
              <a:rPr lang="en-US" altLang="ko-KR" sz="1950" b="1" dirty="0" smtClean="0">
                <a:solidFill>
                  <a:schemeClr val="tx1"/>
                </a:solidFill>
              </a:rPr>
              <a:t>ecipitation</a:t>
            </a:r>
            <a:r>
              <a:rPr lang="en-US" altLang="ko-KR" sz="1950" b="1" dirty="0" smtClean="0">
                <a:solidFill>
                  <a:schemeClr val="tx1"/>
                </a:solidFill>
              </a:rPr>
              <a:t> </a:t>
            </a:r>
            <a:r>
              <a:rPr lang="en-US" altLang="ko-KR" sz="1950" b="1" dirty="0" smtClean="0">
                <a:solidFill>
                  <a:schemeClr val="tx1"/>
                </a:solidFill>
              </a:rPr>
              <a:t>change</a:t>
            </a:r>
            <a:endParaRPr lang="en-US" altLang="ko-KR" sz="1950" b="1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2A3F0D8-5BC1-8652-E225-BEB022A80EE1}"/>
              </a:ext>
            </a:extLst>
          </p:cNvPr>
          <p:cNvSpPr/>
          <p:nvPr/>
        </p:nvSpPr>
        <p:spPr>
          <a:xfrm>
            <a:off x="28150536" y="38325688"/>
            <a:ext cx="2030981" cy="55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950" b="1" dirty="0" smtClean="0">
                <a:solidFill>
                  <a:schemeClr val="tx1"/>
                </a:solidFill>
              </a:rPr>
              <a:t>(b) Mitigation</a:t>
            </a:r>
            <a:endParaRPr lang="en-US" altLang="ko-KR" sz="1950" b="1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92A3F0D8-5BC1-8652-E225-BEB022A80EE1}"/>
              </a:ext>
            </a:extLst>
          </p:cNvPr>
          <p:cNvSpPr/>
          <p:nvPr/>
        </p:nvSpPr>
        <p:spPr>
          <a:xfrm>
            <a:off x="16456627" y="38353188"/>
            <a:ext cx="2900087" cy="55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950" b="1" dirty="0" smtClean="0">
                <a:solidFill>
                  <a:schemeClr val="tx1"/>
                </a:solidFill>
              </a:rPr>
              <a:t>(a) </a:t>
            </a:r>
            <a:r>
              <a:rPr lang="en-US" altLang="ko-KR" sz="1950" b="1" dirty="0" smtClean="0">
                <a:solidFill>
                  <a:schemeClr val="tx1"/>
                </a:solidFill>
              </a:rPr>
              <a:t>SAT </a:t>
            </a:r>
            <a:r>
              <a:rPr lang="en-US" altLang="ko-KR" sz="1950" b="1" dirty="0" smtClean="0">
                <a:solidFill>
                  <a:schemeClr val="tx1"/>
                </a:solidFill>
              </a:rPr>
              <a:t>change</a:t>
            </a:r>
            <a:endParaRPr lang="en-US" altLang="ko-KR" sz="195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2A3F0D8-5BC1-8652-E225-BEB022A80EE1}"/>
              </a:ext>
            </a:extLst>
          </p:cNvPr>
          <p:cNvSpPr/>
          <p:nvPr/>
        </p:nvSpPr>
        <p:spPr>
          <a:xfrm>
            <a:off x="20378142" y="38344738"/>
            <a:ext cx="2030981" cy="55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950" b="1" dirty="0" smtClean="0">
                <a:solidFill>
                  <a:schemeClr val="tx1"/>
                </a:solidFill>
              </a:rPr>
              <a:t>(b) Mitigation</a:t>
            </a:r>
            <a:endParaRPr lang="en-US" altLang="ko-KR" sz="1950" b="1" dirty="0">
              <a:solidFill>
                <a:schemeClr val="tx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656179" y="3061610"/>
            <a:ext cx="19303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320149" latinLnBrk="1">
              <a:defRPr/>
            </a:pPr>
            <a:r>
              <a:rPr lang="ko-KR" altLang="en-US" sz="6000" b="1" u="sng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김윤아</a:t>
            </a:r>
            <a:r>
              <a:rPr lang="en-US" altLang="ko-KR" sz="6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 </a:t>
            </a:r>
            <a:r>
              <a:rPr lang="ko-KR" altLang="en-US" sz="6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</a:t>
            </a:r>
            <a:r>
              <a:rPr lang="en-US" altLang="ko-KR" sz="6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손석우</a:t>
            </a:r>
            <a:endParaRPr lang="en-US" altLang="ko-KR" sz="6000" baseline="30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4320149" latinLnBrk="1">
              <a:defRPr/>
            </a:pPr>
            <a:r>
              <a:rPr lang="ko-KR" altLang="en-US" sz="3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서울대학교 </a:t>
            </a:r>
            <a:r>
              <a:rPr lang="ko-KR" altLang="en-US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자연과학대학 지구환경과학부 </a:t>
            </a:r>
            <a:endParaRPr lang="en-US" altLang="ko-KR" sz="3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Rectangle 1"/>
          <p:cNvSpPr>
            <a:spLocks noChangeArrowheads="1"/>
          </p:cNvSpPr>
          <p:nvPr/>
        </p:nvSpPr>
        <p:spPr bwMode="auto">
          <a:xfrm>
            <a:off x="3068487" y="93143"/>
            <a:ext cx="26478558" cy="317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/>
          <a:p>
            <a:pPr algn="ctr" defTabSz="914318" latinLnBrk="1">
              <a:defRPr/>
            </a:pPr>
            <a:r>
              <a:rPr kumimoji="1" lang="ko-KR" altLang="en-US" sz="63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탄소중립과</a:t>
            </a:r>
            <a:r>
              <a:rPr kumimoji="1" lang="ko-KR" altLang="en-US" sz="63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 </a:t>
            </a:r>
            <a:r>
              <a:rPr kumimoji="1" lang="ko-KR" altLang="en-US" sz="63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대기질</a:t>
            </a:r>
            <a:r>
              <a:rPr kumimoji="1" lang="ko-KR" altLang="en-US" sz="63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 </a:t>
            </a:r>
            <a:r>
              <a:rPr kumimoji="1" lang="ko-KR" altLang="en-US" sz="63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개선정책이</a:t>
            </a:r>
            <a:r>
              <a:rPr kumimoji="1" lang="ko-KR" altLang="en-US" sz="63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 동아시아 근 미래 기후변화에 미치는 영향</a:t>
            </a:r>
            <a:endParaRPr kumimoji="1" lang="en-US" altLang="ko-KR" sz="63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defTabSz="914318" latinLnBrk="1">
              <a:defRPr/>
            </a:pPr>
            <a:endParaRPr kumimoji="1"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defTabSz="914318" latinLnBrk="1">
              <a:defRPr/>
            </a:pPr>
            <a:r>
              <a:rPr kumimoji="1"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cs typeface="굴림" pitchFamily="50" charset="-127"/>
              </a:rPr>
              <a:t>Impact of Carbon Neutrality and Air Quality Control on Climate Change in the Near-Future of East Asia</a:t>
            </a:r>
            <a:endParaRPr kumimoji="1" lang="en-US" altLang="ko-KR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pic>
        <p:nvPicPr>
          <p:cNvPr id="134" name="그림 133"/>
          <p:cNvPicPr>
            <a:picLocks noChangeAspect="1"/>
          </p:cNvPicPr>
          <p:nvPr/>
        </p:nvPicPr>
        <p:blipFill>
          <a:blip r:embed="rId1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6" y="362636"/>
            <a:ext cx="2255782" cy="2340000"/>
          </a:xfrm>
          <a:prstGeom prst="rect">
            <a:avLst/>
          </a:prstGeom>
          <a:noFill/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CC81B2D4-AB98-6ACE-8C44-F302B3F2721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725" y="15785"/>
            <a:ext cx="2340000" cy="2701464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FBCCB14E-7D20-5CDD-A351-158FE14FD524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13080" t="1" r="11763" b="16974"/>
          <a:stretch/>
        </p:blipFill>
        <p:spPr>
          <a:xfrm>
            <a:off x="30225374" y="3004383"/>
            <a:ext cx="1473980" cy="1628282"/>
          </a:xfrm>
          <a:prstGeom prst="rect">
            <a:avLst/>
          </a:prstGeom>
        </p:spPr>
      </p:pic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2775D05-ADC0-3BC9-A818-2DD1F9D1F8D6}"/>
              </a:ext>
            </a:extLst>
          </p:cNvPr>
          <p:cNvSpPr/>
          <p:nvPr/>
        </p:nvSpPr>
        <p:spPr>
          <a:xfrm>
            <a:off x="778662" y="43728074"/>
            <a:ext cx="15098995" cy="840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2500" b="1" dirty="0">
                <a:solidFill>
                  <a:schemeClr val="tx1"/>
                </a:solidFill>
                <a:latin typeface="+mn-ea"/>
              </a:rPr>
              <a:t>·</a:t>
            </a:r>
            <a:r>
              <a:rPr lang="ko-KR" altLang="en-US" sz="2500" b="1" dirty="0">
                <a:solidFill>
                  <a:schemeClr val="tx1"/>
                </a:solidFill>
                <a:latin typeface="+mn-ea"/>
              </a:rPr>
              <a:t> 지표 기온과 강수량 변화 모두 동아시아와 동일한 경향성을 </a:t>
            </a:r>
            <a:r>
              <a:rPr lang="ko-KR" altLang="en-US" sz="2500" b="1" dirty="0" smtClean="0">
                <a:solidFill>
                  <a:schemeClr val="tx1"/>
                </a:solidFill>
                <a:latin typeface="+mn-ea"/>
              </a:rPr>
              <a:t>나타냄</a:t>
            </a:r>
            <a:endParaRPr lang="en-US" altLang="ko-KR" sz="2500" b="1" dirty="0" smtClean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30000"/>
              </a:lnSpc>
            </a:pPr>
            <a:endParaRPr lang="en-US" altLang="ko-KR" sz="2500" b="1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15611160" y="26250900"/>
            <a:ext cx="0" cy="1853887"/>
          </a:xfrm>
          <a:prstGeom prst="line">
            <a:avLst/>
          </a:prstGeom>
          <a:ln w="9525" cap="flat" cmpd="sng" algn="ctr">
            <a:solidFill>
              <a:srgbClr val="002D84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15607136" y="43967400"/>
            <a:ext cx="0" cy="721431"/>
          </a:xfrm>
          <a:prstGeom prst="line">
            <a:avLst/>
          </a:prstGeom>
          <a:ln w="9525" cap="flat" cmpd="sng" algn="ctr">
            <a:solidFill>
              <a:srgbClr val="002D84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15607136" y="35490150"/>
            <a:ext cx="0" cy="1567508"/>
          </a:xfrm>
          <a:prstGeom prst="line">
            <a:avLst/>
          </a:prstGeom>
          <a:ln w="9525" cap="flat" cmpd="sng" algn="ctr">
            <a:solidFill>
              <a:srgbClr val="002D84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6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4650</TotalTime>
  <Words>918</Words>
  <Application>Microsoft Office PowerPoint</Application>
  <PresentationFormat>사용자 지정</PresentationFormat>
  <Paragraphs>133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굴림</vt:lpstr>
      <vt:lpstr>Malgun Gothic</vt:lpstr>
      <vt:lpstr>Malgun Gothic</vt:lpstr>
      <vt:lpstr>Arial</vt:lpstr>
      <vt:lpstr>Calibri</vt:lpstr>
      <vt:lpstr>Calibri Light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User</cp:lastModifiedBy>
  <cp:revision>305</cp:revision>
  <cp:lastPrinted>2023-04-07T01:58:19Z</cp:lastPrinted>
  <dcterms:created xsi:type="dcterms:W3CDTF">2018-09-28T01:59:17Z</dcterms:created>
  <dcterms:modified xsi:type="dcterms:W3CDTF">2023-04-14T05:10:20Z</dcterms:modified>
</cp:coreProperties>
</file>