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</p:sldIdLst>
  <p:sldSz cx="32398970" cy="50399950"/>
  <p:notesSz cx="6797675" cy="9929495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84"/>
    <a:srgbClr val="37A7DA"/>
    <a:srgbClr val="CB3B28"/>
    <a:srgbClr val="2DFF2D"/>
    <a:srgbClr val="FFAFAF"/>
    <a:srgbClr val="0B3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26" d="100"/>
          <a:sy n="26" d="100"/>
        </p:scale>
        <p:origin x="16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38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29947" y="8248329"/>
            <a:ext cx="27539395" cy="17546649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49911" y="26471644"/>
            <a:ext cx="24299466" cy="12168318"/>
          </a:xfrm>
        </p:spPr>
        <p:txBody>
          <a:bodyPr/>
          <a:lstStyle>
            <a:lvl1pPr marL="0" indent="0" algn="ctr">
              <a:buNone/>
              <a:defRPr sz="8505"/>
            </a:lvl1pPr>
            <a:lvl2pPr marL="1619885" indent="0" algn="ctr">
              <a:buNone/>
              <a:defRPr sz="7085"/>
            </a:lvl2pPr>
            <a:lvl3pPr marL="3239770" indent="0" algn="ctr">
              <a:buNone/>
              <a:defRPr sz="6380"/>
            </a:lvl3pPr>
            <a:lvl4pPr marL="4859655" indent="0" algn="ctr">
              <a:buNone/>
              <a:defRPr sz="5670"/>
            </a:lvl4pPr>
            <a:lvl5pPr marL="6479540" indent="0" algn="ctr">
              <a:buNone/>
              <a:defRPr sz="5670"/>
            </a:lvl5pPr>
            <a:lvl6pPr marL="8100060" indent="0" algn="ctr">
              <a:buNone/>
              <a:defRPr sz="5670"/>
            </a:lvl6pPr>
            <a:lvl7pPr marL="9719945" indent="0" algn="ctr">
              <a:buNone/>
              <a:defRPr sz="5670"/>
            </a:lvl7pPr>
            <a:lvl8pPr marL="11339830" indent="0" algn="ctr">
              <a:buNone/>
              <a:defRPr sz="5670"/>
            </a:lvl8pPr>
            <a:lvl9pPr marL="12959715" indent="0" algn="ctr">
              <a:buNone/>
              <a:defRPr sz="567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977B-ECEA-439D-B120-5C52C53603E7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49CF-1FE4-478D-BA7E-AC5C3CCE8C4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977B-ECEA-439D-B120-5C52C53603E7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49CF-1FE4-478D-BA7E-AC5C3CCE8C4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23185742" y="2683331"/>
            <a:ext cx="6986096" cy="427116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227453" y="2683331"/>
            <a:ext cx="20553298" cy="427116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977B-ECEA-439D-B120-5C52C53603E7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49CF-1FE4-478D-BA7E-AC5C3CCE8C4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977B-ECEA-439D-B120-5C52C53603E7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49CF-1FE4-478D-BA7E-AC5C3CCE8C4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10578" y="12565002"/>
            <a:ext cx="27944386" cy="20964976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10578" y="33728315"/>
            <a:ext cx="27944386" cy="11024985"/>
          </a:xfrm>
        </p:spPr>
        <p:txBody>
          <a:bodyPr/>
          <a:lstStyle>
            <a:lvl1pPr marL="0" indent="0">
              <a:buNone/>
              <a:defRPr sz="8505">
                <a:solidFill>
                  <a:schemeClr val="tx1"/>
                </a:solidFill>
              </a:defRPr>
            </a:lvl1pPr>
            <a:lvl2pPr marL="1619885" indent="0">
              <a:buNone/>
              <a:defRPr sz="7085">
                <a:solidFill>
                  <a:schemeClr val="tx1">
                    <a:tint val="75000"/>
                  </a:schemeClr>
                </a:solidFill>
              </a:defRPr>
            </a:lvl2pPr>
            <a:lvl3pPr marL="3239770" indent="0">
              <a:buNone/>
              <a:defRPr sz="6380">
                <a:solidFill>
                  <a:schemeClr val="tx1">
                    <a:tint val="75000"/>
                  </a:schemeClr>
                </a:solidFill>
              </a:defRPr>
            </a:lvl3pPr>
            <a:lvl4pPr marL="4859655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4pPr>
            <a:lvl5pPr marL="647954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5pPr>
            <a:lvl6pPr marL="810006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6pPr>
            <a:lvl7pPr marL="9719945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7pPr>
            <a:lvl8pPr marL="1133983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8pPr>
            <a:lvl9pPr marL="12959715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977B-ECEA-439D-B120-5C52C53603E7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49CF-1FE4-478D-BA7E-AC5C3CCE8C4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227451" y="13416653"/>
            <a:ext cx="13769697" cy="319783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6402140" y="13416653"/>
            <a:ext cx="13769697" cy="319783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977B-ECEA-439D-B120-5C52C53603E7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49CF-1FE4-478D-BA7E-AC5C3CCE8C4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1671" y="2683342"/>
            <a:ext cx="27944386" cy="97416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31675" y="12354992"/>
            <a:ext cx="13706415" cy="6054990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19885" indent="0">
              <a:buNone/>
              <a:defRPr sz="7085" b="1"/>
            </a:lvl2pPr>
            <a:lvl3pPr marL="3239770" indent="0">
              <a:buNone/>
              <a:defRPr sz="6380" b="1"/>
            </a:lvl3pPr>
            <a:lvl4pPr marL="4859655" indent="0">
              <a:buNone/>
              <a:defRPr sz="5670" b="1"/>
            </a:lvl4pPr>
            <a:lvl5pPr marL="6479540" indent="0">
              <a:buNone/>
              <a:defRPr sz="5670" b="1"/>
            </a:lvl5pPr>
            <a:lvl6pPr marL="8100060" indent="0">
              <a:buNone/>
              <a:defRPr sz="5670" b="1"/>
            </a:lvl6pPr>
            <a:lvl7pPr marL="9719945" indent="0">
              <a:buNone/>
              <a:defRPr sz="5670" b="1"/>
            </a:lvl7pPr>
            <a:lvl8pPr marL="11339830" indent="0">
              <a:buNone/>
              <a:defRPr sz="5670" b="1"/>
            </a:lvl8pPr>
            <a:lvl9pPr marL="12959715" indent="0">
              <a:buNone/>
              <a:defRPr sz="56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231675" y="18409982"/>
            <a:ext cx="13706415" cy="270783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6402142" y="12354992"/>
            <a:ext cx="13773917" cy="6054990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19885" indent="0">
              <a:buNone/>
              <a:defRPr sz="7085" b="1"/>
            </a:lvl2pPr>
            <a:lvl3pPr marL="3239770" indent="0">
              <a:buNone/>
              <a:defRPr sz="6380" b="1"/>
            </a:lvl3pPr>
            <a:lvl4pPr marL="4859655" indent="0">
              <a:buNone/>
              <a:defRPr sz="5670" b="1"/>
            </a:lvl4pPr>
            <a:lvl5pPr marL="6479540" indent="0">
              <a:buNone/>
              <a:defRPr sz="5670" b="1"/>
            </a:lvl5pPr>
            <a:lvl6pPr marL="8100060" indent="0">
              <a:buNone/>
              <a:defRPr sz="5670" b="1"/>
            </a:lvl6pPr>
            <a:lvl7pPr marL="9719945" indent="0">
              <a:buNone/>
              <a:defRPr sz="5670" b="1"/>
            </a:lvl7pPr>
            <a:lvl8pPr marL="11339830" indent="0">
              <a:buNone/>
              <a:defRPr sz="5670" b="1"/>
            </a:lvl8pPr>
            <a:lvl9pPr marL="12959715" indent="0">
              <a:buNone/>
              <a:defRPr sz="56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6402142" y="18409982"/>
            <a:ext cx="13773917" cy="270783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977B-ECEA-439D-B120-5C52C53603E7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49CF-1FE4-478D-BA7E-AC5C3CCE8C4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977B-ECEA-439D-B120-5C52C53603E7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49CF-1FE4-478D-BA7E-AC5C3CCE8C4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977B-ECEA-439D-B120-5C52C53603E7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49CF-1FE4-478D-BA7E-AC5C3CCE8C4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1671" y="3359997"/>
            <a:ext cx="10449614" cy="11759988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773917" y="7256671"/>
            <a:ext cx="16402140" cy="35816631"/>
          </a:xfrm>
        </p:spPr>
        <p:txBody>
          <a:bodyPr/>
          <a:lstStyle>
            <a:lvl1pPr>
              <a:defRPr sz="11340"/>
            </a:lvl1pPr>
            <a:lvl2pPr>
              <a:defRPr sz="9920"/>
            </a:lvl2pPr>
            <a:lvl3pPr>
              <a:defRPr sz="8505"/>
            </a:lvl3pPr>
            <a:lvl4pPr>
              <a:defRPr sz="7085"/>
            </a:lvl4pPr>
            <a:lvl5pPr>
              <a:defRPr sz="7085"/>
            </a:lvl5pPr>
            <a:lvl6pPr>
              <a:defRPr sz="7085"/>
            </a:lvl6pPr>
            <a:lvl7pPr>
              <a:defRPr sz="7085"/>
            </a:lvl7pPr>
            <a:lvl8pPr>
              <a:defRPr sz="7085"/>
            </a:lvl8pPr>
            <a:lvl9pPr>
              <a:defRPr sz="7085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231671" y="15119985"/>
            <a:ext cx="10449614" cy="28011643"/>
          </a:xfrm>
        </p:spPr>
        <p:txBody>
          <a:bodyPr/>
          <a:lstStyle>
            <a:lvl1pPr marL="0" indent="0">
              <a:buNone/>
              <a:defRPr sz="5670"/>
            </a:lvl1pPr>
            <a:lvl2pPr marL="1619885" indent="0">
              <a:buNone/>
              <a:defRPr sz="4960"/>
            </a:lvl2pPr>
            <a:lvl3pPr marL="3239770" indent="0">
              <a:buNone/>
              <a:defRPr sz="4250"/>
            </a:lvl3pPr>
            <a:lvl4pPr marL="4859655" indent="0">
              <a:buNone/>
              <a:defRPr sz="3545"/>
            </a:lvl4pPr>
            <a:lvl5pPr marL="6479540" indent="0">
              <a:buNone/>
              <a:defRPr sz="3545"/>
            </a:lvl5pPr>
            <a:lvl6pPr marL="8100060" indent="0">
              <a:buNone/>
              <a:defRPr sz="3545"/>
            </a:lvl6pPr>
            <a:lvl7pPr marL="9719945" indent="0">
              <a:buNone/>
              <a:defRPr sz="3545"/>
            </a:lvl7pPr>
            <a:lvl8pPr marL="11339830" indent="0">
              <a:buNone/>
              <a:defRPr sz="3545"/>
            </a:lvl8pPr>
            <a:lvl9pPr marL="12959715" indent="0">
              <a:buNone/>
              <a:defRPr sz="3545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977B-ECEA-439D-B120-5C52C53603E7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49CF-1FE4-478D-BA7E-AC5C3CCE8C4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1671" y="3359997"/>
            <a:ext cx="10449614" cy="11759988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73917" y="7256671"/>
            <a:ext cx="16402140" cy="35816631"/>
          </a:xfrm>
        </p:spPr>
        <p:txBody>
          <a:bodyPr anchor="t"/>
          <a:lstStyle>
            <a:lvl1pPr marL="0" indent="0">
              <a:buNone/>
              <a:defRPr sz="11340"/>
            </a:lvl1pPr>
            <a:lvl2pPr marL="1619885" indent="0">
              <a:buNone/>
              <a:defRPr sz="9920"/>
            </a:lvl2pPr>
            <a:lvl3pPr marL="3239770" indent="0">
              <a:buNone/>
              <a:defRPr sz="8505"/>
            </a:lvl3pPr>
            <a:lvl4pPr marL="4859655" indent="0">
              <a:buNone/>
              <a:defRPr sz="7085"/>
            </a:lvl4pPr>
            <a:lvl5pPr marL="6479540" indent="0">
              <a:buNone/>
              <a:defRPr sz="7085"/>
            </a:lvl5pPr>
            <a:lvl6pPr marL="8100060" indent="0">
              <a:buNone/>
              <a:defRPr sz="7085"/>
            </a:lvl6pPr>
            <a:lvl7pPr marL="9719945" indent="0">
              <a:buNone/>
              <a:defRPr sz="7085"/>
            </a:lvl7pPr>
            <a:lvl8pPr marL="11339830" indent="0">
              <a:buNone/>
              <a:defRPr sz="7085"/>
            </a:lvl8pPr>
            <a:lvl9pPr marL="12959715" indent="0">
              <a:buNone/>
              <a:defRPr sz="708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231671" y="15119985"/>
            <a:ext cx="10449614" cy="28011643"/>
          </a:xfrm>
        </p:spPr>
        <p:txBody>
          <a:bodyPr/>
          <a:lstStyle>
            <a:lvl1pPr marL="0" indent="0">
              <a:buNone/>
              <a:defRPr sz="5670"/>
            </a:lvl1pPr>
            <a:lvl2pPr marL="1619885" indent="0">
              <a:buNone/>
              <a:defRPr sz="4960"/>
            </a:lvl2pPr>
            <a:lvl3pPr marL="3239770" indent="0">
              <a:buNone/>
              <a:defRPr sz="4250"/>
            </a:lvl3pPr>
            <a:lvl4pPr marL="4859655" indent="0">
              <a:buNone/>
              <a:defRPr sz="3545"/>
            </a:lvl4pPr>
            <a:lvl5pPr marL="6479540" indent="0">
              <a:buNone/>
              <a:defRPr sz="3545"/>
            </a:lvl5pPr>
            <a:lvl6pPr marL="8100060" indent="0">
              <a:buNone/>
              <a:defRPr sz="3545"/>
            </a:lvl6pPr>
            <a:lvl7pPr marL="9719945" indent="0">
              <a:buNone/>
              <a:defRPr sz="3545"/>
            </a:lvl7pPr>
            <a:lvl8pPr marL="11339830" indent="0">
              <a:buNone/>
              <a:defRPr sz="3545"/>
            </a:lvl8pPr>
            <a:lvl9pPr marL="12959715" indent="0">
              <a:buNone/>
              <a:defRPr sz="3545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977B-ECEA-439D-B120-5C52C53603E7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49CF-1FE4-478D-BA7E-AC5C3CCE8C4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683342"/>
            <a:ext cx="27944386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3416653"/>
            <a:ext cx="27944386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6713298"/>
            <a:ext cx="728984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2977B-ECEA-439D-B120-5C52C53603E7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6713298"/>
            <a:ext cx="1093476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6713298"/>
            <a:ext cx="728984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749CF-1FE4-478D-BA7E-AC5C3CCE8C47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239770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260" indent="-810260" algn="l" defTabSz="3239770" rtl="0" eaLnBrk="1" latinLnBrk="1" hangingPunct="1">
        <a:lnSpc>
          <a:spcPct val="90000"/>
        </a:lnSpc>
        <a:spcBef>
          <a:spcPts val="3545"/>
        </a:spcBef>
        <a:buFont typeface="Arial" panose="020B0604020202020204" pitchFamily="34" charset="0"/>
        <a:buChar char="•"/>
        <a:defRPr sz="9920" kern="1200">
          <a:solidFill>
            <a:schemeClr val="tx1"/>
          </a:solidFill>
          <a:latin typeface="+mn-lt"/>
          <a:ea typeface="+mn-ea"/>
          <a:cs typeface="+mn-cs"/>
        </a:defRPr>
      </a:lvl1pPr>
      <a:lvl2pPr marL="2430145" indent="-810260" algn="l" defTabSz="3239770" rtl="0" eaLnBrk="1" latinLnBrk="1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2pPr>
      <a:lvl3pPr marL="4050030" indent="-810260" algn="l" defTabSz="3239770" rtl="0" eaLnBrk="1" latinLnBrk="1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3pPr>
      <a:lvl4pPr marL="5669915" indent="-810260" algn="l" defTabSz="3239770" rtl="0" eaLnBrk="1" latinLnBrk="1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4pPr>
      <a:lvl5pPr marL="7289800" indent="-810260" algn="l" defTabSz="3239770" rtl="0" eaLnBrk="1" latinLnBrk="1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5pPr>
      <a:lvl6pPr marL="8909685" indent="-810260" algn="l" defTabSz="3239770" rtl="0" eaLnBrk="1" latinLnBrk="1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6pPr>
      <a:lvl7pPr marL="10529570" indent="-810260" algn="l" defTabSz="3239770" rtl="0" eaLnBrk="1" latinLnBrk="1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7pPr>
      <a:lvl8pPr marL="12149455" indent="-810260" algn="l" defTabSz="3239770" rtl="0" eaLnBrk="1" latinLnBrk="1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8pPr>
      <a:lvl9pPr marL="13769340" indent="-810260" algn="l" defTabSz="3239770" rtl="0" eaLnBrk="1" latinLnBrk="1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70" rtl="0" eaLnBrk="1" latinLnBrk="1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1pPr>
      <a:lvl2pPr marL="1619885" algn="l" defTabSz="3239770" rtl="0" eaLnBrk="1" latinLnBrk="1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2pPr>
      <a:lvl3pPr marL="3239770" algn="l" defTabSz="3239770" rtl="0" eaLnBrk="1" latinLnBrk="1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3pPr>
      <a:lvl4pPr marL="4859655" algn="l" defTabSz="3239770" rtl="0" eaLnBrk="1" latinLnBrk="1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4pPr>
      <a:lvl5pPr marL="6479540" algn="l" defTabSz="3239770" rtl="0" eaLnBrk="1" latinLnBrk="1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5pPr>
      <a:lvl6pPr marL="8100060" algn="l" defTabSz="3239770" rtl="0" eaLnBrk="1" latinLnBrk="1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6pPr>
      <a:lvl7pPr marL="9719945" algn="l" defTabSz="3239770" rtl="0" eaLnBrk="1" latinLnBrk="1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7pPr>
      <a:lvl8pPr marL="11339830" algn="l" defTabSz="3239770" rtl="0" eaLnBrk="1" latinLnBrk="1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8pPr>
      <a:lvl9pPr marL="12959715" algn="l" defTabSz="3239770" rtl="0" eaLnBrk="1" latinLnBrk="1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7" Type="http://schemas.openxmlformats.org/officeDocument/2006/relationships/slideLayout" Target="../slideLayouts/slideLayout2.xml"/><Relationship Id="rId56" Type="http://schemas.openxmlformats.org/officeDocument/2006/relationships/image" Target="../media/image19.png"/><Relationship Id="rId55" Type="http://schemas.openxmlformats.org/officeDocument/2006/relationships/tags" Target="../tags/tag37.xml"/><Relationship Id="rId54" Type="http://schemas.openxmlformats.org/officeDocument/2006/relationships/image" Target="../media/image18.png"/><Relationship Id="rId53" Type="http://schemas.openxmlformats.org/officeDocument/2006/relationships/tags" Target="../tags/tag36.xml"/><Relationship Id="rId52" Type="http://schemas.openxmlformats.org/officeDocument/2006/relationships/image" Target="../media/image17.png"/><Relationship Id="rId51" Type="http://schemas.openxmlformats.org/officeDocument/2006/relationships/tags" Target="../tags/tag35.xml"/><Relationship Id="rId50" Type="http://schemas.openxmlformats.org/officeDocument/2006/relationships/image" Target="../media/image16.png"/><Relationship Id="rId5" Type="http://schemas.openxmlformats.org/officeDocument/2006/relationships/tags" Target="../tags/tag1.xml"/><Relationship Id="rId49" Type="http://schemas.openxmlformats.org/officeDocument/2006/relationships/tags" Target="../tags/tag34.xml"/><Relationship Id="rId48" Type="http://schemas.openxmlformats.org/officeDocument/2006/relationships/image" Target="../media/image15.png"/><Relationship Id="rId47" Type="http://schemas.openxmlformats.org/officeDocument/2006/relationships/tags" Target="../tags/tag33.xml"/><Relationship Id="rId46" Type="http://schemas.openxmlformats.org/officeDocument/2006/relationships/image" Target="../media/image14.png"/><Relationship Id="rId45" Type="http://schemas.openxmlformats.org/officeDocument/2006/relationships/tags" Target="../tags/tag32.xml"/><Relationship Id="rId44" Type="http://schemas.openxmlformats.org/officeDocument/2006/relationships/tags" Target="../tags/tag31.xml"/><Relationship Id="rId43" Type="http://schemas.openxmlformats.org/officeDocument/2006/relationships/image" Target="../media/image13.png"/><Relationship Id="rId42" Type="http://schemas.openxmlformats.org/officeDocument/2006/relationships/tags" Target="../tags/tag30.xml"/><Relationship Id="rId41" Type="http://schemas.openxmlformats.org/officeDocument/2006/relationships/image" Target="../media/image12.png"/><Relationship Id="rId40" Type="http://schemas.openxmlformats.org/officeDocument/2006/relationships/tags" Target="../tags/tag29.xml"/><Relationship Id="rId4" Type="http://schemas.microsoft.com/office/2007/relationships/hdphoto" Target="../media/image4.wdp"/><Relationship Id="rId39" Type="http://schemas.openxmlformats.org/officeDocument/2006/relationships/tags" Target="../tags/tag28.xml"/><Relationship Id="rId38" Type="http://schemas.openxmlformats.org/officeDocument/2006/relationships/image" Target="../media/image11.png"/><Relationship Id="rId37" Type="http://schemas.openxmlformats.org/officeDocument/2006/relationships/tags" Target="../tags/tag27.xml"/><Relationship Id="rId36" Type="http://schemas.openxmlformats.org/officeDocument/2006/relationships/tags" Target="../tags/tag26.xml"/><Relationship Id="rId35" Type="http://schemas.openxmlformats.org/officeDocument/2006/relationships/image" Target="../media/image10.png"/><Relationship Id="rId34" Type="http://schemas.openxmlformats.org/officeDocument/2006/relationships/tags" Target="../tags/tag25.xml"/><Relationship Id="rId33" Type="http://schemas.openxmlformats.org/officeDocument/2006/relationships/image" Target="../media/image9.png"/><Relationship Id="rId32" Type="http://schemas.openxmlformats.org/officeDocument/2006/relationships/tags" Target="../tags/tag24.xml"/><Relationship Id="rId31" Type="http://schemas.openxmlformats.org/officeDocument/2006/relationships/image" Target="../media/image8.png"/><Relationship Id="rId30" Type="http://schemas.openxmlformats.org/officeDocument/2006/relationships/tags" Target="../tags/tag23.xml"/><Relationship Id="rId3" Type="http://schemas.openxmlformats.org/officeDocument/2006/relationships/image" Target="../media/image3.png"/><Relationship Id="rId29" Type="http://schemas.openxmlformats.org/officeDocument/2006/relationships/tags" Target="../tags/tag22.xml"/><Relationship Id="rId28" Type="http://schemas.openxmlformats.org/officeDocument/2006/relationships/tags" Target="../tags/tag21.xml"/><Relationship Id="rId27" Type="http://schemas.openxmlformats.org/officeDocument/2006/relationships/image" Target="../media/image7.png"/><Relationship Id="rId26" Type="http://schemas.openxmlformats.org/officeDocument/2006/relationships/tags" Target="../tags/tag20.xml"/><Relationship Id="rId25" Type="http://schemas.openxmlformats.org/officeDocument/2006/relationships/tags" Target="../tags/tag19.xml"/><Relationship Id="rId24" Type="http://schemas.openxmlformats.org/officeDocument/2006/relationships/tags" Target="../tags/tag18.xml"/><Relationship Id="rId23" Type="http://schemas.openxmlformats.org/officeDocument/2006/relationships/tags" Target="../tags/tag17.xml"/><Relationship Id="rId22" Type="http://schemas.openxmlformats.org/officeDocument/2006/relationships/image" Target="../media/image6.png"/><Relationship Id="rId21" Type="http://schemas.openxmlformats.org/officeDocument/2006/relationships/tags" Target="../tags/tag16.xml"/><Relationship Id="rId20" Type="http://schemas.openxmlformats.org/officeDocument/2006/relationships/tags" Target="../tags/tag15.xml"/><Relationship Id="rId2" Type="http://schemas.microsoft.com/office/2007/relationships/hdphoto" Target="../media/image2.wdp"/><Relationship Id="rId19" Type="http://schemas.openxmlformats.org/officeDocument/2006/relationships/tags" Target="../tags/tag14.xml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image" Target="../media/image5.png"/><Relationship Id="rId10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한쪽 모서리 2"/>
          <p:cNvSpPr/>
          <p:nvPr/>
        </p:nvSpPr>
        <p:spPr>
          <a:xfrm>
            <a:off x="16412210" y="13636625"/>
            <a:ext cx="15698470" cy="11203305"/>
          </a:xfrm>
          <a:prstGeom prst="round1Rect">
            <a:avLst>
              <a:gd name="adj" fmla="val 9496"/>
            </a:avLst>
          </a:prstGeom>
          <a:noFill/>
          <a:ln w="12700">
            <a:solidFill>
              <a:srgbClr val="002D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한쪽 모서리 41"/>
          <p:cNvSpPr/>
          <p:nvPr/>
        </p:nvSpPr>
        <p:spPr>
          <a:xfrm>
            <a:off x="16412219" y="25577416"/>
            <a:ext cx="15676985" cy="24021395"/>
          </a:xfrm>
          <a:prstGeom prst="round1Rect">
            <a:avLst>
              <a:gd name="adj" fmla="val 7767"/>
            </a:avLst>
          </a:prstGeom>
          <a:noFill/>
          <a:ln w="12700">
            <a:solidFill>
              <a:srgbClr val="002D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한쪽 모서리 39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9880" y="6605905"/>
            <a:ext cx="15698470" cy="22518370"/>
          </a:xfrm>
          <a:prstGeom prst="round1Rect">
            <a:avLst>
              <a:gd name="adj" fmla="val 7493"/>
            </a:avLst>
          </a:prstGeom>
          <a:noFill/>
          <a:ln w="12700">
            <a:solidFill>
              <a:srgbClr val="002D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한쪽 모서리 38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4315" y="4395470"/>
            <a:ext cx="15774670" cy="1611630"/>
          </a:xfrm>
          <a:prstGeom prst="round1Rect">
            <a:avLst>
              <a:gd name="adj" fmla="val 26458"/>
            </a:avLst>
          </a:prstGeom>
          <a:noFill/>
          <a:ln w="12700">
            <a:solidFill>
              <a:srgbClr val="002D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2399288" cy="3738245"/>
          </a:xfrm>
          <a:prstGeom prst="rect">
            <a:avLst/>
          </a:prstGeom>
          <a:solidFill>
            <a:srgbClr val="002D84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sz="6700" b="1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머신러닝을</a:t>
            </a:r>
            <a:r>
              <a:rPr lang="en-US" altLang="ko-KR" sz="6700" b="1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ko-KR" altLang="en-US" sz="6700" b="1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이용한</a:t>
            </a:r>
            <a:r>
              <a:rPr lang="en-US" altLang="ko-KR" sz="6700" b="1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ko-KR" altLang="en-US" sz="6700" b="1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태양광</a:t>
            </a:r>
            <a:r>
              <a:rPr lang="en-US" altLang="ko-KR" sz="6700" b="1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ko-KR" altLang="en-US" sz="6700" b="1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발전량</a:t>
            </a:r>
            <a:r>
              <a:rPr lang="en-US" altLang="ko-KR" sz="6700" b="1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ko-KR" altLang="en-US" sz="6700" b="1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예측</a:t>
            </a:r>
            <a:r>
              <a:rPr lang="en-US" altLang="ko-KR" sz="6700" b="1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: </a:t>
            </a:r>
            <a:r>
              <a:rPr lang="ko-KR" altLang="en-US" sz="6700" b="1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영암</a:t>
            </a:r>
            <a:r>
              <a:rPr lang="en-US" altLang="ko-KR" sz="6700" b="1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F1 </a:t>
            </a:r>
            <a:r>
              <a:rPr lang="ko-KR" altLang="en-US" sz="6700" b="1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태양광</a:t>
            </a:r>
            <a:r>
              <a:rPr lang="en-US" altLang="ko-KR" sz="6700" b="1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ko-KR" altLang="en-US" sz="6700" b="1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발전소</a:t>
            </a:r>
            <a:endParaRPr lang="en-US" altLang="ko-KR" sz="6700" b="1" dirty="0">
              <a:solidFill>
                <a:schemeClr val="bg1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  <a:p>
            <a:pPr algn="ctr"/>
            <a:endParaRPr lang="en-US" altLang="ko-KR" sz="25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김예림</a:t>
            </a:r>
            <a:r>
              <a:rPr lang="en-US" altLang="ko-KR" sz="4000" baseline="60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en-US" altLang="ko-KR" sz="4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손석우</a:t>
            </a:r>
            <a:r>
              <a:rPr lang="en-US" altLang="ko-KR" sz="4000" baseline="60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</a:t>
            </a:r>
            <a:endParaRPr lang="en-US" altLang="ko-KR" sz="4000" baseline="60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2000" baseline="60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4000" baseline="60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서울대학교 자연과학대학 지구환경과학부 </a:t>
            </a:r>
            <a:endParaRPr lang="en-US" altLang="ko-KR" sz="3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ko-KR" altLang="en-US" sz="3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Picture 8"/>
          <p:cNvPicPr preferRelativeResize="0"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8" y="458419"/>
            <a:ext cx="2520000" cy="2520000"/>
          </a:xfrm>
          <a:prstGeom prst="rect">
            <a:avLst/>
          </a:prstGeom>
        </p:spPr>
      </p:pic>
      <p:pic>
        <p:nvPicPr>
          <p:cNvPr id="15" name="그림 14" descr="로고이(가) 표시된 사진&#10;&#10;자동 생성된 설명"/>
          <p:cNvPicPr preferRelativeResize="0"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583" y="368419"/>
            <a:ext cx="2700000" cy="2700000"/>
          </a:xfrm>
          <a:prstGeom prst="rect">
            <a:avLst/>
          </a:prstGeom>
        </p:spPr>
      </p:pic>
      <p:sp>
        <p:nvSpPr>
          <p:cNvPr id="24" name="사각형: 둥근 모서리 23"/>
          <p:cNvSpPr/>
          <p:nvPr/>
        </p:nvSpPr>
        <p:spPr>
          <a:xfrm>
            <a:off x="482718" y="3985240"/>
            <a:ext cx="5448395" cy="820616"/>
          </a:xfrm>
          <a:prstGeom prst="roundRect">
            <a:avLst/>
          </a:prstGeom>
          <a:solidFill>
            <a:srgbClr val="002D8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연구</a:t>
            </a:r>
            <a:r>
              <a:rPr lang="en-US" altLang="ko-KR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ko-KR" altLang="en-US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배경</a:t>
            </a:r>
            <a:r>
              <a:rPr lang="en-US" altLang="ko-KR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ko-KR" altLang="en-US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및</a:t>
            </a:r>
            <a:r>
              <a:rPr lang="en-US" altLang="ko-KR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ko-KR" altLang="en-US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목적</a:t>
            </a:r>
            <a:endParaRPr lang="ko-KR" altLang="en-US" sz="3200" b="1" dirty="0"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43" name="사각형: 둥근 모서리 42"/>
          <p:cNvSpPr/>
          <p:nvPr/>
        </p:nvSpPr>
        <p:spPr>
          <a:xfrm>
            <a:off x="16584386" y="25021121"/>
            <a:ext cx="5448395" cy="820616"/>
          </a:xfrm>
          <a:prstGeom prst="roundRect">
            <a:avLst/>
          </a:prstGeom>
          <a:solidFill>
            <a:srgbClr val="002D8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수치 실험</a:t>
            </a:r>
            <a:endParaRPr lang="ko-KR" altLang="en-US" sz="3200" b="1" dirty="0"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46" name="사각형: 둥근 한쪽 모서리 45"/>
          <p:cNvSpPr/>
          <p:nvPr/>
        </p:nvSpPr>
        <p:spPr>
          <a:xfrm>
            <a:off x="309880" y="29669105"/>
            <a:ext cx="15706090" cy="19929475"/>
          </a:xfrm>
          <a:prstGeom prst="round1Rect">
            <a:avLst>
              <a:gd name="adj" fmla="val 14284"/>
            </a:avLst>
          </a:prstGeom>
          <a:noFill/>
          <a:ln w="12700">
            <a:solidFill>
              <a:srgbClr val="002D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/>
          <p:cNvSpPr/>
          <p:nvPr/>
        </p:nvSpPr>
        <p:spPr>
          <a:xfrm>
            <a:off x="16818091" y="44184373"/>
            <a:ext cx="5448395" cy="539057"/>
          </a:xfrm>
          <a:prstGeom prst="roundRect">
            <a:avLst/>
          </a:prstGeom>
          <a:solidFill>
            <a:srgbClr val="002D8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요약</a:t>
            </a:r>
            <a:endParaRPr lang="ko-KR" altLang="en-US" sz="3200" b="1" dirty="0"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30" name="사각형: 둥근 모서리 29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2716" y="6178668"/>
            <a:ext cx="5448395" cy="820616"/>
          </a:xfrm>
          <a:prstGeom prst="roundRect">
            <a:avLst/>
          </a:prstGeom>
          <a:solidFill>
            <a:srgbClr val="002D8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데이터</a:t>
            </a:r>
            <a:r>
              <a:rPr lang="en-US" altLang="ko-KR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ko-KR" altLang="en-US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소개</a:t>
            </a:r>
            <a:endParaRPr lang="ko-KR" altLang="en-US" sz="3200" b="1" dirty="0"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49941531"/>
            <a:ext cx="32399288" cy="458419"/>
          </a:xfrm>
          <a:prstGeom prst="rect">
            <a:avLst/>
          </a:prstGeom>
          <a:solidFill>
            <a:srgbClr val="002D8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16475367" y="38134703"/>
            <a:ext cx="15676985" cy="2277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165778" y="37918945"/>
            <a:ext cx="3812186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민감도 실험 설계 및 결과</a:t>
            </a:r>
            <a:endParaRPr lang="ko-KR" altLang="en-US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6475367" y="27556137"/>
            <a:ext cx="15676985" cy="2277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165778" y="27340379"/>
            <a:ext cx="3812186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규준 실험 설계 및 결과</a:t>
            </a:r>
            <a:endParaRPr lang="ko-KR" altLang="en-US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cxnSp>
        <p:nvCxnSpPr>
          <p:cNvPr id="23" name="직선 연결선 49"/>
          <p:cNvCxnSpPr/>
          <p:nvPr>
            <p:custDataLst>
              <p:tags r:id="rId5"/>
            </p:custDataLst>
          </p:nvPr>
        </p:nvCxnSpPr>
        <p:spPr>
          <a:xfrm flipV="1">
            <a:off x="15183142" y="17613307"/>
            <a:ext cx="15676985" cy="2277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678815" y="7146290"/>
            <a:ext cx="14796770" cy="2131060"/>
            <a:chOff x="1069" y="11434"/>
            <a:chExt cx="23302" cy="3356"/>
          </a:xfrm>
        </p:grpSpPr>
        <p:sp>
          <p:nvSpPr>
            <p:cNvPr id="26" name="TextBox 50"/>
            <p:cNvSpPr txBox="1"/>
            <p:nvPr>
              <p:custDataLst>
                <p:tags r:id="rId6"/>
              </p:custDataLst>
            </p:nvPr>
          </p:nvSpPr>
          <p:spPr>
            <a:xfrm>
              <a:off x="1069" y="11434"/>
              <a:ext cx="6003" cy="7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en-US" altLang="ko-KR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1) </a:t>
              </a:r>
              <a:r>
                <a:rPr lang="ko-KR" altLang="en-US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발전소</a:t>
              </a:r>
              <a:r>
                <a:rPr lang="en-US" altLang="ko-KR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 </a:t>
              </a:r>
              <a:r>
                <a:rPr lang="ko-KR" altLang="en-US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자료</a:t>
              </a:r>
              <a:endPara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endParaRPr>
            </a:p>
          </p:txBody>
        </p:sp>
        <p:sp>
          <p:nvSpPr>
            <p:cNvPr id="71" name="TextBox 50"/>
            <p:cNvSpPr txBox="1"/>
            <p:nvPr>
              <p:custDataLst>
                <p:tags r:id="rId7"/>
              </p:custDataLst>
            </p:nvPr>
          </p:nvSpPr>
          <p:spPr>
            <a:xfrm>
              <a:off x="1693" y="12224"/>
              <a:ext cx="22679" cy="25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ko-KR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지점</a:t>
              </a:r>
              <a:r>
                <a:rPr lang="en-US" altLang="ko-KR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: </a:t>
              </a:r>
              <a:r>
                <a:rPr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전라남도 영암군 삼호읍 에프원로 2 영암 F1 태양광 발전소</a:t>
              </a:r>
              <a:r>
                <a:rPr lang="en-US" altLang="ko-KR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 (34.74N, 126.41E)</a:t>
              </a:r>
              <a:endPara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endParaRPr>
            </a:p>
            <a:p>
              <a:r>
                <a:rPr lang="ko-KR" altLang="en-US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용량</a:t>
              </a:r>
              <a:r>
                <a:rPr lang="en-US" altLang="ko-KR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: 13.296 MW(</a:t>
              </a:r>
              <a:r>
                <a:rPr lang="ko-KR" altLang="en-US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메가와트</a:t>
              </a:r>
              <a:r>
                <a:rPr lang="en-US" altLang="ko-KR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)</a:t>
              </a:r>
              <a:endPara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endParaRPr>
            </a:p>
            <a:p>
              <a:r>
                <a:rPr lang="ko-KR" altLang="en-US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기간</a:t>
              </a:r>
              <a:r>
                <a:rPr lang="en-US" altLang="ko-KR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: 2013.03.19 - 2022.12.31 (</a:t>
              </a:r>
              <a:r>
                <a:rPr lang="ko-KR" altLang="en-US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총</a:t>
              </a:r>
              <a:r>
                <a:rPr lang="en-US" altLang="ko-KR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 10</a:t>
              </a:r>
              <a:r>
                <a:rPr lang="ko-KR" altLang="en-US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년</a:t>
              </a:r>
              <a:r>
                <a:rPr lang="en-US" altLang="ko-KR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), hourly</a:t>
              </a:r>
              <a:endPara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endParaRPr>
            </a:p>
            <a:p>
              <a:endPara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endParaRPr>
            </a:p>
          </p:txBody>
        </p:sp>
      </p:grpSp>
      <p:sp>
        <p:nvSpPr>
          <p:cNvPr id="101" name="TextBox 50"/>
          <p:cNvSpPr txBox="1"/>
          <p:nvPr>
            <p:custDataLst>
              <p:tags r:id="rId8"/>
            </p:custDataLst>
          </p:nvPr>
        </p:nvSpPr>
        <p:spPr>
          <a:xfrm>
            <a:off x="733883" y="15536999"/>
            <a:ext cx="3812186" cy="4756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2)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관측소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자료</a:t>
            </a:r>
            <a:endParaRPr lang="ko-KR" altLang="en-US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sp>
        <p:nvSpPr>
          <p:cNvPr id="103" name="TextBox 50"/>
          <p:cNvSpPr txBox="1"/>
          <p:nvPr>
            <p:custDataLst>
              <p:tags r:id="rId9"/>
            </p:custDataLst>
          </p:nvPr>
        </p:nvSpPr>
        <p:spPr>
          <a:xfrm>
            <a:off x="1130300" y="16038830"/>
            <a:ext cx="14401165" cy="2399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지점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</a:t>
            </a:r>
            <a:r>
              <a:rPr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전라남도 </a:t>
            </a:r>
            <a:r>
              <a:rPr 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목포시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연산동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726-3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번지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목포기상대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(34.81N, 126.38E)</a:t>
            </a:r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용량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13.296 MW(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메가와트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)</a:t>
            </a:r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기간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2013.03.19 - 2022.12.31 (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총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10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년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), hourly</a:t>
            </a:r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변수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기온(°C), 강수량(mm), 풍속(m/s),  습도(%), 증기압(hPa), 이슬점온도(°C), 현지기압(hPa),  일조(hr), 일사(MJ/m2), 적설(cm), 3시간신적설(cm), 전운량(10분위), 시정(10m), 지면온도(°C)</a:t>
            </a:r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6285" y="8992870"/>
            <a:ext cx="10561320" cy="3084830"/>
            <a:chOff x="1156" y="18150"/>
            <a:chExt cx="16632" cy="4858"/>
          </a:xfrm>
        </p:grpSpPr>
        <p:sp>
          <p:nvSpPr>
            <p:cNvPr id="49" name="TextBox 48"/>
            <p:cNvSpPr txBox="1"/>
            <p:nvPr/>
          </p:nvSpPr>
          <p:spPr>
            <a:xfrm>
              <a:off x="1339" y="22388"/>
              <a:ext cx="16266" cy="6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그림 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 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발전소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자료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기간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(2013-2022)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동안의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시간별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발전량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변화율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25" name="图片 124"/>
            <p:cNvPicPr/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1156" y="18150"/>
              <a:ext cx="16632" cy="428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0" name="TextBox 48"/>
          <p:cNvSpPr txBox="1"/>
          <p:nvPr>
            <p:custDataLst>
              <p:tags r:id="rId12"/>
            </p:custDataLst>
          </p:nvPr>
        </p:nvSpPr>
        <p:spPr>
          <a:xfrm>
            <a:off x="20094575" y="20904200"/>
            <a:ext cx="9121775" cy="394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그림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관측소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자료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기간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(2013-2022)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동안의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시간별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온도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변화율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48"/>
          <p:cNvSpPr txBox="1"/>
          <p:nvPr>
            <p:custDataLst>
              <p:tags r:id="rId13"/>
            </p:custDataLst>
          </p:nvPr>
        </p:nvSpPr>
        <p:spPr>
          <a:xfrm>
            <a:off x="20094575" y="22910800"/>
            <a:ext cx="9121775" cy="394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그림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관측소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자료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기간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(2013-2022)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동안의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시간별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풍속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변화율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TextBox 48"/>
          <p:cNvSpPr txBox="1"/>
          <p:nvPr>
            <p:custDataLst>
              <p:tags r:id="rId14"/>
            </p:custDataLst>
          </p:nvPr>
        </p:nvSpPr>
        <p:spPr>
          <a:xfrm>
            <a:off x="20251420" y="23995380"/>
            <a:ext cx="9121775" cy="394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그림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관측소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자료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기간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(2013-2022)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동안의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시간별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일사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변화율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TextBox 48"/>
          <p:cNvSpPr txBox="1"/>
          <p:nvPr>
            <p:custDataLst>
              <p:tags r:id="rId15"/>
            </p:custDataLst>
          </p:nvPr>
        </p:nvSpPr>
        <p:spPr>
          <a:xfrm>
            <a:off x="19751040" y="19211290"/>
            <a:ext cx="5149850" cy="394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그림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6,7.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관측소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자료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기간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(2013-2022)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동안의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시간별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강수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적설량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변화율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TextBox 48"/>
          <p:cNvSpPr txBox="1"/>
          <p:nvPr>
            <p:custDataLst>
              <p:tags r:id="rId16"/>
            </p:custDataLst>
          </p:nvPr>
        </p:nvSpPr>
        <p:spPr>
          <a:xfrm>
            <a:off x="26144855" y="19211290"/>
            <a:ext cx="5287645" cy="408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그림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8. </a:t>
            </a:r>
            <a:r>
              <a:rPr 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자료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기간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(2013-2022)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동안의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히트맵을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이용한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변수간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상관계수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TextBox 50"/>
          <p:cNvSpPr txBox="1"/>
          <p:nvPr>
            <p:custDataLst>
              <p:tags r:id="rId17"/>
            </p:custDataLst>
          </p:nvPr>
        </p:nvSpPr>
        <p:spPr>
          <a:xfrm>
            <a:off x="734060" y="27264995"/>
            <a:ext cx="14775180" cy="16300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3)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데이터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분석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결과</a:t>
            </a:r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강수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적설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일수가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전체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데이터의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약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10%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가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채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되지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않음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</a:t>
            </a:r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‘Temp(</a:t>
            </a:r>
            <a:r>
              <a:rPr lang="en-US" altLang="ko-KR" sz="2500" dirty="0">
                <a:latin typeface="SimSun" panose="02010600030101010101" pitchFamily="2" charset="-122"/>
                <a:ea typeface="SimSun" panose="02010600030101010101" pitchFamily="2" charset="-122"/>
              </a:rPr>
              <a:t>℃)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’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변수와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상관계수가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높은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  <a:sym typeface="+mn-ea"/>
              </a:rPr>
              <a:t> 이슬점온도(°C)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  <a:sym typeface="+mn-ea"/>
              </a:rPr>
              <a:t>현지기압(hPa)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  <a:sym typeface="+mn-ea"/>
              </a:rPr>
              <a:t>지면온도(°C)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를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제외하고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타겟값인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‘power’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와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상관계수가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거의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없는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  <a:sym typeface="+mn-ea"/>
              </a:rPr>
              <a:t>3시간신적설(cm)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  <a:sym typeface="+mn-ea"/>
              </a:rPr>
              <a:t>시정(10m)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일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(day)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값을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제거함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</a:t>
            </a:r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sp>
        <p:nvSpPr>
          <p:cNvPr id="136" name="사각형: 둥근 모서리 42"/>
          <p:cNvSpPr/>
          <p:nvPr>
            <p:custDataLst>
              <p:tags r:id="rId18"/>
            </p:custDataLst>
          </p:nvPr>
        </p:nvSpPr>
        <p:spPr>
          <a:xfrm>
            <a:off x="482691" y="29308641"/>
            <a:ext cx="5448395" cy="820616"/>
          </a:xfrm>
          <a:prstGeom prst="roundRect">
            <a:avLst/>
          </a:prstGeom>
          <a:solidFill>
            <a:srgbClr val="002D8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모델</a:t>
            </a:r>
            <a:r>
              <a:rPr lang="en-US" altLang="ko-KR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ko-KR" altLang="en-US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및</a:t>
            </a:r>
            <a:r>
              <a:rPr lang="en-US" altLang="ko-KR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ko-KR" altLang="en-US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성능</a:t>
            </a:r>
            <a:r>
              <a:rPr lang="ko-KR" altLang="en-US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평가</a:t>
            </a:r>
            <a:endParaRPr lang="ko-KR" altLang="en-US" sz="3200" b="1" dirty="0"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137" name="TextBox 50"/>
          <p:cNvSpPr txBox="1"/>
          <p:nvPr>
            <p:custDataLst>
              <p:tags r:id="rId19"/>
            </p:custDataLst>
          </p:nvPr>
        </p:nvSpPr>
        <p:spPr>
          <a:xfrm>
            <a:off x="734060" y="30584140"/>
            <a:ext cx="14523720" cy="95275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r>
              <a:rPr lang="en-US" altLang="ko-KR" sz="2800" b="1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1) </a:t>
            </a:r>
            <a:r>
              <a:rPr lang="ko-KR" altLang="en-US" sz="2800" b="1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방법론</a:t>
            </a:r>
            <a:r>
              <a:rPr lang="en-US" altLang="ko-KR" sz="2800" b="1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NGBoost (Natural Gradient Boosting)</a:t>
            </a:r>
            <a:endParaRPr lang="en-US" altLang="ko-KR" sz="2800" b="1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    NGBoost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는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스탠포드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대학교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ML Group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에서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개발한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알고리즘으로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기존의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XGBoost, LightGBM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등의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앙상블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알고리즘과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유사한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형태이지만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분류한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데이터에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대한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평가를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진행하고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Boosting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할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때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Maximum Likelihood Estimation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을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사용하기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때문에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예측의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불확식성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혹은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예측의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분포에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대한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정보를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얻을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수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있다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그에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따라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NGBoost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는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예측값뿐만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아니라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예측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불확실성을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보여주는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prediction interval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도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구할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수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있는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특징이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있다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 </a:t>
            </a:r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Input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을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받아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약학습기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(Weak Learner)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인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결정트리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(Decision Tree)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로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예측한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결과를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활용하여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확률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분포를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만듭니다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확률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분포는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결과값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(Target Value)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의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타입에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따라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바뀌고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예측한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확률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분포와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실제값을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토대로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성능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측정을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합니다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 </a:t>
            </a:r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위에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해당하는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그림은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일반적인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gradient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를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사용한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결과이고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아래에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해당하는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그림은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natural gradient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를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사용한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결과입니다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가운데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진한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선이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평균에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해당하는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부분인데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위에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그림은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평균값이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고정된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반면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아래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그림은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fitting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후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평균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또한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변하여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끝이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오므려진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구간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추정의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결과를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얻을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수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있습니다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 </a:t>
            </a:r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50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756285" y="40685720"/>
                <a:ext cx="14775180" cy="68980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2) </a:t>
                </a:r>
                <a:r>
                  <a:rPr lang="ko-KR" altLang="en-US" sz="2800" b="1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성능</a:t>
                </a:r>
                <a:r>
                  <a:rPr lang="en-US" altLang="ko-KR" sz="2800" b="1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800" b="1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평가</a:t>
                </a:r>
                <a:r>
                  <a:rPr lang="en-US" altLang="ko-KR" sz="2800" b="1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800" b="1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방법</a:t>
                </a:r>
                <a:endParaRPr lang="ko-KR" altLang="en-US" sz="2800" b="1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endParaRPr>
              </a:p>
              <a:p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- Peason Correlation Coefficient</a:t>
                </a:r>
                <a:endParaRPr lang="ko-KR" altLang="en-US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endParaRPr>
              </a:p>
              <a:p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두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개의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연속된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값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사이의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선형적인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상관계수는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피어슨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상관계수로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측정함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.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값은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[-1, 1]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로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나타낼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수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있고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양수는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완벽한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양의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선형관계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,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음수는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음의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선형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상관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관계를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의미한다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.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두개의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변량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사이의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공분산과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표준차의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상이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두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변수간의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피어슨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상관계수로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정의되는데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,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아래와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같다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. </a:t>
                </a:r>
                <a:endParaRPr lang="en-US" altLang="ko-KR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500" i="1" dirty="0">
                              <a:latin typeface="Cambria Math" panose="02040503050406030204" pitchFamily="18" charset="0"/>
                              <a:ea typeface="나눔스퀘어 네오 OTF Regular" panose="00000500000000000000" pitchFamily="50" charset="-127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i="1" dirty="0"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2500" i="1" dirty="0">
                              <a:latin typeface="Cambria Math" panose="02040503050406030204" pitchFamily="18" charset="0"/>
                              <a:ea typeface="나눔스퀘어 네오 OTF Regular" panose="00000500000000000000" pitchFamily="50" charset="-127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500" i="1" dirty="0"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500" i="1" dirty="0">
                              <a:latin typeface="Cambria Math" panose="02040503050406030204" pitchFamily="18" charset="0"/>
                              <a:ea typeface="나눔스퀘어 네오 OTF Regular" panose="00000500000000000000" pitchFamily="50" charset="-127"/>
                              <a:cs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2500" i="1" dirty="0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500" i="1" dirty="0">
                              <a:latin typeface="Cambria Math" panose="02040503050406030204" pitchFamily="18" charset="0"/>
                              <a:ea typeface="나눔스퀘어 네오 OTF Regular" panose="00000500000000000000" pitchFamily="50" charset="-127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500" i="1" dirty="0">
                              <a:latin typeface="Cambria Math" panose="02040503050406030204" pitchFamily="18" charset="0"/>
                              <a:ea typeface="나눔스퀘어 네오 OTF Regular" panose="00000500000000000000" pitchFamily="50" charset="-127"/>
                              <a:cs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altLang="ko-KR" sz="2500" i="1" dirty="0"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500" i="1" dirty="0">
                              <a:latin typeface="Cambria Math" panose="02040503050406030204" pitchFamily="18" charset="0"/>
                              <a:ea typeface="나눔스퀘어 네오 OTF Regular" panose="00000500000000000000" pitchFamily="50" charset="-127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500" i="1" dirty="0"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500" i="1" dirty="0">
                              <a:latin typeface="Cambria Math" panose="02040503050406030204" pitchFamily="18" charset="0"/>
                              <a:ea typeface="나눔스퀘어 네오 OTF Regular" panose="00000500000000000000" pitchFamily="50" charset="-127"/>
                              <a:cs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500" i="1" dirty="0"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500" i="1" dirty="0">
                                  <a:latin typeface="Cambria Math" panose="02040503050406030204" pitchFamily="18" charset="0"/>
                                  <a:ea typeface="나눔스퀘어 네오 OTF Regular" panose="00000500000000000000" pitchFamily="50" charset="-127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i="1" dirty="0">
                                  <a:latin typeface="Cambria Math" panose="02040503050406030204" pitchFamily="18" charset="0"/>
                                  <a:ea typeface="MS Mincho" panose="02020609040205080304" charset="-128"/>
                                  <a:cs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2500" i="1" dirty="0">
                                  <a:latin typeface="Cambria Math" panose="02040503050406030204" pitchFamily="18" charset="0"/>
                                  <a:ea typeface="나눔스퀘어 네오 OTF Regular" panose="00000500000000000000" pitchFamily="50" charset="-127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500" i="1" dirty="0">
                                  <a:latin typeface="Cambria Math" panose="02040503050406030204" pitchFamily="18" charset="0"/>
                                  <a:ea typeface="나눔스퀘어 네오 OTF Regular" panose="00000500000000000000" pitchFamily="50" charset="-127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i="1" dirty="0">
                                  <a:latin typeface="Cambria Math" panose="02040503050406030204" pitchFamily="18" charset="0"/>
                                  <a:ea typeface="MS Mincho" panose="02020609040205080304" charset="-128"/>
                                  <a:cs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2500" i="1" dirty="0">
                                  <a:latin typeface="Cambria Math" panose="02040503050406030204" pitchFamily="18" charset="0"/>
                                  <a:ea typeface="나눔스퀘어 네오 OTF Regular" panose="00000500000000000000" pitchFamily="50" charset="-127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ko-KR" sz="2500" i="1" dirty="0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500" i="1" dirty="0">
                              <a:latin typeface="Cambria Math" panose="02040503050406030204" pitchFamily="18" charset="0"/>
                              <a:ea typeface="나눔스퀘어 네오 OTF Regular" panose="00000500000000000000" pitchFamily="50" charset="-127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500" i="1" dirty="0">
                              <a:latin typeface="Cambria Math" panose="02040503050406030204" pitchFamily="18" charset="0"/>
                              <a:ea typeface="나눔스퀘어 네오 OTF Regular" panose="00000500000000000000" pitchFamily="50" charset="-127"/>
                              <a:cs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500" i="1" dirty="0">
                              <a:latin typeface="Cambria Math" panose="02040503050406030204" pitchFamily="18" charset="0"/>
                              <a:ea typeface="나눔스퀘어 네오 OTF Regular" panose="00000500000000000000" pitchFamily="50" charset="-127"/>
                              <a:cs typeface="Cambria Math" panose="02040503050406030204" pitchFamily="18" charset="0"/>
                            </a:rPr>
                            <m:t>[(</m:t>
                          </m:r>
                          <m:r>
                            <a:rPr lang="en-US" altLang="ko-KR" sz="2500" i="1" dirty="0">
                              <a:latin typeface="Cambria Math" panose="02040503050406030204" pitchFamily="18" charset="0"/>
                              <a:ea typeface="나눔스퀘어 네오 OTF Regular" panose="00000500000000000000" pitchFamily="50" charset="-127"/>
                              <a:cs typeface="Cambria Math" panose="02040503050406030204" pitchFamily="18" charset="0"/>
                            </a:rPr>
                            <m:t>𝑥−</m:t>
                          </m:r>
                          <m:sSub>
                            <m:sSubPr>
                              <m:ctrlPr>
                                <a:rPr lang="en-US" altLang="ko-KR" sz="2500" i="1" dirty="0">
                                  <a:latin typeface="Cambria Math" panose="02040503050406030204" pitchFamily="18" charset="0"/>
                                  <a:ea typeface="나눔스퀘어 네오 OTF Regular" panose="00000500000000000000" pitchFamily="50" charset="-127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i="1" dirty="0">
                                  <a:latin typeface="Cambria Math" panose="02040503050406030204" pitchFamily="18" charset="0"/>
                                  <a:ea typeface="MS Mincho" panose="02020609040205080304" charset="-128"/>
                                  <a:cs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500" i="1" dirty="0">
                                  <a:latin typeface="Cambria Math" panose="02040503050406030204" pitchFamily="18" charset="0"/>
                                  <a:ea typeface="나눔스퀘어 네오 OTF Regular" panose="00000500000000000000" pitchFamily="50" charset="-127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500" i="1" dirty="0"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500" i="1" dirty="0">
                              <a:latin typeface="Cambria Math" panose="02040503050406030204" pitchFamily="18" charset="0"/>
                              <a:ea typeface="나눔스퀘어 네오 OTF Regular" panose="00000500000000000000" pitchFamily="50" charset="-127"/>
                              <a:cs typeface="Cambria Math" panose="02040503050406030204" pitchFamily="18" charset="0"/>
                            </a:rPr>
                            <m:t>𝑦−</m:t>
                          </m:r>
                          <m:sSub>
                            <m:sSubPr>
                              <m:ctrlPr>
                                <a:rPr lang="en-US" altLang="ko-KR" sz="2500" i="1" dirty="0">
                                  <a:latin typeface="Cambria Math" panose="02040503050406030204" pitchFamily="18" charset="0"/>
                                  <a:ea typeface="나눔스퀘어 네오 OTF Regular" panose="00000500000000000000" pitchFamily="50" charset="-127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i="1" dirty="0">
                                  <a:latin typeface="Cambria Math" panose="02040503050406030204" pitchFamily="18" charset="0"/>
                                  <a:ea typeface="MS Mincho" panose="02020609040205080304" charset="-128"/>
                                  <a:cs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500" i="1" dirty="0">
                                  <a:latin typeface="Cambria Math" panose="02040503050406030204" pitchFamily="18" charset="0"/>
                                  <a:ea typeface="나눔스퀘어 네오 OTF Regular" panose="00000500000000000000" pitchFamily="50" charset="-127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500" i="1" dirty="0"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)]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500" i="1" dirty="0">
                                  <a:latin typeface="Cambria Math" panose="02040503050406030204" pitchFamily="18" charset="0"/>
                                  <a:ea typeface="나눔스퀘어 네오 OTF Regular" panose="00000500000000000000" pitchFamily="50" charset="-127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i="1" dirty="0">
                                  <a:latin typeface="Cambria Math" panose="02040503050406030204" pitchFamily="18" charset="0"/>
                                  <a:ea typeface="MS Mincho" panose="02020609040205080304" charset="-128"/>
                                  <a:cs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2500" i="1" dirty="0">
                                  <a:latin typeface="Cambria Math" panose="02040503050406030204" pitchFamily="18" charset="0"/>
                                  <a:ea typeface="나눔스퀘어 네오 OTF Regular" panose="00000500000000000000" pitchFamily="50" charset="-127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500" i="1" dirty="0">
                                  <a:latin typeface="Cambria Math" panose="02040503050406030204" pitchFamily="18" charset="0"/>
                                  <a:ea typeface="나눔스퀘어 네오 OTF Regular" panose="00000500000000000000" pitchFamily="50" charset="-127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i="1" dirty="0">
                                  <a:latin typeface="Cambria Math" panose="02040503050406030204" pitchFamily="18" charset="0"/>
                                  <a:ea typeface="MS Mincho" panose="02020609040205080304" charset="-128"/>
                                  <a:cs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2500" i="1" dirty="0">
                                  <a:latin typeface="Cambria Math" panose="02040503050406030204" pitchFamily="18" charset="0"/>
                                  <a:ea typeface="나눔스퀘어 네오 OTF Regular" panose="00000500000000000000" pitchFamily="50" charset="-127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2500" i="1" dirty="0">
                  <a:latin typeface="Cambria Math" panose="02040503050406030204" pitchFamily="18" charset="0"/>
                  <a:ea typeface="나눔스퀘어 네오 OTF Regular" panose="00000500000000000000" pitchFamily="50" charset="-127"/>
                  <a:cs typeface="Cambria Math" panose="02040503050406030204" pitchFamily="18" charset="0"/>
                </a:endParaRPr>
              </a:p>
              <a:p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식중에서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 dirty="0">
                            <a:latin typeface="Cambria Math" panose="02040503050406030204" pitchFamily="18" charset="0"/>
                            <a:ea typeface="나눔스퀘어 네오 OTF Regular" panose="00000500000000000000" pitchFamily="50" charset="-127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i="1" dirty="0"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2500" i="1" dirty="0">
                            <a:latin typeface="Cambria Math" panose="02040503050406030204" pitchFamily="18" charset="0"/>
                            <a:ea typeface="나눔스퀘어 네오 OTF Regular" panose="00000500000000000000" pitchFamily="50" charset="-127"/>
                            <a:cs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500" i="1" dirty="0"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500" i="1" dirty="0">
                            <a:latin typeface="Cambria Math" panose="02040503050406030204" pitchFamily="18" charset="0"/>
                            <a:ea typeface="나눔스퀘어 네오 OTF Regular" panose="00000500000000000000" pitchFamily="50" charset="-127"/>
                            <a:cs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는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 </a:t>
                </a:r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전체의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 </a:t>
                </a:r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상관계수이고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500" i="1" dirty="0">
                        <a:latin typeface="Cambria Math" panose="02040503050406030204" pitchFamily="18" charset="0"/>
                        <a:ea typeface="나눔스퀘어 네오 OTF Regular" panose="00000500000000000000" pitchFamily="50" charset="-127"/>
                        <a:cs typeface="Cambria Math" panose="02040503050406030204" pitchFamily="18" charset="0"/>
                      </a:rPr>
                      <m:t>𝑐𝑜𝑣</m:t>
                    </m:r>
                    <m:r>
                      <a:rPr lang="en-US" altLang="ko-KR" sz="2500" i="1" dirty="0"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ko-KR" sz="2500" i="1" dirty="0">
                        <a:latin typeface="Cambria Math" panose="02040503050406030204" pitchFamily="18" charset="0"/>
                        <a:ea typeface="나눔스퀘어 네오 OTF Regular" panose="00000500000000000000" pitchFamily="50" charset="-127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ko-KR" sz="2500" i="1" dirty="0"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ko-KR" sz="2500" i="1" dirty="0">
                        <a:latin typeface="Cambria Math" panose="02040503050406030204" pitchFamily="18" charset="0"/>
                        <a:ea typeface="나눔스퀘어 네오 OTF Regular" panose="00000500000000000000" pitchFamily="50" charset="-127"/>
                        <a:cs typeface="Cambria Math" panose="02040503050406030204" pitchFamily="18" charset="0"/>
                      </a:rPr>
                      <m:t>𝑦</m:t>
                    </m:r>
                    <m:r>
                      <a:rPr lang="en-US" altLang="ko-KR" sz="2500" i="1" dirty="0"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는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 </a:t>
                </a:r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공분산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; E</a:t>
                </a:r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는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 </a:t>
                </a:r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수학기대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 dirty="0">
                            <a:latin typeface="Cambria Math" panose="02040503050406030204" pitchFamily="18" charset="0"/>
                            <a:ea typeface="나눔스퀘어 네오 OTF Regular" panose="00000500000000000000" pitchFamily="50" charset="-127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i="1" dirty="0"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2500" i="1" dirty="0">
                            <a:latin typeface="Cambria Math" panose="02040503050406030204" pitchFamily="18" charset="0"/>
                            <a:ea typeface="나눔스퀘어 네오 OTF Regular" panose="00000500000000000000" pitchFamily="50" charset="-127"/>
                            <a:cs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sz="2500" i="1" dirty="0">
                            <a:latin typeface="Cambria Math" panose="02040503050406030204" pitchFamily="18" charset="0"/>
                            <a:ea typeface="나눔스퀘어 네오 OTF Regular" panose="00000500000000000000" pitchFamily="50" charset="-127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i="1" dirty="0"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2500" i="1" dirty="0">
                            <a:latin typeface="Cambria Math" panose="02040503050406030204" pitchFamily="18" charset="0"/>
                            <a:ea typeface="나눔스퀘어 네오 OTF Regular" panose="00000500000000000000" pitchFamily="50" charset="-127"/>
                            <a:cs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는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 </a:t>
                </a:r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표준편차의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 </a:t>
                </a:r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곱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ko-KR" sz="2500" i="1" dirty="0">
                        <a:latin typeface="Cambria Math" panose="02040503050406030204" pitchFamily="18" charset="0"/>
                        <a:ea typeface="나눔스퀘어 네오 OTF Regular" panose="00000500000000000000" pitchFamily="50" charset="-127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ko-KR" sz="2500" i="1" dirty="0"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500" i="1" dirty="0">
                            <a:latin typeface="Cambria Math" panose="02040503050406030204" pitchFamily="18" charset="0"/>
                            <a:ea typeface="나눔스퀘어 네오 OTF Regular" panose="00000500000000000000" pitchFamily="50" charset="-127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i="1" dirty="0"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500" i="1" dirty="0">
                            <a:latin typeface="Cambria Math" panose="02040503050406030204" pitchFamily="18" charset="0"/>
                            <a:ea typeface="나눔스퀘어 네오 OTF Regular" panose="00000500000000000000" pitchFamily="50" charset="-127"/>
                            <a:cs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는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 x</a:t>
                </a:r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값과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 </a:t>
                </a:r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그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 </a:t>
                </a:r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평균의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 </a:t>
                </a:r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차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ko-KR" sz="2500" i="1" dirty="0">
                        <a:latin typeface="Cambria Math" panose="02040503050406030204" pitchFamily="18" charset="0"/>
                        <a:ea typeface="나눔스퀘어 네오 OTF Regular" panose="00000500000000000000" pitchFamily="50" charset="-127"/>
                        <a:cs typeface="Cambria Math" panose="02040503050406030204" pitchFamily="18" charset="0"/>
                      </a:rPr>
                      <m:t>𝑦</m:t>
                    </m:r>
                    <m:r>
                      <a:rPr lang="en-US" altLang="ko-KR" sz="2500" i="1" dirty="0"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500" i="1" dirty="0">
                            <a:latin typeface="Cambria Math" panose="02040503050406030204" pitchFamily="18" charset="0"/>
                            <a:ea typeface="나눔스퀘어 네오 OTF Regular" panose="00000500000000000000" pitchFamily="50" charset="-127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i="1" dirty="0">
                            <a:latin typeface="Cambria Math" panose="02040503050406030204" pitchFamily="18" charset="0"/>
                            <a:ea typeface="MS Mincho" panose="02020609040205080304" charset="-128"/>
                            <a:cs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500" i="1" dirty="0">
                            <a:latin typeface="Cambria Math" panose="02040503050406030204" pitchFamily="18" charset="0"/>
                            <a:ea typeface="나눔스퀘어 네오 OTF Regular" panose="00000500000000000000" pitchFamily="50" charset="-127"/>
                            <a:cs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는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 y</a:t>
                </a:r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값과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 </a:t>
                </a:r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그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 </a:t>
                </a:r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평균의차를의미한다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.</a:t>
                </a:r>
                <a:endParaRPr lang="en-US" altLang="ko-KR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endParaRPr>
              </a:p>
              <a:p>
                <a:endParaRPr lang="en-US" altLang="ko-KR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endParaRPr>
              </a:p>
              <a:p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- RMSE</a:t>
                </a:r>
                <a:endParaRPr lang="en-US" altLang="ko-KR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endParaRPr>
              </a:p>
              <a:p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태양광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발전량은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외부의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영향을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많이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받으며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,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일사량이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증가할수록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발전량이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증가하는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경향이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있다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.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본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연구에서는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RMSE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를이용하여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모델을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평가한다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. </a:t>
                </a:r>
                <a:endParaRPr lang="en-US" altLang="ko-KR" sz="25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500" i="1" dirty="0">
                          <a:latin typeface="Cambria Math" panose="02040503050406030204" pitchFamily="18" charset="0"/>
                          <a:ea typeface="나눔스퀘어 네오 OTF Regular" panose="00000500000000000000" pitchFamily="50" charset="-127"/>
                          <a:cs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sz="2500" i="1" dirty="0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500" i="1" dirty="0">
                              <a:latin typeface="Cambria Math" panose="02040503050406030204" pitchFamily="18" charset="0"/>
                              <a:ea typeface="나눔스퀘어 네오 OTF Regular" panose="00000500000000000000" pitchFamily="50" charset="-127"/>
                              <a:cs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2500" i="1" dirty="0">
                                  <a:latin typeface="Cambria Math" panose="02040503050406030204" pitchFamily="18" charset="0"/>
                                  <a:ea typeface="나눔스퀘어 네오 OTF Regular" panose="00000500000000000000" pitchFamily="50" charset="-127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500" i="1" dirty="0">
                                  <a:latin typeface="Cambria Math" panose="02040503050406030204" pitchFamily="18" charset="0"/>
                                  <a:ea typeface="MS Mincho" panose="02020609040205080304" charset="-128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500" i="1" dirty="0">
                                  <a:latin typeface="Cambria Math" panose="02040503050406030204" pitchFamily="18" charset="0"/>
                                  <a:ea typeface="나눔스퀘어 네오 OTF Regular" panose="00000500000000000000" pitchFamily="50" charset="-127"/>
                                  <a:cs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rad>
                      <m:nary>
                        <m:naryPr>
                          <m:chr m:val="∑"/>
                          <m:limLoc m:val="undOvr"/>
                          <m:ctrlPr>
                            <a:rPr lang="en-US" altLang="ko-KR" sz="2500" i="1" dirty="0">
                              <a:latin typeface="Cambria Math" panose="02040503050406030204" pitchFamily="18" charset="0"/>
                              <a:ea typeface="나눔스퀘어 네오 OTF Regular" panose="00000500000000000000" pitchFamily="50" charset="-127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500" i="1" dirty="0">
                              <a:latin typeface="Cambria Math" panose="02040503050406030204" pitchFamily="18" charset="0"/>
                              <a:ea typeface="나눔스퀘어 네오 OTF Regular" panose="00000500000000000000" pitchFamily="50" charset="-127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2500" i="1" dirty="0">
                              <a:latin typeface="Cambria Math" panose="02040503050406030204" pitchFamily="18" charset="0"/>
                              <a:ea typeface="나눔스퀘어 네오 OTF Regular" panose="00000500000000000000" pitchFamily="50" charset="-127"/>
                              <a:cs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500" i="1" dirty="0">
                                  <a:latin typeface="Cambria Math" panose="02040503050406030204" pitchFamily="18" charset="0"/>
                                  <a:ea typeface="나눔스퀘어 네오 OTF Regular" panose="00000500000000000000" pitchFamily="50" charset="-127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500" i="1" dirty="0">
                                  <a:latin typeface="Cambria Math" panose="02040503050406030204" pitchFamily="18" charset="0"/>
                                  <a:ea typeface="MS Mincho" panose="02020609040205080304" charset="-128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trlPr>
                                    <a:rPr lang="en-US" altLang="ko-KR" sz="2500" i="1" dirty="0">
                                      <a:latin typeface="Cambria Math" panose="02040503050406030204" pitchFamily="18" charset="0"/>
                                      <a:ea typeface="나눔스퀘어 네오 OTF Regular" panose="00000500000000000000" pitchFamily="50" charset="-127"/>
                                      <a:cs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2500" i="1" dirty="0">
                                          <a:latin typeface="Cambria Math" panose="02040503050406030204" pitchFamily="18" charset="0"/>
                                          <a:ea typeface="나눔스퀘어 네오 OTF Regular" panose="00000500000000000000" pitchFamily="50" charset="-127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500" i="1" dirty="0">
                                          <a:latin typeface="Cambria Math" panose="02040503050406030204" pitchFamily="18" charset="0"/>
                                          <a:ea typeface="나눔스퀘어 네오 OTF Regular" panose="00000500000000000000" pitchFamily="50" charset="-127"/>
                                          <a:cs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500" i="1" dirty="0">
                                          <a:latin typeface="Cambria Math" panose="02040503050406030204" pitchFamily="18" charset="0"/>
                                          <a:ea typeface="나눔스퀘어 네오 OTF Regular" panose="00000500000000000000" pitchFamily="50" charset="-127"/>
                                          <a:cs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sz="2500" i="1" dirty="0">
                                  <a:latin typeface="Cambria Math" panose="02040503050406030204" pitchFamily="18" charset="0"/>
                                  <a:ea typeface="나눔스퀘어 네오 OTF Regular" panose="00000500000000000000" pitchFamily="50" charset="-127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500" i="1" dirty="0">
                                      <a:latin typeface="Cambria Math" panose="02040503050406030204" pitchFamily="18" charset="0"/>
                                      <a:ea typeface="나눔스퀘어 네오 OTF Regular" panose="00000500000000000000" pitchFamily="50" charset="-127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500" i="1" dirty="0">
                                      <a:latin typeface="Cambria Math" panose="02040503050406030204" pitchFamily="18" charset="0"/>
                                      <a:ea typeface="나눔스퀘어 네오 OTF Regular" panose="00000500000000000000" pitchFamily="50" charset="-127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500" i="1" dirty="0">
                                      <a:latin typeface="Cambria Math" panose="02040503050406030204" pitchFamily="18" charset="0"/>
                                      <a:ea typeface="나눔스퀘어 네오 OTF Regular" panose="00000500000000000000" pitchFamily="50" charset="-127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2500" i="1" dirty="0">
                                  <a:latin typeface="Cambria Math" panose="02040503050406030204" pitchFamily="18" charset="0"/>
                                  <a:ea typeface="MS Mincho" panose="02020609040205080304" charset="-128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500" i="1" dirty="0">
                                  <a:latin typeface="Cambria Math" panose="02040503050406030204" pitchFamily="18" charset="0"/>
                                  <a:ea typeface="MS Mincho" panose="02020609040205080304" charset="-128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500" i="1" dirty="0">
                  <a:latin typeface="Cambria Math" panose="02040503050406030204" pitchFamily="18" charset="0"/>
                  <a:ea typeface="나눔스퀘어 네오 OTF Regular" panose="00000500000000000000" pitchFamily="50" charset="-127"/>
                  <a:cs typeface="Cambria Math" panose="02040503050406030204" pitchFamily="18" charset="0"/>
                </a:endParaRPr>
              </a:p>
              <a:p>
                <a:r>
                  <a:rPr lang="ko-KR" altLang="en-US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식중에서</a:t>
                </a:r>
                <a:r>
                  <a:rPr lang="en-US" altLang="ko-KR" sz="2500" dirty="0">
                    <a:latin typeface="나눔스퀘어 네오 OTF Regular" panose="00000500000000000000" pitchFamily="50" charset="-127"/>
                    <a:ea typeface="나눔스퀘어 네오 OTF Regular" panose="00000500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500" i="1" dirty="0">
                        <a:latin typeface="Cambria Math" panose="02040503050406030204" pitchFamily="18" charset="0"/>
                        <a:ea typeface="나눔스퀘어 네오 OTF Regular" panose="00000500000000000000" pitchFamily="50" charset="-127"/>
                        <a:cs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은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 . </a:t>
                </a:r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오차가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 </a:t>
                </a:r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작을수록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 </a:t>
                </a:r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모형의예측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 </a:t>
                </a:r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정확도가높고</a:t>
                </a:r>
                <a:r>
                  <a:rPr lang="en-US" altLang="ko-KR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; </a:t>
                </a:r>
                <a:r>
                  <a:rPr lang="ko-KR" altLang="en-US" sz="2500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오차가클수</a:t>
                </a:r>
                <a:r>
                  <a:rPr lang="en-US" altLang="ko-KR" sz="2500" u="heavy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  </a:t>
                </a:r>
                <a:r>
                  <a:rPr lang="ko-KR" altLang="en-US" sz="2500" u="heavy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록</a:t>
                </a:r>
                <a:r>
                  <a:rPr lang="en-US" altLang="ko-KR" sz="2500" u="heavy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 </a:t>
                </a:r>
                <a:r>
                  <a:rPr lang="ko-KR" altLang="en-US" sz="2500" u="heavy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모델의예측정확도가</a:t>
                </a:r>
                <a:r>
                  <a:rPr lang="en-US" altLang="ko-KR" sz="2500" u="heavy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 </a:t>
                </a:r>
                <a:r>
                  <a:rPr lang="ko-KR" altLang="en-US" sz="2500" u="heavy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낮다</a:t>
                </a:r>
                <a:r>
                  <a:rPr lang="en-US" altLang="ko-KR" sz="2500" u="heavy" dirty="0">
                    <a:latin typeface="Cambria Math" panose="02040503050406030204" pitchFamily="18" charset="0"/>
                    <a:ea typeface="나눔스퀘어 네오 OTF Regular" panose="00000500000000000000" pitchFamily="50" charset="-127"/>
                    <a:cs typeface="Cambria Math" panose="02040503050406030204" pitchFamily="18" charset="0"/>
                  </a:rPr>
                  <a:t>.</a:t>
                </a:r>
                <a:endParaRPr lang="en-US" altLang="ko-KR" sz="2500" u="heavy" dirty="0">
                  <a:latin typeface="Cambria Math" panose="02040503050406030204" pitchFamily="18" charset="0"/>
                  <a:ea typeface="나눔스퀘어 네오 OTF Regular" panose="00000500000000000000" pitchFamily="50" charset="-127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8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756285" y="40685720"/>
                <a:ext cx="14775180" cy="689800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50"/>
          <p:cNvSpPr txBox="1"/>
          <p:nvPr>
            <p:custDataLst>
              <p:tags r:id="rId23"/>
            </p:custDataLst>
          </p:nvPr>
        </p:nvSpPr>
        <p:spPr>
          <a:xfrm>
            <a:off x="1075055" y="47808515"/>
            <a:ext cx="14775180" cy="4756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3)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예측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결과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및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분석</a:t>
            </a:r>
            <a:endParaRPr lang="ko-KR" altLang="en-US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sp>
        <p:nvSpPr>
          <p:cNvPr id="143" name="사각형: 둥근 한쪽 모서리 45"/>
          <p:cNvSpPr/>
          <p:nvPr>
            <p:custDataLst>
              <p:tags r:id="rId24"/>
            </p:custDataLst>
          </p:nvPr>
        </p:nvSpPr>
        <p:spPr>
          <a:xfrm>
            <a:off x="16383000" y="4395470"/>
            <a:ext cx="15706090" cy="8949055"/>
          </a:xfrm>
          <a:prstGeom prst="round1Rect">
            <a:avLst>
              <a:gd name="adj" fmla="val 14284"/>
            </a:avLst>
          </a:prstGeom>
          <a:noFill/>
          <a:ln w="12700">
            <a:solidFill>
              <a:srgbClr val="002D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dirty="0"/>
          </a:p>
        </p:txBody>
      </p:sp>
      <p:sp>
        <p:nvSpPr>
          <p:cNvPr id="144" name="사각형: 둥근 모서리 42"/>
          <p:cNvSpPr/>
          <p:nvPr>
            <p:custDataLst>
              <p:tags r:id="rId25"/>
            </p:custDataLst>
          </p:nvPr>
        </p:nvSpPr>
        <p:spPr>
          <a:xfrm>
            <a:off x="16555811" y="3991826"/>
            <a:ext cx="5448395" cy="820616"/>
          </a:xfrm>
          <a:prstGeom prst="roundRect">
            <a:avLst/>
          </a:prstGeom>
          <a:solidFill>
            <a:srgbClr val="002D8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기존</a:t>
            </a:r>
            <a:r>
              <a:rPr lang="en-US" altLang="ko-KR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ko-KR" altLang="en-US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선형모델과</a:t>
            </a:r>
            <a:r>
              <a:rPr lang="en-US" altLang="ko-KR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</a:t>
            </a:r>
            <a:r>
              <a:rPr lang="ko-KR" altLang="en-US" sz="3200" b="1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비교</a:t>
            </a:r>
            <a:endParaRPr lang="ko-KR" altLang="en-US" sz="3200" b="1" dirty="0"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147" name="TextBox 50"/>
          <p:cNvSpPr txBox="1"/>
          <p:nvPr>
            <p:custDataLst>
              <p:tags r:id="rId26"/>
            </p:custDataLst>
          </p:nvPr>
        </p:nvSpPr>
        <p:spPr>
          <a:xfrm>
            <a:off x="16817975" y="5023485"/>
            <a:ext cx="14401165" cy="4756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논문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()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를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참고하여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선형모델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수식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endParaRPr lang="en-US" altLang="ko-KR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文本框 148"/>
              <p:cNvSpPr txBox="1"/>
              <p:nvPr/>
            </p:nvSpPr>
            <p:spPr>
              <a:xfrm>
                <a:off x="16817975" y="5608320"/>
                <a:ext cx="14803120" cy="15316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𝐿𝑃𝑉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×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𝑃𝑅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𝑝𝑎𝑛𝑒𝑙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×(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×(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𝑝𝑎𝑛𝑒𝑙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𝑆𝑇𝐶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𝑝𝑎𝑛𝑒𝑙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𝑎𝑏𝑡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×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×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32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9" name="文本框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7975" y="5608320"/>
                <a:ext cx="14803120" cy="1531620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50"/>
          <p:cNvSpPr txBox="1"/>
          <p:nvPr>
            <p:custDataLst>
              <p:tags r:id="rId28"/>
            </p:custDataLst>
          </p:nvPr>
        </p:nvSpPr>
        <p:spPr>
          <a:xfrm>
            <a:off x="16817975" y="5795010"/>
            <a:ext cx="3433445" cy="2576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r>
              <a:rPr lang="en-US" sz="10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I : global radiation at the titled surface(W/m2)</a:t>
            </a:r>
            <a:endParaRPr lang="en-US" sz="10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r>
              <a:rPr lang="en-US" sz="10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abt = ambient temp</a:t>
            </a:r>
            <a:endParaRPr lang="en-US" sz="10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r>
              <a:rPr lang="en-US" sz="10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v= wind speed</a:t>
            </a:r>
            <a:endParaRPr lang="en-US" sz="10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r>
              <a:rPr lang="en-US" sz="10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Epv = solar pv radiation(W/m2)</a:t>
            </a:r>
            <a:endParaRPr lang="en-US" sz="10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r>
              <a:rPr lang="en-US" sz="10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Lamda_LPV = 0.47 land-use factor or packing factor</a:t>
            </a:r>
            <a:endParaRPr lang="en-US" sz="10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r>
              <a:rPr lang="en-US" sz="10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PR = 0.85 Performance ratio expressing the difference between performace under standard test conditions and the actual output of the system due to losses from sub-optimal angles, as well as cable and inverter losses </a:t>
            </a:r>
            <a:endParaRPr lang="en-US" sz="10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r>
              <a:rPr lang="en-US" sz="10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gamma = -0.005, T_stc = 25, c1 = 4.3, c2 = 0.943, c3=0.028, c4=-1.528</a:t>
            </a:r>
            <a:endParaRPr lang="en-US" sz="10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sp>
        <p:nvSpPr>
          <p:cNvPr id="151" name="TextBox 50"/>
          <p:cNvSpPr txBox="1"/>
          <p:nvPr>
            <p:custDataLst>
              <p:tags r:id="rId29"/>
            </p:custDataLst>
          </p:nvPr>
        </p:nvSpPr>
        <p:spPr>
          <a:xfrm>
            <a:off x="16817975" y="7896225"/>
            <a:ext cx="14401165" cy="4756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사용한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변수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기온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풍속</a:t>
            </a:r>
            <a:r>
              <a:rPr lang="en-US" altLang="ko-KR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sz="2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일사량</a:t>
            </a:r>
            <a:endParaRPr lang="ko-KR" altLang="en-US" sz="2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24535" y="32938720"/>
            <a:ext cx="6242685" cy="4309110"/>
          </a:xfrm>
          <a:prstGeom prst="rect">
            <a:avLst/>
          </a:prstGeom>
        </p:spPr>
      </p:pic>
      <p:pic>
        <p:nvPicPr>
          <p:cNvPr id="5" name="图片 4"/>
          <p:cNvPicPr/>
          <p:nvPr>
            <p:custDataLst>
              <p:tags r:id="rId32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6967220" y="35894645"/>
            <a:ext cx="8728710" cy="1176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>
            <p:custDataLst>
              <p:tags r:id="rId34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7036435" y="32801560"/>
            <a:ext cx="8592820" cy="243776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11410950" y="8855710"/>
            <a:ext cx="4320540" cy="3225800"/>
            <a:chOff x="17970" y="14018"/>
            <a:chExt cx="6804" cy="5080"/>
          </a:xfrm>
        </p:grpSpPr>
        <p:grpSp>
          <p:nvGrpSpPr>
            <p:cNvPr id="8" name="组合 7"/>
            <p:cNvGrpSpPr/>
            <p:nvPr/>
          </p:nvGrpSpPr>
          <p:grpSpPr>
            <a:xfrm>
              <a:off x="17970" y="14018"/>
              <a:ext cx="6804" cy="5081"/>
              <a:chOff x="18047" y="18150"/>
              <a:chExt cx="6804" cy="5081"/>
            </a:xfrm>
          </p:grpSpPr>
          <p:sp>
            <p:nvSpPr>
              <p:cNvPr id="112" name="TextBox 48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18047" y="22611"/>
                <a:ext cx="6804" cy="62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ko-KR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그림 </a:t>
                </a:r>
                <a:r>
                  <a:rPr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 </a:t>
                </a:r>
                <a:r>
                  <a:rPr lang="ko-KR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발전소와</a:t>
                </a:r>
                <a:r>
                  <a:rPr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ko-KR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관측소</a:t>
                </a:r>
                <a:r>
                  <a:rPr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ko-KR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위치</a:t>
                </a:r>
                <a:r>
                  <a:rPr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ko-KR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표시</a:t>
                </a:r>
                <a:endPara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41" name="图片 40"/>
              <p:cNvPicPr>
                <a:picLocks noChangeAspect="1"/>
              </p:cNvPicPr>
              <p:nvPr>
                <p:custDataLst>
                  <p:tags r:id="rId37"/>
                </p:custDataLst>
              </p:nvPr>
            </p:nvPicPr>
            <p:blipFill>
              <a:blip r:embed="rId38"/>
              <a:srcRect l="23874" t="14269" r="20703" b="24765"/>
              <a:stretch>
                <a:fillRect/>
              </a:stretch>
            </p:blipFill>
            <p:spPr>
              <a:xfrm>
                <a:off x="18449" y="18150"/>
                <a:ext cx="6000" cy="4404"/>
              </a:xfrm>
              <a:prstGeom prst="rect">
                <a:avLst/>
              </a:prstGeom>
            </p:spPr>
          </p:pic>
        </p:grpSp>
        <p:sp>
          <p:nvSpPr>
            <p:cNvPr id="69" name="矩形 68"/>
            <p:cNvSpPr/>
            <p:nvPr>
              <p:custDataLst>
                <p:tags r:id="rId39"/>
              </p:custDataLst>
            </p:nvPr>
          </p:nvSpPr>
          <p:spPr>
            <a:xfrm>
              <a:off x="22390" y="16687"/>
              <a:ext cx="1296" cy="460"/>
            </a:xfrm>
            <a:prstGeom prst="rect">
              <a:avLst/>
            </a:prstGeom>
            <a:solidFill>
              <a:srgbClr val="37A7D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ko-KR" altLang="en-US" sz="16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  <a:sym typeface="+mn-ea"/>
                </a:rPr>
                <a:t>발전소</a:t>
              </a:r>
              <a:endParaRPr lang="ko-KR" altLang="zh-CN" sz="16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1709" y="14863"/>
              <a:ext cx="1296" cy="460"/>
            </a:xfrm>
            <a:prstGeom prst="rect">
              <a:avLst/>
            </a:prstGeom>
            <a:solidFill>
              <a:srgbClr val="CB3B2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ko-KR" altLang="en-US" sz="1600" dirty="0"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  <a:sym typeface="+mn-ea"/>
                </a:rPr>
                <a:t>관측소</a:t>
              </a:r>
              <a:endParaRPr lang="ko-KR" altLang="zh-CN" sz="1600"/>
            </a:p>
          </p:txBody>
        </p:sp>
      </p:grpSp>
      <p:pic>
        <p:nvPicPr>
          <p:cNvPr id="104" name="图片 103"/>
          <p:cNvPicPr/>
          <p:nvPr>
            <p:custDataLst>
              <p:tags r:id="rId40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756285" y="12195175"/>
            <a:ext cx="7080250" cy="28054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>
            <p:custDataLst>
              <p:tags r:id="rId42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8130540" y="12195175"/>
            <a:ext cx="7345680" cy="29108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Box 48"/>
          <p:cNvSpPr txBox="1"/>
          <p:nvPr>
            <p:custDataLst>
              <p:tags r:id="rId44"/>
            </p:custDataLst>
          </p:nvPr>
        </p:nvSpPr>
        <p:spPr>
          <a:xfrm>
            <a:off x="678815" y="15000605"/>
            <a:ext cx="9121775" cy="394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그림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관측소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자료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기간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(2013-2022)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동안의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시간별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온도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변화율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7" name="图片 106"/>
          <p:cNvPicPr>
            <a:picLocks noChangeAspect="1"/>
          </p:cNvPicPr>
          <p:nvPr>
            <p:custDataLst>
              <p:tags r:id="rId45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909955" y="18087975"/>
            <a:ext cx="7106920" cy="2816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4" name="图片 123"/>
          <p:cNvPicPr/>
          <p:nvPr>
            <p:custDataLst>
              <p:tags r:id="rId47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8272145" y="21113115"/>
            <a:ext cx="7459345" cy="6931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图片 107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909638" y="20904200"/>
            <a:ext cx="7106400" cy="281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910273" y="23873460"/>
            <a:ext cx="7106400" cy="281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图片 109"/>
          <p:cNvPicPr/>
          <p:nvPr>
            <p:custDataLst>
              <p:tags r:id="rId53"/>
            </p:custDataLst>
          </p:nvPr>
        </p:nvPicPr>
        <p:blipFill>
          <a:blip r:embed="rId54"/>
          <a:stretch>
            <a:fillRect/>
          </a:stretch>
        </p:blipFill>
        <p:spPr>
          <a:xfrm>
            <a:off x="8412480" y="18087975"/>
            <a:ext cx="7063740" cy="30251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5"/>
          <p:cNvPicPr/>
          <p:nvPr>
            <p:custDataLst>
              <p:tags r:id="rId55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16817975" y="8755380"/>
            <a:ext cx="7259320" cy="33229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18051145" y="12533630"/>
            <a:ext cx="2043430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RMSE: 7.2470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COMMONDATA" val="eyJoZGlkIjoiYjY5ZGU5ZjllMGUxZjZmNWQ1ODkwZmE0NGZlYzg1OGU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2939</Words>
  <Application>WPS 演示</Application>
  <PresentationFormat>사용자 지정</PresentationFormat>
  <Paragraphs>112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Arial</vt:lpstr>
      <vt:lpstr>SimSun</vt:lpstr>
      <vt:lpstr>Wingdings</vt:lpstr>
      <vt:lpstr>G마켓 산스 Medium</vt:lpstr>
      <vt:lpstr>나눔스퀘어 네오 OTF ExtraBold</vt:lpstr>
      <vt:lpstr>한컴 고딕</vt:lpstr>
      <vt:lpstr>나눔스퀘어 네오 OTF Regular</vt:lpstr>
      <vt:lpstr>Cambria Math</vt:lpstr>
      <vt:lpstr>MS Mincho</vt:lpstr>
      <vt:lpstr>Calibri</vt:lpstr>
      <vt:lpstr>함초롬바탕 확장B</vt:lpstr>
      <vt:lpstr>바탕체</vt:lpstr>
      <vt:lpstr>맑은 고딕</vt:lpstr>
      <vt:lpstr>Microsoft YaHei</vt:lpstr>
      <vt:lpstr>Arial Unicode MS</vt:lpstr>
      <vt:lpstr>Calibri Light</vt:lpstr>
      <vt:lpstr>DengXian</vt:lpstr>
      <vt:lpstr>Office 테마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수진</dc:creator>
  <cp:lastModifiedBy>石木木</cp:lastModifiedBy>
  <cp:revision>157</cp:revision>
  <cp:lastPrinted>2023-04-05T08:27:00Z</cp:lastPrinted>
  <dcterms:created xsi:type="dcterms:W3CDTF">2023-04-02T15:47:00Z</dcterms:created>
  <dcterms:modified xsi:type="dcterms:W3CDTF">2023-10-04T08:57:22Z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21FFF5A2341D4444A92292483D9D669A_13</vt:lpwstr>
  </property>
  <property fmtid="{D5CDD505-2E9C-101B-9397-08002B2CF9AE}" pid="3" name="KSOProductBuildVer">
    <vt:lpwstr>2052-12.1.0.15398</vt:lpwstr>
  </property>
</Properties>
</file>