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71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8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WYeqmR9ak22o4avIwkUGIQUy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9DE04-A10E-4B08-8B62-A7D7D60F0C0E}">
  <a:tblStyle styleId="{EEB9DE04-A10E-4B08-8B62-A7D7D60F0C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5947F-74EB-43EF-A700-9E5CE9315D9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22F9B34-BFC6-4264-A0F5-1FBC38D97F46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289BCD34-0E33-45DD-9A06-802DD9C93A60}" type="parTrans" cxnId="{DF289F2F-7270-4C89-BC29-2E47A451F686}">
      <dgm:prSet/>
      <dgm:spPr/>
      <dgm:t>
        <a:bodyPr/>
        <a:lstStyle/>
        <a:p>
          <a:pPr latinLnBrk="1"/>
          <a:endParaRPr lang="ko-KR" altLang="en-US"/>
        </a:p>
      </dgm:t>
    </dgm:pt>
    <dgm:pt modelId="{C64EFCDC-C6CA-46B9-9663-ABEC549BCCDC}" type="sibTrans" cxnId="{DF289F2F-7270-4C89-BC29-2E47A451F686}">
      <dgm:prSet/>
      <dgm:spPr/>
      <dgm:t>
        <a:bodyPr/>
        <a:lstStyle/>
        <a:p>
          <a:pPr latinLnBrk="1"/>
          <a:endParaRPr lang="ko-KR" altLang="en-US"/>
        </a:p>
      </dgm:t>
    </dgm:pt>
    <dgm:pt modelId="{EFD4D832-8D94-48B6-AFE3-CC279508C0DD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청년</a:t>
          </a:r>
          <a:r>
            <a:rPr lang="en-US" altLang="ko-KR" sz="16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,1</a:t>
          </a:r>
          <a:r>
            <a:rPr lang="ko-KR" altLang="en-US" sz="16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 가구</a:t>
          </a:r>
          <a:endParaRPr lang="ko-KR" altLang="en-US" sz="1600" dirty="0">
            <a:solidFill>
              <a:schemeClr val="bg1"/>
            </a:solidFill>
            <a:latin typeface="휴먼둥근헤드라인" panose="02030504000101010101" pitchFamily="18" charset="-127"/>
            <a:ea typeface="휴먼둥근헤드라인" panose="02030504000101010101" pitchFamily="18" charset="-127"/>
          </a:endParaRPr>
        </a:p>
      </dgm:t>
    </dgm:pt>
    <dgm:pt modelId="{B7F62FBD-23C3-454E-949C-5CC6BCE415D2}" type="parTrans" cxnId="{8752FD17-B716-4B4B-B0EE-0680FC68F8A4}">
      <dgm:prSet/>
      <dgm:spPr/>
      <dgm:t>
        <a:bodyPr/>
        <a:lstStyle/>
        <a:p>
          <a:pPr latinLnBrk="1"/>
          <a:endParaRPr lang="ko-KR" altLang="en-US"/>
        </a:p>
      </dgm:t>
    </dgm:pt>
    <dgm:pt modelId="{06A0EB2E-03E4-466F-83FE-DF212298FDB2}" type="sibTrans" cxnId="{8752FD17-B716-4B4B-B0EE-0680FC68F8A4}">
      <dgm:prSet/>
      <dgm:spPr/>
      <dgm:t>
        <a:bodyPr/>
        <a:lstStyle/>
        <a:p>
          <a:pPr latinLnBrk="1"/>
          <a:endParaRPr lang="ko-KR" altLang="en-US"/>
        </a:p>
      </dgm:t>
    </dgm:pt>
    <dgm:pt modelId="{5087D66F-52A3-4B28-9CEB-911D0BA4A5F5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52032EEB-BC06-4FD9-8BF8-BA3365749B82}" type="sibTrans" cxnId="{FB18D6DC-BCE2-4E1C-BA4E-0E7E63EEBADA}">
      <dgm:prSet/>
      <dgm:spPr/>
      <dgm:t>
        <a:bodyPr/>
        <a:lstStyle/>
        <a:p>
          <a:pPr latinLnBrk="1"/>
          <a:endParaRPr lang="ko-KR" altLang="en-US"/>
        </a:p>
      </dgm:t>
    </dgm:pt>
    <dgm:pt modelId="{FE05DC56-0381-4FFC-999C-E4343757F5CE}" type="parTrans" cxnId="{FB18D6DC-BCE2-4E1C-BA4E-0E7E63EEBADA}">
      <dgm:prSet/>
      <dgm:spPr/>
      <dgm:t>
        <a:bodyPr/>
        <a:lstStyle/>
        <a:p>
          <a:pPr latinLnBrk="1"/>
          <a:endParaRPr lang="ko-KR" altLang="en-US"/>
        </a:p>
      </dgm:t>
    </dgm:pt>
    <dgm:pt modelId="{54AB37F8-EC99-47D0-841B-51A9B7790D7C}" type="pres">
      <dgm:prSet presAssocID="{DAB5947F-74EB-43EF-A700-9E5CE9315D9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680C81-1322-4F56-9EF5-9593EF6EDE4F}" type="pres">
      <dgm:prSet presAssocID="{DAB5947F-74EB-43EF-A700-9E5CE9315D9A}" presName="ellipse" presStyleLbl="trBgShp" presStyleIdx="0" presStyleCnt="1" custScaleX="176011"/>
      <dgm:spPr>
        <a:solidFill>
          <a:schemeClr val="accent1">
            <a:lumMod val="40000"/>
            <a:lumOff val="60000"/>
            <a:alpha val="40000"/>
          </a:schemeClr>
        </a:solidFill>
      </dgm:spPr>
    </dgm:pt>
    <dgm:pt modelId="{F923662B-4263-4D4E-99B8-B7C44C3E0F21}" type="pres">
      <dgm:prSet presAssocID="{DAB5947F-74EB-43EF-A700-9E5CE9315D9A}" presName="arrow1" presStyleLbl="fgShp" presStyleIdx="0" presStyleCnt="1" custScaleY="119242" custLinFactNeighborX="23751" custLinFactNeighborY="2311"/>
      <dgm:spPr/>
    </dgm:pt>
    <dgm:pt modelId="{E1901F02-DCAC-4B1D-A463-5965F60129FA}" type="pres">
      <dgm:prSet presAssocID="{DAB5947F-74EB-43EF-A700-9E5CE9315D9A}" presName="rectangle" presStyleLbl="revTx" presStyleIdx="0" presStyleCnt="1" custScaleX="138649" custScaleY="145723" custLinFactNeighborX="10690" custLinFactNeighborY="185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189A6A-83C0-4C76-A452-A9BA27D89623}" type="pres">
      <dgm:prSet presAssocID="{5087D66F-52A3-4B28-9CEB-911D0BA4A5F5}" presName="item1" presStyleLbl="node1" presStyleIdx="0" presStyleCnt="2" custScaleX="235853" custLinFactNeighborX="28437" custLinFactNeighborY="-104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E00F58-99D6-460E-98B8-815B506A1E87}" type="pres">
      <dgm:prSet presAssocID="{EFD4D832-8D94-48B6-AFE3-CC279508C0DD}" presName="item2" presStyleLbl="node1" presStyleIdx="1" presStyleCnt="2" custScaleX="247768" custLinFactNeighborX="-9573" custLinFactNeighborY="-185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EC2DE0-CA7E-4970-A001-46FE98B1E97A}" type="pres">
      <dgm:prSet presAssocID="{DAB5947F-74EB-43EF-A700-9E5CE9315D9A}" presName="funnel" presStyleLbl="trAlignAcc1" presStyleIdx="0" presStyleCnt="1" custScaleX="171679" custLinFactNeighborX="3295" custLinFactNeighborY="24"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</dgm:ptLst>
  <dgm:cxnLst>
    <dgm:cxn modelId="{997D6428-050E-45AD-9095-2D0768223815}" type="presOf" srcId="{DAB5947F-74EB-43EF-A700-9E5CE9315D9A}" destId="{54AB37F8-EC99-47D0-841B-51A9B7790D7C}" srcOrd="0" destOrd="0" presId="urn:microsoft.com/office/officeart/2005/8/layout/funnel1"/>
    <dgm:cxn modelId="{FB18D6DC-BCE2-4E1C-BA4E-0E7E63EEBADA}" srcId="{DAB5947F-74EB-43EF-A700-9E5CE9315D9A}" destId="{5087D66F-52A3-4B28-9CEB-911D0BA4A5F5}" srcOrd="1" destOrd="0" parTransId="{FE05DC56-0381-4FFC-999C-E4343757F5CE}" sibTransId="{52032EEB-BC06-4FD9-8BF8-BA3365749B82}"/>
    <dgm:cxn modelId="{DF289F2F-7270-4C89-BC29-2E47A451F686}" srcId="{DAB5947F-74EB-43EF-A700-9E5CE9315D9A}" destId="{822F9B34-BFC6-4264-A0F5-1FBC38D97F46}" srcOrd="0" destOrd="0" parTransId="{289BCD34-0E33-45DD-9A06-802DD9C93A60}" sibTransId="{C64EFCDC-C6CA-46B9-9663-ABEC549BCCDC}"/>
    <dgm:cxn modelId="{638ADDDE-A86E-4AA5-91BF-DD9B2C872D02}" type="presOf" srcId="{822F9B34-BFC6-4264-A0F5-1FBC38D97F46}" destId="{90E00F58-99D6-460E-98B8-815B506A1E87}" srcOrd="0" destOrd="0" presId="urn:microsoft.com/office/officeart/2005/8/layout/funnel1"/>
    <dgm:cxn modelId="{04238D24-E82B-4744-B5C7-48D97A59A66F}" type="presOf" srcId="{EFD4D832-8D94-48B6-AFE3-CC279508C0DD}" destId="{E1901F02-DCAC-4B1D-A463-5965F60129FA}" srcOrd="0" destOrd="0" presId="urn:microsoft.com/office/officeart/2005/8/layout/funnel1"/>
    <dgm:cxn modelId="{E38B4871-190D-40DF-AA3B-81B5080282DD}" type="presOf" srcId="{5087D66F-52A3-4B28-9CEB-911D0BA4A5F5}" destId="{A1189A6A-83C0-4C76-A452-A9BA27D89623}" srcOrd="0" destOrd="0" presId="urn:microsoft.com/office/officeart/2005/8/layout/funnel1"/>
    <dgm:cxn modelId="{8752FD17-B716-4B4B-B0EE-0680FC68F8A4}" srcId="{DAB5947F-74EB-43EF-A700-9E5CE9315D9A}" destId="{EFD4D832-8D94-48B6-AFE3-CC279508C0DD}" srcOrd="2" destOrd="0" parTransId="{B7F62FBD-23C3-454E-949C-5CC6BCE415D2}" sibTransId="{06A0EB2E-03E4-466F-83FE-DF212298FDB2}"/>
    <dgm:cxn modelId="{6089EFE5-1671-4B77-8D18-7B9BE98FCFD4}" type="presParOf" srcId="{54AB37F8-EC99-47D0-841B-51A9B7790D7C}" destId="{B4680C81-1322-4F56-9EF5-9593EF6EDE4F}" srcOrd="0" destOrd="0" presId="urn:microsoft.com/office/officeart/2005/8/layout/funnel1"/>
    <dgm:cxn modelId="{59202E7B-11E7-4695-9B56-8F6552D25CD1}" type="presParOf" srcId="{54AB37F8-EC99-47D0-841B-51A9B7790D7C}" destId="{F923662B-4263-4D4E-99B8-B7C44C3E0F21}" srcOrd="1" destOrd="0" presId="urn:microsoft.com/office/officeart/2005/8/layout/funnel1"/>
    <dgm:cxn modelId="{93D2F779-7CAC-49D4-8E30-3491C6F50845}" type="presParOf" srcId="{54AB37F8-EC99-47D0-841B-51A9B7790D7C}" destId="{E1901F02-DCAC-4B1D-A463-5965F60129FA}" srcOrd="2" destOrd="0" presId="urn:microsoft.com/office/officeart/2005/8/layout/funnel1"/>
    <dgm:cxn modelId="{1B4B274B-9D9C-44A5-BE21-723BC49E7433}" type="presParOf" srcId="{54AB37F8-EC99-47D0-841B-51A9B7790D7C}" destId="{A1189A6A-83C0-4C76-A452-A9BA27D89623}" srcOrd="3" destOrd="0" presId="urn:microsoft.com/office/officeart/2005/8/layout/funnel1"/>
    <dgm:cxn modelId="{20580CB5-AAB2-43D8-A430-10AFBCE92A8A}" type="presParOf" srcId="{54AB37F8-EC99-47D0-841B-51A9B7790D7C}" destId="{90E00F58-99D6-460E-98B8-815B506A1E87}" srcOrd="4" destOrd="0" presId="urn:microsoft.com/office/officeart/2005/8/layout/funnel1"/>
    <dgm:cxn modelId="{8E293C61-FA7F-48CA-83AF-608E2F005113}" type="presParOf" srcId="{54AB37F8-EC99-47D0-841B-51A9B7790D7C}" destId="{12EC2DE0-CA7E-4970-A001-46FE98B1E97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80C81-1322-4F56-9EF5-9593EF6EDE4F}">
      <dsp:nvSpPr>
        <dsp:cNvPr id="0" name=""/>
        <dsp:cNvSpPr/>
      </dsp:nvSpPr>
      <dsp:spPr>
        <a:xfrm>
          <a:off x="2516057" y="31828"/>
          <a:ext cx="2353432" cy="464355"/>
        </a:xfrm>
        <a:prstGeom prst="ellipse">
          <a:avLst/>
        </a:prstGeom>
        <a:solidFill>
          <a:schemeClr val="accent1">
            <a:lumMod val="40000"/>
            <a:lumOff val="6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662B-4263-4D4E-99B8-B7C44C3E0F21}">
      <dsp:nvSpPr>
        <dsp:cNvPr id="0" name=""/>
        <dsp:cNvSpPr/>
      </dsp:nvSpPr>
      <dsp:spPr>
        <a:xfrm>
          <a:off x="3626828" y="1156753"/>
          <a:ext cx="259126" cy="19775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01F02-DCAC-4B1D-A463-5965F60129FA}">
      <dsp:nvSpPr>
        <dsp:cNvPr id="0" name=""/>
        <dsp:cNvSpPr/>
      </dsp:nvSpPr>
      <dsp:spPr>
        <a:xfrm>
          <a:off x="2965546" y="1230461"/>
          <a:ext cx="1724527" cy="453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청년</a:t>
          </a:r>
          <a:r>
            <a:rPr lang="en-US" altLang="ko-KR" sz="1600" kern="12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,1</a:t>
          </a:r>
          <a:r>
            <a:rPr lang="ko-KR" altLang="en-US" sz="1600" kern="12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 가구</a:t>
          </a:r>
          <a:endParaRPr lang="ko-KR" altLang="en-US" sz="1600" kern="1200" dirty="0">
            <a:solidFill>
              <a:schemeClr val="bg1"/>
            </a:solidFill>
            <a:latin typeface="휴먼둥근헤드라인" panose="02030504000101010101" pitchFamily="18" charset="-127"/>
            <a:ea typeface="휴먼둥근헤드라인" panose="02030504000101010101" pitchFamily="18" charset="-127"/>
          </a:endParaRPr>
        </a:p>
      </dsp:txBody>
      <dsp:txXfrm>
        <a:off x="2965546" y="1230461"/>
        <a:ext cx="1724527" cy="453128"/>
      </dsp:txXfrm>
    </dsp:sp>
    <dsp:sp modelId="{A1189A6A-83C0-4C76-A452-A9BA27D89623}">
      <dsp:nvSpPr>
        <dsp:cNvPr id="0" name=""/>
        <dsp:cNvSpPr/>
      </dsp:nvSpPr>
      <dsp:spPr>
        <a:xfrm>
          <a:off x="3326158" y="483477"/>
          <a:ext cx="1100084" cy="46642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</a:t>
          </a:r>
          <a:endParaRPr lang="ko-KR" altLang="en-US" sz="2100" kern="1200" dirty="0"/>
        </a:p>
      </dsp:txBody>
      <dsp:txXfrm>
        <a:off x="3487262" y="551784"/>
        <a:ext cx="777876" cy="329814"/>
      </dsp:txXfrm>
    </dsp:sp>
    <dsp:sp modelId="{90E00F58-99D6-460E-98B8-815B506A1E87}">
      <dsp:nvSpPr>
        <dsp:cNvPr id="0" name=""/>
        <dsp:cNvSpPr/>
      </dsp:nvSpPr>
      <dsp:spPr>
        <a:xfrm>
          <a:off x="2787326" y="95436"/>
          <a:ext cx="1155659" cy="46642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</a:t>
          </a:r>
          <a:endParaRPr lang="ko-KR" altLang="en-US" sz="2100" kern="1200" dirty="0"/>
        </a:p>
      </dsp:txBody>
      <dsp:txXfrm>
        <a:off x="2956568" y="163743"/>
        <a:ext cx="817175" cy="329814"/>
      </dsp:txXfrm>
    </dsp:sp>
    <dsp:sp modelId="{12EC2DE0-CA7E-4970-A001-46FE98B1E97A}">
      <dsp:nvSpPr>
        <dsp:cNvPr id="0" name=""/>
        <dsp:cNvSpPr/>
      </dsp:nvSpPr>
      <dsp:spPr>
        <a:xfrm>
          <a:off x="2497035" y="-24900"/>
          <a:ext cx="2491250" cy="116088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6139796c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06139796c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06139796c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406139796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14ca9af84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214ca9af84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3004174d1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3004174d1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14ca9af84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214ca9af84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9873D5-9770-23B1-D2BB-48B87391B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17607C1-BCBD-DD00-40E0-9E50388315B1}"/>
              </a:ext>
            </a:extLst>
          </p:cNvPr>
          <p:cNvSpPr/>
          <p:nvPr/>
        </p:nvSpPr>
        <p:spPr>
          <a:xfrm rot="766787">
            <a:off x="-417039" y="4643235"/>
            <a:ext cx="7487513" cy="2932103"/>
          </a:xfrm>
          <a:custGeom>
            <a:avLst/>
            <a:gdLst>
              <a:gd name="connsiteX0" fmla="*/ 0 w 7487513"/>
              <a:gd name="connsiteY0" fmla="*/ 0 h 2932103"/>
              <a:gd name="connsiteX1" fmla="*/ 7487513 w 7487513"/>
              <a:gd name="connsiteY1" fmla="*/ 0 h 2932103"/>
              <a:gd name="connsiteX2" fmla="*/ 7487513 w 7487513"/>
              <a:gd name="connsiteY2" fmla="*/ 1384613 h 2932103"/>
              <a:gd name="connsiteX3" fmla="*/ 665070 w 7487513"/>
              <a:gd name="connsiteY3" fmla="*/ 2932103 h 293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7513" h="2932103">
                <a:moveTo>
                  <a:pt x="0" y="0"/>
                </a:moveTo>
                <a:lnTo>
                  <a:pt x="7487513" y="0"/>
                </a:lnTo>
                <a:lnTo>
                  <a:pt x="7487513" y="1384613"/>
                </a:lnTo>
                <a:lnTo>
                  <a:pt x="665070" y="2932103"/>
                </a:lnTo>
                <a:close/>
              </a:path>
            </a:pathLst>
          </a:custGeom>
          <a:gradFill>
            <a:gsLst>
              <a:gs pos="50000">
                <a:srgbClr val="002060"/>
              </a:gs>
              <a:gs pos="0">
                <a:srgbClr val="002060">
                  <a:alpha val="35000"/>
                </a:srgbClr>
              </a:gs>
              <a:gs pos="100000">
                <a:srgbClr val="00206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F6FA5B-5267-FE41-F2E8-3BB10D5CB11C}"/>
              </a:ext>
            </a:extLst>
          </p:cNvPr>
          <p:cNvGrpSpPr/>
          <p:nvPr/>
        </p:nvGrpSpPr>
        <p:grpSpPr>
          <a:xfrm>
            <a:off x="0" y="6705600"/>
            <a:ext cx="12192000" cy="152400"/>
            <a:chOff x="0" y="0"/>
            <a:chExt cx="12192000" cy="152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697725-7EE4-6546-23F0-A59F467E85F7}"/>
                </a:ext>
              </a:extLst>
            </p:cNvPr>
            <p:cNvSpPr/>
            <p:nvPr/>
          </p:nvSpPr>
          <p:spPr>
            <a:xfrm>
              <a:off x="0" y="0"/>
              <a:ext cx="12192000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62D184-313F-0E7C-A623-D5BBDEB76EC4}"/>
                </a:ext>
              </a:extLst>
            </p:cNvPr>
            <p:cNvSpPr/>
            <p:nvPr/>
          </p:nvSpPr>
          <p:spPr>
            <a:xfrm>
              <a:off x="0" y="0"/>
              <a:ext cx="1943100" cy="152400"/>
            </a:xfrm>
            <a:prstGeom prst="rect">
              <a:avLst/>
            </a:prstGeom>
            <a:solidFill>
              <a:srgbClr val="FAA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900C1A-0255-1999-5C5A-CAA8BE4BB735}"/>
              </a:ext>
            </a:extLst>
          </p:cNvPr>
          <p:cNvGrpSpPr/>
          <p:nvPr/>
        </p:nvGrpSpPr>
        <p:grpSpPr>
          <a:xfrm>
            <a:off x="0" y="1409701"/>
            <a:ext cx="12192000" cy="5448299"/>
            <a:chOff x="0" y="1409700"/>
            <a:chExt cx="12192000" cy="5448299"/>
          </a:xfrm>
          <a:gradFill>
            <a:gsLst>
              <a:gs pos="50000">
                <a:srgbClr val="002060"/>
              </a:gs>
              <a:gs pos="0">
                <a:srgbClr val="002060">
                  <a:alpha val="35000"/>
                </a:srgbClr>
              </a:gs>
              <a:gs pos="100000">
                <a:srgbClr val="002060"/>
              </a:gs>
            </a:gsLst>
            <a:lin ang="4800000" scaled="0"/>
          </a:gra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18C6D2-FBB1-DF38-EFFE-5FF5CA979926}"/>
                </a:ext>
              </a:extLst>
            </p:cNvPr>
            <p:cNvSpPr/>
            <p:nvPr/>
          </p:nvSpPr>
          <p:spPr>
            <a:xfrm>
              <a:off x="0" y="4737099"/>
              <a:ext cx="12192000" cy="212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FDA9D5A-96DD-9FDC-3129-06D77191E12A}"/>
                </a:ext>
              </a:extLst>
            </p:cNvPr>
            <p:cNvSpPr/>
            <p:nvPr/>
          </p:nvSpPr>
          <p:spPr>
            <a:xfrm flipH="1">
              <a:off x="0" y="1409700"/>
              <a:ext cx="12192000" cy="33432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0E6320-8A8E-BBBF-D8FF-E6D88E67A9CF}"/>
              </a:ext>
            </a:extLst>
          </p:cNvPr>
          <p:cNvCxnSpPr>
            <a:cxnSpLocks/>
          </p:cNvCxnSpPr>
          <p:nvPr/>
        </p:nvCxnSpPr>
        <p:spPr>
          <a:xfrm>
            <a:off x="5502166" y="3918857"/>
            <a:ext cx="6102459" cy="0"/>
          </a:xfrm>
          <a:prstGeom prst="line">
            <a:avLst/>
          </a:prstGeom>
          <a:ln w="952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6A748-CC44-E89B-44C0-72697F014D69}"/>
              </a:ext>
            </a:extLst>
          </p:cNvPr>
          <p:cNvSpPr txBox="1"/>
          <p:nvPr/>
        </p:nvSpPr>
        <p:spPr>
          <a:xfrm>
            <a:off x="3326717" y="2332194"/>
            <a:ext cx="8352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3200" b="1" dirty="0" smtClean="0">
              <a:solidFill>
                <a:srgbClr val="1155CC"/>
              </a:solidFill>
            </a:endParaRPr>
          </a:p>
          <a:p>
            <a:pPr algn="r"/>
            <a:r>
              <a:rPr lang="ko-KR" altLang="en-US" sz="3200" b="1" dirty="0" smtClean="0">
                <a:solidFill>
                  <a:schemeClr val="bg1"/>
                </a:solidFill>
              </a:rPr>
              <a:t>서울시 청년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인 가구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3200" b="1" dirty="0">
                <a:solidFill>
                  <a:schemeClr val="bg1"/>
                </a:solidFill>
              </a:rPr>
              <a:t>임대주택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청약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경쟁률 </a:t>
            </a:r>
            <a:r>
              <a:rPr lang="ko-KR" altLang="en-US" sz="3200" b="1" dirty="0">
                <a:solidFill>
                  <a:schemeClr val="bg1"/>
                </a:solidFill>
              </a:rPr>
              <a:t>예측 서비스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EEAC90-C5BF-004C-7B16-65CE5FF0A15E}"/>
              </a:ext>
            </a:extLst>
          </p:cNvPr>
          <p:cNvSpPr txBox="1"/>
          <p:nvPr/>
        </p:nvSpPr>
        <p:spPr>
          <a:xfrm>
            <a:off x="8841455" y="3967464"/>
            <a:ext cx="399913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 </a:t>
            </a:r>
            <a:r>
              <a:rPr lang="ko-KR" altLang="en-US" sz="1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기획의도</a:t>
            </a:r>
            <a:endParaRPr lang="en-US" altLang="ko-KR" sz="14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 </a:t>
            </a:r>
            <a:r>
              <a:rPr lang="ko-KR" altLang="en-US" sz="1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목표</a:t>
            </a:r>
            <a:endParaRPr lang="en-US" altLang="ko-KR" sz="1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 </a:t>
            </a:r>
            <a:r>
              <a:rPr lang="ko-KR" altLang="en-US" sz="1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목표</a:t>
            </a:r>
            <a:endParaRPr lang="en-US" altLang="ko-KR" sz="1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 </a:t>
            </a:r>
            <a:r>
              <a:rPr lang="ko-KR" altLang="en-US" sz="1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기대효과</a:t>
            </a:r>
            <a:endParaRPr lang="en-US" altLang="ko-KR" sz="1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7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/>
        </p:nvSpPr>
        <p:spPr>
          <a:xfrm>
            <a:off x="1429128" y="775619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2469300" y="4062703"/>
            <a:ext cx="7483592" cy="87906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914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서울에서 독립을 시작하려는</a:t>
            </a:r>
            <a:r>
              <a:rPr lang="en-US" altLang="ko-KR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무주택 청년들의 </a:t>
            </a:r>
            <a:r>
              <a:rPr lang="ko-KR" sz="2800" b="1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임대주택 </a:t>
            </a:r>
            <a:r>
              <a:rPr lang="ko-KR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획득이 용이함   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2469300" y="2461741"/>
            <a:ext cx="7391700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970" marR="5080" lvl="0" indent="-38290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 smtClean="0">
                <a:latin typeface="Malgun Gothic"/>
                <a:ea typeface="Malgun Gothic"/>
                <a:cs typeface="Malgun Gothic"/>
                <a:sym typeface="Malgun Gothic"/>
              </a:rPr>
              <a:t>청년</a:t>
            </a:r>
            <a:r>
              <a:rPr lang="en-US" altLang="ko-KR" sz="2400" b="1" dirty="0" smtClean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400" b="1" dirty="0" err="1" smtClean="0">
                <a:latin typeface="Malgun Gothic"/>
                <a:ea typeface="Malgun Gothic"/>
                <a:cs typeface="Malgun Gothic"/>
                <a:sym typeface="Malgun Gothic"/>
              </a:rPr>
              <a:t>인가구</a:t>
            </a:r>
            <a:r>
              <a:rPr lang="ko-KR" sz="2400" b="1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임대주택 </a:t>
            </a:r>
            <a:r>
              <a:rPr lang="ko-KR" sz="2400" b="1" dirty="0" smtClean="0">
                <a:solidFill>
                  <a:srgbClr val="00AFE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경쟁률을 </a:t>
            </a:r>
            <a:endParaRPr lang="en-US" altLang="ko-KR" sz="2400" b="1" dirty="0" smtClean="0">
              <a:solidFill>
                <a:srgbClr val="00AF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 smtClean="0">
                <a:solidFill>
                  <a:srgbClr val="00AF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r>
              <a:rPr lang="ko-KR" sz="2400" b="1" dirty="0" smtClean="0">
                <a:latin typeface="Malgun Gothic"/>
                <a:ea typeface="Malgun Gothic"/>
                <a:cs typeface="Malgun Gothic"/>
                <a:sym typeface="Malgun Gothic"/>
              </a:rPr>
              <a:t>하여 </a:t>
            </a:r>
            <a:r>
              <a:rPr 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보여줌으로써 </a:t>
            </a:r>
            <a:endParaRPr lang="en-US" altLang="ko-KR" sz="2400" b="1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 smtClean="0">
                <a:latin typeface="Malgun Gothic"/>
                <a:ea typeface="Malgun Gothic"/>
                <a:cs typeface="Malgun Gothic"/>
                <a:sym typeface="Malgun Gothic"/>
              </a:rPr>
              <a:t>어떤 </a:t>
            </a:r>
            <a:r>
              <a:rPr 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지역에 </a:t>
            </a:r>
            <a:r>
              <a:rPr lang="ko-KR" sz="2400" b="1" dirty="0">
                <a:solidFill>
                  <a:srgbClr val="00AF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청약 신청</a:t>
            </a:r>
            <a:r>
              <a:rPr 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을 넣으면 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좋을지 신청자의 결정에 도움을 줌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10</a:t>
            </a:r>
            <a:endParaRPr dirty="0"/>
          </a:p>
        </p:txBody>
      </p:sp>
      <p:sp>
        <p:nvSpPr>
          <p:cNvPr id="9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err="1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인가구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g2406139796c_2_25"/>
          <p:cNvGraphicFramePr/>
          <p:nvPr>
            <p:extLst>
              <p:ext uri="{D42A27DB-BD31-4B8C-83A1-F6EECF244321}">
                <p14:modId xmlns:p14="http://schemas.microsoft.com/office/powerpoint/2010/main" val="1953763596"/>
              </p:ext>
            </p:extLst>
          </p:nvPr>
        </p:nvGraphicFramePr>
        <p:xfrm>
          <a:off x="557936" y="2705607"/>
          <a:ext cx="11040075" cy="3588900"/>
        </p:xfrm>
        <a:graphic>
          <a:graphicData uri="http://schemas.openxmlformats.org/drawingml/2006/table">
            <a:tbl>
              <a:tblPr firstRow="1" bandRow="1">
                <a:noFill/>
                <a:tableStyleId>{EEB9DE04-A10E-4B08-8B62-A7D7D60F0C0E}</a:tableStyleId>
              </a:tblPr>
              <a:tblGrid>
                <a:gridCol w="5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2023-05-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1p – </a:t>
                      </a:r>
                      <a:r>
                        <a:rPr 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11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기획안 초기 내용 작성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박예린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12" name="Google Shape;112;g2406139796c_2_25"/>
          <p:cNvGrpSpPr/>
          <p:nvPr/>
        </p:nvGrpSpPr>
        <p:grpSpPr>
          <a:xfrm>
            <a:off x="557783" y="2319527"/>
            <a:ext cx="56515" cy="212216"/>
            <a:chOff x="557783" y="2319527"/>
            <a:chExt cx="56515" cy="212216"/>
          </a:xfrm>
        </p:grpSpPr>
        <p:sp>
          <p:nvSpPr>
            <p:cNvPr id="113" name="Google Shape;113;g2406139796c_2_25"/>
            <p:cNvSpPr/>
            <p:nvPr/>
          </p:nvSpPr>
          <p:spPr>
            <a:xfrm>
              <a:off x="557783" y="2319527"/>
              <a:ext cx="56515" cy="81280"/>
            </a:xfrm>
            <a:custGeom>
              <a:avLst/>
              <a:gdLst/>
              <a:ahLst/>
              <a:cxnLst/>
              <a:rect l="l" t="t" r="r" b="b"/>
              <a:pathLst>
                <a:path w="56515" h="81280" extrusionOk="0">
                  <a:moveTo>
                    <a:pt x="0" y="80771"/>
                  </a:moveTo>
                  <a:lnTo>
                    <a:pt x="56387" y="80771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0" y="80771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2406139796c_2_25"/>
            <p:cNvSpPr/>
            <p:nvPr/>
          </p:nvSpPr>
          <p:spPr>
            <a:xfrm>
              <a:off x="557783" y="2400299"/>
              <a:ext cx="56515" cy="131444"/>
            </a:xfrm>
            <a:custGeom>
              <a:avLst/>
              <a:gdLst/>
              <a:ahLst/>
              <a:cxnLst/>
              <a:rect l="l" t="t" r="r" b="b"/>
              <a:pathLst>
                <a:path w="56515" h="131444" extrusionOk="0">
                  <a:moveTo>
                    <a:pt x="563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56387" y="131063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g2406139796c_2_25"/>
          <p:cNvSpPr txBox="1"/>
          <p:nvPr/>
        </p:nvSpPr>
        <p:spPr>
          <a:xfrm>
            <a:off x="664870" y="2285492"/>
            <a:ext cx="17970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 History</a:t>
            </a:r>
            <a:endParaRPr sz="1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2406139796c_2_25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err="1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인가구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06139796c_2_11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2406139796c_2_11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2406139796c_2_11"/>
          <p:cNvSpPr txBox="1"/>
          <p:nvPr/>
        </p:nvSpPr>
        <p:spPr>
          <a:xfrm>
            <a:off x="3258750" y="1464975"/>
            <a:ext cx="5674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ko-KR" sz="1800" b="1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·30대의 1인가구 </a:t>
            </a:r>
            <a:r>
              <a:rPr lang="ko-KR" sz="1800" b="1">
                <a:solidFill>
                  <a:srgbClr val="202124"/>
                </a:solidFill>
                <a:highlight>
                  <a:srgbClr val="FFFFFF"/>
                </a:highlight>
              </a:rPr>
              <a:t>비율은</a:t>
            </a:r>
            <a:r>
              <a:rPr lang="ko-KR" sz="1800" b="1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점점 높아</a:t>
            </a:r>
            <a:r>
              <a:rPr lang="ko-KR" sz="1800" b="1">
                <a:solidFill>
                  <a:srgbClr val="202124"/>
                </a:solidFill>
                <a:highlight>
                  <a:srgbClr val="FFFFFF"/>
                </a:highlight>
              </a:rPr>
              <a:t>지고 있으나</a:t>
            </a:r>
            <a:endParaRPr sz="1800" b="1" i="0" u="none" strike="noStrike" cap="non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</a:rPr>
              <a:t>1인가구의 67.7%는 연 소득 3000만원 ↓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g2406139796c_2_11"/>
          <p:cNvPicPr preferRelativeResize="0"/>
          <p:nvPr/>
        </p:nvPicPr>
        <p:blipFill rotWithShape="1">
          <a:blip r:embed="rId3">
            <a:alphaModFix/>
          </a:blip>
          <a:srcRect r="52079"/>
          <a:stretch/>
        </p:blipFill>
        <p:spPr>
          <a:xfrm>
            <a:off x="550870" y="2846125"/>
            <a:ext cx="36516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406139796c_2_11"/>
          <p:cNvSpPr/>
          <p:nvPr/>
        </p:nvSpPr>
        <p:spPr>
          <a:xfrm>
            <a:off x="346650" y="2667725"/>
            <a:ext cx="11498700" cy="3795300"/>
          </a:xfrm>
          <a:prstGeom prst="rect">
            <a:avLst/>
          </a:prstGeom>
          <a:noFill/>
          <a:ln w="12700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g2406139796c_2_11"/>
          <p:cNvPicPr preferRelativeResize="0"/>
          <p:nvPr/>
        </p:nvPicPr>
        <p:blipFill rotWithShape="1">
          <a:blip r:embed="rId4">
            <a:alphaModFix/>
          </a:blip>
          <a:srcRect t="4798" b="2745"/>
          <a:stretch/>
        </p:blipFill>
        <p:spPr>
          <a:xfrm>
            <a:off x="7720450" y="2846125"/>
            <a:ext cx="3842807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406139796c_2_11"/>
          <p:cNvPicPr preferRelativeResize="0"/>
          <p:nvPr/>
        </p:nvPicPr>
        <p:blipFill rotWithShape="1">
          <a:blip r:embed="rId3">
            <a:alphaModFix/>
          </a:blip>
          <a:srcRect l="52079"/>
          <a:stretch/>
        </p:blipFill>
        <p:spPr>
          <a:xfrm>
            <a:off x="4270195" y="2837788"/>
            <a:ext cx="36516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406139796c_2_11"/>
          <p:cNvSpPr txBox="1"/>
          <p:nvPr/>
        </p:nvSpPr>
        <p:spPr>
          <a:xfrm>
            <a:off x="629500" y="2667725"/>
            <a:ext cx="740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*출처 : https://www.sisajournal.com/news/articleView.html?idxno=243189</a:t>
            </a:r>
            <a:endParaRPr sz="1100">
              <a:solidFill>
                <a:srgbClr val="C9C9C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2406139796c_2_11"/>
          <p:cNvSpPr txBox="1"/>
          <p:nvPr/>
        </p:nvSpPr>
        <p:spPr>
          <a:xfrm>
            <a:off x="7697750" y="2591525"/>
            <a:ext cx="392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*출처 : https://www.joongang.co.kr/article/25123816#home</a:t>
            </a:r>
            <a:endParaRPr sz="1100">
              <a:solidFill>
                <a:srgbClr val="C9C9C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3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err="1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인가구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1429128" y="775619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2090109" y="1440523"/>
            <a:ext cx="801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청년 1인 가구의 66.8%는 주거 대출 이자, 원금 상환, 월세 등 </a:t>
            </a:r>
            <a:r>
              <a:rPr lang="ko-KR" sz="1800" b="1">
                <a:solidFill>
                  <a:srgbClr val="00AFEF"/>
                </a:solidFill>
              </a:rPr>
              <a:t>금전적 </a:t>
            </a:r>
            <a:r>
              <a:rPr lang="ko-KR" sz="1800" b="1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부담</a:t>
            </a:r>
            <a:endParaRPr sz="1800" b="1" i="0" u="none" strike="noStrike" cap="none">
              <a:solidFill>
                <a:srgbClr val="00A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931597" y="1956333"/>
            <a:ext cx="801188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999999"/>
                </a:solidFill>
              </a:rPr>
              <a:t>-연령이 낮을수록, 점유형태가 불안정할수록 주거비용 부담을 느낌</a:t>
            </a:r>
            <a:endParaRPr sz="1200" b="1" i="0" u="none" strike="noStrike" cap="none">
              <a:solidFill>
                <a:srgbClr val="999999"/>
              </a:solidFill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931597" y="2769930"/>
            <a:ext cx="8011886" cy="3674413"/>
          </a:xfrm>
          <a:prstGeom prst="rect">
            <a:avLst/>
          </a:prstGeom>
          <a:noFill/>
          <a:ln w="12700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7762" y="2963344"/>
            <a:ext cx="7299552" cy="328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122" y="2769925"/>
            <a:ext cx="35623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</a:t>
            </a:r>
            <a:endParaRPr dirty="0"/>
          </a:p>
        </p:txBody>
      </p:sp>
      <p:sp>
        <p:nvSpPr>
          <p:cNvPr id="11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err="1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인가구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14ca9af84_5_20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214ca9af84_5_20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214ca9af84_5_20"/>
          <p:cNvSpPr txBox="1"/>
          <p:nvPr/>
        </p:nvSpPr>
        <p:spPr>
          <a:xfrm>
            <a:off x="3442257" y="1347948"/>
            <a:ext cx="499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/>
              <a:t>20~30대, 시세보다 2~30% 저렴한 </a:t>
            </a:r>
            <a:endParaRPr sz="18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00AFEF"/>
                </a:solidFill>
              </a:rPr>
              <a:t>임대주택</a:t>
            </a:r>
            <a:r>
              <a:rPr lang="ko-KR" sz="1800" b="1"/>
              <a:t> 청약공고 관심도 높아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214ca9af84_5_20"/>
          <p:cNvSpPr txBox="1"/>
          <p:nvPr/>
        </p:nvSpPr>
        <p:spPr>
          <a:xfrm>
            <a:off x="1931597" y="2014533"/>
            <a:ext cx="801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>
                <a:solidFill>
                  <a:srgbClr val="999999"/>
                </a:solidFill>
              </a:rPr>
              <a:t>- </a:t>
            </a:r>
            <a:r>
              <a:rPr lang="ko-KR" sz="1200" b="1" dirty="0">
                <a:solidFill>
                  <a:srgbClr val="999999"/>
                </a:solidFill>
              </a:rPr>
              <a:t>1인가구의 주거안정 정책 중 공공임대주택 공급 및 입주 요건 개선이 67.0점으로 가장 높아</a:t>
            </a:r>
            <a:endParaRPr sz="1200" b="1" i="0" u="none" strike="noStrike" cap="none" dirty="0">
              <a:solidFill>
                <a:srgbClr val="999999"/>
              </a:solidFill>
            </a:endParaRPr>
          </a:p>
        </p:txBody>
      </p:sp>
      <p:sp>
        <p:nvSpPr>
          <p:cNvPr id="152" name="Google Shape;152;g2214ca9af84_5_20"/>
          <p:cNvSpPr/>
          <p:nvPr/>
        </p:nvSpPr>
        <p:spPr>
          <a:xfrm>
            <a:off x="995100" y="2769925"/>
            <a:ext cx="10201800" cy="3674400"/>
          </a:xfrm>
          <a:prstGeom prst="rect">
            <a:avLst/>
          </a:prstGeom>
          <a:noFill/>
          <a:ln w="12700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214ca9af84_5_20"/>
          <p:cNvSpPr txBox="1"/>
          <p:nvPr/>
        </p:nvSpPr>
        <p:spPr>
          <a:xfrm>
            <a:off x="1931596" y="2286335"/>
            <a:ext cx="801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999999"/>
                </a:solidFill>
              </a:rPr>
              <a:t>-청년 1인가구가 다른 세대에 비해 주거 안정 정책이 필요하다고 응답함</a:t>
            </a:r>
            <a:endParaRPr sz="1200" b="1" i="0" u="none" strike="noStrike" cap="none">
              <a:solidFill>
                <a:srgbClr val="999999"/>
              </a:solidFill>
            </a:endParaRPr>
          </a:p>
        </p:txBody>
      </p:sp>
      <p:pic>
        <p:nvPicPr>
          <p:cNvPr id="155" name="Google Shape;155;g2214ca9af84_5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725" y="3046150"/>
            <a:ext cx="4748699" cy="33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214ca9af84_5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372" y="2693725"/>
            <a:ext cx="35623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214ca9af84_5_20"/>
          <p:cNvSpPr txBox="1"/>
          <p:nvPr/>
        </p:nvSpPr>
        <p:spPr>
          <a:xfrm>
            <a:off x="6216525" y="2746500"/>
            <a:ext cx="505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*출처 : https://newsis.com/view/?id=NISX20191126_0000841339&amp;cID=10201&amp;pID=10200</a:t>
            </a:r>
            <a:endParaRPr sz="9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943368D0-8C46-7530-D5E2-D485412C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18881"/>
              </p:ext>
            </p:extLst>
          </p:nvPr>
        </p:nvGraphicFramePr>
        <p:xfrm>
          <a:off x="1140372" y="3069600"/>
          <a:ext cx="5076152" cy="3340674"/>
        </p:xfrm>
        <a:graphic>
          <a:graphicData uri="http://schemas.openxmlformats.org/drawingml/2006/table">
            <a:tbl>
              <a:tblPr firstRow="1" bandRow="1"/>
              <a:tblGrid>
                <a:gridCol w="823274">
                  <a:extLst>
                    <a:ext uri="{9D8B030D-6E8A-4147-A177-3AD203B41FA5}">
                      <a16:colId xmlns:a16="http://schemas.microsoft.com/office/drawing/2014/main" val="1813249155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4052366183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4097481404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3668074799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3699450148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3788928991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3685394813"/>
                    </a:ext>
                  </a:extLst>
                </a:gridCol>
              </a:tblGrid>
              <a:tr h="84763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보증금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월세 등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주거비 보조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주택 관련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대출 및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이자 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공공임대주택 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공급 및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입주 요건 개선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자기소유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주택 개량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및 개보수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정보 제공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및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상담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07208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/>
                        <a:t>남성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65.8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67.2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21353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20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71.1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71.0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71.8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64.7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639716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30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69.0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67.7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68.6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64.8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66733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40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68.8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63.8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06065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50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64.2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61.0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221640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/>
                        <a:t>여성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66.5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66.2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649442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20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68.9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69.5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65.5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437466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30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70.7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009760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40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65.7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69.0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483358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50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61.7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506696"/>
                  </a:ext>
                </a:extLst>
              </a:tr>
            </a:tbl>
          </a:graphicData>
        </a:graphic>
      </p:graphicFrame>
      <p:sp>
        <p:nvSpPr>
          <p:cNvPr id="13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14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err="1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인가구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3004174d1_3_6"/>
          <p:cNvSpPr/>
          <p:nvPr/>
        </p:nvSpPr>
        <p:spPr>
          <a:xfrm>
            <a:off x="375375" y="2769925"/>
            <a:ext cx="11436300" cy="3674400"/>
          </a:xfrm>
          <a:prstGeom prst="rect">
            <a:avLst/>
          </a:prstGeom>
          <a:noFill/>
          <a:ln w="12700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223004174d1_3_6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223004174d1_3_6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23004174d1_3_6"/>
          <p:cNvSpPr txBox="1"/>
          <p:nvPr/>
        </p:nvSpPr>
        <p:spPr>
          <a:xfrm>
            <a:off x="3442244" y="1440536"/>
            <a:ext cx="499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/>
              <a:t>공급 물량에 비해 엄청난 </a:t>
            </a:r>
            <a:r>
              <a:rPr lang="ko-KR" sz="1800" b="1">
                <a:solidFill>
                  <a:srgbClr val="00AFEF"/>
                </a:solidFill>
              </a:rPr>
              <a:t>경쟁률</a:t>
            </a:r>
            <a:endParaRPr sz="1800" b="1" i="0" u="none" strike="noStrike" cap="none">
              <a:solidFill>
                <a:srgbClr val="00A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23004174d1_3_6"/>
          <p:cNvSpPr txBox="1"/>
          <p:nvPr/>
        </p:nvSpPr>
        <p:spPr>
          <a:xfrm>
            <a:off x="1931597" y="1842633"/>
            <a:ext cx="8011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dirty="0">
                <a:solidFill>
                  <a:srgbClr val="999999"/>
                </a:solidFill>
              </a:rPr>
              <a:t>-당해 </a:t>
            </a:r>
            <a:r>
              <a:rPr lang="ko-KR" sz="1200" b="1" dirty="0" smtClean="0">
                <a:solidFill>
                  <a:srgbClr val="999999"/>
                </a:solidFill>
              </a:rPr>
              <a:t>공고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의 </a:t>
            </a:r>
            <a:r>
              <a:rPr lang="ko-KR" altLang="en-US" sz="1200" b="1" dirty="0" err="1" smtClean="0">
                <a:solidFill>
                  <a:srgbClr val="999999"/>
                </a:solidFill>
              </a:rPr>
              <a:t>매물량이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 많지 않고</a:t>
            </a:r>
            <a:r>
              <a:rPr lang="ko-KR" sz="1200" b="1" dirty="0" smtClean="0">
                <a:solidFill>
                  <a:srgbClr val="999999"/>
                </a:solidFill>
              </a:rPr>
              <a:t> </a:t>
            </a:r>
            <a:endParaRPr lang="en-US" altLang="ko-KR" sz="1200" b="1" dirty="0" smtClean="0">
              <a:solidFill>
                <a:srgbClr val="9999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dirty="0" smtClean="0">
                <a:solidFill>
                  <a:srgbClr val="999999"/>
                </a:solidFill>
              </a:rPr>
              <a:t>어느 </a:t>
            </a:r>
            <a:r>
              <a:rPr lang="ko-KR" sz="1200" b="1" dirty="0">
                <a:solidFill>
                  <a:srgbClr val="999999"/>
                </a:solidFill>
              </a:rPr>
              <a:t>지역, 어떤 평수에 신청을 넣어야 당첨확률이 올라갈지 </a:t>
            </a:r>
            <a:endParaRPr sz="1200" b="1" dirty="0">
              <a:solidFill>
                <a:srgbClr val="9999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dirty="0">
                <a:solidFill>
                  <a:srgbClr val="999999"/>
                </a:solidFill>
              </a:rPr>
              <a:t>지표가 없어서 판단이 어려움</a:t>
            </a:r>
            <a:endParaRPr sz="1300" b="1" dirty="0">
              <a:solidFill>
                <a:srgbClr val="666666"/>
              </a:solidFill>
            </a:endParaRPr>
          </a:p>
        </p:txBody>
      </p:sp>
      <p:sp>
        <p:nvSpPr>
          <p:cNvPr id="187" name="Google Shape;187;g223004174d1_3_6"/>
          <p:cNvSpPr txBox="1"/>
          <p:nvPr/>
        </p:nvSpPr>
        <p:spPr>
          <a:xfrm>
            <a:off x="3980100" y="4977300"/>
            <a:ext cx="2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g223004174d1_3_6"/>
          <p:cNvPicPr preferRelativeResize="0"/>
          <p:nvPr/>
        </p:nvPicPr>
        <p:blipFill rotWithShape="1">
          <a:blip r:embed="rId3">
            <a:alphaModFix/>
          </a:blip>
          <a:srcRect t="47731"/>
          <a:stretch/>
        </p:blipFill>
        <p:spPr>
          <a:xfrm>
            <a:off x="441426" y="2996103"/>
            <a:ext cx="4639301" cy="325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23004174d1_3_6"/>
          <p:cNvSpPr txBox="1"/>
          <p:nvPr/>
        </p:nvSpPr>
        <p:spPr>
          <a:xfrm>
            <a:off x="5186975" y="6170975"/>
            <a:ext cx="505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*출처 :sh주택공사 </a:t>
            </a:r>
            <a:endParaRPr sz="9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14765" y="2996103"/>
            <a:ext cx="5991621" cy="3167630"/>
            <a:chOff x="5414765" y="2996103"/>
            <a:chExt cx="5991621" cy="316763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2313727-492A-C544-34D3-E347A25D6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4765" y="2996103"/>
              <a:ext cx="5991621" cy="316763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5861065-DD73-85BF-B2D2-C756DBA3DD98}"/>
                </a:ext>
              </a:extLst>
            </p:cNvPr>
            <p:cNvSpPr/>
            <p:nvPr/>
          </p:nvSpPr>
          <p:spPr>
            <a:xfrm>
              <a:off x="9856177" y="3683977"/>
              <a:ext cx="1550209" cy="247975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16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err="1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인가구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1429128" y="775619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2222500" y="1346463"/>
            <a:ext cx="7478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가구 임대주택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>
                <a:solidFill>
                  <a:schemeClr val="lt1"/>
                </a:solidFill>
                <a:highlight>
                  <a:srgbClr val="00A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경쟁률 예측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endParaRPr sz="1800" b="1" dirty="0">
              <a:solidFill>
                <a:schemeClr val="lt1"/>
              </a:solidFill>
              <a:highlight>
                <a:srgbClr val="4A86E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2431800" y="1808175"/>
            <a:ext cx="7269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sz="1200" b="1" dirty="0">
                <a:solidFill>
                  <a:srgbClr val="00AFEF"/>
                </a:solidFill>
              </a:rPr>
              <a:t>✓</a:t>
            </a:r>
            <a:r>
              <a:rPr lang="ko-KR" sz="1200" b="1" dirty="0">
                <a:solidFill>
                  <a:srgbClr val="999999"/>
                </a:solidFill>
                <a:highlight>
                  <a:srgbClr val="FFFFFF"/>
                </a:highlight>
              </a:rPr>
              <a:t>비싼 월세에 부담을 느끼는 1인가구 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청년</a:t>
            </a:r>
            <a:endParaRPr lang="en-US" altLang="ko-KR" sz="1200" b="1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endParaRPr sz="1200" b="1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sz="1200" b="1" dirty="0">
                <a:solidFill>
                  <a:srgbClr val="00AFEF"/>
                </a:solidFill>
                <a:highlight>
                  <a:schemeClr val="lt1"/>
                </a:highlight>
              </a:rPr>
              <a:t>✓</a:t>
            </a:r>
            <a:r>
              <a:rPr lang="ko-KR" sz="1200" b="1" dirty="0">
                <a:solidFill>
                  <a:srgbClr val="999999"/>
                </a:solidFill>
                <a:highlight>
                  <a:srgbClr val="FFFFFF"/>
                </a:highlight>
              </a:rPr>
              <a:t>치열한 임대주택 청약 경쟁률 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속에서</a:t>
            </a:r>
            <a:r>
              <a:rPr lang="en-US" alt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청약 신청</a:t>
            </a:r>
            <a:r>
              <a:rPr lang="ko-KR" altLang="en-US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의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ko-KR" sz="1200" b="1" dirty="0">
                <a:solidFill>
                  <a:srgbClr val="999999"/>
                </a:solidFill>
                <a:highlight>
                  <a:srgbClr val="FFFFFF"/>
                </a:highlight>
              </a:rPr>
              <a:t>지표가 필요한 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청년들</a:t>
            </a:r>
            <a:endParaRPr sz="1200" b="1" dirty="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8745" y="2763966"/>
            <a:ext cx="7126110" cy="3375225"/>
            <a:chOff x="2197490" y="2996817"/>
            <a:chExt cx="7126110" cy="337522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034E02-49C6-CFD1-C86E-4E8CB508D95D}"/>
                </a:ext>
              </a:extLst>
            </p:cNvPr>
            <p:cNvSpPr/>
            <p:nvPr/>
          </p:nvSpPr>
          <p:spPr>
            <a:xfrm>
              <a:off x="2197492" y="2996817"/>
              <a:ext cx="7126108" cy="3375225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025240-7043-1BD9-86B3-74EF6953BC9B}"/>
                </a:ext>
              </a:extLst>
            </p:cNvPr>
            <p:cNvSpPr/>
            <p:nvPr/>
          </p:nvSpPr>
          <p:spPr>
            <a:xfrm>
              <a:off x="2197490" y="3001512"/>
              <a:ext cx="7126110" cy="673552"/>
            </a:xfrm>
            <a:prstGeom prst="rect">
              <a:avLst/>
            </a:prstGeom>
            <a:solidFill>
              <a:srgbClr val="1E4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청약 경쟁률 예측 서비스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2E855A-D9A7-855F-BAEC-4268A21D013F}"/>
                </a:ext>
              </a:extLst>
            </p:cNvPr>
            <p:cNvSpPr/>
            <p:nvPr/>
          </p:nvSpPr>
          <p:spPr>
            <a:xfrm>
              <a:off x="2209993" y="3672547"/>
              <a:ext cx="7101104" cy="2052939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68F906F-E013-984E-C886-946CFE2F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490" y="3672547"/>
              <a:ext cx="7101102" cy="204891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3BBB83-55B2-2AD6-6B58-365CBF8B5856}"/>
                </a:ext>
              </a:extLst>
            </p:cNvPr>
            <p:cNvSpPr txBox="1"/>
            <p:nvPr/>
          </p:nvSpPr>
          <p:spPr>
            <a:xfrm>
              <a:off x="2397576" y="5840863"/>
              <a:ext cx="675217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서울시 </a:t>
              </a:r>
              <a:r>
                <a:rPr lang="ko-KR" altLang="en-US" sz="1000" b="1" dirty="0" smtClean="0"/>
                <a:t>지역별 </a:t>
              </a:r>
              <a:r>
                <a:rPr lang="en-US" altLang="ko-KR" sz="1000" b="1" dirty="0" smtClean="0"/>
                <a:t>LH, SH </a:t>
              </a:r>
              <a:r>
                <a:rPr lang="ko-KR" altLang="en-US" sz="1000" b="1" dirty="0" smtClean="0"/>
                <a:t>청년 임대주택의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경쟁률 분석 후 예측하여 시각화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645" y="3539780"/>
              <a:ext cx="3419736" cy="2397943"/>
            </a:xfrm>
            <a:prstGeom prst="rect">
              <a:avLst/>
            </a:prstGeom>
          </p:spPr>
        </p:pic>
      </p:grpSp>
      <p:sp>
        <p:nvSpPr>
          <p:cNvPr id="2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graphicFrame>
        <p:nvGraphicFramePr>
          <p:cNvPr id="3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58098"/>
              </p:ext>
            </p:extLst>
          </p:nvPr>
        </p:nvGraphicFramePr>
        <p:xfrm>
          <a:off x="656729" y="3676696"/>
          <a:ext cx="7389694" cy="165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err="1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인가구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14ca9af84_3_17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2214ca9af84_3_17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214ca9af84_3_17"/>
          <p:cNvSpPr txBox="1"/>
          <p:nvPr/>
        </p:nvSpPr>
        <p:spPr>
          <a:xfrm>
            <a:off x="3231897" y="1449333"/>
            <a:ext cx="572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임대주택 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주택형별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smtClean="0">
                <a:solidFill>
                  <a:srgbClr val="FFFFFF"/>
                </a:solidFill>
                <a:highlight>
                  <a:srgbClr val="00A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경쟁률</a:t>
            </a:r>
            <a:r>
              <a:rPr lang="en-US" altLang="ko-KR" sz="1800" b="1" dirty="0" smtClean="0">
                <a:solidFill>
                  <a:srgbClr val="FF0000"/>
                </a:solidFill>
                <a:highlight>
                  <a:srgbClr val="00A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smtClean="0">
                <a:solidFill>
                  <a:srgbClr val="FFFFFF"/>
                </a:solidFill>
                <a:highlight>
                  <a:srgbClr val="00A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endParaRPr sz="1800" b="1" dirty="0">
              <a:solidFill>
                <a:schemeClr val="lt1"/>
              </a:solidFill>
              <a:highlight>
                <a:srgbClr val="4A86E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214ca9af84_3_17"/>
          <p:cNvSpPr txBox="1"/>
          <p:nvPr/>
        </p:nvSpPr>
        <p:spPr>
          <a:xfrm>
            <a:off x="2798288" y="1791413"/>
            <a:ext cx="6332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sz="1200" b="1" dirty="0">
                <a:solidFill>
                  <a:srgbClr val="999999"/>
                </a:solidFill>
              </a:rPr>
              <a:t>-LH 한국 </a:t>
            </a:r>
            <a:r>
              <a:rPr lang="ko-KR" sz="1200" b="1" dirty="0" smtClean="0">
                <a:solidFill>
                  <a:srgbClr val="999999"/>
                </a:solidFill>
              </a:rPr>
              <a:t>토지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주택 </a:t>
            </a:r>
            <a:r>
              <a:rPr lang="ko-KR" sz="1200" b="1" dirty="0">
                <a:solidFill>
                  <a:srgbClr val="999999"/>
                </a:solidFill>
              </a:rPr>
              <a:t>공사, SH </a:t>
            </a:r>
            <a:r>
              <a:rPr lang="ko-KR" sz="1200" b="1" dirty="0" smtClean="0">
                <a:solidFill>
                  <a:srgbClr val="999999"/>
                </a:solidFill>
              </a:rPr>
              <a:t>서울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주택 </a:t>
            </a:r>
            <a:r>
              <a:rPr lang="ko-KR" sz="1200" b="1" dirty="0">
                <a:solidFill>
                  <a:srgbClr val="999999"/>
                </a:solidFill>
              </a:rPr>
              <a:t>도시 공사의 </a:t>
            </a:r>
            <a:endParaRPr sz="1200" b="1" dirty="0">
              <a:solidFill>
                <a:srgbClr val="99999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sz="1200" b="1" dirty="0">
                <a:solidFill>
                  <a:srgbClr val="999999"/>
                </a:solidFill>
              </a:rPr>
              <a:t>청년임대주택 청약 최종 경쟁률 </a:t>
            </a:r>
            <a:r>
              <a:rPr lang="ko-KR" sz="1200" b="1" dirty="0" smtClean="0">
                <a:solidFill>
                  <a:srgbClr val="999999"/>
                </a:solidFill>
              </a:rPr>
              <a:t>데이터를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지역별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00B0F0"/>
                </a:solidFill>
              </a:rPr>
              <a:t>평수별</a:t>
            </a:r>
            <a:r>
              <a:rPr lang="ko-KR" alt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로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나누어 분석하고 </a:t>
            </a:r>
            <a:endParaRPr lang="en-US" altLang="ko-KR" sz="1200" b="1" dirty="0" smtClean="0">
              <a:solidFill>
                <a:srgbClr val="99999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altLang="en-US" sz="1200" b="1" dirty="0" smtClean="0">
                <a:solidFill>
                  <a:srgbClr val="999999"/>
                </a:solidFill>
              </a:rPr>
              <a:t>지하철 역으로부터 거리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999999"/>
                </a:solidFill>
              </a:rPr>
              <a:t>매물량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, 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임대료 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등의 변수를 고려하여 </a:t>
            </a:r>
            <a:endParaRPr lang="en-US" altLang="ko-KR" sz="1200" b="1" dirty="0" smtClean="0">
              <a:solidFill>
                <a:srgbClr val="99999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sz="1200" b="1" dirty="0" smtClean="0">
                <a:solidFill>
                  <a:srgbClr val="999999"/>
                </a:solidFill>
              </a:rPr>
              <a:t>지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역</a:t>
            </a:r>
            <a:r>
              <a:rPr lang="ko-KR" sz="1200" b="1" dirty="0" smtClean="0">
                <a:solidFill>
                  <a:srgbClr val="999999"/>
                </a:solidFill>
              </a:rPr>
              <a:t>별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경쟁률을 </a:t>
            </a:r>
            <a:r>
              <a:rPr lang="ko-KR" sz="1200" b="1" dirty="0" smtClean="0">
                <a:solidFill>
                  <a:srgbClr val="999999"/>
                </a:solidFill>
              </a:rPr>
              <a:t>예측하여 </a:t>
            </a:r>
            <a:r>
              <a:rPr lang="ko-KR" sz="1200" b="1" dirty="0">
                <a:solidFill>
                  <a:srgbClr val="999999"/>
                </a:solidFill>
              </a:rPr>
              <a:t>보여준다.</a:t>
            </a:r>
            <a:endParaRPr sz="1200" b="1" dirty="0">
              <a:solidFill>
                <a:srgbClr val="999999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37088" y="3126220"/>
            <a:ext cx="6054912" cy="2818622"/>
            <a:chOff x="2346138" y="2678497"/>
            <a:chExt cx="9058674" cy="4216903"/>
          </a:xfrm>
        </p:grpSpPr>
        <p:pic>
          <p:nvPicPr>
            <p:cNvPr id="213" name="Google Shape;213;g2214ca9af84_3_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1863" y="4601100"/>
              <a:ext cx="1827225" cy="133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g2214ca9af84_3_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46138" y="3145900"/>
              <a:ext cx="9058674" cy="374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g2214ca9af84_3_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09360" y="2678497"/>
              <a:ext cx="4600333" cy="467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8</a:t>
            </a:r>
            <a:endParaRPr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28" y="3438637"/>
            <a:ext cx="3859693" cy="2014514"/>
          </a:xfrm>
          <a:prstGeom prst="rect">
            <a:avLst/>
          </a:prstGeom>
        </p:spPr>
      </p:pic>
      <p:sp>
        <p:nvSpPr>
          <p:cNvPr id="14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err="1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인가구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FBCAD9-650D-5CEF-4AA5-CC32A591855F}"/>
              </a:ext>
            </a:extLst>
          </p:cNvPr>
          <p:cNvGrpSpPr/>
          <p:nvPr/>
        </p:nvGrpSpPr>
        <p:grpSpPr>
          <a:xfrm>
            <a:off x="626261" y="1978389"/>
            <a:ext cx="3660378" cy="307777"/>
            <a:chOff x="1062223" y="3387091"/>
            <a:chExt cx="3660378" cy="30777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CEFF5A-9960-6FD9-5E93-257FAC33A65A}"/>
                </a:ext>
              </a:extLst>
            </p:cNvPr>
            <p:cNvGrpSpPr/>
            <p:nvPr/>
          </p:nvGrpSpPr>
          <p:grpSpPr>
            <a:xfrm>
              <a:off x="1062223" y="3429000"/>
              <a:ext cx="56357" cy="211964"/>
              <a:chOff x="703262" y="2420147"/>
              <a:chExt cx="56357" cy="21196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FCFD2D-573C-1F30-FCAF-1D0DE50C433C}"/>
                  </a:ext>
                </a:extLst>
              </p:cNvPr>
              <p:cNvSpPr/>
              <p:nvPr/>
            </p:nvSpPr>
            <p:spPr>
              <a:xfrm rot="5400000">
                <a:off x="685952" y="2437457"/>
                <a:ext cx="90976" cy="5635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1C41D94-6B9E-B77A-0891-F4D7354CB1D7}"/>
                  </a:ext>
                </a:extLst>
              </p:cNvPr>
              <p:cNvSpPr/>
              <p:nvPr/>
            </p:nvSpPr>
            <p:spPr>
              <a:xfrm rot="5400000">
                <a:off x="666538" y="2539031"/>
                <a:ext cx="129805" cy="56356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A746A-BFD9-70E8-F329-909BD68F41BB}"/>
                </a:ext>
              </a:extLst>
            </p:cNvPr>
            <p:cNvSpPr txBox="1"/>
            <p:nvPr/>
          </p:nvSpPr>
          <p:spPr>
            <a:xfrm>
              <a:off x="1090401" y="3387091"/>
              <a:ext cx="36322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/>
                <a:t>Development Goal</a:t>
              </a:r>
              <a:endParaRPr lang="ko-KR" altLang="en-US" sz="14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458B65F-8125-894C-9145-3C98DA6F4ED4}"/>
              </a:ext>
            </a:extLst>
          </p:cNvPr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DD933BA-5141-F14F-F0F9-E1DBF5E3D792}"/>
              </a:ext>
            </a:extLst>
          </p:cNvPr>
          <p:cNvGrpSpPr/>
          <p:nvPr/>
        </p:nvGrpSpPr>
        <p:grpSpPr>
          <a:xfrm>
            <a:off x="604838" y="2204343"/>
            <a:ext cx="10960100" cy="1003014"/>
            <a:chOff x="604838" y="1720948"/>
            <a:chExt cx="10960100" cy="10030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BB1FA8-7977-0024-BB93-A8E7AD0DCCC5}"/>
                </a:ext>
              </a:extLst>
            </p:cNvPr>
            <p:cNvGrpSpPr/>
            <p:nvPr/>
          </p:nvGrpSpPr>
          <p:grpSpPr>
            <a:xfrm>
              <a:off x="604838" y="1865134"/>
              <a:ext cx="10960100" cy="858828"/>
              <a:chOff x="604838" y="1865134"/>
              <a:chExt cx="10960100" cy="858828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0147C43-FEA2-2F54-5B37-6F1C982E7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38" y="1865134"/>
                <a:ext cx="1096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9EF21B6-24A9-8BF3-3776-65BB5310F69A}"/>
                  </a:ext>
                </a:extLst>
              </p:cNvPr>
              <p:cNvSpPr/>
              <p:nvPr/>
            </p:nvSpPr>
            <p:spPr>
              <a:xfrm>
                <a:off x="604838" y="1884930"/>
                <a:ext cx="10960100" cy="83604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F7BEF99-0604-3449-C96C-70F08CBD9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38" y="2723962"/>
                <a:ext cx="109601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542864C-5B3A-0622-D63D-10D9B4413AAE}"/>
                </a:ext>
              </a:extLst>
            </p:cNvPr>
            <p:cNvSpPr/>
            <p:nvPr/>
          </p:nvSpPr>
          <p:spPr>
            <a:xfrm>
              <a:off x="5951814" y="1720948"/>
              <a:ext cx="288371" cy="2883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B2C6AF-C6A4-7BC5-AE39-A075E24985AA}"/>
              </a:ext>
            </a:extLst>
          </p:cNvPr>
          <p:cNvSpPr txBox="1"/>
          <p:nvPr/>
        </p:nvSpPr>
        <p:spPr>
          <a:xfrm>
            <a:off x="3222800" y="2532399"/>
            <a:ext cx="573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지역별 경쟁률 예측 서비스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016C98-DAD0-824D-B49C-CF83B4C011EC}"/>
              </a:ext>
            </a:extLst>
          </p:cNvPr>
          <p:cNvSpPr txBox="1"/>
          <p:nvPr/>
        </p:nvSpPr>
        <p:spPr>
          <a:xfrm>
            <a:off x="4313766" y="2890589"/>
            <a:ext cx="3564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지역별 </a:t>
            </a:r>
            <a:r>
              <a:rPr lang="ko-KR" altLang="en-US" sz="1100" dirty="0" err="1" smtClean="0"/>
              <a:t>주택형별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경쟁률 </a:t>
            </a:r>
            <a:r>
              <a:rPr lang="ko-KR" altLang="en-US" sz="1100" dirty="0"/>
              <a:t>예측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EF0683-B230-23EB-9F95-1A02DD8F2748}"/>
              </a:ext>
            </a:extLst>
          </p:cNvPr>
          <p:cNvSpPr txBox="1"/>
          <p:nvPr/>
        </p:nvSpPr>
        <p:spPr>
          <a:xfrm>
            <a:off x="1494044" y="775619"/>
            <a:ext cx="36517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/>
              <a:t>개발 목표</a:t>
            </a:r>
          </a:p>
        </p:txBody>
      </p:sp>
      <p:sp>
        <p:nvSpPr>
          <p:cNvPr id="29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9</a:t>
            </a:r>
            <a:endParaRPr dirty="0"/>
          </a:p>
        </p:txBody>
      </p:sp>
      <p:sp>
        <p:nvSpPr>
          <p:cNvPr id="19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err="1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인가구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5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510</Words>
  <Application>Microsoft Office PowerPoint</Application>
  <PresentationFormat>와이드스크린</PresentationFormat>
  <Paragraphs>182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AppleSDGothicNeoB00</vt:lpstr>
      <vt:lpstr>Malgun Gothic</vt:lpstr>
      <vt:lpstr>Malgun Gothic</vt:lpstr>
      <vt:lpstr>맑은 고딕 Semilight</vt:lpstr>
      <vt:lpstr>휴먼둥근헤드라인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won</dc:creator>
  <cp:lastModifiedBy>user</cp:lastModifiedBy>
  <cp:revision>19</cp:revision>
  <dcterms:created xsi:type="dcterms:W3CDTF">2023-04-28T07:44:01Z</dcterms:created>
  <dcterms:modified xsi:type="dcterms:W3CDTF">2023-06-16T01:34:48Z</dcterms:modified>
</cp:coreProperties>
</file>