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71" r:id="rId2"/>
    <p:sldId id="258" r:id="rId3"/>
    <p:sldId id="261" r:id="rId4"/>
    <p:sldId id="263" r:id="rId5"/>
    <p:sldId id="264" r:id="rId6"/>
    <p:sldId id="265" r:id="rId7"/>
    <p:sldId id="267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gWYeqmR9ak22o4avIwkUGIQUyg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2965"/>
    <a:srgbClr val="69D8AD"/>
    <a:srgbClr val="88E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B9DE04-A10E-4B08-8B62-A7D7D60F0C0E}">
  <a:tblStyle styleId="{EEB9DE04-A10E-4B08-8B62-A7D7D60F0C0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06139796c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06139796c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14ca9af84_5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2214ca9af84_5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3004174d1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223004174d1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14ca9af84_3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g2214ca9af84_3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3.svg"/><Relationship Id="rId4" Type="http://schemas.openxmlformats.org/officeDocument/2006/relationships/image" Target="../media/image5.png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27"/>
            <a:ext cx="12192000" cy="5045765"/>
          </a:xfrm>
          <a:prstGeom prst="rect">
            <a:avLst/>
          </a:prstGeom>
        </p:spPr>
      </p:pic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A17607C1-BCBD-DD00-40E0-9E50388315B1}"/>
              </a:ext>
            </a:extLst>
          </p:cNvPr>
          <p:cNvSpPr/>
          <p:nvPr/>
        </p:nvSpPr>
        <p:spPr>
          <a:xfrm rot="766787">
            <a:off x="-417039" y="4643235"/>
            <a:ext cx="7487513" cy="2932103"/>
          </a:xfrm>
          <a:custGeom>
            <a:avLst/>
            <a:gdLst>
              <a:gd name="connsiteX0" fmla="*/ 0 w 7487513"/>
              <a:gd name="connsiteY0" fmla="*/ 0 h 2932103"/>
              <a:gd name="connsiteX1" fmla="*/ 7487513 w 7487513"/>
              <a:gd name="connsiteY1" fmla="*/ 0 h 2932103"/>
              <a:gd name="connsiteX2" fmla="*/ 7487513 w 7487513"/>
              <a:gd name="connsiteY2" fmla="*/ 1384613 h 2932103"/>
              <a:gd name="connsiteX3" fmla="*/ 665070 w 7487513"/>
              <a:gd name="connsiteY3" fmla="*/ 2932103 h 293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7513" h="2932103">
                <a:moveTo>
                  <a:pt x="0" y="0"/>
                </a:moveTo>
                <a:lnTo>
                  <a:pt x="7487513" y="0"/>
                </a:lnTo>
                <a:lnTo>
                  <a:pt x="7487513" y="1384613"/>
                </a:lnTo>
                <a:lnTo>
                  <a:pt x="665070" y="2932103"/>
                </a:lnTo>
                <a:close/>
              </a:path>
            </a:pathLst>
          </a:custGeom>
          <a:gradFill>
            <a:gsLst>
              <a:gs pos="50000">
                <a:srgbClr val="462965"/>
              </a:gs>
              <a:gs pos="0">
                <a:srgbClr val="002060">
                  <a:alpha val="35000"/>
                </a:srgbClr>
              </a:gs>
              <a:gs pos="100000">
                <a:srgbClr val="462965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2F6FA5B-5267-FE41-F2E8-3BB10D5CB11C}"/>
              </a:ext>
            </a:extLst>
          </p:cNvPr>
          <p:cNvGrpSpPr/>
          <p:nvPr/>
        </p:nvGrpSpPr>
        <p:grpSpPr>
          <a:xfrm>
            <a:off x="0" y="6705600"/>
            <a:ext cx="12192000" cy="152400"/>
            <a:chOff x="0" y="0"/>
            <a:chExt cx="12192000" cy="1524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A697725-7EE4-6546-23F0-A59F467E85F7}"/>
                </a:ext>
              </a:extLst>
            </p:cNvPr>
            <p:cNvSpPr/>
            <p:nvPr/>
          </p:nvSpPr>
          <p:spPr>
            <a:xfrm>
              <a:off x="0" y="0"/>
              <a:ext cx="12192000" cy="1524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762D184-313F-0E7C-A623-D5BBDEB76EC4}"/>
                </a:ext>
              </a:extLst>
            </p:cNvPr>
            <p:cNvSpPr/>
            <p:nvPr/>
          </p:nvSpPr>
          <p:spPr>
            <a:xfrm>
              <a:off x="0" y="0"/>
              <a:ext cx="1943100" cy="152400"/>
            </a:xfrm>
            <a:prstGeom prst="rect">
              <a:avLst/>
            </a:prstGeom>
            <a:solidFill>
              <a:srgbClr val="FAA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2900C1A-0255-1999-5C5A-CAA8BE4BB735}"/>
              </a:ext>
            </a:extLst>
          </p:cNvPr>
          <p:cNvGrpSpPr/>
          <p:nvPr/>
        </p:nvGrpSpPr>
        <p:grpSpPr>
          <a:xfrm>
            <a:off x="0" y="1409701"/>
            <a:ext cx="12192000" cy="5448299"/>
            <a:chOff x="0" y="1409700"/>
            <a:chExt cx="12192000" cy="5448299"/>
          </a:xfrm>
          <a:gradFill>
            <a:gsLst>
              <a:gs pos="50000">
                <a:srgbClr val="462965"/>
              </a:gs>
              <a:gs pos="0">
                <a:srgbClr val="002060">
                  <a:alpha val="35000"/>
                </a:srgbClr>
              </a:gs>
              <a:gs pos="100000">
                <a:srgbClr val="462965"/>
              </a:gs>
            </a:gsLst>
            <a:lin ang="4800000" scaled="0"/>
          </a:gradFill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B18C6D2-FBB1-DF38-EFFE-5FF5CA979926}"/>
                </a:ext>
              </a:extLst>
            </p:cNvPr>
            <p:cNvSpPr/>
            <p:nvPr/>
          </p:nvSpPr>
          <p:spPr>
            <a:xfrm>
              <a:off x="0" y="4737099"/>
              <a:ext cx="12192000" cy="212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4FDA9D5A-96DD-9FDC-3129-06D77191E12A}"/>
                </a:ext>
              </a:extLst>
            </p:cNvPr>
            <p:cNvSpPr/>
            <p:nvPr/>
          </p:nvSpPr>
          <p:spPr>
            <a:xfrm flipH="1">
              <a:off x="0" y="1409700"/>
              <a:ext cx="12192000" cy="334327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EE6A748-CC44-E89B-44C0-72697F014D69}"/>
              </a:ext>
            </a:extLst>
          </p:cNvPr>
          <p:cNvSpPr txBox="1"/>
          <p:nvPr/>
        </p:nvSpPr>
        <p:spPr>
          <a:xfrm>
            <a:off x="3326717" y="2332194"/>
            <a:ext cx="83529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ko-KR" sz="3200" b="1" dirty="0" smtClean="0">
              <a:solidFill>
                <a:srgbClr val="1155CC"/>
              </a:solidFill>
            </a:endParaRPr>
          </a:p>
          <a:p>
            <a:pPr algn="r"/>
            <a:r>
              <a:rPr lang="ko-KR" altLang="en-US" sz="3200" b="1" dirty="0" smtClean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서울시 청년 </a:t>
            </a:r>
            <a:r>
              <a:rPr lang="en-US" altLang="ko-KR" sz="3200" b="1" dirty="0" smtClean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</a:t>
            </a:r>
            <a:r>
              <a:rPr lang="ko-KR" altLang="en-US" sz="3200" b="1" dirty="0" smtClean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인 가구</a:t>
            </a:r>
            <a:endParaRPr lang="en-US" altLang="ko-KR" sz="3200" b="1" dirty="0" smtClean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  <a:p>
            <a:pPr algn="r"/>
            <a:r>
              <a:rPr lang="ko-KR" altLang="en-US" sz="3200" b="1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임대주택 </a:t>
            </a:r>
            <a:r>
              <a:rPr lang="ko-KR" altLang="en-US" sz="3200" b="1" dirty="0" smtClean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청약 </a:t>
            </a:r>
            <a:r>
              <a:rPr lang="ko-KR" altLang="en-US" sz="3200" b="1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예측 서비스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80E6320-8A8E-BBBF-D8FF-E6D88E67A9CF}"/>
              </a:ext>
            </a:extLst>
          </p:cNvPr>
          <p:cNvCxnSpPr>
            <a:cxnSpLocks/>
          </p:cNvCxnSpPr>
          <p:nvPr/>
        </p:nvCxnSpPr>
        <p:spPr>
          <a:xfrm>
            <a:off x="5502166" y="3918857"/>
            <a:ext cx="6102459" cy="0"/>
          </a:xfrm>
          <a:prstGeom prst="line">
            <a:avLst/>
          </a:prstGeom>
          <a:ln w="9525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5EEAC90-C5BF-004C-7B16-65CE5FF0A15E}"/>
              </a:ext>
            </a:extLst>
          </p:cNvPr>
          <p:cNvSpPr txBox="1"/>
          <p:nvPr/>
        </p:nvSpPr>
        <p:spPr>
          <a:xfrm>
            <a:off x="6871978" y="3983786"/>
            <a:ext cx="3999139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맑은 고딕 Semilight" panose="020B0502040204020203" pitchFamily="50" charset="-127"/>
              </a:rPr>
              <a:t>01 </a:t>
            </a:r>
            <a:r>
              <a:rPr lang="ko-KR" altLang="en-US" sz="1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맑은 고딕 Semilight" panose="020B0502040204020203" pitchFamily="50" charset="-127"/>
              </a:rPr>
              <a:t>기획의도</a:t>
            </a:r>
            <a:endParaRPr lang="en-US" altLang="ko-KR" sz="1400" b="1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  <a:cs typeface="맑은 고딕 Semilight" panose="020B0502040204020203" pitchFamily="50" charset="-127"/>
            </a:endParaRPr>
          </a:p>
          <a:p>
            <a:pPr>
              <a:lnSpc>
                <a:spcPts val="35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맑은 고딕 Semilight" panose="020B0502040204020203" pitchFamily="50" charset="-127"/>
              </a:rPr>
              <a:t>02 </a:t>
            </a:r>
            <a:r>
              <a:rPr lang="ko-KR" altLang="en-US" sz="1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맑은 고딕 Semilight" panose="020B0502040204020203" pitchFamily="50" charset="-127"/>
              </a:rPr>
              <a:t>프로젝트 목표</a:t>
            </a:r>
            <a:endParaRPr lang="en-US" altLang="ko-KR" sz="14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  <a:cs typeface="맑은 고딕 Semilight" panose="020B0502040204020203" pitchFamily="50" charset="-127"/>
            </a:endParaRPr>
          </a:p>
          <a:p>
            <a:pPr>
              <a:lnSpc>
                <a:spcPts val="35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맑은 고딕 Semilight" panose="020B0502040204020203" pitchFamily="50" charset="-127"/>
              </a:rPr>
              <a:t>03</a:t>
            </a:r>
            <a:r>
              <a:rPr lang="en-US" altLang="ko-KR" sz="1400" dirty="0" smtClean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맑은 고딕 Semilight" panose="020B0502040204020203" pitchFamily="50" charset="-127"/>
              </a:rPr>
              <a:t>기대효과</a:t>
            </a:r>
            <a:endParaRPr lang="en-US" altLang="ko-KR" sz="14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87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DC0C72-0909-FCD8-685E-050F78850E73}"/>
              </a:ext>
            </a:extLst>
          </p:cNvPr>
          <p:cNvSpPr/>
          <p:nvPr/>
        </p:nvSpPr>
        <p:spPr>
          <a:xfrm>
            <a:off x="0" y="775332"/>
            <a:ext cx="12192000" cy="43088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E83FE3A-76D0-9635-BA70-5DE59E2C34AA}"/>
              </a:ext>
            </a:extLst>
          </p:cNvPr>
          <p:cNvSpPr/>
          <p:nvPr/>
        </p:nvSpPr>
        <p:spPr>
          <a:xfrm>
            <a:off x="0" y="775331"/>
            <a:ext cx="155575" cy="430887"/>
          </a:xfrm>
          <a:prstGeom prst="rect">
            <a:avLst/>
          </a:prstGeom>
          <a:solidFill>
            <a:srgbClr val="4629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1" name="Google Shape;111;g2406139796c_2_25"/>
          <p:cNvGraphicFramePr/>
          <p:nvPr>
            <p:extLst>
              <p:ext uri="{D42A27DB-BD31-4B8C-83A1-F6EECF244321}">
                <p14:modId xmlns:p14="http://schemas.microsoft.com/office/powerpoint/2010/main" val="1801987468"/>
              </p:ext>
            </p:extLst>
          </p:nvPr>
        </p:nvGraphicFramePr>
        <p:xfrm>
          <a:off x="557936" y="2705607"/>
          <a:ext cx="11040075" cy="3588900"/>
        </p:xfrm>
        <a:graphic>
          <a:graphicData uri="http://schemas.openxmlformats.org/drawingml/2006/table">
            <a:tbl>
              <a:tblPr firstRow="1" bandRow="1">
                <a:noFill/>
                <a:tableStyleId>{EEB9DE04-A10E-4B08-8B62-A7D7D60F0C0E}</a:tableStyleId>
              </a:tblPr>
              <a:tblGrid>
                <a:gridCol w="5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1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00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rgbClr val="FFFFFF"/>
                          </a:solidFill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NO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63500" marB="0"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62965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 err="1">
                          <a:solidFill>
                            <a:srgbClr val="FFFFFF"/>
                          </a:solidFill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Version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6350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62965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 err="1" smtClean="0">
                          <a:solidFill>
                            <a:srgbClr val="FFFFFF"/>
                          </a:solidFill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Da</a:t>
                      </a:r>
                      <a:r>
                        <a:rPr lang="en-US" altLang="ko-KR" sz="1100" u="none" strike="noStrike" cap="none" dirty="0" smtClean="0">
                          <a:solidFill>
                            <a:srgbClr val="FFFFFF"/>
                          </a:solidFill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t</a:t>
                      </a:r>
                      <a:r>
                        <a:rPr lang="ko-KR" sz="1100" u="none" strike="noStrike" cap="none" dirty="0" err="1" smtClean="0">
                          <a:solidFill>
                            <a:srgbClr val="FFFFFF"/>
                          </a:solidFill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e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6350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62965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 err="1" smtClean="0">
                          <a:solidFill>
                            <a:srgbClr val="FFFFFF"/>
                          </a:solidFill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Pa</a:t>
                      </a:r>
                      <a:r>
                        <a:rPr lang="en-US" altLang="ko-KR" sz="1100" u="none" strike="noStrike" cap="none" dirty="0" smtClean="0">
                          <a:solidFill>
                            <a:srgbClr val="FFFFFF"/>
                          </a:solidFill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g</a:t>
                      </a:r>
                      <a:r>
                        <a:rPr lang="ko-KR" sz="1100" u="none" strike="noStrike" cap="none" dirty="0" err="1" smtClean="0">
                          <a:solidFill>
                            <a:srgbClr val="FFFFFF"/>
                          </a:solidFill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e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6350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629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 err="1">
                          <a:solidFill>
                            <a:srgbClr val="FFFFFF"/>
                          </a:solidFill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Description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6350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62965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 err="1">
                          <a:solidFill>
                            <a:srgbClr val="FFFFFF"/>
                          </a:solidFill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Name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6350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629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1</a:t>
                      </a: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64125" marB="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0.1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641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2023-05-</a:t>
                      </a:r>
                      <a:r>
                        <a:rPr lang="ko-KR" sz="11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en-US" altLang="ko-KR" sz="11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4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641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1p – </a:t>
                      </a:r>
                      <a:r>
                        <a:rPr lang="en-US" altLang="ko-KR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7p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641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기획안</a:t>
                      </a:r>
                      <a:r>
                        <a:rPr lang="ko-KR" sz="1100" u="none" strike="noStrike" cap="none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 초기 내용 작성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641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17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박</a:t>
                      </a:r>
                      <a:r>
                        <a:rPr lang="en-US" altLang="ko-KR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예</a:t>
                      </a:r>
                      <a:r>
                        <a:rPr lang="en-US" altLang="ko-KR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린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641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Times New Roman"/>
                          <a:sym typeface="Times New Roman"/>
                        </a:rPr>
                        <a:t>2</a:t>
                      </a:r>
                      <a:endParaRPr sz="11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Times New Roman"/>
                          <a:sym typeface="Times New Roman"/>
                        </a:rPr>
                        <a:t>0.2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Times New Roman"/>
                          <a:sym typeface="Times New Roman"/>
                        </a:rPr>
                        <a:t>2023-05-25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1p – 7p</a:t>
                      </a:r>
                      <a:endParaRPr lang="en-US" altLang="ko-KR"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Times New Roman"/>
                          <a:sym typeface="Times New Roman"/>
                        </a:rPr>
                        <a:t>기획안</a:t>
                      </a:r>
                      <a:r>
                        <a:rPr lang="ko-KR" altLang="en-US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Times New Roman"/>
                          <a:sym typeface="Times New Roman"/>
                        </a:rPr>
                        <a:t> 수정 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Times New Roman"/>
                          <a:sym typeface="Times New Roman"/>
                        </a:rPr>
                        <a:t>박 예</a:t>
                      </a:r>
                      <a:r>
                        <a:rPr lang="ko-KR" altLang="en-US" sz="1100" u="none" strike="noStrike" cap="none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Times New Roman"/>
                          <a:sym typeface="Times New Roman"/>
                        </a:rPr>
                        <a:t> 린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Times New Roman"/>
                          <a:sym typeface="Times New Roman"/>
                        </a:rPr>
                        <a:t>3</a:t>
                      </a:r>
                      <a:endParaRPr sz="11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Times New Roman"/>
                          <a:sym typeface="Times New Roman"/>
                        </a:rPr>
                        <a:t>0.</a:t>
                      </a:r>
                      <a:r>
                        <a:rPr lang="en-US" sz="1100" u="none" strike="noStrike" cap="none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Times New Roman"/>
                          <a:sym typeface="Times New Roman"/>
                        </a:rPr>
                        <a:t>3</a:t>
                      </a:r>
                      <a:endParaRPr lang="en-US" sz="1100" u="none" strike="noStrike" cap="none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Times New Roman"/>
                          <a:sym typeface="Times New Roman"/>
                        </a:rPr>
                        <a:t>2023-07-23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1p – 7p</a:t>
                      </a:r>
                      <a:endParaRPr lang="en-US" altLang="ko-KR"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Times New Roman"/>
                          <a:sym typeface="Times New Roman"/>
                        </a:rPr>
                        <a:t>기획안</a:t>
                      </a:r>
                      <a:r>
                        <a:rPr lang="ko-KR" altLang="en-US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Times New Roman"/>
                          <a:sym typeface="Times New Roman"/>
                        </a:rPr>
                        <a:t> 최종 수정 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Times New Roman"/>
                          <a:sym typeface="Times New Roman"/>
                        </a:rPr>
                        <a:t>박 예</a:t>
                      </a:r>
                      <a:r>
                        <a:rPr lang="ko-KR" altLang="en-US" sz="1100" u="none" strike="noStrike" cap="none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Times New Roman"/>
                          <a:sym typeface="Times New Roman"/>
                        </a:rPr>
                        <a:t> 린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5" name="Google Shape;115;g2406139796c_2_25"/>
          <p:cNvSpPr txBox="1"/>
          <p:nvPr/>
        </p:nvSpPr>
        <p:spPr>
          <a:xfrm>
            <a:off x="563274" y="2285492"/>
            <a:ext cx="1797000" cy="25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lvl="0"/>
            <a:r>
              <a:rPr lang="ko-KR" sz="1600" b="1" i="0" u="none" strike="noStrike" cap="none" dirty="0" err="1">
                <a:solidFill>
                  <a:srgbClr val="00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Document</a:t>
            </a:r>
            <a:r>
              <a:rPr lang="ko-KR" sz="1600" b="1" i="0" u="none" strike="noStrike" cap="none" dirty="0">
                <a:solidFill>
                  <a:srgbClr val="00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 </a:t>
            </a:r>
            <a:r>
              <a:rPr lang="en-US" altLang="ko-KR" sz="1600" b="1" dirty="0">
                <a:solidFill>
                  <a:schemeClr val="dk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History</a:t>
            </a:r>
            <a:endParaRPr lang="en-US" altLang="ko-KR" sz="1600" b="1" dirty="0">
              <a:solidFill>
                <a:schemeClr val="dk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  <a:cs typeface="Malgun Gothic"/>
              <a:sym typeface="Malgun Gothic"/>
            </a:endParaRPr>
          </a:p>
        </p:txBody>
      </p:sp>
      <p:sp>
        <p:nvSpPr>
          <p:cNvPr id="117" name="Google Shape;117;g2406139796c_2_25"/>
          <p:cNvSpPr txBox="1"/>
          <p:nvPr/>
        </p:nvSpPr>
        <p:spPr>
          <a:xfrm>
            <a:off x="375375" y="111125"/>
            <a:ext cx="6493800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rgbClr val="1155CC"/>
              </a:buClr>
              <a:buSzPts val="1800"/>
            </a:pP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서울시 청년 </a:t>
            </a:r>
            <a:r>
              <a:rPr lang="en-US" altLang="ko-KR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</a:t>
            </a: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인 가구 임대주택 </a:t>
            </a:r>
            <a:r>
              <a:rPr lang="ko-KR" altLang="en-US" sz="1050" b="1" dirty="0" smtClean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청약 예측 </a:t>
            </a: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서비스</a:t>
            </a:r>
          </a:p>
        </p:txBody>
      </p:sp>
      <p:sp>
        <p:nvSpPr>
          <p:cNvPr id="9" name="Google Shape;196;p11"/>
          <p:cNvSpPr txBox="1"/>
          <p:nvPr/>
        </p:nvSpPr>
        <p:spPr>
          <a:xfrm>
            <a:off x="1429128" y="803133"/>
            <a:ext cx="36517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chemeClr val="dk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History</a:t>
            </a:r>
            <a:endParaRPr sz="2000" b="1" dirty="0">
              <a:solidFill>
                <a:schemeClr val="dk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  <a:cs typeface="Malgun Gothic"/>
              <a:sym typeface="Malgun Gothic"/>
            </a:endParaRPr>
          </a:p>
        </p:txBody>
      </p:sp>
      <p:sp>
        <p:nvSpPr>
          <p:cNvPr id="10" name="Google Shape;197;p11"/>
          <p:cNvSpPr txBox="1"/>
          <p:nvPr/>
        </p:nvSpPr>
        <p:spPr>
          <a:xfrm>
            <a:off x="550863" y="744842"/>
            <a:ext cx="8782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</a:t>
            </a:r>
            <a:endParaRPr sz="24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Freeform 3"/>
          <p:cNvSpPr/>
          <p:nvPr/>
        </p:nvSpPr>
        <p:spPr>
          <a:xfrm>
            <a:off x="10717971" y="150139"/>
            <a:ext cx="1271658" cy="901387"/>
          </a:xfrm>
          <a:custGeom>
            <a:avLst/>
            <a:gdLst/>
            <a:ahLst/>
            <a:cxnLst/>
            <a:rect l="l" t="t" r="r" b="b"/>
            <a:pathLst>
              <a:path w="4761624" h="5560283">
                <a:moveTo>
                  <a:pt x="0" y="0"/>
                </a:moveTo>
                <a:lnTo>
                  <a:pt x="4761624" y="0"/>
                </a:lnTo>
                <a:lnTo>
                  <a:pt x="4761624" y="5560284"/>
                </a:lnTo>
                <a:lnTo>
                  <a:pt x="0" y="55602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81DC0C72-0909-FCD8-685E-050F78850E73}"/>
              </a:ext>
            </a:extLst>
          </p:cNvPr>
          <p:cNvSpPr/>
          <p:nvPr/>
        </p:nvSpPr>
        <p:spPr>
          <a:xfrm>
            <a:off x="0" y="775332"/>
            <a:ext cx="12192000" cy="43088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E83FE3A-76D0-9635-BA70-5DE59E2C34AA}"/>
              </a:ext>
            </a:extLst>
          </p:cNvPr>
          <p:cNvSpPr/>
          <p:nvPr/>
        </p:nvSpPr>
        <p:spPr>
          <a:xfrm>
            <a:off x="0" y="775331"/>
            <a:ext cx="155575" cy="430887"/>
          </a:xfrm>
          <a:prstGeom prst="rect">
            <a:avLst/>
          </a:prstGeom>
          <a:solidFill>
            <a:srgbClr val="4629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Google Shape;149;g2214ca9af84_5_20"/>
          <p:cNvSpPr txBox="1"/>
          <p:nvPr/>
        </p:nvSpPr>
        <p:spPr>
          <a:xfrm>
            <a:off x="550863" y="744842"/>
            <a:ext cx="878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sz="24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24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85;g223004174d1_3_6"/>
          <p:cNvSpPr txBox="1"/>
          <p:nvPr/>
        </p:nvSpPr>
        <p:spPr>
          <a:xfrm>
            <a:off x="2590420" y="1290857"/>
            <a:ext cx="7011161" cy="45791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8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20~30대</a:t>
            </a:r>
            <a:r>
              <a:rPr lang="ko-KR" altLang="en-US" sz="18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18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1</a:t>
            </a:r>
            <a:r>
              <a:rPr lang="ko-KR" altLang="en-US" sz="1800" b="1" dirty="0" smtClean="0">
                <a:latin typeface="나눔고딕OTF" panose="020D0604000000000000" pitchFamily="34" charset="-127"/>
                <a:ea typeface="나눔고딕OTF" panose="020D0604000000000000" pitchFamily="34" charset="-127"/>
              </a:rPr>
              <a:t>인 가구</a:t>
            </a:r>
            <a:r>
              <a:rPr lang="ko-KR" sz="18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, 시세보다 2~30% 저렴한</a:t>
            </a:r>
            <a:r>
              <a:rPr lang="ko-KR" altLang="en-US" sz="18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sz="1800" b="1" dirty="0">
                <a:solidFill>
                  <a:srgbClr val="69D8AD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임대주택</a:t>
            </a:r>
            <a:r>
              <a:rPr lang="ko-KR" sz="18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18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인기</a:t>
            </a:r>
          </a:p>
        </p:txBody>
      </p:sp>
      <p:sp>
        <p:nvSpPr>
          <p:cNvPr id="28" name="Google Shape;186;g223004174d1_3_6"/>
          <p:cNvSpPr txBox="1"/>
          <p:nvPr/>
        </p:nvSpPr>
        <p:spPr>
          <a:xfrm>
            <a:off x="2090100" y="1781401"/>
            <a:ext cx="8011800" cy="996073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200" dirty="0">
                <a:latin typeface="나눔고딕OTF"/>
                <a:ea typeface="나눔고딕OTF"/>
              </a:rPr>
              <a:t>-</a:t>
            </a:r>
            <a:r>
              <a:rPr lang="en-US" altLang="ko-KR" sz="1200" dirty="0">
                <a:latin typeface="나눔고딕OTF"/>
                <a:ea typeface="나눔고딕OTF"/>
              </a:rPr>
              <a:t> </a:t>
            </a:r>
            <a:r>
              <a:rPr lang="ko-KR" sz="1200" dirty="0">
                <a:latin typeface="나눔고딕OTF"/>
                <a:ea typeface="나눔고딕OTF"/>
              </a:rPr>
              <a:t> </a:t>
            </a:r>
            <a:r>
              <a:rPr lang="en-US" altLang="ko-KR" sz="1200" dirty="0">
                <a:latin typeface="나눔고딕OTF"/>
                <a:ea typeface="나눔고딕OTF"/>
              </a:rPr>
              <a:t>2030</a:t>
            </a:r>
            <a:r>
              <a:rPr lang="ko-KR" altLang="en-US" sz="1200" dirty="0">
                <a:latin typeface="나눔고딕OTF"/>
                <a:ea typeface="나눔고딕OTF"/>
              </a:rPr>
              <a:t> 청년 </a:t>
            </a:r>
            <a:r>
              <a:rPr lang="en-US" altLang="ko-KR" sz="1200" dirty="0">
                <a:latin typeface="나눔고딕OTF"/>
                <a:ea typeface="나눔고딕OTF"/>
              </a:rPr>
              <a:t>1</a:t>
            </a:r>
            <a:r>
              <a:rPr lang="ko-KR" altLang="en-US" sz="1200" dirty="0">
                <a:latin typeface="나눔고딕OTF"/>
                <a:ea typeface="나눔고딕OTF"/>
              </a:rPr>
              <a:t>인 가구 비율은 점점 늘어 가고 있으나</a:t>
            </a:r>
            <a:r>
              <a:rPr lang="ko-KR" altLang="en-US" sz="1200" i="0" u="none" strike="noStrike" cap="none" dirty="0">
                <a:latin typeface="나눔고딕OTF"/>
                <a:ea typeface="나눔고딕OTF"/>
                <a:cs typeface="Arial"/>
                <a:sym typeface="Arial"/>
              </a:rPr>
              <a:t> </a:t>
            </a:r>
            <a:r>
              <a:rPr lang="ko-KR" sz="1200" i="0" u="none" strike="noStrike" cap="none" dirty="0">
                <a:latin typeface="나눔고딕OTF"/>
                <a:ea typeface="나눔고딕OTF"/>
                <a:cs typeface="Arial"/>
                <a:sym typeface="Arial"/>
              </a:rPr>
              <a:t> 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dirty="0">
                <a:latin typeface="나눔고딕OTF"/>
                <a:ea typeface="나눔고딕OTF"/>
              </a:rPr>
              <a:t>치솟는 집값으로 인한 주거비 부담과 전세사기 피해 확산으로 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dirty="0">
                <a:latin typeface="나눔고딕OTF"/>
                <a:ea typeface="나눔고딕OTF"/>
              </a:rPr>
              <a:t>시세보다 저렴한 임대주택에 대한 관심이 늘고 있음</a:t>
            </a:r>
          </a:p>
        </p:txBody>
      </p:sp>
      <p:sp>
        <p:nvSpPr>
          <p:cNvPr id="29" name="Google Shape;187;g223004174d1_3_6"/>
          <p:cNvSpPr txBox="1"/>
          <p:nvPr/>
        </p:nvSpPr>
        <p:spPr>
          <a:xfrm>
            <a:off x="4122975" y="4977300"/>
            <a:ext cx="235650" cy="45765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30" name="Google Shape;125;g2406139796c_2_11"/>
          <p:cNvPicPr/>
          <p:nvPr/>
        </p:nvPicPr>
        <p:blipFill rotWithShape="1">
          <a:blip r:embed="rId3">
            <a:alphaModFix/>
          </a:blip>
          <a:srcRect r="52080"/>
          <a:stretch>
            <a:fillRect/>
          </a:stretch>
        </p:blipFill>
        <p:spPr>
          <a:xfrm>
            <a:off x="861989" y="2742292"/>
            <a:ext cx="2535230" cy="1884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127;g2406139796c_2_11"/>
          <p:cNvPicPr/>
          <p:nvPr/>
        </p:nvPicPr>
        <p:blipFill rotWithShape="1">
          <a:blip r:embed="rId4">
            <a:alphaModFix/>
          </a:blip>
          <a:srcRect t="4800" r="7130" b="2740"/>
          <a:stretch>
            <a:fillRect/>
          </a:stretch>
        </p:blipFill>
        <p:spPr>
          <a:xfrm>
            <a:off x="852449" y="4599219"/>
            <a:ext cx="2386049" cy="1891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123339" y="3959678"/>
            <a:ext cx="4786312" cy="1038225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143750" y="5048247"/>
            <a:ext cx="4719637" cy="952500"/>
          </a:xfrm>
          <a:prstGeom prst="rect">
            <a:avLst/>
          </a:prstGeom>
        </p:spPr>
      </p:pic>
      <p:graphicFrame>
        <p:nvGraphicFramePr>
          <p:cNvPr id="34" name="표 16"/>
          <p:cNvGraphicFramePr>
            <a:graphicFrameLocks noGrp="1"/>
          </p:cNvGraphicFramePr>
          <p:nvPr/>
        </p:nvGraphicFramePr>
        <p:xfrm>
          <a:off x="3476281" y="2811066"/>
          <a:ext cx="3497695" cy="3521407"/>
        </p:xfrm>
        <a:graphic>
          <a:graphicData uri="http://schemas.openxmlformats.org/drawingml/2006/table">
            <a:tbl>
              <a:tblPr firstRow="1" bandRow="1"/>
              <a:tblGrid>
                <a:gridCol w="567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8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8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84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1754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구분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398C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보증금</a:t>
                      </a:r>
                      <a:r>
                        <a:rPr lang="en-US" altLang="ko-KR" sz="900" b="1">
                          <a:solidFill>
                            <a:schemeClr val="bg1"/>
                          </a:solidFill>
                        </a:rPr>
                        <a:t>,</a:t>
                      </a:r>
                    </a:p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월세 등</a:t>
                      </a:r>
                    </a:p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주거비 보조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398C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주택 관련</a:t>
                      </a:r>
                    </a:p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대출 및</a:t>
                      </a:r>
                    </a:p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이자 지원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398C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공공임대주택 </a:t>
                      </a:r>
                    </a:p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공급 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398C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자기소유</a:t>
                      </a:r>
                    </a:p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지원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398C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주택 개량</a:t>
                      </a:r>
                    </a:p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및 개보수</a:t>
                      </a:r>
                    </a:p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지원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398C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정보 제공</a:t>
                      </a:r>
                    </a:p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및</a:t>
                      </a:r>
                    </a:p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상담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39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26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ko-KR" altLang="en-US" sz="900" b="0"/>
                        <a:t>남성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65.8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67.1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67.0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67.2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62.3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63.1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79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20</a:t>
                      </a:r>
                      <a:endParaRPr lang="ko-KR" altLang="en-US" sz="900" b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70.9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71.1</a:t>
                      </a:r>
                      <a:endParaRPr lang="ko-KR" altLang="en-US" sz="900" b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71.0</a:t>
                      </a:r>
                      <a:endParaRPr lang="ko-KR" altLang="en-US" sz="900" b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71.8</a:t>
                      </a:r>
                      <a:endParaRPr lang="ko-KR" altLang="en-US" sz="900" b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64.7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65.6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26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 dirty="0"/>
                        <a:t>30</a:t>
                      </a:r>
                      <a:endParaRPr lang="ko-KR" altLang="en-US" sz="900" b="0" dirty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66.9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69.0</a:t>
                      </a:r>
                      <a:endParaRPr lang="ko-KR" altLang="en-US" sz="900" b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67.7</a:t>
                      </a:r>
                      <a:endParaRPr lang="ko-KR" altLang="en-US" sz="900" b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68.6</a:t>
                      </a:r>
                      <a:endParaRPr lang="ko-KR" altLang="en-US" sz="900" b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63.6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64.8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26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40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64.3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66.9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68.8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66.6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62.0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63.8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26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 dirty="0"/>
                        <a:t>50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64.2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64.6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65.0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66.3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61.0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62.1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26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ko-KR" altLang="en-US" sz="900" b="0"/>
                        <a:t>여성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66.3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66.5</a:t>
                      </a:r>
                      <a:endParaRPr lang="ko-KR" altLang="en-US" sz="900" b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67.0</a:t>
                      </a:r>
                      <a:endParaRPr lang="ko-KR" altLang="en-US" sz="900" b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66.2</a:t>
                      </a:r>
                      <a:endParaRPr lang="ko-KR" altLang="en-US" sz="900" b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63.4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63.1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26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20</a:t>
                      </a:r>
                      <a:endParaRPr lang="ko-KR" altLang="en-US" sz="900" b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70.6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68.0</a:t>
                      </a:r>
                      <a:endParaRPr lang="ko-KR" altLang="en-US" sz="900" b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68.9</a:t>
                      </a:r>
                      <a:endParaRPr lang="ko-KR" altLang="en-US" sz="900" b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69.5</a:t>
                      </a:r>
                      <a:endParaRPr lang="ko-KR" altLang="en-US" sz="900" b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64.3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65.5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26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30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70.1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70.7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70.9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68.4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66.0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64.4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526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40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65.7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69.0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66.3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67.3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62.6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64.9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526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50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62.1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65.1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65.3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65.0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61.7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 dirty="0"/>
                        <a:t>64.4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164840" y="2811732"/>
            <a:ext cx="4911498" cy="1234535"/>
          </a:xfrm>
          <a:prstGeom prst="rect">
            <a:avLst/>
          </a:prstGeom>
        </p:spPr>
      </p:pic>
      <p:sp>
        <p:nvSpPr>
          <p:cNvPr id="36" name="직사각형 13"/>
          <p:cNvSpPr/>
          <p:nvPr/>
        </p:nvSpPr>
        <p:spPr>
          <a:xfrm>
            <a:off x="5008434" y="2804165"/>
            <a:ext cx="495655" cy="1187077"/>
          </a:xfrm>
          <a:prstGeom prst="rect">
            <a:avLst/>
          </a:prstGeom>
          <a:noFill/>
          <a:ln w="28575">
            <a:solidFill>
              <a:srgbClr val="69D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37" name="Google Shape;156;g2214ca9af84_5_20"/>
          <p:cNvPicPr/>
          <p:nvPr/>
        </p:nvPicPr>
        <p:blipFill rotWithShape="1">
          <a:blip r:embed="rId8">
            <a:alphaModFix/>
          </a:blip>
          <a:stretch>
            <a:fillRect/>
          </a:stretch>
        </p:blipFill>
        <p:spPr>
          <a:xfrm>
            <a:off x="3452017" y="6275509"/>
            <a:ext cx="356235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196;p11"/>
          <p:cNvSpPr txBox="1"/>
          <p:nvPr/>
        </p:nvSpPr>
        <p:spPr>
          <a:xfrm>
            <a:off x="1429128" y="803133"/>
            <a:ext cx="36517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smtClean="0">
                <a:solidFill>
                  <a:schemeClr val="dk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기획 의도</a:t>
            </a:r>
            <a:endParaRPr sz="2000" b="1" dirty="0">
              <a:solidFill>
                <a:schemeClr val="dk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  <a:cs typeface="Malgun Gothic"/>
              <a:sym typeface="Malgun Gothic"/>
            </a:endParaRPr>
          </a:p>
        </p:txBody>
      </p:sp>
      <p:sp>
        <p:nvSpPr>
          <p:cNvPr id="39" name="Google Shape;197;p11"/>
          <p:cNvSpPr txBox="1"/>
          <p:nvPr/>
        </p:nvSpPr>
        <p:spPr>
          <a:xfrm>
            <a:off x="550863" y="744842"/>
            <a:ext cx="8782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24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117;g2406139796c_2_25"/>
          <p:cNvSpPr txBox="1"/>
          <p:nvPr/>
        </p:nvSpPr>
        <p:spPr>
          <a:xfrm>
            <a:off x="375375" y="111125"/>
            <a:ext cx="6493800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rgbClr val="1155CC"/>
              </a:buClr>
              <a:buSzPts val="1800"/>
            </a:pP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서울시 청년 </a:t>
            </a:r>
            <a:r>
              <a:rPr lang="en-US" altLang="ko-KR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</a:t>
            </a: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인 가구 임대주택 </a:t>
            </a:r>
            <a:r>
              <a:rPr lang="ko-KR" altLang="en-US" sz="1050" b="1" dirty="0" smtClean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청약 예측 </a:t>
            </a: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서비스</a:t>
            </a:r>
          </a:p>
        </p:txBody>
      </p:sp>
      <p:sp>
        <p:nvSpPr>
          <p:cNvPr id="42" name="Google Shape;25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endParaRPr dirty="0"/>
          </a:p>
        </p:txBody>
      </p:sp>
      <p:sp>
        <p:nvSpPr>
          <p:cNvPr id="44" name="Freeform 3"/>
          <p:cNvSpPr/>
          <p:nvPr/>
        </p:nvSpPr>
        <p:spPr>
          <a:xfrm>
            <a:off x="10717971" y="150139"/>
            <a:ext cx="1271658" cy="901387"/>
          </a:xfrm>
          <a:custGeom>
            <a:avLst/>
            <a:gdLst/>
            <a:ahLst/>
            <a:cxnLst/>
            <a:rect l="l" t="t" r="r" b="b"/>
            <a:pathLst>
              <a:path w="4761624" h="5560283">
                <a:moveTo>
                  <a:pt x="0" y="0"/>
                </a:moveTo>
                <a:lnTo>
                  <a:pt x="4761624" y="0"/>
                </a:lnTo>
                <a:lnTo>
                  <a:pt x="4761624" y="5560284"/>
                </a:lnTo>
                <a:lnTo>
                  <a:pt x="0" y="556028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DC0C72-0909-FCD8-685E-050F78850E73}"/>
              </a:ext>
            </a:extLst>
          </p:cNvPr>
          <p:cNvSpPr/>
          <p:nvPr/>
        </p:nvSpPr>
        <p:spPr>
          <a:xfrm>
            <a:off x="0" y="775332"/>
            <a:ext cx="12192000" cy="43088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E83FE3A-76D0-9635-BA70-5DE59E2C34AA}"/>
              </a:ext>
            </a:extLst>
          </p:cNvPr>
          <p:cNvSpPr/>
          <p:nvPr/>
        </p:nvSpPr>
        <p:spPr>
          <a:xfrm>
            <a:off x="0" y="775331"/>
            <a:ext cx="155575" cy="430887"/>
          </a:xfrm>
          <a:prstGeom prst="rect">
            <a:avLst/>
          </a:prstGeom>
          <a:solidFill>
            <a:srgbClr val="4629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Google Shape;184;g223004174d1_3_6"/>
          <p:cNvSpPr txBox="1"/>
          <p:nvPr/>
        </p:nvSpPr>
        <p:spPr>
          <a:xfrm>
            <a:off x="550863" y="744842"/>
            <a:ext cx="878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sz="24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24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5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4</a:t>
            </a:r>
            <a:endParaRPr dirty="0"/>
          </a:p>
        </p:txBody>
      </p:sp>
      <p:sp>
        <p:nvSpPr>
          <p:cNvPr id="17" name="Google Shape;186;g223004174d1_3_6"/>
          <p:cNvSpPr txBox="1"/>
          <p:nvPr/>
        </p:nvSpPr>
        <p:spPr>
          <a:xfrm>
            <a:off x="2090100" y="1781401"/>
            <a:ext cx="8011800" cy="996073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200">
                <a:latin typeface="나눔고딕OTF"/>
                <a:ea typeface="나눔고딕OTF"/>
              </a:rPr>
              <a:t>-</a:t>
            </a:r>
            <a:r>
              <a:rPr lang="en-US" altLang="ko-KR" sz="1200">
                <a:latin typeface="나눔고딕OTF"/>
                <a:ea typeface="나눔고딕OTF"/>
              </a:rPr>
              <a:t> </a:t>
            </a:r>
            <a:r>
              <a:rPr lang="ko-KR" sz="1200">
                <a:latin typeface="나눔고딕OTF"/>
                <a:ea typeface="나눔고딕OTF"/>
              </a:rPr>
              <a:t>당해 공고</a:t>
            </a:r>
            <a:r>
              <a:rPr lang="ko-KR" altLang="en-US" sz="1200">
                <a:latin typeface="나눔고딕OTF"/>
                <a:ea typeface="나눔고딕OTF"/>
              </a:rPr>
              <a:t>의 매물량이 많지 않아 치열한 경쟁률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>
                <a:latin typeface="나눔고딕OTF"/>
                <a:ea typeface="나눔고딕OTF"/>
              </a:rPr>
              <a:t>주택공사에서 따로 제공하는 청약 지표가 없어서 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>
                <a:latin typeface="나눔고딕OTF"/>
                <a:ea typeface="나눔고딕OTF"/>
              </a:rPr>
              <a:t>어느 지역, 어떤 단지에 청약을 넣어야 유리할지 판단이 어려운 상황</a:t>
            </a:r>
          </a:p>
        </p:txBody>
      </p:sp>
      <p:sp>
        <p:nvSpPr>
          <p:cNvPr id="18" name="Google Shape;187;g223004174d1_3_6"/>
          <p:cNvSpPr txBox="1"/>
          <p:nvPr/>
        </p:nvSpPr>
        <p:spPr>
          <a:xfrm>
            <a:off x="4122975" y="4977300"/>
            <a:ext cx="235650" cy="45765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9" name="Google Shape;189;g223004174d1_3_6"/>
          <p:cNvSpPr txBox="1"/>
          <p:nvPr/>
        </p:nvSpPr>
        <p:spPr>
          <a:xfrm>
            <a:off x="5329850" y="6170975"/>
            <a:ext cx="5051700" cy="31172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900">
                <a:solidFill>
                  <a:schemeClr val="lt2"/>
                </a:solidFill>
                <a:latin typeface="맑은 고딕"/>
                <a:ea typeface="맑은 고딕"/>
                <a:cs typeface="맑은 고딕"/>
                <a:sym typeface="맑은 고딕"/>
              </a:rPr>
              <a:t>*출처 :sh주택공사 </a:t>
            </a:r>
            <a:endParaRPr sz="900">
              <a:solidFill>
                <a:schemeClr val="lt2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20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57639" y="2996103"/>
            <a:ext cx="5991621" cy="3167630"/>
          </a:xfrm>
          <a:prstGeom prst="rect">
            <a:avLst/>
          </a:prstGeom>
        </p:spPr>
      </p:pic>
      <p:sp>
        <p:nvSpPr>
          <p:cNvPr id="21" name="직사각형 13"/>
          <p:cNvSpPr/>
          <p:nvPr/>
        </p:nvSpPr>
        <p:spPr>
          <a:xfrm>
            <a:off x="9999052" y="3704387"/>
            <a:ext cx="1550209" cy="2459345"/>
          </a:xfrm>
          <a:prstGeom prst="rect">
            <a:avLst/>
          </a:prstGeom>
          <a:noFill/>
          <a:ln w="28575">
            <a:solidFill>
              <a:srgbClr val="69D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22" name="Google Shape;188;g223004174d1_3_6"/>
          <p:cNvPicPr/>
          <p:nvPr/>
        </p:nvPicPr>
        <p:blipFill rotWithShape="1">
          <a:blip r:embed="rId4">
            <a:alphaModFix/>
          </a:blip>
          <a:srcRect t="47730"/>
          <a:stretch>
            <a:fillRect/>
          </a:stretch>
        </p:blipFill>
        <p:spPr>
          <a:xfrm>
            <a:off x="836032" y="2900853"/>
            <a:ext cx="4639301" cy="3253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236026" y="3340553"/>
            <a:ext cx="4733924" cy="109061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362240" y="4420960"/>
            <a:ext cx="4617583" cy="1028700"/>
          </a:xfrm>
          <a:prstGeom prst="rect">
            <a:avLst/>
          </a:prstGeom>
        </p:spPr>
      </p:pic>
      <p:sp>
        <p:nvSpPr>
          <p:cNvPr id="25" name="직사각형 13"/>
          <p:cNvSpPr/>
          <p:nvPr/>
        </p:nvSpPr>
        <p:spPr>
          <a:xfrm>
            <a:off x="5422970" y="4734447"/>
            <a:ext cx="1903995" cy="268596"/>
          </a:xfrm>
          <a:prstGeom prst="rect">
            <a:avLst/>
          </a:prstGeom>
          <a:noFill/>
          <a:ln w="28575">
            <a:solidFill>
              <a:srgbClr val="69D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6" name="Google Shape;185;g223004174d1_3_6"/>
          <p:cNvSpPr txBox="1"/>
          <p:nvPr/>
        </p:nvSpPr>
        <p:spPr>
          <a:xfrm>
            <a:off x="2590420" y="1290857"/>
            <a:ext cx="7011161" cy="45791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8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공급 물량에 비해 엄청난 </a:t>
            </a:r>
            <a:r>
              <a:rPr lang="ko-KR" altLang="en-US" sz="1800" b="1" dirty="0">
                <a:solidFill>
                  <a:srgbClr val="69D8AD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경쟁률</a:t>
            </a:r>
            <a:endParaRPr lang="ko-KR" altLang="en-US" sz="18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27" name="Google Shape;196;p11"/>
          <p:cNvSpPr txBox="1"/>
          <p:nvPr/>
        </p:nvSpPr>
        <p:spPr>
          <a:xfrm>
            <a:off x="1429128" y="803133"/>
            <a:ext cx="36517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smtClean="0">
                <a:solidFill>
                  <a:schemeClr val="dk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기획 의도</a:t>
            </a:r>
            <a:endParaRPr sz="2000" b="1" dirty="0">
              <a:solidFill>
                <a:schemeClr val="dk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  <a:cs typeface="Malgun Gothic"/>
              <a:sym typeface="Malgun Gothic"/>
            </a:endParaRPr>
          </a:p>
        </p:txBody>
      </p:sp>
      <p:sp>
        <p:nvSpPr>
          <p:cNvPr id="28" name="Google Shape;197;p11"/>
          <p:cNvSpPr txBox="1"/>
          <p:nvPr/>
        </p:nvSpPr>
        <p:spPr>
          <a:xfrm>
            <a:off x="550863" y="744842"/>
            <a:ext cx="8782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24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17;g2406139796c_2_25"/>
          <p:cNvSpPr txBox="1"/>
          <p:nvPr/>
        </p:nvSpPr>
        <p:spPr>
          <a:xfrm>
            <a:off x="375375" y="111125"/>
            <a:ext cx="6493800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rgbClr val="1155CC"/>
              </a:buClr>
              <a:buSzPts val="1800"/>
            </a:pP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서울시 청년 </a:t>
            </a:r>
            <a:r>
              <a:rPr lang="en-US" altLang="ko-KR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</a:t>
            </a: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인 가구 임대주택 </a:t>
            </a:r>
            <a:r>
              <a:rPr lang="ko-KR" altLang="en-US" sz="1050" b="1" dirty="0" smtClean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청약 예측 </a:t>
            </a: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서비스</a:t>
            </a:r>
          </a:p>
        </p:txBody>
      </p:sp>
      <p:sp>
        <p:nvSpPr>
          <p:cNvPr id="32" name="Freeform 3"/>
          <p:cNvSpPr/>
          <p:nvPr/>
        </p:nvSpPr>
        <p:spPr>
          <a:xfrm>
            <a:off x="10717971" y="150139"/>
            <a:ext cx="1271658" cy="901387"/>
          </a:xfrm>
          <a:custGeom>
            <a:avLst/>
            <a:gdLst/>
            <a:ahLst/>
            <a:cxnLst/>
            <a:rect l="l" t="t" r="r" b="b"/>
            <a:pathLst>
              <a:path w="4761624" h="5560283">
                <a:moveTo>
                  <a:pt x="0" y="0"/>
                </a:moveTo>
                <a:lnTo>
                  <a:pt x="4761624" y="0"/>
                </a:lnTo>
                <a:lnTo>
                  <a:pt x="4761624" y="5560284"/>
                </a:lnTo>
                <a:lnTo>
                  <a:pt x="0" y="556028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81DC0C72-0909-FCD8-685E-050F78850E73}"/>
              </a:ext>
            </a:extLst>
          </p:cNvPr>
          <p:cNvSpPr/>
          <p:nvPr/>
        </p:nvSpPr>
        <p:spPr>
          <a:xfrm>
            <a:off x="0" y="775332"/>
            <a:ext cx="12192000" cy="43088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E83FE3A-76D0-9635-BA70-5DE59E2C34AA}"/>
              </a:ext>
            </a:extLst>
          </p:cNvPr>
          <p:cNvSpPr/>
          <p:nvPr/>
        </p:nvSpPr>
        <p:spPr>
          <a:xfrm>
            <a:off x="0" y="775331"/>
            <a:ext cx="155575" cy="430887"/>
          </a:xfrm>
          <a:prstGeom prst="rect">
            <a:avLst/>
          </a:prstGeom>
          <a:solidFill>
            <a:srgbClr val="4629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Freeform 3"/>
          <p:cNvSpPr/>
          <p:nvPr/>
        </p:nvSpPr>
        <p:spPr>
          <a:xfrm>
            <a:off x="10717971" y="150139"/>
            <a:ext cx="1271658" cy="901387"/>
          </a:xfrm>
          <a:custGeom>
            <a:avLst/>
            <a:gdLst/>
            <a:ahLst/>
            <a:cxnLst/>
            <a:rect l="l" t="t" r="r" b="b"/>
            <a:pathLst>
              <a:path w="4761624" h="5560283">
                <a:moveTo>
                  <a:pt x="0" y="0"/>
                </a:moveTo>
                <a:lnTo>
                  <a:pt x="4761624" y="0"/>
                </a:lnTo>
                <a:lnTo>
                  <a:pt x="4761624" y="5560284"/>
                </a:lnTo>
                <a:lnTo>
                  <a:pt x="0" y="55602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2" name="Google Shape;25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</a:t>
            </a:r>
            <a:endParaRPr dirty="0"/>
          </a:p>
        </p:txBody>
      </p:sp>
      <p:sp>
        <p:nvSpPr>
          <p:cNvPr id="17" name="Google Shape;186;g223004174d1_3_6"/>
          <p:cNvSpPr txBox="1"/>
          <p:nvPr/>
        </p:nvSpPr>
        <p:spPr>
          <a:xfrm>
            <a:off x="2090100" y="1781401"/>
            <a:ext cx="8011800" cy="996073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ct val="25000"/>
              <a:buFont typeface="Arial"/>
              <a:buNone/>
              <a:defRPr/>
            </a:pPr>
            <a:r>
              <a:rPr lang="ko-KR" sz="1200" dirty="0">
                <a:solidFill>
                  <a:srgbClr val="88E0BE"/>
                </a:solidFill>
                <a:latin typeface="나눔고딕OTF"/>
                <a:ea typeface="나눔고딕OTF"/>
              </a:rPr>
              <a:t>✓</a:t>
            </a:r>
            <a:r>
              <a:rPr lang="ko-KR" sz="1200" dirty="0">
                <a:highlight>
                  <a:srgbClr val="FFFFFF"/>
                </a:highlight>
                <a:latin typeface="나눔고딕OTF"/>
                <a:ea typeface="나눔고딕OTF"/>
              </a:rPr>
              <a:t>비싼 월세에 부담을 느끼는 1인가구 청</a:t>
            </a:r>
            <a:r>
              <a:rPr lang="ko-KR" altLang="en-US" sz="1200" dirty="0">
                <a:highlight>
                  <a:srgbClr val="FFFFFF"/>
                </a:highlight>
                <a:latin typeface="나눔고딕OTF"/>
                <a:ea typeface="나눔고딕OTF"/>
              </a:rPr>
              <a:t>년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ct val="25000"/>
              <a:buFont typeface="Arial"/>
              <a:buNone/>
              <a:defRPr/>
            </a:pPr>
            <a:r>
              <a:rPr lang="ko-KR" sz="1200" dirty="0">
                <a:solidFill>
                  <a:srgbClr val="88E0BE"/>
                </a:solidFill>
                <a:highlight>
                  <a:schemeClr val="lt1"/>
                </a:highlight>
                <a:latin typeface="나눔고딕OTF"/>
                <a:ea typeface="나눔고딕OTF"/>
              </a:rPr>
              <a:t>✓</a:t>
            </a:r>
            <a:r>
              <a:rPr lang="ko-KR" sz="1200" dirty="0">
                <a:highlight>
                  <a:srgbClr val="FFFFFF"/>
                </a:highlight>
                <a:latin typeface="나눔고딕OTF"/>
                <a:ea typeface="나눔고딕OTF"/>
              </a:rPr>
              <a:t>치열한 임대주택 청약 경쟁률 속에서</a:t>
            </a:r>
            <a:r>
              <a:rPr lang="en-US" altLang="ko-KR" sz="1200" dirty="0">
                <a:highlight>
                  <a:srgbClr val="FFFFFF"/>
                </a:highlight>
                <a:latin typeface="나눔고딕OTF"/>
                <a:ea typeface="나눔고딕OTF"/>
              </a:rPr>
              <a:t> </a:t>
            </a:r>
            <a:r>
              <a:rPr lang="ko-KR" sz="1200" dirty="0">
                <a:highlight>
                  <a:srgbClr val="FFFFFF"/>
                </a:highlight>
                <a:latin typeface="나눔고딕OTF"/>
                <a:ea typeface="나눔고딕OTF"/>
              </a:rPr>
              <a:t>청약 신청</a:t>
            </a:r>
            <a:r>
              <a:rPr lang="ko-KR" altLang="en-US" sz="1200" dirty="0">
                <a:highlight>
                  <a:srgbClr val="FFFFFF"/>
                </a:highlight>
                <a:latin typeface="나눔고딕OTF"/>
                <a:ea typeface="나눔고딕OTF"/>
              </a:rPr>
              <a:t>의</a:t>
            </a:r>
            <a:r>
              <a:rPr lang="ko-KR" sz="1200" dirty="0">
                <a:highlight>
                  <a:srgbClr val="FFFFFF"/>
                </a:highlight>
                <a:latin typeface="나눔고딕OTF"/>
                <a:ea typeface="나눔고딕OTF"/>
              </a:rPr>
              <a:t> 지표가</a:t>
            </a:r>
            <a:r>
              <a:rPr lang="en-US" altLang="ko-KR" sz="1200" dirty="0">
                <a:highlight>
                  <a:srgbClr val="FFFFFF"/>
                </a:highlight>
                <a:latin typeface="나눔고딕OTF"/>
                <a:ea typeface="나눔고딕OTF"/>
              </a:rPr>
              <a:t> </a:t>
            </a:r>
            <a:r>
              <a:rPr lang="ko-KR" sz="1200" dirty="0">
                <a:highlight>
                  <a:srgbClr val="FFFFFF"/>
                </a:highlight>
                <a:latin typeface="나눔고딕OTF"/>
                <a:ea typeface="나눔고딕OTF"/>
              </a:rPr>
              <a:t>필요한 청년들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ct val="25000"/>
              <a:buFont typeface="Arial"/>
              <a:buNone/>
              <a:defRPr/>
            </a:pPr>
            <a:r>
              <a:rPr lang="en-US" altLang="ko-KR" sz="1200" dirty="0">
                <a:highlight>
                  <a:srgbClr val="FFFFFF"/>
                </a:highlight>
                <a:latin typeface="나눔고딕OTF"/>
                <a:ea typeface="나눔고딕OTF"/>
              </a:rPr>
              <a:t>-</a:t>
            </a:r>
            <a:r>
              <a:rPr lang="ko-KR" altLang="en-US" sz="1200" dirty="0">
                <a:highlight>
                  <a:srgbClr val="FFFFFF"/>
                </a:highlight>
                <a:latin typeface="나눔고딕OTF"/>
                <a:ea typeface="나눔고딕OTF"/>
              </a:rPr>
              <a:t> 서울시 지역별 청년 임대주택 경쟁률 분석 후 예측하여 시각화</a:t>
            </a:r>
          </a:p>
        </p:txBody>
      </p:sp>
      <p:sp>
        <p:nvSpPr>
          <p:cNvPr id="24" name="Google Shape;187;g223004174d1_3_6"/>
          <p:cNvSpPr txBox="1"/>
          <p:nvPr/>
        </p:nvSpPr>
        <p:spPr>
          <a:xfrm>
            <a:off x="4122975" y="4977300"/>
            <a:ext cx="235650" cy="45765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5" name="Google Shape;185;g223004174d1_3_6"/>
          <p:cNvSpPr txBox="1"/>
          <p:nvPr/>
        </p:nvSpPr>
        <p:spPr>
          <a:xfrm>
            <a:off x="2590419" y="1290857"/>
            <a:ext cx="7011161" cy="45791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800" b="1" dirty="0">
                <a:latin typeface="나눔고딕OTF"/>
                <a:ea typeface="나눔고딕OTF"/>
              </a:rPr>
              <a:t>서울시 </a:t>
            </a:r>
            <a:r>
              <a:rPr lang="en-US" altLang="ko-KR" sz="1800" b="1" dirty="0">
                <a:latin typeface="나눔고딕OTF"/>
                <a:ea typeface="나눔고딕OTF"/>
              </a:rPr>
              <a:t>1</a:t>
            </a:r>
            <a:r>
              <a:rPr lang="ko-KR" altLang="en-US" sz="1800" b="1" dirty="0">
                <a:latin typeface="나눔고딕OTF"/>
                <a:ea typeface="나눔고딕OTF"/>
              </a:rPr>
              <a:t>인 가구 임대주택</a:t>
            </a:r>
            <a:r>
              <a:rPr lang="ko-KR" sz="1800" b="1" dirty="0">
                <a:latin typeface="나눔고딕OTF"/>
                <a:ea typeface="나눔고딕OTF"/>
              </a:rPr>
              <a:t> </a:t>
            </a:r>
            <a:r>
              <a:rPr lang="ko-KR" altLang="en-US" sz="1800" b="1" dirty="0">
                <a:latin typeface="나눔고딕OTF"/>
                <a:ea typeface="나눔고딕OTF"/>
              </a:rPr>
              <a:t>청약 </a:t>
            </a:r>
            <a:r>
              <a:rPr lang="ko-KR" sz="1800" b="1" dirty="0">
                <a:solidFill>
                  <a:srgbClr val="69D8AD"/>
                </a:solidFill>
                <a:latin typeface="나눔고딕OTF"/>
                <a:ea typeface="나눔고딕OTF"/>
              </a:rPr>
              <a:t>경쟁률</a:t>
            </a:r>
            <a:r>
              <a:rPr lang="ko-KR" altLang="en-US" sz="1800" b="1" dirty="0">
                <a:solidFill>
                  <a:srgbClr val="69D8AD"/>
                </a:solidFill>
                <a:latin typeface="나눔고딕OTF"/>
                <a:ea typeface="나눔고딕OTF"/>
              </a:rPr>
              <a:t> 예측 </a:t>
            </a:r>
            <a:r>
              <a:rPr lang="ko-KR" altLang="en-US" sz="1800" b="1" dirty="0">
                <a:solidFill>
                  <a:schemeClr val="dk1"/>
                </a:solidFill>
                <a:latin typeface="나눔고딕OTF"/>
                <a:ea typeface="나눔고딕OTF"/>
              </a:rPr>
              <a:t>서비스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1528813" y="3313656"/>
            <a:ext cx="4867929" cy="2561373"/>
            <a:chOff x="1587248" y="2974730"/>
            <a:chExt cx="4920520" cy="2654871"/>
          </a:xfrm>
        </p:grpSpPr>
        <p:sp>
          <p:nvSpPr>
            <p:cNvPr id="27" name="타원 26"/>
            <p:cNvSpPr/>
            <p:nvPr/>
          </p:nvSpPr>
          <p:spPr>
            <a:xfrm>
              <a:off x="2160440" y="3025683"/>
              <a:ext cx="3767498" cy="74336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>
                <a:tint val="50000"/>
                <a:alpha val="40000"/>
              </a:schemeClr>
            </a:fillRef>
            <a:effectRef idx="0">
              <a:srgbClr val="000000"/>
            </a:effectRef>
            <a:fontRef idx="minor">
              <a:schemeClr val="lt1"/>
            </a:fontRef>
          </p:style>
        </p:sp>
        <p:sp>
          <p:nvSpPr>
            <p:cNvPr id="28" name="아래쪽 화살표 27"/>
            <p:cNvSpPr/>
            <p:nvPr/>
          </p:nvSpPr>
          <p:spPr>
            <a:xfrm>
              <a:off x="3938621" y="4826522"/>
              <a:ext cx="414823" cy="316572"/>
            </a:xfrm>
            <a:prstGeom prst="down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lt1"/>
            </a:lnRef>
            <a:fillRef idx="1">
              <a:schemeClr val="accent1">
                <a:tint val="60000"/>
              </a:schemeClr>
            </a:fillRef>
            <a:effectRef idx="0">
              <a:srgbClr val="000000"/>
            </a:effectRef>
            <a:fontRef idx="minor">
              <a:schemeClr val="dk1"/>
            </a:fontRef>
          </p:style>
        </p:sp>
        <p:sp>
          <p:nvSpPr>
            <p:cNvPr id="29" name="직사각형 28"/>
            <p:cNvSpPr/>
            <p:nvPr/>
          </p:nvSpPr>
          <p:spPr>
            <a:xfrm>
              <a:off x="2880005" y="4944517"/>
              <a:ext cx="2760715" cy="725392"/>
            </a:xfrm>
            <a:prstGeom prst="rect">
              <a:avLst/>
            </a:prstGeom>
          </p:spPr>
          <p:style>
            <a:lnRef idx="0">
              <a:schemeClr val="dk1">
                <a:alpha val="0"/>
              </a:schemeClr>
            </a:lnRef>
            <a:fillRef idx="0">
              <a:schemeClr val="lt1">
                <a:alpha val="0"/>
              </a:schemeClr>
            </a:fillRef>
            <a:effectRef idx="0">
              <a:srgbClr val="000000"/>
            </a:effectRef>
            <a:fontRef idx="minor">
              <a:schemeClr val="tx1"/>
            </a:fontRef>
          </p:style>
        </p:sp>
        <p:sp>
          <p:nvSpPr>
            <p:cNvPr id="30" name="TextBox 29"/>
            <p:cNvSpPr txBox="1"/>
            <p:nvPr/>
          </p:nvSpPr>
          <p:spPr>
            <a:xfrm>
              <a:off x="2880005" y="4944517"/>
              <a:ext cx="2760715" cy="725392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vert="horz" wrap="square" lIns="85344" tIns="158495" rIns="85344" bIns="121920" anchor="ctr" anchorCtr="0">
              <a:noAutofit/>
              <a:flatTx/>
            </a:bodyPr>
            <a:lstStyle/>
            <a:p>
              <a:pPr marL="0" marR="0" lvl="0" indent="0" algn="ctr" rtl="0" eaLnBrk="1" latinLnBrk="1" hangingPunct="0">
                <a:lnSpc>
                  <a:spcPct val="120000"/>
                </a:lnSpc>
                <a:spcAft>
                  <a:spcPct val="35000"/>
                </a:spcAft>
                <a:defRPr/>
              </a:pPr>
              <a:r>
                <a:rPr kumimoji="0" lang="ko-KR" altLang="en-US" sz="1600" b="0" i="0" u="none" strike="noStrike" kern="0" cap="none" spc="0" normalizeH="0" baseline="0">
                  <a:solidFill>
                    <a:schemeClr val="bg1"/>
                  </a:solidFill>
                  <a:latin typeface="휴먼둥근헤드라인"/>
                  <a:ea typeface="휴먼둥근헤드라인"/>
                </a:rPr>
                <a:t>청년</a:t>
              </a:r>
              <a:r>
                <a:rPr kumimoji="0" lang="en-US" altLang="ko-KR" sz="1600" b="0" i="0" u="none" strike="noStrike" kern="0" cap="none" spc="0" normalizeH="0" baseline="0">
                  <a:solidFill>
                    <a:schemeClr val="bg1"/>
                  </a:solidFill>
                  <a:latin typeface="휴먼둥근헤드라인"/>
                  <a:ea typeface="휴먼둥근헤드라인"/>
                </a:rPr>
                <a:t>,1</a:t>
              </a:r>
              <a:r>
                <a:rPr kumimoji="0" lang="ko-KR" altLang="en-US" sz="1600" b="0" i="0" u="none" strike="noStrike" kern="0" cap="none" spc="0" normalizeH="0" baseline="0">
                  <a:solidFill>
                    <a:schemeClr val="bg1"/>
                  </a:solidFill>
                  <a:latin typeface="휴먼둥근헤드라인"/>
                  <a:ea typeface="휴먼둥근헤드라인"/>
                </a:rPr>
                <a:t>인 가구</a:t>
              </a:r>
            </a:p>
          </p:txBody>
        </p:sp>
        <p:sp>
          <p:nvSpPr>
            <p:cNvPr id="32" name="타원 31"/>
            <p:cNvSpPr/>
            <p:nvPr/>
          </p:nvSpPr>
          <p:spPr>
            <a:xfrm>
              <a:off x="3432428" y="3756993"/>
              <a:ext cx="1761073" cy="746682"/>
            </a:xfrm>
            <a:prstGeom prst="ellipse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l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</p:sp>
        <p:sp>
          <p:nvSpPr>
            <p:cNvPr id="33" name="TextBox 32"/>
            <p:cNvSpPr txBox="1"/>
            <p:nvPr/>
          </p:nvSpPr>
          <p:spPr>
            <a:xfrm>
              <a:off x="3690332" y="3866342"/>
              <a:ext cx="1245267" cy="527984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31750" tIns="31750" rIns="31750" bIns="31750" anchor="ctr" anchorCtr="0">
              <a:noAutofit/>
              <a:flatTx/>
            </a:bodyPr>
            <a:lstStyle/>
            <a:p>
              <a:pPr marL="0" marR="0" lvl="0" indent="0" algn="ctr" rtl="0" eaLnBrk="1" latinLnBrk="1" hangingPunct="0">
                <a:lnSpc>
                  <a:spcPct val="120000"/>
                </a:lnSpc>
                <a:spcAft>
                  <a:spcPct val="35000"/>
                </a:spcAft>
                <a:defRPr/>
              </a:pPr>
              <a:r>
                <a:rPr kumimoji="0" lang="en-US" altLang="ko-KR" sz="2500" b="0" i="0" u="none" strike="noStrike" kern="0" cap="none" spc="0" normalizeH="0" baseline="0">
                  <a:solidFill>
                    <a:schemeClr val="lt1"/>
                  </a:solidFill>
                  <a:latin typeface="맑은 고딕"/>
                  <a:ea typeface="맑은 고딕"/>
                </a:rPr>
                <a:t> </a:t>
              </a:r>
              <a:endParaRPr kumimoji="0" lang="ko-KR" altLang="en-US" sz="2500" b="0" i="0" u="none" strike="noStrike" kern="0" cap="none" spc="0" normalizeH="0" baseline="0">
                <a:solidFill>
                  <a:schemeClr val="lt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2594701" y="3127509"/>
              <a:ext cx="1850040" cy="746682"/>
            </a:xfrm>
            <a:prstGeom prst="ellipse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l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</p:sp>
        <p:sp>
          <p:nvSpPr>
            <p:cNvPr id="35" name="TextBox 34"/>
            <p:cNvSpPr txBox="1"/>
            <p:nvPr/>
          </p:nvSpPr>
          <p:spPr>
            <a:xfrm>
              <a:off x="2865634" y="3236859"/>
              <a:ext cx="1308176" cy="527984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31750" tIns="31750" rIns="31750" bIns="31750" anchor="ctr" anchorCtr="0">
              <a:noAutofit/>
              <a:flatTx/>
            </a:bodyPr>
            <a:lstStyle/>
            <a:p>
              <a:pPr marL="0" marR="0" lvl="0" indent="0" algn="ctr" rtl="0" eaLnBrk="1" latinLnBrk="1" hangingPunct="0">
                <a:lnSpc>
                  <a:spcPct val="120000"/>
                </a:lnSpc>
                <a:spcAft>
                  <a:spcPct val="35000"/>
                </a:spcAft>
                <a:defRPr/>
              </a:pPr>
              <a:r>
                <a:rPr kumimoji="0" lang="en-US" altLang="ko-KR" sz="2500" b="0" i="0" u="none" strike="noStrike" kern="0" cap="none" spc="0" normalizeH="0" baseline="0">
                  <a:solidFill>
                    <a:schemeClr val="lt1"/>
                  </a:solidFill>
                  <a:latin typeface="맑은 고딕"/>
                  <a:ea typeface="맑은 고딕"/>
                </a:rPr>
                <a:t> </a:t>
              </a:r>
              <a:endParaRPr kumimoji="0" lang="ko-KR" altLang="en-US" sz="2500" b="0" i="0" u="none" strike="noStrike" kern="0" cap="none" spc="0" normalizeH="0" baseline="0">
                <a:solidFill>
                  <a:schemeClr val="lt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6" name="도형 35"/>
            <p:cNvSpPr/>
            <p:nvPr/>
          </p:nvSpPr>
          <p:spPr>
            <a:xfrm>
              <a:off x="2129989" y="2934869"/>
              <a:ext cx="3988125" cy="1858410"/>
            </a:xfrm>
            <a:prstGeom prst="funnel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1">
              <a:schemeClr val="lt1">
                <a:alpha val="40000"/>
              </a:schemeClr>
            </a:fillRef>
            <a:effectRef idx="0">
              <a:srgbClr val="000000"/>
            </a:effectRef>
            <a:fontRef idx="minor">
              <a:schemeClr val="dk1"/>
            </a:fontRef>
          </p:style>
        </p:sp>
      </p:grp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096000" y="2819801"/>
            <a:ext cx="5134509" cy="3600354"/>
          </a:xfrm>
          <a:prstGeom prst="rect">
            <a:avLst/>
          </a:prstGeom>
        </p:spPr>
      </p:pic>
      <p:sp>
        <p:nvSpPr>
          <p:cNvPr id="38" name="가로 글상자 76"/>
          <p:cNvSpPr txBox="1"/>
          <p:nvPr/>
        </p:nvSpPr>
        <p:spPr>
          <a:xfrm>
            <a:off x="3229337" y="5552908"/>
            <a:ext cx="1534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청년 </a:t>
            </a:r>
            <a:r>
              <a:rPr lang="en-US" altLang="ko-KR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</a:t>
            </a:r>
            <a:r>
              <a:rPr lang="ko-KR" altLang="en-US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인 가구</a:t>
            </a:r>
          </a:p>
        </p:txBody>
      </p:sp>
      <p:sp>
        <p:nvSpPr>
          <p:cNvPr id="40" name="Google Shape;196;p11"/>
          <p:cNvSpPr txBox="1"/>
          <p:nvPr/>
        </p:nvSpPr>
        <p:spPr>
          <a:xfrm>
            <a:off x="1429128" y="803133"/>
            <a:ext cx="36517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chemeClr val="dk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프로젝트 </a:t>
            </a:r>
            <a:r>
              <a:rPr lang="ko-KR" sz="2000" b="1" dirty="0" smtClean="0">
                <a:solidFill>
                  <a:schemeClr val="dk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목표</a:t>
            </a:r>
            <a:endParaRPr sz="2000" b="1" dirty="0">
              <a:solidFill>
                <a:schemeClr val="dk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  <a:cs typeface="Malgun Gothic"/>
              <a:sym typeface="Malgun Gothic"/>
            </a:endParaRPr>
          </a:p>
        </p:txBody>
      </p:sp>
      <p:sp>
        <p:nvSpPr>
          <p:cNvPr id="41" name="Google Shape;197;p11"/>
          <p:cNvSpPr txBox="1"/>
          <p:nvPr/>
        </p:nvSpPr>
        <p:spPr>
          <a:xfrm>
            <a:off x="550863" y="744842"/>
            <a:ext cx="8782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sz="2400" b="1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24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117;g2406139796c_2_25"/>
          <p:cNvSpPr txBox="1"/>
          <p:nvPr/>
        </p:nvSpPr>
        <p:spPr>
          <a:xfrm>
            <a:off x="375375" y="111125"/>
            <a:ext cx="6493800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rgbClr val="1155CC"/>
              </a:buClr>
              <a:buSzPts val="1800"/>
            </a:pP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서울시 청년 </a:t>
            </a:r>
            <a:r>
              <a:rPr lang="en-US" altLang="ko-KR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</a:t>
            </a: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인 가구 임대주택 </a:t>
            </a:r>
            <a:r>
              <a:rPr lang="ko-KR" altLang="en-US" sz="1050" b="1" dirty="0" smtClean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청약 예측 </a:t>
            </a: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서비스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81DC0C72-0909-FCD8-685E-050F78850E73}"/>
              </a:ext>
            </a:extLst>
          </p:cNvPr>
          <p:cNvSpPr/>
          <p:nvPr/>
        </p:nvSpPr>
        <p:spPr>
          <a:xfrm>
            <a:off x="0" y="775332"/>
            <a:ext cx="12192000" cy="43088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25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</a:t>
            </a:r>
            <a:endParaRPr dirty="0"/>
          </a:p>
        </p:txBody>
      </p:sp>
      <p:sp>
        <p:nvSpPr>
          <p:cNvPr id="15" name="Google Shape;186;g223004174d1_3_6"/>
          <p:cNvSpPr txBox="1"/>
          <p:nvPr/>
        </p:nvSpPr>
        <p:spPr>
          <a:xfrm>
            <a:off x="2090100" y="1781401"/>
            <a:ext cx="8011800" cy="129262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2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-</a:t>
            </a:r>
            <a:r>
              <a:rPr lang="en-US" altLang="ko-KR" sz="12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12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사용자의 순위, </a:t>
            </a:r>
            <a:r>
              <a:rPr lang="ko-KR" altLang="en-US" sz="1200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가산점과</a:t>
            </a:r>
            <a:r>
              <a:rPr lang="ko-KR" altLang="en-US" sz="12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지역별 예측 커트라인을 비교하여 제공</a:t>
            </a:r>
          </a:p>
          <a:p>
            <a:pPr marL="171450" marR="0" lvl="0" indent="-1714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Tx/>
              <a:buChar char="-"/>
              <a:defRPr/>
            </a:pPr>
            <a:r>
              <a:rPr lang="ko-KR" altLang="en-US" sz="1200" dirty="0" smtClean="0">
                <a:latin typeface="나눔고딕OTF" panose="020D0604000000000000" pitchFamily="34" charset="-127"/>
                <a:ea typeface="나눔고딕OTF" panose="020D0604000000000000" pitchFamily="34" charset="-127"/>
              </a:rPr>
              <a:t>당해 공고 선호 지역별 </a:t>
            </a:r>
            <a:r>
              <a:rPr lang="ko-KR" altLang="en-US" sz="12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사용자 수를 실시간 제공 </a:t>
            </a:r>
            <a:endParaRPr lang="en-US" altLang="ko-KR" sz="1200" dirty="0" smtClean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marL="171450" marR="0" lvl="0" indent="-1714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Tx/>
              <a:buChar char="-"/>
              <a:defRPr/>
            </a:pPr>
            <a:r>
              <a:rPr lang="en-US" altLang="ko-KR" sz="1200" dirty="0" smtClean="0">
                <a:latin typeface="나눔고딕OTF" panose="020D0604000000000000" pitchFamily="34" charset="-127"/>
                <a:ea typeface="나눔고딕OTF" panose="020D0604000000000000" pitchFamily="34" charset="-127"/>
              </a:rPr>
              <a:t>-</a:t>
            </a:r>
            <a:r>
              <a:rPr lang="ko-KR" altLang="en-US" sz="1200" dirty="0" smtClean="0">
                <a:latin typeface="나눔고딕OTF" panose="020D0604000000000000" pitchFamily="34" charset="-127"/>
                <a:ea typeface="나눔고딕OTF" panose="020D0604000000000000" pitchFamily="34" charset="-127"/>
              </a:rPr>
              <a:t>청약 성공 확률을 높일 수 있음 </a:t>
            </a:r>
            <a:endParaRPr lang="ko-KR" altLang="en-US" sz="12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lang="ko-KR" altLang="en-US" sz="1200" b="1" dirty="0">
              <a:solidFill>
                <a:srgbClr val="999999"/>
              </a:solidFill>
              <a:latin typeface="나눔고딕"/>
              <a:ea typeface="나눔고딕"/>
            </a:endParaRPr>
          </a:p>
        </p:txBody>
      </p:sp>
      <p:sp>
        <p:nvSpPr>
          <p:cNvPr id="16" name="Google Shape;185;g223004174d1_3_6"/>
          <p:cNvSpPr txBox="1"/>
          <p:nvPr/>
        </p:nvSpPr>
        <p:spPr>
          <a:xfrm>
            <a:off x="2590420" y="1290857"/>
            <a:ext cx="7011161" cy="45791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8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지역별 청약 </a:t>
            </a:r>
            <a:r>
              <a:rPr lang="ko-KR" altLang="en-US" sz="1800" b="1" dirty="0">
                <a:solidFill>
                  <a:srgbClr val="69D8AD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커트라인 예측 </a:t>
            </a:r>
            <a:r>
              <a:rPr lang="ko-KR" altLang="en-US" sz="1800" b="1" dirty="0">
                <a:solidFill>
                  <a:schemeClr val="dk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서비스</a:t>
            </a:r>
            <a:endParaRPr lang="ko-KR" altLang="en-US" sz="18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17" name="타원 27"/>
          <p:cNvSpPr/>
          <p:nvPr/>
        </p:nvSpPr>
        <p:spPr>
          <a:xfrm rot="16200000" flipH="1">
            <a:off x="2461030" y="3563443"/>
            <a:ext cx="1408251" cy="1408251"/>
          </a:xfrm>
          <a:prstGeom prst="ellipse">
            <a:avLst/>
          </a:prstGeom>
          <a:ln w="4540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18" name="직선 연결선 28"/>
          <p:cNvCxnSpPr/>
          <p:nvPr/>
        </p:nvCxnSpPr>
        <p:spPr>
          <a:xfrm rot="16200000">
            <a:off x="2461030" y="4267568"/>
            <a:ext cx="0" cy="1408251"/>
          </a:xfrm>
          <a:prstGeom prst="line">
            <a:avLst/>
          </a:prstGeom>
          <a:ln w="454025" cap="rnd">
            <a:solidFill>
              <a:schemeClr val="bg1">
                <a:lumMod val="85000"/>
              </a:schemeClr>
            </a:solidFill>
          </a:ln>
          <a:effectLst>
            <a:outerShdw blurRad="203200" dist="88900" sx="85000" sy="850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30"/>
          <p:cNvSpPr/>
          <p:nvPr/>
        </p:nvSpPr>
        <p:spPr>
          <a:xfrm rot="5400000">
            <a:off x="8496083" y="3563443"/>
            <a:ext cx="1408251" cy="1408251"/>
          </a:xfrm>
          <a:prstGeom prst="ellipse">
            <a:avLst/>
          </a:prstGeom>
          <a:ln w="4540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20" name="직선 연결선 31"/>
          <p:cNvCxnSpPr/>
          <p:nvPr/>
        </p:nvCxnSpPr>
        <p:spPr>
          <a:xfrm rot="5400000" flipH="1">
            <a:off x="9904334" y="4267568"/>
            <a:ext cx="0" cy="1408251"/>
          </a:xfrm>
          <a:prstGeom prst="line">
            <a:avLst/>
          </a:prstGeom>
          <a:ln w="454025" cap="rnd">
            <a:solidFill>
              <a:schemeClr val="bg1">
                <a:lumMod val="85000"/>
              </a:schemeClr>
            </a:solidFill>
          </a:ln>
          <a:effectLst>
            <a:outerShdw blurRad="203200" dist="203200" sx="85000" sy="850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6"/>
          <p:cNvSpPr/>
          <p:nvPr/>
        </p:nvSpPr>
        <p:spPr>
          <a:xfrm rot="10800000" flipH="1" flipV="1">
            <a:off x="2979753" y="4103191"/>
            <a:ext cx="370804" cy="32875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Freeform 36"/>
          <p:cNvSpPr>
            <a:spLocks noEditPoints="1"/>
          </p:cNvSpPr>
          <p:nvPr/>
        </p:nvSpPr>
        <p:spPr>
          <a:xfrm>
            <a:off x="9102475" y="4103190"/>
            <a:ext cx="195465" cy="32875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TextBox 41"/>
          <p:cNvSpPr txBox="1"/>
          <p:nvPr/>
        </p:nvSpPr>
        <p:spPr>
          <a:xfrm>
            <a:off x="1649595" y="4802416"/>
            <a:ext cx="1714500" cy="338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선호 지역</a:t>
            </a:r>
          </a:p>
        </p:txBody>
      </p:sp>
      <p:sp>
        <p:nvSpPr>
          <p:cNvPr id="24" name="TextBox 42"/>
          <p:cNvSpPr txBox="1"/>
          <p:nvPr/>
        </p:nvSpPr>
        <p:spPr>
          <a:xfrm>
            <a:off x="9042066" y="4802416"/>
            <a:ext cx="1714500" cy="338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/>
                <a:ea typeface="나눔고딕 ExtraBold"/>
              </a:rPr>
              <a:t>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예측 경쟁률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119777" y="5326677"/>
            <a:ext cx="3118192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  <a:defRPr/>
            </a:pPr>
            <a:r>
              <a:rPr lang="ko-KR" altLang="en-US" sz="1300">
                <a:solidFill>
                  <a:srgbClr val="808080"/>
                </a:solidFill>
                <a:latin typeface="나눔고딕OTF"/>
                <a:ea typeface="나눔고딕OTF"/>
              </a:rPr>
              <a:t>현재 </a:t>
            </a:r>
            <a:r>
              <a:rPr lang="en-US" altLang="ko-KR" sz="1300">
                <a:solidFill>
                  <a:srgbClr val="60398C"/>
                </a:solidFill>
                <a:latin typeface="나눔고딕OTF"/>
                <a:ea typeface="나눔고딕OTF"/>
              </a:rPr>
              <a:t>50</a:t>
            </a:r>
            <a:r>
              <a:rPr lang="ko-KR" altLang="en-US" sz="1300">
                <a:solidFill>
                  <a:srgbClr val="808080"/>
                </a:solidFill>
                <a:latin typeface="나눔고딕OTF"/>
                <a:ea typeface="나눔고딕OTF"/>
              </a:rPr>
              <a:t>명이 마포구를 선호하고 있습니다</a:t>
            </a:r>
            <a:r>
              <a:rPr lang="en-US" altLang="ko-KR" sz="1300">
                <a:solidFill>
                  <a:srgbClr val="808080"/>
                </a:solidFill>
                <a:latin typeface="나눔고딕OTF"/>
                <a:ea typeface="나눔고딕OTF"/>
              </a:rPr>
              <a:t>.</a:t>
            </a:r>
          </a:p>
          <a:p>
            <a:pPr lvl="0" algn="r">
              <a:lnSpc>
                <a:spcPct val="150000"/>
              </a:lnSpc>
              <a:defRPr/>
            </a:pPr>
            <a:r>
              <a:rPr lang="ko-KR" altLang="en-US" sz="1300">
                <a:solidFill>
                  <a:srgbClr val="808080"/>
                </a:solidFill>
                <a:latin typeface="나눔고딕OTF"/>
                <a:ea typeface="나눔고딕OTF"/>
              </a:rPr>
              <a:t>마포구 선호 비율은 </a:t>
            </a:r>
            <a:r>
              <a:rPr lang="en-US" altLang="ko-KR" sz="1300">
                <a:solidFill>
                  <a:srgbClr val="60398C"/>
                </a:solidFill>
                <a:latin typeface="나눔고딕OTF"/>
                <a:ea typeface="나눔고딕OTF"/>
              </a:rPr>
              <a:t>30%</a:t>
            </a:r>
            <a:r>
              <a:rPr lang="ko-KR" altLang="en-US" sz="1300">
                <a:solidFill>
                  <a:srgbClr val="808080"/>
                </a:solidFill>
                <a:latin typeface="나눔고딕OTF"/>
                <a:ea typeface="나눔고딕OTF"/>
              </a:rPr>
              <a:t>입니다</a:t>
            </a:r>
            <a:r>
              <a:rPr lang="en-US" altLang="ko-KR" sz="1400">
                <a:solidFill>
                  <a:srgbClr val="808080"/>
                </a:solidFill>
                <a:latin typeface="나눔고딕OTF"/>
                <a:ea typeface="나눔고딕OTF"/>
              </a:rPr>
              <a:t>.</a:t>
            </a:r>
          </a:p>
        </p:txBody>
      </p:sp>
      <p:sp>
        <p:nvSpPr>
          <p:cNvPr id="26" name="타원 33"/>
          <p:cNvSpPr/>
          <p:nvPr/>
        </p:nvSpPr>
        <p:spPr>
          <a:xfrm flipH="1">
            <a:off x="5442078" y="3654886"/>
            <a:ext cx="1408251" cy="1408251"/>
          </a:xfrm>
          <a:prstGeom prst="ellipse">
            <a:avLst/>
          </a:prstGeom>
          <a:ln w="454025">
            <a:solidFill>
              <a:srgbClr val="88E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27" name="직선 연결선 34"/>
          <p:cNvCxnSpPr/>
          <p:nvPr/>
        </p:nvCxnSpPr>
        <p:spPr>
          <a:xfrm>
            <a:off x="5442078" y="2950760"/>
            <a:ext cx="0" cy="1408251"/>
          </a:xfrm>
          <a:prstGeom prst="line">
            <a:avLst/>
          </a:prstGeom>
          <a:ln w="454025" cap="rnd">
            <a:solidFill>
              <a:srgbClr val="88E0D0"/>
            </a:solidFill>
          </a:ln>
          <a:effectLst>
            <a:outerShdw blurRad="203200" dist="88900" sx="85000" sy="850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 23"/>
          <p:cNvSpPr/>
          <p:nvPr/>
        </p:nvSpPr>
        <p:spPr>
          <a:xfrm>
            <a:off x="5999080" y="4205889"/>
            <a:ext cx="294248" cy="25752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53585B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TextBox 39"/>
          <p:cNvSpPr txBox="1"/>
          <p:nvPr/>
        </p:nvSpPr>
        <p:spPr>
          <a:xfrm rot="16200000">
            <a:off x="4606681" y="3577462"/>
            <a:ext cx="1714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 b="1" dirty="0">
                <a:solidFill>
                  <a:prstClr val="white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예측 커트라인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687502" y="5418120"/>
            <a:ext cx="3118192" cy="984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사용자님의 </a:t>
            </a:r>
            <a:r>
              <a:rPr lang="ko-KR" altLang="en-US" sz="1300" dirty="0" err="1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가산점보다</a:t>
            </a:r>
            <a:r>
              <a:rPr lang="ko-KR" altLang="en-US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커트라인이 </a:t>
            </a:r>
            <a:r>
              <a:rPr lang="ko-KR" altLang="en-US" sz="1300" dirty="0">
                <a:solidFill>
                  <a:srgbClr val="462965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낮은</a:t>
            </a:r>
            <a:r>
              <a:rPr lang="ko-KR" altLang="en-US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 지역은 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마포구</a:t>
            </a:r>
            <a:r>
              <a:rPr lang="en-US" altLang="ko-KR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,</a:t>
            </a:r>
            <a:r>
              <a:rPr lang="ko-KR" altLang="en-US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 구로구</a:t>
            </a:r>
            <a:r>
              <a:rPr lang="en-US" altLang="ko-KR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,</a:t>
            </a:r>
            <a:r>
              <a:rPr lang="ko-KR" altLang="en-US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 금천구 입니다</a:t>
            </a:r>
            <a:r>
              <a:rPr lang="en-US" altLang="ko-KR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.</a:t>
            </a:r>
            <a:r>
              <a:rPr lang="ko-KR" altLang="en-US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endParaRPr lang="en-US" altLang="ko-KR" sz="1400" dirty="0">
              <a:solidFill>
                <a:srgbClr val="808080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271034" y="5326677"/>
            <a:ext cx="3118192" cy="680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마포구 예측 경쟁률은 </a:t>
            </a:r>
            <a:r>
              <a:rPr lang="en-US" altLang="ko-KR" sz="1300" dirty="0">
                <a:solidFill>
                  <a:srgbClr val="60398C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50:1</a:t>
            </a:r>
            <a:r>
              <a:rPr lang="ko-KR" altLang="en-US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입니다</a:t>
            </a:r>
            <a:r>
              <a:rPr lang="en-US" altLang="ko-KR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마포구는 지역별 예측 경쟁률 </a:t>
            </a:r>
            <a:r>
              <a:rPr lang="en-US" altLang="ko-KR" sz="1300" dirty="0">
                <a:solidFill>
                  <a:srgbClr val="60398C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2</a:t>
            </a:r>
            <a:r>
              <a:rPr lang="ko-KR" altLang="en-US" sz="1300" dirty="0">
                <a:solidFill>
                  <a:srgbClr val="60398C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위</a:t>
            </a:r>
            <a:r>
              <a:rPr lang="ko-KR" altLang="en-US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 입니다</a:t>
            </a:r>
            <a:r>
              <a:rPr lang="en-US" altLang="ko-KR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.</a:t>
            </a:r>
          </a:p>
        </p:txBody>
      </p:sp>
      <p:sp>
        <p:nvSpPr>
          <p:cNvPr id="32" name="Google Shape;196;p11"/>
          <p:cNvSpPr txBox="1"/>
          <p:nvPr/>
        </p:nvSpPr>
        <p:spPr>
          <a:xfrm>
            <a:off x="1429128" y="803133"/>
            <a:ext cx="36517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chemeClr val="dk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프로젝트 </a:t>
            </a:r>
            <a:r>
              <a:rPr lang="ko-KR" sz="2000" b="1" dirty="0" smtClean="0">
                <a:solidFill>
                  <a:schemeClr val="dk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목표</a:t>
            </a:r>
            <a:endParaRPr sz="2000" b="1" dirty="0">
              <a:solidFill>
                <a:schemeClr val="dk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  <a:cs typeface="Malgun Gothic"/>
              <a:sym typeface="Malgun Gothic"/>
            </a:endParaRPr>
          </a:p>
        </p:txBody>
      </p:sp>
      <p:sp>
        <p:nvSpPr>
          <p:cNvPr id="33" name="Google Shape;197;p11"/>
          <p:cNvSpPr txBox="1"/>
          <p:nvPr/>
        </p:nvSpPr>
        <p:spPr>
          <a:xfrm>
            <a:off x="550863" y="744842"/>
            <a:ext cx="8782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sz="2400" b="1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24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17;g2406139796c_2_25"/>
          <p:cNvSpPr txBox="1"/>
          <p:nvPr/>
        </p:nvSpPr>
        <p:spPr>
          <a:xfrm>
            <a:off x="375375" y="111125"/>
            <a:ext cx="6493800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rgbClr val="1155CC"/>
              </a:buClr>
              <a:buSzPts val="1800"/>
            </a:pP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서울시 청년 </a:t>
            </a:r>
            <a:r>
              <a:rPr lang="en-US" altLang="ko-KR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</a:t>
            </a: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인 가구 임대주택 </a:t>
            </a:r>
            <a:r>
              <a:rPr lang="ko-KR" altLang="en-US" sz="1050" b="1" dirty="0" smtClean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청약 예측 </a:t>
            </a: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서비스</a:t>
            </a:r>
          </a:p>
        </p:txBody>
      </p:sp>
      <p:sp>
        <p:nvSpPr>
          <p:cNvPr id="38" name="Freeform 3"/>
          <p:cNvSpPr/>
          <p:nvPr/>
        </p:nvSpPr>
        <p:spPr>
          <a:xfrm>
            <a:off x="10717971" y="150139"/>
            <a:ext cx="1271658" cy="901387"/>
          </a:xfrm>
          <a:custGeom>
            <a:avLst/>
            <a:gdLst/>
            <a:ahLst/>
            <a:cxnLst/>
            <a:rect l="l" t="t" r="r" b="b"/>
            <a:pathLst>
              <a:path w="4761624" h="5560283">
                <a:moveTo>
                  <a:pt x="0" y="0"/>
                </a:moveTo>
                <a:lnTo>
                  <a:pt x="4761624" y="0"/>
                </a:lnTo>
                <a:lnTo>
                  <a:pt x="4761624" y="5560284"/>
                </a:lnTo>
                <a:lnTo>
                  <a:pt x="0" y="55602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E83FE3A-76D0-9635-BA70-5DE59E2C34AA}"/>
              </a:ext>
            </a:extLst>
          </p:cNvPr>
          <p:cNvSpPr/>
          <p:nvPr/>
        </p:nvSpPr>
        <p:spPr>
          <a:xfrm>
            <a:off x="0" y="775331"/>
            <a:ext cx="155575" cy="430887"/>
          </a:xfrm>
          <a:prstGeom prst="rect">
            <a:avLst/>
          </a:prstGeom>
          <a:solidFill>
            <a:srgbClr val="4629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DC0C72-0909-FCD8-685E-050F78850E73}"/>
              </a:ext>
            </a:extLst>
          </p:cNvPr>
          <p:cNvSpPr/>
          <p:nvPr/>
        </p:nvSpPr>
        <p:spPr>
          <a:xfrm>
            <a:off x="0" y="775332"/>
            <a:ext cx="12192000" cy="43088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83FE3A-76D0-9635-BA70-5DE59E2C34AA}"/>
              </a:ext>
            </a:extLst>
          </p:cNvPr>
          <p:cNvSpPr/>
          <p:nvPr/>
        </p:nvSpPr>
        <p:spPr>
          <a:xfrm>
            <a:off x="0" y="775331"/>
            <a:ext cx="155575" cy="430887"/>
          </a:xfrm>
          <a:prstGeom prst="rect">
            <a:avLst/>
          </a:prstGeom>
          <a:solidFill>
            <a:srgbClr val="4629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Google Shape;239;p12"/>
          <p:cNvSpPr txBox="1"/>
          <p:nvPr/>
        </p:nvSpPr>
        <p:spPr>
          <a:xfrm>
            <a:off x="2450827" y="3939142"/>
            <a:ext cx="7483592" cy="879067"/>
          </a:xfrm>
          <a:prstGeom prst="rect">
            <a:avLst/>
          </a:prstGeom>
          <a:solidFill>
            <a:srgbClr val="462965"/>
          </a:solidFill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9144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 smtClean="0">
                <a:solidFill>
                  <a:srgbClr val="FFFFFF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서울에서 독립을 시작하려는</a:t>
            </a:r>
            <a:r>
              <a:rPr lang="en-US" altLang="ko-KR" sz="2800" b="1" dirty="0">
                <a:solidFill>
                  <a:srgbClr val="FFFFFF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 </a:t>
            </a:r>
            <a:r>
              <a:rPr lang="ko-KR" altLang="en-US" sz="2800" b="1" dirty="0" smtClean="0">
                <a:solidFill>
                  <a:srgbClr val="FFFFFF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무주택 청년들의 </a:t>
            </a:r>
            <a:r>
              <a:rPr lang="ko-KR" sz="2800" b="1" dirty="0" smtClean="0">
                <a:solidFill>
                  <a:srgbClr val="FFFFFF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임대주택 </a:t>
            </a:r>
            <a:r>
              <a:rPr lang="ko-KR" sz="2800" b="1" dirty="0">
                <a:solidFill>
                  <a:srgbClr val="FFFFFF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정보 획득이 용이함   </a:t>
            </a:r>
            <a:endParaRPr sz="2800" dirty="0">
              <a:latin typeface="나눔고딕OTF ExtraBold" panose="020D0904000000000000" pitchFamily="34" charset="-127"/>
              <a:ea typeface="나눔고딕OTF ExtraBold" panose="020D0904000000000000" pitchFamily="34" charset="-127"/>
              <a:cs typeface="Malgun Gothic"/>
              <a:sym typeface="Malgun Gothic"/>
            </a:endParaRPr>
          </a:p>
        </p:txBody>
      </p:sp>
      <p:sp>
        <p:nvSpPr>
          <p:cNvPr id="241" name="Google Shape;241;p12"/>
          <p:cNvSpPr txBox="1"/>
          <p:nvPr/>
        </p:nvSpPr>
        <p:spPr>
          <a:xfrm>
            <a:off x="2450827" y="2741382"/>
            <a:ext cx="7391700" cy="112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94970" marR="5080" lvl="0" indent="-38290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 smtClean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"/>
                <a:sym typeface="Malgun Gothic"/>
              </a:rPr>
              <a:t>청년</a:t>
            </a:r>
            <a:r>
              <a:rPr lang="en-US" altLang="ko-KR" sz="1600" b="1" dirty="0" smtClean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"/>
                <a:sym typeface="Malgun Gothic"/>
              </a:rPr>
              <a:t>1</a:t>
            </a:r>
            <a:r>
              <a:rPr lang="ko-KR" altLang="en-US" sz="1600" b="1" dirty="0" smtClean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"/>
                <a:sym typeface="Malgun Gothic"/>
              </a:rPr>
              <a:t>인 가구</a:t>
            </a:r>
            <a:r>
              <a:rPr lang="ko-KR" sz="1600" b="1" dirty="0" smtClean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"/>
                <a:sym typeface="Malgun Gothic"/>
              </a:rPr>
              <a:t> 임대주택</a:t>
            </a:r>
            <a:r>
              <a:rPr lang="ko-KR" altLang="en-US" sz="1600" b="1" dirty="0" smtClean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"/>
                <a:sym typeface="Malgun Gothic"/>
              </a:rPr>
              <a:t>의 경쟁률과 커트라인을 </a:t>
            </a:r>
            <a:r>
              <a:rPr lang="ko-KR" sz="1600" b="1" dirty="0" smtClean="0">
                <a:solidFill>
                  <a:srgbClr val="69D8AD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Malgun Gothic"/>
                <a:sym typeface="Malgun Gothic"/>
              </a:rPr>
              <a:t>예측</a:t>
            </a:r>
            <a:r>
              <a:rPr lang="ko-KR" sz="1600" b="1" dirty="0" smtClean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"/>
                <a:sym typeface="Malgun Gothic"/>
              </a:rPr>
              <a:t>하여 </a:t>
            </a:r>
            <a:r>
              <a:rPr lang="ko-KR" sz="1600" b="1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"/>
                <a:sym typeface="Malgun Gothic"/>
              </a:rPr>
              <a:t>보여줌으로써 </a:t>
            </a:r>
            <a:endParaRPr lang="en-US" altLang="ko-KR" sz="1600" b="1" dirty="0" smtClean="0">
              <a:latin typeface="나눔고딕OTF" panose="020D0604000000000000" pitchFamily="34" charset="-127"/>
              <a:ea typeface="나눔고딕OTF" panose="020D0604000000000000" pitchFamily="34" charset="-127"/>
              <a:cs typeface="Malgun Gothic"/>
              <a:sym typeface="Malgun Gothic"/>
            </a:endParaRPr>
          </a:p>
          <a:p>
            <a:pPr marL="394970" marR="5080" lvl="0" indent="-38290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 smtClean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"/>
                <a:sym typeface="Malgun Gothic"/>
              </a:rPr>
              <a:t>어떤 </a:t>
            </a:r>
            <a:r>
              <a:rPr lang="ko-KR" sz="1600" b="1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"/>
                <a:sym typeface="Malgun Gothic"/>
              </a:rPr>
              <a:t>지역에 </a:t>
            </a:r>
            <a:r>
              <a:rPr lang="ko-KR" sz="1600" b="1" dirty="0">
                <a:solidFill>
                  <a:srgbClr val="69D8AD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Malgun Gothic"/>
                <a:sym typeface="Malgun Gothic"/>
              </a:rPr>
              <a:t>청약 신청</a:t>
            </a:r>
            <a:r>
              <a:rPr lang="ko-KR" sz="1600" b="1" dirty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Malgun Gothic"/>
                <a:sym typeface="Malgun Gothic"/>
              </a:rPr>
              <a:t>을</a:t>
            </a:r>
            <a:r>
              <a:rPr lang="ko-KR" sz="1600" b="1" dirty="0">
                <a:solidFill>
                  <a:srgbClr val="69D8AD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Malgun Gothic"/>
                <a:sym typeface="Malgun Gothic"/>
              </a:rPr>
              <a:t> </a:t>
            </a:r>
            <a:r>
              <a:rPr lang="ko-KR" sz="1600" b="1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"/>
                <a:sym typeface="Malgun Gothic"/>
              </a:rPr>
              <a:t>넣으면 </a:t>
            </a:r>
            <a:endParaRPr sz="1600" b="1" dirty="0">
              <a:latin typeface="나눔고딕OTF" panose="020D0604000000000000" pitchFamily="34" charset="-127"/>
              <a:ea typeface="나눔고딕OTF" panose="020D0604000000000000" pitchFamily="34" charset="-127"/>
              <a:cs typeface="Malgun Gothic"/>
              <a:sym typeface="Malgun Gothic"/>
            </a:endParaRPr>
          </a:p>
          <a:p>
            <a:pPr marL="394970" marR="5080" lvl="0" indent="-38290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"/>
                <a:sym typeface="Malgun Gothic"/>
              </a:rPr>
              <a:t>좋을지 신청자의 결정에 도움을 줌</a:t>
            </a:r>
            <a:endParaRPr sz="1600" dirty="0">
              <a:solidFill>
                <a:schemeClr val="dk1"/>
              </a:solidFill>
              <a:latin typeface="나눔고딕OTF" panose="020D0604000000000000" pitchFamily="34" charset="-127"/>
              <a:ea typeface="나눔고딕OTF" panose="020D0604000000000000" pitchFamily="34" charset="-127"/>
              <a:cs typeface="Malgun Gothic"/>
              <a:sym typeface="Malgun Gothic"/>
            </a:endParaRPr>
          </a:p>
        </p:txBody>
      </p:sp>
      <p:sp>
        <p:nvSpPr>
          <p:cNvPr id="8" name="Google Shape;25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7</a:t>
            </a:r>
            <a:endParaRPr dirty="0"/>
          </a:p>
        </p:txBody>
      </p:sp>
      <p:sp>
        <p:nvSpPr>
          <p:cNvPr id="13" name="Google Shape;196;p11"/>
          <p:cNvSpPr txBox="1"/>
          <p:nvPr/>
        </p:nvSpPr>
        <p:spPr>
          <a:xfrm>
            <a:off x="1429128" y="803133"/>
            <a:ext cx="36517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smtClean="0">
                <a:solidFill>
                  <a:schemeClr val="dk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기대 효과</a:t>
            </a:r>
            <a:endParaRPr sz="2000" b="1" dirty="0">
              <a:solidFill>
                <a:schemeClr val="dk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  <a:cs typeface="Malgun Gothic"/>
              <a:sym typeface="Malgun Gothic"/>
            </a:endParaRPr>
          </a:p>
        </p:txBody>
      </p:sp>
      <p:sp>
        <p:nvSpPr>
          <p:cNvPr id="14" name="Google Shape;197;p11"/>
          <p:cNvSpPr txBox="1"/>
          <p:nvPr/>
        </p:nvSpPr>
        <p:spPr>
          <a:xfrm>
            <a:off x="550863" y="744842"/>
            <a:ext cx="8782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sz="24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17;g2406139796c_2_25"/>
          <p:cNvSpPr txBox="1"/>
          <p:nvPr/>
        </p:nvSpPr>
        <p:spPr>
          <a:xfrm>
            <a:off x="375375" y="111125"/>
            <a:ext cx="6493800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rgbClr val="1155CC"/>
              </a:buClr>
              <a:buSzPts val="1800"/>
            </a:pP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서울시 청년 </a:t>
            </a:r>
            <a:r>
              <a:rPr lang="en-US" altLang="ko-KR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</a:t>
            </a: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인 가구 임대주택 </a:t>
            </a:r>
            <a:r>
              <a:rPr lang="ko-KR" altLang="en-US" sz="1050" b="1" dirty="0" smtClean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청약 예측 </a:t>
            </a: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서비스</a:t>
            </a:r>
          </a:p>
        </p:txBody>
      </p:sp>
      <p:sp>
        <p:nvSpPr>
          <p:cNvPr id="17" name="Freeform 3"/>
          <p:cNvSpPr/>
          <p:nvPr/>
        </p:nvSpPr>
        <p:spPr>
          <a:xfrm>
            <a:off x="10717971" y="150139"/>
            <a:ext cx="1271658" cy="901387"/>
          </a:xfrm>
          <a:custGeom>
            <a:avLst/>
            <a:gdLst/>
            <a:ahLst/>
            <a:cxnLst/>
            <a:rect l="l" t="t" r="r" b="b"/>
            <a:pathLst>
              <a:path w="4761624" h="5560283">
                <a:moveTo>
                  <a:pt x="0" y="0"/>
                </a:moveTo>
                <a:lnTo>
                  <a:pt x="4761624" y="0"/>
                </a:lnTo>
                <a:lnTo>
                  <a:pt x="4761624" y="5560284"/>
                </a:lnTo>
                <a:lnTo>
                  <a:pt x="0" y="55602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470</Words>
  <Application>Microsoft Office PowerPoint</Application>
  <PresentationFormat>와이드스크린</PresentationFormat>
  <Paragraphs>178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8" baseType="lpstr">
      <vt:lpstr>나눔고딕</vt:lpstr>
      <vt:lpstr>나눔고딕 ExtraBold</vt:lpstr>
      <vt:lpstr>나눔고딕OTF</vt:lpstr>
      <vt:lpstr>나눔고딕OTF ExtraBold</vt:lpstr>
      <vt:lpstr>Malgun Gothic</vt:lpstr>
      <vt:lpstr>Malgun Gothic</vt:lpstr>
      <vt:lpstr>맑은 고딕 Semilight</vt:lpstr>
      <vt:lpstr>휴먼둥근헤드라인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won</dc:creator>
  <cp:lastModifiedBy>user</cp:lastModifiedBy>
  <cp:revision>31</cp:revision>
  <dcterms:created xsi:type="dcterms:W3CDTF">2023-04-28T07:44:01Z</dcterms:created>
  <dcterms:modified xsi:type="dcterms:W3CDTF">2023-09-11T06:58:28Z</dcterms:modified>
</cp:coreProperties>
</file>