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71" r:id="rId2"/>
    <p:sldId id="258" r:id="rId3"/>
    <p:sldId id="261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WYeqmR9ak22o4avIwkUGIQUy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965"/>
    <a:srgbClr val="69D8AD"/>
    <a:srgbClr val="88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DE04-A10E-4B08-8B62-A7D7D60F0C0E}">
  <a:tblStyle styleId="{EEB9DE04-A10E-4B08-8B62-A7D7D60F0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6139796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6139796c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14ca9af84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14ca9af84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3004174d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3004174d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14ca9af8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2214ca9af8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7"/>
            <a:ext cx="12192000" cy="504576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17607C1-BCBD-DD00-40E0-9E50388315B1}"/>
              </a:ext>
            </a:extLst>
          </p:cNvPr>
          <p:cNvSpPr/>
          <p:nvPr/>
        </p:nvSpPr>
        <p:spPr>
          <a:xfrm rot="766787">
            <a:off x="-417039" y="4643235"/>
            <a:ext cx="7487513" cy="2932103"/>
          </a:xfrm>
          <a:custGeom>
            <a:avLst/>
            <a:gdLst>
              <a:gd name="connsiteX0" fmla="*/ 0 w 7487513"/>
              <a:gd name="connsiteY0" fmla="*/ 0 h 2932103"/>
              <a:gd name="connsiteX1" fmla="*/ 7487513 w 7487513"/>
              <a:gd name="connsiteY1" fmla="*/ 0 h 2932103"/>
              <a:gd name="connsiteX2" fmla="*/ 7487513 w 7487513"/>
              <a:gd name="connsiteY2" fmla="*/ 1384613 h 2932103"/>
              <a:gd name="connsiteX3" fmla="*/ 665070 w 7487513"/>
              <a:gd name="connsiteY3" fmla="*/ 2932103 h 29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7513" h="2932103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6FA5B-5267-FE41-F2E8-3BB10D5CB11C}"/>
              </a:ext>
            </a:extLst>
          </p:cNvPr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697725-7EE4-6546-23F0-A59F467E85F7}"/>
                </a:ext>
              </a:extLst>
            </p:cNvPr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62D184-313F-0E7C-A623-D5BBDEB76EC4}"/>
                </a:ext>
              </a:extLst>
            </p:cNvPr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900C1A-0255-1999-5C5A-CAA8BE4BB735}"/>
              </a:ext>
            </a:extLst>
          </p:cNvPr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18C6D2-FBB1-DF38-EFFE-5FF5CA979926}"/>
                </a:ext>
              </a:extLst>
            </p:cNvPr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FDA9D5A-96DD-9FDC-3129-06D77191E12A}"/>
                </a:ext>
              </a:extLst>
            </p:cNvPr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E6A748-CC44-E89B-44C0-72697F014D69}"/>
              </a:ext>
            </a:extLst>
          </p:cNvPr>
          <p:cNvSpPr txBox="1"/>
          <p:nvPr/>
        </p:nvSpPr>
        <p:spPr>
          <a:xfrm>
            <a:off x="3326717" y="2332194"/>
            <a:ext cx="8352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3200" b="1" dirty="0" smtClean="0">
              <a:solidFill>
                <a:srgbClr val="1155CC"/>
              </a:solidFill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</a:rPr>
              <a:t>서울시 청년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인 가구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3200" b="1" dirty="0">
                <a:solidFill>
                  <a:schemeClr val="bg1"/>
                </a:solidFill>
              </a:rPr>
              <a:t>임대주택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청약 </a:t>
            </a:r>
            <a:r>
              <a:rPr lang="ko-KR" altLang="en-US" sz="3200" b="1" dirty="0">
                <a:solidFill>
                  <a:schemeClr val="bg1"/>
                </a:solidFill>
              </a:rPr>
              <a:t>예측 서비스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0E6320-8A8E-BBBF-D8FF-E6D88E67A9CF}"/>
              </a:ext>
            </a:extLst>
          </p:cNvPr>
          <p:cNvCxnSpPr>
            <a:cxnSpLocks/>
          </p:cNvCxnSpPr>
          <p:nvPr/>
        </p:nvCxnSpPr>
        <p:spPr>
          <a:xfrm>
            <a:off x="5502166" y="3918857"/>
            <a:ext cx="6102459" cy="0"/>
          </a:xfrm>
          <a:prstGeom prst="line">
            <a:avLst/>
          </a:prstGeom>
          <a:ln w="952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EEAC90-C5BF-004C-7B16-65CE5FF0A15E}"/>
              </a:ext>
            </a:extLst>
          </p:cNvPr>
          <p:cNvSpPr txBox="1"/>
          <p:nvPr/>
        </p:nvSpPr>
        <p:spPr>
          <a:xfrm>
            <a:off x="6871978" y="3983786"/>
            <a:ext cx="399913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기획의도</a:t>
            </a:r>
            <a:endParaRPr lang="en-US" altLang="ko-KR" sz="1400" b="1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프로젝트 목표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기대효과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Google Shape;111;g2406139796c_2_25"/>
          <p:cNvGraphicFramePr/>
          <p:nvPr>
            <p:extLst>
              <p:ext uri="{D42A27DB-BD31-4B8C-83A1-F6EECF244321}">
                <p14:modId xmlns:p14="http://schemas.microsoft.com/office/powerpoint/2010/main" val="697015223"/>
              </p:ext>
            </p:extLst>
          </p:nvPr>
        </p:nvGraphicFramePr>
        <p:xfrm>
          <a:off x="557936" y="2705607"/>
          <a:ext cx="11040075" cy="3588900"/>
        </p:xfrm>
        <a:graphic>
          <a:graphicData uri="http://schemas.openxmlformats.org/drawingml/2006/table">
            <a:tbl>
              <a:tblPr firstRow="1" bandRow="1">
                <a:noFill/>
                <a:tableStyleId>{EEB9DE04-A10E-4B08-8B62-A7D7D60F0C0E}</a:tableStyleId>
              </a:tblPr>
              <a:tblGrid>
                <a:gridCol w="5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NO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Version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Date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Page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Name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0.1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2023-05-</a:t>
                      </a:r>
                      <a:r>
                        <a:rPr 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ko-KR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p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기획안</a:t>
                      </a: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초기 내용 작성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박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0.2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2023-05-25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7p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 u="none" strike="noStrike" cap="none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2023-07-23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7p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최종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5" name="Google Shape;115;g2406139796c_2_25"/>
          <p:cNvSpPr txBox="1"/>
          <p:nvPr/>
        </p:nvSpPr>
        <p:spPr>
          <a:xfrm>
            <a:off x="563274" y="2285492"/>
            <a:ext cx="17970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 err="1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Document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History</a:t>
            </a:r>
            <a:endParaRPr sz="1600" b="0" i="0" u="none" strike="noStrike" cap="none" dirty="0">
              <a:solidFill>
                <a:srgbClr val="00000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17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9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Histroy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0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Google Shape;149;g2214ca9af84_5_2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20~30대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1800" b="1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가구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시세보다 2~30% 저렴한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임대주택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인기</a:t>
            </a:r>
          </a:p>
        </p:txBody>
      </p:sp>
      <p:sp>
        <p:nvSpPr>
          <p:cNvPr id="28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dirty="0">
                <a:latin typeface="나눔고딕OTF"/>
                <a:ea typeface="나눔고딕OTF"/>
              </a:rPr>
              <a:t>-</a:t>
            </a:r>
            <a:r>
              <a:rPr lang="en-US" altLang="ko-KR" sz="1200" dirty="0">
                <a:latin typeface="나눔고딕OTF"/>
                <a:ea typeface="나눔고딕OTF"/>
              </a:rPr>
              <a:t> </a:t>
            </a:r>
            <a:r>
              <a:rPr lang="ko-KR" sz="1200" dirty="0">
                <a:latin typeface="나눔고딕OTF"/>
                <a:ea typeface="나눔고딕OTF"/>
              </a:rPr>
              <a:t> </a:t>
            </a:r>
            <a:r>
              <a:rPr lang="en-US" altLang="ko-KR" sz="1200" dirty="0">
                <a:latin typeface="나눔고딕OTF"/>
                <a:ea typeface="나눔고딕OTF"/>
              </a:rPr>
              <a:t>2030</a:t>
            </a:r>
            <a:r>
              <a:rPr lang="ko-KR" altLang="en-US" sz="1200" dirty="0">
                <a:latin typeface="나눔고딕OTF"/>
                <a:ea typeface="나눔고딕OTF"/>
              </a:rPr>
              <a:t> 청년 </a:t>
            </a:r>
            <a:r>
              <a:rPr lang="en-US" altLang="ko-KR" sz="1200" dirty="0">
                <a:latin typeface="나눔고딕OTF"/>
                <a:ea typeface="나눔고딕OTF"/>
              </a:rPr>
              <a:t>1</a:t>
            </a:r>
            <a:r>
              <a:rPr lang="ko-KR" altLang="en-US" sz="1200" dirty="0">
                <a:latin typeface="나눔고딕OTF"/>
                <a:ea typeface="나눔고딕OTF"/>
              </a:rPr>
              <a:t>인 가구 비율은 점점 늘어 가고 있으나</a:t>
            </a:r>
            <a:r>
              <a:rPr lang="ko-KR" altLang="en-US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  <a:r>
              <a:rPr lang="ko-KR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치솟는 집값으로 인한 주거비 부담과 전세사기 피해 확산으로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시세보다 저렴한 임대주택에 대한 관심이 늘고 있음</a:t>
            </a:r>
          </a:p>
        </p:txBody>
      </p:sp>
      <p:sp>
        <p:nvSpPr>
          <p:cNvPr id="29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0" name="Google Shape;125;g2406139796c_2_11"/>
          <p:cNvPicPr/>
          <p:nvPr/>
        </p:nvPicPr>
        <p:blipFill rotWithShape="1">
          <a:blip r:embed="rId3">
            <a:alphaModFix/>
          </a:blip>
          <a:srcRect r="52080"/>
          <a:stretch>
            <a:fillRect/>
          </a:stretch>
        </p:blipFill>
        <p:spPr>
          <a:xfrm>
            <a:off x="861989" y="2742292"/>
            <a:ext cx="2535230" cy="188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27;g2406139796c_2_11"/>
          <p:cNvPicPr/>
          <p:nvPr/>
        </p:nvPicPr>
        <p:blipFill rotWithShape="1">
          <a:blip r:embed="rId4">
            <a:alphaModFix/>
          </a:blip>
          <a:srcRect t="4800" r="7130" b="2740"/>
          <a:stretch>
            <a:fillRect/>
          </a:stretch>
        </p:blipFill>
        <p:spPr>
          <a:xfrm>
            <a:off x="852449" y="4599219"/>
            <a:ext cx="2386049" cy="189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3339" y="3959678"/>
            <a:ext cx="4786312" cy="10382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43750" y="5048247"/>
            <a:ext cx="4719637" cy="952500"/>
          </a:xfrm>
          <a:prstGeom prst="rect">
            <a:avLst/>
          </a:prstGeom>
        </p:spPr>
      </p:pic>
      <p:graphicFrame>
        <p:nvGraphicFramePr>
          <p:cNvPr id="34" name="표 16"/>
          <p:cNvGraphicFramePr>
            <a:graphicFrameLocks noGrp="1"/>
          </p:cNvGraphicFramePr>
          <p:nvPr/>
        </p:nvGraphicFramePr>
        <p:xfrm>
          <a:off x="3476281" y="2811066"/>
          <a:ext cx="3497695" cy="3521407"/>
        </p:xfrm>
        <a:graphic>
          <a:graphicData uri="http://schemas.openxmlformats.org/drawingml/2006/table">
            <a:tbl>
              <a:tblPr firstRow="1" bandRow="1"/>
              <a:tblGrid>
                <a:gridCol w="56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54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보증금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월세 등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주거비 보조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관련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대출 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이자 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공공임대주택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공급 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자기소유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개량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 개보수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정보 제공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상담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남성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71.1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71.8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67.7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68.6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여성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66.2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68.9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65.5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30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50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64840" y="2811732"/>
            <a:ext cx="4911498" cy="1234535"/>
          </a:xfrm>
          <a:prstGeom prst="rect">
            <a:avLst/>
          </a:prstGeom>
        </p:spPr>
      </p:pic>
      <p:sp>
        <p:nvSpPr>
          <p:cNvPr id="36" name="직사각형 13"/>
          <p:cNvSpPr/>
          <p:nvPr/>
        </p:nvSpPr>
        <p:spPr>
          <a:xfrm>
            <a:off x="5008434" y="2804165"/>
            <a:ext cx="495655" cy="1187077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7" name="Google Shape;156;g2214ca9af84_5_20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3452017" y="6275509"/>
            <a:ext cx="3562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9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4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44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Google Shape;184;g223004174d1_3_6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>
                <a:latin typeface="나눔고딕OTF"/>
                <a:ea typeface="나눔고딕OTF"/>
              </a:rPr>
              <a:t>-</a:t>
            </a:r>
            <a:r>
              <a:rPr lang="en-US" altLang="ko-KR" sz="1200">
                <a:latin typeface="나눔고딕OTF"/>
                <a:ea typeface="나눔고딕OTF"/>
              </a:rPr>
              <a:t> </a:t>
            </a:r>
            <a:r>
              <a:rPr lang="ko-KR" sz="1200">
                <a:latin typeface="나눔고딕OTF"/>
                <a:ea typeface="나눔고딕OTF"/>
              </a:rPr>
              <a:t>당해 공고</a:t>
            </a:r>
            <a:r>
              <a:rPr lang="ko-KR" altLang="en-US" sz="1200">
                <a:latin typeface="나눔고딕OTF"/>
                <a:ea typeface="나눔고딕OTF"/>
              </a:rPr>
              <a:t>의 매물량이 많지 않아 치열한 경쟁률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주택공사에서 따로 제공하는 청약 지표가 없어서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어느 지역, 어떤 단지에 청약을 넣어야 유리할지 판단이 어려운 상황</a:t>
            </a:r>
          </a:p>
        </p:txBody>
      </p:sp>
      <p:sp>
        <p:nvSpPr>
          <p:cNvPr id="18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" name="Google Shape;189;g223004174d1_3_6"/>
          <p:cNvSpPr txBox="1"/>
          <p:nvPr/>
        </p:nvSpPr>
        <p:spPr>
          <a:xfrm>
            <a:off x="5329850" y="6170975"/>
            <a:ext cx="5051700" cy="311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>
                <a:solidFill>
                  <a:schemeClr val="lt2"/>
                </a:solidFill>
                <a:latin typeface="맑은 고딕"/>
                <a:ea typeface="맑은 고딕"/>
                <a:cs typeface="맑은 고딕"/>
                <a:sym typeface="맑은 고딕"/>
              </a:rPr>
              <a:t>*출처 :sh주택공사 </a:t>
            </a:r>
            <a:endParaRPr sz="900">
              <a:solidFill>
                <a:schemeClr val="lt2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7639" y="2996103"/>
            <a:ext cx="5991621" cy="3167630"/>
          </a:xfrm>
          <a:prstGeom prst="rect">
            <a:avLst/>
          </a:prstGeom>
        </p:spPr>
      </p:pic>
      <p:sp>
        <p:nvSpPr>
          <p:cNvPr id="21" name="직사각형 13"/>
          <p:cNvSpPr/>
          <p:nvPr/>
        </p:nvSpPr>
        <p:spPr>
          <a:xfrm>
            <a:off x="9999052" y="3704387"/>
            <a:ext cx="1550209" cy="2459345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2" name="Google Shape;188;g223004174d1_3_6"/>
          <p:cNvPicPr/>
          <p:nvPr/>
        </p:nvPicPr>
        <p:blipFill rotWithShape="1">
          <a:blip r:embed="rId4">
            <a:alphaModFix/>
          </a:blip>
          <a:srcRect t="47730"/>
          <a:stretch>
            <a:fillRect/>
          </a:stretch>
        </p:blipFill>
        <p:spPr>
          <a:xfrm>
            <a:off x="836032" y="2900853"/>
            <a:ext cx="4639301" cy="325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36026" y="3340553"/>
            <a:ext cx="4733924" cy="10906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62240" y="4420960"/>
            <a:ext cx="4617583" cy="1028700"/>
          </a:xfrm>
          <a:prstGeom prst="rect">
            <a:avLst/>
          </a:prstGeom>
        </p:spPr>
      </p:pic>
      <p:sp>
        <p:nvSpPr>
          <p:cNvPr id="25" name="직사각형 13"/>
          <p:cNvSpPr/>
          <p:nvPr/>
        </p:nvSpPr>
        <p:spPr>
          <a:xfrm>
            <a:off x="5422970" y="4734447"/>
            <a:ext cx="1903995" cy="268596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공급 물량에 비해 엄청난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경쟁률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7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8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비싼 월세에 부담을 느끼는 1인가구 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년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highlight>
                  <a:schemeClr val="lt1"/>
                </a:highlight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치열한 임대주택 청약 경쟁률 속에서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청약 신청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의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지표가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필요한 청년들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-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 서울시 지역별 청년 임대주택 경쟁률 분석 후 예측하여 시각화</a:t>
            </a:r>
          </a:p>
        </p:txBody>
      </p:sp>
      <p:sp>
        <p:nvSpPr>
          <p:cNvPr id="24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" name="Google Shape;185;g223004174d1_3_6"/>
          <p:cNvSpPr txBox="1"/>
          <p:nvPr/>
        </p:nvSpPr>
        <p:spPr>
          <a:xfrm>
            <a:off x="2590419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/>
                <a:ea typeface="나눔고딕OTF"/>
              </a:rPr>
              <a:t>서울시 </a:t>
            </a:r>
            <a:r>
              <a:rPr lang="en-US" altLang="ko-KR" sz="1800" b="1" dirty="0">
                <a:latin typeface="나눔고딕OTF"/>
                <a:ea typeface="나눔고딕OTF"/>
              </a:rPr>
              <a:t>1</a:t>
            </a:r>
            <a:r>
              <a:rPr lang="ko-KR" altLang="en-US" sz="1800" b="1" dirty="0">
                <a:latin typeface="나눔고딕OTF"/>
                <a:ea typeface="나눔고딕OTF"/>
              </a:rPr>
              <a:t>인 가구 임대주택</a:t>
            </a:r>
            <a:r>
              <a:rPr lang="ko-KR" sz="1800" b="1" dirty="0">
                <a:latin typeface="나눔고딕OTF"/>
                <a:ea typeface="나눔고딕OTF"/>
              </a:rPr>
              <a:t> </a:t>
            </a:r>
            <a:r>
              <a:rPr lang="ko-KR" altLang="en-US" sz="1800" b="1" dirty="0">
                <a:latin typeface="나눔고딕OTF"/>
                <a:ea typeface="나눔고딕OTF"/>
              </a:rPr>
              <a:t>청약 </a:t>
            </a:r>
            <a:r>
              <a:rPr lang="ko-KR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경쟁률</a:t>
            </a:r>
            <a:r>
              <a:rPr lang="ko-KR" altLang="en-US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/>
                <a:ea typeface="나눔고딕OTF"/>
              </a:rPr>
              <a:t>서비스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528813" y="3313656"/>
            <a:ext cx="4867929" cy="2561373"/>
            <a:chOff x="1587248" y="2974730"/>
            <a:chExt cx="4920520" cy="2654871"/>
          </a:xfrm>
        </p:grpSpPr>
        <p:sp>
          <p:nvSpPr>
            <p:cNvPr id="27" name="타원 26"/>
            <p:cNvSpPr/>
            <p:nvPr/>
          </p:nvSpPr>
          <p:spPr>
            <a:xfrm>
              <a:off x="2160440" y="3025683"/>
              <a:ext cx="3767498" cy="7433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>
                <a:tint val="50000"/>
                <a:alpha val="4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28" name="아래쪽 화살표 27"/>
            <p:cNvSpPr/>
            <p:nvPr/>
          </p:nvSpPr>
          <p:spPr>
            <a:xfrm>
              <a:off x="3938621" y="4826522"/>
              <a:ext cx="414823" cy="316572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dk1">
                <a:alpha val="0"/>
              </a:schemeClr>
            </a:lnRef>
            <a:fillRef idx="0">
              <a:schemeClr val="lt1">
                <a:alpha val="0"/>
              </a:schemeClr>
            </a:fillRef>
            <a:effectRef idx="0">
              <a:srgbClr val="000000"/>
            </a:effectRef>
            <a:fontRef idx="minor">
              <a:schemeClr val="tx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vert="horz" wrap="square" lIns="85344" tIns="158495" rIns="85344" bIns="12192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청년</a:t>
              </a:r>
              <a:r>
                <a:rPr kumimoji="0" lang="en-US" altLang="ko-KR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,1</a:t>
              </a: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인 가구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3432428" y="3756993"/>
              <a:ext cx="1761073" cy="746682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3690332" y="3866342"/>
              <a:ext cx="1245267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594701" y="3127509"/>
              <a:ext cx="1850040" cy="746682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2865634" y="3236859"/>
              <a:ext cx="1308176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도형 35"/>
            <p:cNvSpPr/>
            <p:nvPr/>
          </p:nvSpPr>
          <p:spPr>
            <a:xfrm>
              <a:off x="2129989" y="2934869"/>
              <a:ext cx="3988125" cy="1858410"/>
            </a:xfrm>
            <a:prstGeom prst="funnel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1">
              <a:schemeClr val="lt1">
                <a:alpha val="4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2819801"/>
            <a:ext cx="5134509" cy="3600354"/>
          </a:xfrm>
          <a:prstGeom prst="rect">
            <a:avLst/>
          </a:prstGeom>
        </p:spPr>
      </p:pic>
      <p:sp>
        <p:nvSpPr>
          <p:cNvPr id="38" name="가로 글상자 76"/>
          <p:cNvSpPr txBox="1"/>
          <p:nvPr/>
        </p:nvSpPr>
        <p:spPr>
          <a:xfrm>
            <a:off x="3229337" y="55529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청년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</a:t>
            </a:r>
          </a:p>
        </p:txBody>
      </p:sp>
      <p:sp>
        <p:nvSpPr>
          <p:cNvPr id="40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41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5" name="Google Shape;186;g223004174d1_3_6"/>
          <p:cNvSpPr txBox="1"/>
          <p:nvPr/>
        </p:nvSpPr>
        <p:spPr>
          <a:xfrm>
            <a:off x="2090100" y="1781401"/>
            <a:ext cx="8011800" cy="12926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en-US" alt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사용자의 순위, </a:t>
            </a:r>
            <a:r>
              <a:rPr lang="ko-KR" altLang="en-US" sz="12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가산점과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지역별 예측 커트라인을 비교하여 제공</a:t>
            </a: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당해 공고 선호 지역별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수를 실시간 제공 </a:t>
            </a:r>
            <a:endParaRPr lang="en-US" altLang="ko-KR" sz="1200" dirty="0" smtClean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en-US" altLang="ko-KR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청약 성공 확률을 높일 수 있음 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dirty="0">
              <a:solidFill>
                <a:srgbClr val="999999"/>
              </a:solidFill>
              <a:latin typeface="나눔고딕"/>
              <a:ea typeface="나눔고딕"/>
            </a:endParaRPr>
          </a:p>
        </p:txBody>
      </p:sp>
      <p:sp>
        <p:nvSpPr>
          <p:cNvPr id="1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지역별 청약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서비스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7" name="타원 27"/>
          <p:cNvSpPr/>
          <p:nvPr/>
        </p:nvSpPr>
        <p:spPr>
          <a:xfrm rot="16200000" flipH="1">
            <a:off x="2461030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8" name="직선 연결선 28"/>
          <p:cNvCxnSpPr/>
          <p:nvPr/>
        </p:nvCxnSpPr>
        <p:spPr>
          <a:xfrm rot="16200000">
            <a:off x="2461030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30"/>
          <p:cNvSpPr/>
          <p:nvPr/>
        </p:nvSpPr>
        <p:spPr>
          <a:xfrm rot="5400000">
            <a:off x="8496083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31"/>
          <p:cNvCxnSpPr/>
          <p:nvPr/>
        </p:nvCxnSpPr>
        <p:spPr>
          <a:xfrm rot="5400000" flipH="1">
            <a:off x="9904334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2032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/>
          <p:nvPr/>
        </p:nvSpPr>
        <p:spPr>
          <a:xfrm rot="10800000" flipH="1" flipV="1">
            <a:off x="2979753" y="4103191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>
          <a:xfrm>
            <a:off x="9102475" y="4103190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649595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선호 지역</a:t>
            </a:r>
          </a:p>
        </p:txBody>
      </p:sp>
      <p:sp>
        <p:nvSpPr>
          <p:cNvPr id="24" name="TextBox 42"/>
          <p:cNvSpPr txBox="1"/>
          <p:nvPr/>
        </p:nvSpPr>
        <p:spPr>
          <a:xfrm>
            <a:off x="9042066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경쟁률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19777" y="5326677"/>
            <a:ext cx="311819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현재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50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명이 마포구를 선호하고 있습니다</a:t>
            </a:r>
            <a:r>
              <a:rPr lang="en-US" altLang="ko-KR" sz="13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마포구 선호 비율은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30%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입니다</a:t>
            </a:r>
            <a:r>
              <a:rPr lang="en-US" altLang="ko-KR" sz="14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</p:txBody>
      </p:sp>
      <p:sp>
        <p:nvSpPr>
          <p:cNvPr id="26" name="타원 33"/>
          <p:cNvSpPr/>
          <p:nvPr/>
        </p:nvSpPr>
        <p:spPr>
          <a:xfrm flipH="1">
            <a:off x="5442078" y="3654886"/>
            <a:ext cx="1408251" cy="1408251"/>
          </a:xfrm>
          <a:prstGeom prst="ellipse">
            <a:avLst/>
          </a:prstGeom>
          <a:ln w="454025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7" name="직선 연결선 34"/>
          <p:cNvCxnSpPr/>
          <p:nvPr/>
        </p:nvCxnSpPr>
        <p:spPr>
          <a:xfrm>
            <a:off x="5442078" y="2950760"/>
            <a:ext cx="0" cy="1408251"/>
          </a:xfrm>
          <a:prstGeom prst="line">
            <a:avLst/>
          </a:prstGeom>
          <a:ln w="454025" cap="rnd">
            <a:solidFill>
              <a:srgbClr val="88E0D0"/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3"/>
          <p:cNvSpPr/>
          <p:nvPr/>
        </p:nvSpPr>
        <p:spPr>
          <a:xfrm>
            <a:off x="5999080" y="420588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 rot="16200000">
            <a:off x="4606681" y="357746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커트라인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87502" y="5418120"/>
            <a:ext cx="3118192" cy="98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사용자님의 </a:t>
            </a:r>
            <a:r>
              <a:rPr lang="ko-KR" altLang="en-US" sz="1300" dirty="0" err="1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가산점보다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커트라인이 </a:t>
            </a:r>
            <a:r>
              <a:rPr lang="ko-KR" altLang="en-US" sz="1300" dirty="0">
                <a:solidFill>
                  <a:srgbClr val="462965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낮은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지역은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구로구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금천구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1400" dirty="0">
              <a:solidFill>
                <a:srgbClr val="80808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1034" y="5326677"/>
            <a:ext cx="3118192" cy="680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 예측 경쟁률은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50:1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마포구는 지역별 예측 경쟁률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r>
              <a:rPr lang="ko-KR" altLang="en-US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위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</p:txBody>
      </p:sp>
      <p:sp>
        <p:nvSpPr>
          <p:cNvPr id="32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Google Shape;239;p12"/>
          <p:cNvSpPr txBox="1"/>
          <p:nvPr/>
        </p:nvSpPr>
        <p:spPr>
          <a:xfrm>
            <a:off x="2450827" y="3939142"/>
            <a:ext cx="7483592" cy="87906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서울에서 독립을 시작하려는</a:t>
            </a:r>
            <a:r>
              <a:rPr lang="en-US" alt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무주택 청년들의 </a:t>
            </a:r>
            <a:r>
              <a:rPr lang="ko-KR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임대주택 </a:t>
            </a:r>
            <a:r>
              <a:rPr 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정보 획득이 용이함   </a:t>
            </a:r>
            <a:endParaRPr sz="2800" dirty="0"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2450827" y="2741382"/>
            <a:ext cx="73917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청년</a:t>
            </a:r>
            <a:r>
              <a:rPr lang="en-US" alt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1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인 가구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임대주택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의 경쟁률과 커트라인을 </a:t>
            </a:r>
            <a:r>
              <a:rPr lang="ko-KR" sz="1600" b="1" dirty="0" smtClean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예측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하여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보여줌으로써 </a:t>
            </a:r>
            <a:endParaRPr lang="en-US" altLang="ko-KR" sz="1600" b="1" dirty="0" smtClean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어떤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지역에 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청약 신청</a:t>
            </a:r>
            <a:r>
              <a:rPr lang="ko-KR" sz="16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을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넣으면 </a:t>
            </a:r>
            <a:endParaRPr sz="1600" b="1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좋을지 신청자의 결정에 도움을 줌</a:t>
            </a:r>
            <a:endParaRPr sz="1600" dirty="0">
              <a:solidFill>
                <a:schemeClr val="dk1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</p:txBody>
      </p:sp>
      <p:sp>
        <p:nvSpPr>
          <p:cNvPr id="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sp>
        <p:nvSpPr>
          <p:cNvPr id="13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기대 효과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4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467</Words>
  <Application>Microsoft Office PowerPoint</Application>
  <PresentationFormat>와이드스크린</PresentationFormat>
  <Paragraphs>178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나눔고딕</vt:lpstr>
      <vt:lpstr>나눔고딕 ExtraBold</vt:lpstr>
      <vt:lpstr>나눔고딕OTF ExtraBold</vt:lpstr>
      <vt:lpstr>휴먼둥근헤드라인</vt:lpstr>
      <vt:lpstr>Arial</vt:lpstr>
      <vt:lpstr>Times New Roman</vt:lpstr>
      <vt:lpstr>나눔고딕OTF</vt:lpstr>
      <vt:lpstr>맑은 고딕</vt:lpstr>
      <vt:lpstr>맑은 고딕</vt:lpstr>
      <vt:lpstr>맑은 고딕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</dc:creator>
  <cp:lastModifiedBy>user</cp:lastModifiedBy>
  <cp:revision>30</cp:revision>
  <dcterms:created xsi:type="dcterms:W3CDTF">2023-04-28T07:44:01Z</dcterms:created>
  <dcterms:modified xsi:type="dcterms:W3CDTF">2023-09-08T08:51:06Z</dcterms:modified>
</cp:coreProperties>
</file>