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1" r:id="rId5"/>
    <p:sldId id="258" r:id="rId6"/>
    <p:sldId id="261" r:id="rId7"/>
    <p:sldId id="262" r:id="rId8"/>
    <p:sldId id="280" r:id="rId9"/>
    <p:sldId id="283" r:id="rId10"/>
    <p:sldId id="285" r:id="rId11"/>
    <p:sldId id="286" r:id="rId12"/>
    <p:sldId id="287" r:id="rId13"/>
    <p:sldId id="270" r:id="rId14"/>
    <p:sldId id="278" r:id="rId15"/>
    <p:sldId id="272" r:id="rId16"/>
    <p:sldId id="274" r:id="rId17"/>
    <p:sldId id="279" r:id="rId18"/>
    <p:sldId id="284" r:id="rId19"/>
    <p:sldId id="288" r:id="rId20"/>
    <p:sldId id="265" r:id="rId21"/>
    <p:sldId id="266" r:id="rId22"/>
    <p:sldId id="281" r:id="rId23"/>
    <p:sldId id="282"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3462D4-319A-475E-8EC5-D46D18DE6CB3}"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30977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462D4-319A-475E-8EC5-D46D18DE6CB3}"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118806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462D4-319A-475E-8EC5-D46D18DE6CB3}"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246531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462D4-319A-475E-8EC5-D46D18DE6CB3}"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373886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3462D4-319A-475E-8EC5-D46D18DE6CB3}"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10722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3462D4-319A-475E-8EC5-D46D18DE6CB3}"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194463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3462D4-319A-475E-8EC5-D46D18DE6CB3}"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283996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3462D4-319A-475E-8EC5-D46D18DE6CB3}"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62007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462D4-319A-475E-8EC5-D46D18DE6CB3}"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7700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3462D4-319A-475E-8EC5-D46D18DE6CB3}"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135494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3462D4-319A-475E-8EC5-D46D18DE6CB3}"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4FC08-AB84-4918-ACE4-9654FEF0A5DB}" type="slidenum">
              <a:rPr lang="en-US" smtClean="0"/>
              <a:t>‹#›</a:t>
            </a:fld>
            <a:endParaRPr lang="en-US"/>
          </a:p>
        </p:txBody>
      </p:sp>
    </p:spTree>
    <p:extLst>
      <p:ext uri="{BB962C8B-B14F-4D97-AF65-F5344CB8AC3E}">
        <p14:creationId xmlns:p14="http://schemas.microsoft.com/office/powerpoint/2010/main" val="353565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462D4-319A-475E-8EC5-D46D18DE6CB3}" type="datetimeFigureOut">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4FC08-AB84-4918-ACE4-9654FEF0A5DB}" type="slidenum">
              <a:rPr lang="en-US" smtClean="0"/>
              <a:t>‹#›</a:t>
            </a:fld>
            <a:endParaRPr lang="en-US"/>
          </a:p>
        </p:txBody>
      </p:sp>
    </p:spTree>
    <p:extLst>
      <p:ext uri="{BB962C8B-B14F-4D97-AF65-F5344CB8AC3E}">
        <p14:creationId xmlns:p14="http://schemas.microsoft.com/office/powerpoint/2010/main" val="2253168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3195"/>
            <a:ext cx="9144000" cy="1239141"/>
          </a:xfrm>
        </p:spPr>
        <p:txBody>
          <a:bodyPr>
            <a:normAutofit fontScale="90000"/>
          </a:bodyPr>
          <a:lstStyle/>
          <a:p>
            <a:r>
              <a:rPr lang="en-US" sz="4400" dirty="0" smtClean="0">
                <a:latin typeface="Adobe Garamond Pro Bold" panose="02020702060506020403" pitchFamily="18" charset="0"/>
              </a:rPr>
              <a:t>Shattering the Monolith of </a:t>
            </a:r>
            <a:br>
              <a:rPr lang="en-US" sz="4400" dirty="0" smtClean="0">
                <a:latin typeface="Adobe Garamond Pro Bold" panose="02020702060506020403" pitchFamily="18" charset="0"/>
              </a:rPr>
            </a:br>
            <a:r>
              <a:rPr lang="en-US" sz="4400" dirty="0" smtClean="0">
                <a:latin typeface="Adobe Garamond Pro Bold" panose="02020702060506020403" pitchFamily="18" charset="0"/>
              </a:rPr>
              <a:t>“Private School Effect” </a:t>
            </a:r>
            <a:endParaRPr lang="en-US" sz="4400" dirty="0">
              <a:latin typeface="Adobe Garamond Pro Bold" panose="02020702060506020403" pitchFamily="18" charset="0"/>
            </a:endParaRPr>
          </a:p>
        </p:txBody>
      </p:sp>
      <p:sp>
        <p:nvSpPr>
          <p:cNvPr id="3" name="Subtitle 2"/>
          <p:cNvSpPr>
            <a:spLocks noGrp="1"/>
          </p:cNvSpPr>
          <p:nvPr>
            <p:ph type="subTitle" idx="1"/>
          </p:nvPr>
        </p:nvSpPr>
        <p:spPr>
          <a:xfrm>
            <a:off x="673331" y="3330861"/>
            <a:ext cx="10399222" cy="503618"/>
          </a:xfrm>
        </p:spPr>
        <p:txBody>
          <a:bodyPr>
            <a:normAutofit/>
          </a:bodyPr>
          <a:lstStyle/>
          <a:p>
            <a:r>
              <a:rPr lang="en-US" dirty="0" smtClean="0">
                <a:latin typeface="Adobe Garamond Pro" panose="02020502060506020403" pitchFamily="18" charset="0"/>
              </a:rPr>
              <a:t>Using ML to analyze between-country differences in </a:t>
            </a:r>
            <a:r>
              <a:rPr lang="en-US" dirty="0" smtClean="0">
                <a:latin typeface="Adobe Garamond Pro" panose="02020502060506020403" pitchFamily="18" charset="0"/>
              </a:rPr>
              <a:t>education </a:t>
            </a:r>
            <a:r>
              <a:rPr lang="en-US" dirty="0" smtClean="0">
                <a:latin typeface="Adobe Garamond Pro" panose="02020502060506020403" pitchFamily="18" charset="0"/>
              </a:rPr>
              <a:t>across SE Africa</a:t>
            </a:r>
          </a:p>
          <a:p>
            <a:endParaRPr lang="en-US" dirty="0">
              <a:latin typeface="Adobe Garamond Pro" panose="02020502060506020403"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2008" y="4197731"/>
            <a:ext cx="1557528" cy="15575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048" y="4145915"/>
            <a:ext cx="1661160" cy="16611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Subtitle 2"/>
          <p:cNvSpPr txBox="1">
            <a:spLocks/>
          </p:cNvSpPr>
          <p:nvPr/>
        </p:nvSpPr>
        <p:spPr>
          <a:xfrm>
            <a:off x="1594104" y="6118511"/>
            <a:ext cx="9144000" cy="503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Adobe Garamond Pro" panose="02020502060506020403" pitchFamily="18" charset="0"/>
              </a:rPr>
              <a:t>Isaac Riley                                               Julio Alvarez</a:t>
            </a:r>
            <a:endParaRPr lang="en-US" dirty="0">
              <a:latin typeface="Adobe Garamond Pro" panose="02020502060506020403" pitchFamily="18" charset="0"/>
            </a:endParaRPr>
          </a:p>
        </p:txBody>
      </p:sp>
    </p:spTree>
    <p:extLst>
      <p:ext uri="{BB962C8B-B14F-4D97-AF65-F5344CB8AC3E}">
        <p14:creationId xmlns:p14="http://schemas.microsoft.com/office/powerpoint/2010/main" val="288336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Country Comparison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128" y="1371600"/>
            <a:ext cx="7023744" cy="5486400"/>
          </a:xfrm>
        </p:spPr>
      </p:pic>
    </p:spTree>
    <p:extLst>
      <p:ext uri="{BB962C8B-B14F-4D97-AF65-F5344CB8AC3E}">
        <p14:creationId xmlns:p14="http://schemas.microsoft.com/office/powerpoint/2010/main" val="818269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Garamond Pro Bold" panose="02020702060506020403" pitchFamily="18" charset="0"/>
              </a:rPr>
              <a:t>Country Comparison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127" y="1371600"/>
            <a:ext cx="7023745" cy="5486400"/>
          </a:xfrm>
        </p:spPr>
      </p:pic>
    </p:spTree>
    <p:extLst>
      <p:ext uri="{BB962C8B-B14F-4D97-AF65-F5344CB8AC3E}">
        <p14:creationId xmlns:p14="http://schemas.microsoft.com/office/powerpoint/2010/main" val="1924393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Garamond Pro Bold" panose="02020702060506020403" pitchFamily="18" charset="0"/>
              </a:rPr>
              <a:t>Country Comparison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127" y="1371600"/>
            <a:ext cx="7023745" cy="5486400"/>
          </a:xfrm>
        </p:spPr>
      </p:pic>
    </p:spTree>
    <p:extLst>
      <p:ext uri="{BB962C8B-B14F-4D97-AF65-F5344CB8AC3E}">
        <p14:creationId xmlns:p14="http://schemas.microsoft.com/office/powerpoint/2010/main" val="1355478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Cross-Prediction across Countries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Adobe Garamond Pro" panose="02020502060506020403" pitchFamily="18" charset="0"/>
              </a:rPr>
              <a:t>Central assumptions of our method: </a:t>
            </a:r>
          </a:p>
          <a:p>
            <a:pPr marL="0" indent="0">
              <a:buNone/>
            </a:pPr>
            <a:endParaRPr lang="en-US" dirty="0" smtClean="0">
              <a:latin typeface="Adobe Garamond Pro" panose="02020502060506020403" pitchFamily="18" charset="0"/>
            </a:endParaRPr>
          </a:p>
          <a:p>
            <a:pPr marL="0" indent="0">
              <a:buNone/>
            </a:pPr>
            <a:r>
              <a:rPr lang="en-US" dirty="0" smtClean="0">
                <a:latin typeface="Adobe Garamond Pro" panose="02020502060506020403" pitchFamily="18" charset="0"/>
              </a:rPr>
              <a:t>	1) Pairs of countries with similar observed factors will perform 	better than less similar pairs in cross-prediction</a:t>
            </a:r>
          </a:p>
          <a:p>
            <a:pPr marL="0" indent="0">
              <a:buNone/>
            </a:pPr>
            <a:endParaRPr lang="en-US" dirty="0" smtClean="0">
              <a:latin typeface="Adobe Garamond Pro" panose="02020502060506020403" pitchFamily="18" charset="0"/>
            </a:endParaRPr>
          </a:p>
          <a:p>
            <a:pPr marL="0" indent="0">
              <a:buNone/>
            </a:pPr>
            <a:r>
              <a:rPr lang="en-US" dirty="0" smtClean="0">
                <a:latin typeface="Adobe Garamond Pro" panose="02020502060506020403" pitchFamily="18" charset="0"/>
              </a:rPr>
              <a:t>	2) The same is true of unobserved factors</a:t>
            </a:r>
          </a:p>
          <a:p>
            <a:pPr marL="0" indent="0">
              <a:buNone/>
            </a:pPr>
            <a:endParaRPr lang="en-US" dirty="0">
              <a:latin typeface="Adobe Garamond Pro" panose="02020502060506020403" pitchFamily="18" charset="0"/>
            </a:endParaRPr>
          </a:p>
          <a:p>
            <a:pPr marL="0" indent="0">
              <a:buNone/>
            </a:pPr>
            <a:endParaRPr lang="en-US" dirty="0">
              <a:latin typeface="Adobe Garamond Pro" panose="02020502060506020403" pitchFamily="18" charset="0"/>
            </a:endParaRPr>
          </a:p>
        </p:txBody>
      </p:sp>
    </p:spTree>
    <p:extLst>
      <p:ext uri="{BB962C8B-B14F-4D97-AF65-F5344CB8AC3E}">
        <p14:creationId xmlns:p14="http://schemas.microsoft.com/office/powerpoint/2010/main" val="1481369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latin typeface="Adobe Garamond Pro Bold" panose="02020702060506020403" pitchFamily="18" charset="0"/>
              </a:rPr>
              <a:t>ML advantage over linear regression: </a:t>
            </a:r>
          </a:p>
        </p:txBody>
      </p:sp>
      <p:sp>
        <p:nvSpPr>
          <p:cNvPr id="3" name="Content Placeholder 2"/>
          <p:cNvSpPr>
            <a:spLocks noGrp="1"/>
          </p:cNvSpPr>
          <p:nvPr>
            <p:ph idx="1"/>
          </p:nvPr>
        </p:nvSpPr>
        <p:spPr/>
        <p:txBody>
          <a:bodyPr/>
          <a:lstStyle/>
          <a:p>
            <a:r>
              <a:rPr lang="en-US" dirty="0" smtClean="0">
                <a:latin typeface="Adobe Garamond Pro" panose="02020502060506020403" pitchFamily="18" charset="0"/>
              </a:rPr>
              <a:t>Scope for more variables (collinearity less problematic)</a:t>
            </a:r>
          </a:p>
          <a:p>
            <a:pPr marL="0" indent="0">
              <a:buNone/>
            </a:pPr>
            <a:endParaRPr lang="en-US" dirty="0" smtClean="0">
              <a:latin typeface="Adobe Garamond Pro" panose="02020502060506020403" pitchFamily="18" charset="0"/>
            </a:endParaRPr>
          </a:p>
          <a:p>
            <a:r>
              <a:rPr lang="en-US" dirty="0" smtClean="0">
                <a:latin typeface="Adobe Garamond Pro" panose="02020502060506020403" pitchFamily="18" charset="0"/>
              </a:rPr>
              <a:t>Easier feature selection </a:t>
            </a:r>
          </a:p>
          <a:p>
            <a:endParaRPr lang="en-US" dirty="0" smtClean="0">
              <a:latin typeface="Adobe Garamond Pro" panose="02020502060506020403" pitchFamily="18" charset="0"/>
            </a:endParaRPr>
          </a:p>
          <a:p>
            <a:r>
              <a:rPr lang="en-US" dirty="0" smtClean="0">
                <a:latin typeface="Adobe Garamond Pro" panose="02020502060506020403" pitchFamily="18" charset="0"/>
              </a:rPr>
              <a:t>Improved classification/prediction capabilities</a:t>
            </a:r>
          </a:p>
          <a:p>
            <a:pPr marL="0" indent="0">
              <a:buNone/>
            </a:pPr>
            <a:r>
              <a:rPr lang="en-US" dirty="0">
                <a:latin typeface="Adobe Garamond Pro" panose="02020502060506020403" pitchFamily="18" charset="0"/>
              </a:rPr>
              <a:t/>
            </a:r>
            <a:br>
              <a:rPr lang="en-US" dirty="0">
                <a:latin typeface="Adobe Garamond Pro" panose="02020502060506020403" pitchFamily="18" charset="0"/>
              </a:rPr>
            </a:br>
            <a:endParaRPr lang="en-US" dirty="0"/>
          </a:p>
        </p:txBody>
      </p:sp>
    </p:spTree>
    <p:extLst>
      <p:ext uri="{BB962C8B-B14F-4D97-AF65-F5344CB8AC3E}">
        <p14:creationId xmlns:p14="http://schemas.microsoft.com/office/powerpoint/2010/main" val="951976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81" y="365125"/>
            <a:ext cx="10515600" cy="1325563"/>
          </a:xfrm>
        </p:spPr>
        <p:txBody>
          <a:bodyPr/>
          <a:lstStyle/>
          <a:p>
            <a:r>
              <a:rPr lang="en-US" dirty="0" smtClean="0">
                <a:latin typeface="Adobe Garamond Pro Bold" panose="02020702060506020403" pitchFamily="18" charset="0"/>
              </a:rPr>
              <a:t>School Type Cross-predictions Visualized</a:t>
            </a:r>
            <a:endParaRPr lang="en-US" dirty="0">
              <a:latin typeface="Adobe Garamond Pro Bold" panose="02020702060506020403" pitchFamily="18" charset="0"/>
            </a:endParaRPr>
          </a:p>
        </p:txBody>
      </p:sp>
      <p:sp>
        <p:nvSpPr>
          <p:cNvPr id="6" name="AutoShape 4" descr="data:image/png;base64,iVBORw0KGgoAAAANSUhEUgAAAZkAAAExCAYAAACu6t9NAAAABHNCSVQICAgIfAhkiAAAAAlwSFlzAAALEgAACxIB0t1+/AAAADl0RVh0U29mdHdhcmUAbWF0cGxvdGxpYiB2ZXJzaW9uIDIuMS4yLCBodHRwOi8vbWF0cGxvdGxpYi5vcmcvNQv5yAAAIABJREFUeJzt3X28Z3O99/HXe8ZtjOmGVKihayQ0Rm5KIUKplE4ppA6dai5XSXfqqHNC46qkrjqSU03lVBLHUWnKRB2MIWGGGTNmcIxBxm1uQhrM7P25/ljfbZbf7Ju1Z35rr+/a8356rMde9+vz29if3/dmfb+KCMzMzOowpukAzMxs9HKSMTOz2jjJmJlZbZxkzMysNk4yZmZWGycZMzOrjZOMmZnVxknGzMxq4yRjZma1WafpANpqnfW2aNVQCbtttm3TIQzLpVN3aTqEYfvQ1NuaDmHY/hpPNR3CsDy44ommQ1gt195zudbk+uUPLqn892bdTbdZo2d1m5OMmVnuenuajmC1OcmYmeUuepuOYLU5yZiZ5a7XScbMzGoSLsmYmVltelY0HcFqc5IxM8udG/7NzKw2ri4zM7PauOHfzMzq4oZ/MzOrT4tLMh67zMwsdz3Lqy8VSDpQ0i2SFks6foBz3itpkaSFkn5e2n+kpFvTcuRQz3JJxswsd12sLpM0FjgDOABYCsyWND0iFpXOmQh8Hnh9RDwi6YVp//OBE4FdgQCuS9c+MtDzXJIxM8tdb2/1ZWi7A4sjYklEPA2cCxzccc5HgDP6kkdEPJD2vxn4Q0Q8nI79AThwsIc5yZiZ5S56Ky+SpkiaU1qmdNxtC+Cu0vbStK9sW2BbSX+UdLWkA4dx7bPUWl0mqQdYAAjoAY6JiKsGOX8C8LqI+PlA55iZrXWG0fAfEdOAaYOc0t9UAJ1TCawDTAT2AbYErpC0Y8Vrn6XuksyyiJgcETtR1O99dYjzJwDvqzkmM7NWid7llZcKlgJblba3BO7p55xfR8TyiLgduIUi6VS59llGsrpsE+ARABW+LulGSQskHZrOOQXYS9I8SZ+StIOka9P2fEkTJX1O0rHpPt+SdGla30/Sz9L6d1MxcaGkL/UFIOkOSV+SdH167nZp/+6SrpI0N/18xQj+XszMBtfdNpnZwERJW0taDzgMmN5xzgXAvgCSNqWoPlsCXAy8SdLzJD0PeFPaN6C6e5dtKGkesAHwYuCNaf+7gMnATsCmFL0bZgHHA8dFxEEAkk4HTouIs9MvYywwC/gM8G2KHg7rS1oX2BO4It3/XyLi4dSL4hJJkyJifjr2YES8WtJHgeOADwM3A3tHxApJ+wNfAd7d+WFS3eYUAI0dz5gxG3Xp12RmNogu9i5Lf+eOoUgOY4EzI2KhpKnAnIiYzspksoiiqeOzEfEQgKSTKRIVwNSIeHiw59WdZJZFxOQU2B7AT1O93p7AORHRA9wv6XJgN+Cxjuv/BPyLpC2BX0bErZKuA3aRNA54CrieItnsBRybrntvSgjrUCS37YG+JPPL9PM6imQHMB74Seq2F8C6/X2Ycl1n26ZfNrMW6/IAmRExA5jRse+E0noAn05L57VnAmdWfdaIVZdFxJ8oSi2b0X/jUX/X/Bx4B7AMuFjSGyNiOXAH8EHgKorSy77Ay4GbJG1NUULZLyImARdSlKT69E1q3sPKJHsycFlE7Ai8veN8M7NmDaN3WW5GLMmk9o+xwEMUVV6HShoraTNgb+Ba4HFgXOmabYAlEfFtijrDSenQLIpEMosiyRwNzEvZdxPgCeBRSZsDb6kQ3njg7rR+1Bp8TDOz7utum8yIGqk2GShKL0dGRI+kXwF7ADdQVE99LiLuk/QQsELSDcCPKUoU75e0HLgPmJrudQXwL8CfIuIJSU+mfUTEDZLmAgspGqr+WCHOUymqyz4NXLrGn9rMrJs8aVn/ImLsAPsD+GxayvuXA/t1nL5Kt+eIuIRSu0lEbNtx/KgBnjuhtD6Hog94X1Ve+R5f7O96M7NGZFhCqcpjl5mZZa7oI9VOTjJmZrlzScbMzGqTYa+xqpxkzMxy55KMmZnVxr3LzMysNq4uMzOz2ri6zMzMauMkY2ZmtXF1mZmZ1cYN/2ZmVhtXl5mZWW1cXbb22XXTiU2HMCyz//I/TYcwPGN2azqCtUJPtGvuvd4W/7FdIy7JmJlZbZxkzMysNi0rcZY5yZiZ5W6Fe5eZmVldWtwW5SRjZpY7t8mYmVlt3CZjZma1cUnGzMxq4yRjZmZ1iZ6epkNYbU4yZma5c0nGzMxq4y7MZmZWm173LjMzs7q4uszMzGrT4ob/MU0HUIWkv5XW3yrpVkkvbTImM7MR09tbfclMq0oykvYDTgfeFBF/bjoeM7MR0eI2mVaUZAAk7QX8AHhbRNyW9m0m6ReSZqfl9Wn/SZLOlDRT0hJJx6b9J0v6ROmeX5Z0rKSNJV0i6XpJCyQd3MRnNDPrV/RWXzLTlpLM+sCvgX0i4ubS/tOAb0XElan67GLglenYdsC+wDjgFknfBX4E/BI4TdIY4DBgd+BJ4B8i4jFJmwJXS5oe8ewBgyRNAaYAbD1+Ii98zktq+rhmZiUtLsm0JcksB64CPgR8orR/f2B7SX3bm0gal9YvjIingKckPQBsHhF3SHpI0s7A5sDciHhI0rrAVyTtDfQCW6Tj95WDiIhpwDSA175kn/b+WzezVokM21qqakuS6QXeC/y3pC9ExFfS/jHAHhGxrHxySjpPlXb1sPKz/hA4CngRcGbadwSwGbBLRCyXdAewQfc/hpnZanDvsvpFxN+Bg4AjJH0o7f49cEzfOZImV7jVr4ADgd0oqtcAxgMPpASzL/CyrgVuZrameqP6kpm2lGQAiIiHJR0IzJL0IHAscIak+RSfZRZw9BD3eFrSZcBfI6Lv68HZwG8kzQHmATcPeAMzs5Hm6rJ6RcTGpfW7gK1Lhw/t5/yTOrZ37FtPDf6vBd5TOv4gsEf3IjYz66IMSyhVtaa6rBskbQ8sBi6JiFubjsfMrBJ3YW6HiFgEbNN0HGZmw+KSjJmZ1SVW9FReqpB0oKRbJC2WdPwg5x0iKSTtmrYnSFomaV5avjfUs9aqkoyZWSt1sSQjaSxwBnAAsBSYnV4+X9Rx3jiKzlXXdNzitoio0pMXcEnGzCx/3W2T2R1YHBFLIuJp4Fygv6G0TgZOpRgRZbU5yZiZ5W4Y78lImiJpTmmZ0nG3LYC7SttL075npFFRtoqI3/YTzdaS5kq6PI0pOShXl5mZZS6GUV1WHv5qAOpn3zMPSK95fItiZJRO9wIvTcNx7QJcIGmHiHhsoIc5yZiZ5a5ig35FS4GtSttbAveUtscBOwIz0xBdLwKmS3pHRMwhDdkVEddJug3YFpgz0MOcZMzMctfdLsyzgYmStgbuphiN/n19ByPiUWDTvm1JM4HjImKOpM2AhyOiR9I2wERgyWAPc5IxM8tdF5NMRKyQdAzF2I1jgTMjYqGkqcCciJg+yOV7A1MlraAYePjoiHh4sOc5yZiZZa5jaqtu3G8GMKNj3wkDnLtPaf0XwC+G8ywnGTOz3LX4jX8nmdV02Q/e2XQIw7Puek1HMCzjDvpy0yEM2+07bdd0CMM2/tXt+hOw4Zd/0nQIzXCSMTOzusSK/Aa+rMpJxswsd+3NMU4yZma5G87LmLlxkjEzy52TjJmZ1cbVZWZmVhdXl5mZWW1ihZOMmZnVxdVlZmZWl2pzkeXJScbMLHdOMmZmVheXZMzMrDaxoukIVp+TjJlZ5lySMTOz2rQ5yYxpOgAASX+r6b4TJL2vtH2UpO/U8Swzs9qEqi+ZySLJ1GgCpbmrzczaKHqrL7nJNslI2kzSLyTNTsvr0/43SJqXlrmSxqnwdUk3Slog6dB0m1OAvdK5n0r7XiLpIkm3Sjq19LzD07U3SvraCH9cM7MBRa8qL7nJNskApwHfiojdgHcDP0z7jwM+FhGTgb2AZcC7gMnATsD+wNclvRg4HrgiIiZHxLfS9ZOBQ4FXAYdK2krSS4CvAW9Mx3eTtMrUl5KmSJojac6PLrqqnk9tZtaht0eVl9zk3PC/P7C99MwvbRNJ44A/At+UdDbwy4hYKmlP4JyI6AHul3Q5sBvwWD/3vSQiHgWQtAh4GfACYGZE/CXtPxvYG7igfGFETAOmASy78N/aO5iQmbVKjtVgVeWcZMYAe0TEso79p0i6EHgrcLWk/YHhpO+nSus9FL+D/NK/mVmSYzVYVTlXl/0eOKZvQ9Lk9PPlEbEgIr4GzAG2A2ZRVH2NlbQZRSnkWuBxYFyFZ10DvEHSppLGAocDl3f105iZraaI6ktucinJPEfS0tL2N4FjgTMkzaeIcxZwNPBJSftSlEIWAb8Dngb2AG4AAvhcRNwn6SFghaQbgB8Dj/T38Ii4V9LngcsoSjUzIuLX3f+YZmbD1+aSTBZJJiIGKlEd2rkjIj4+wLmfTUv53OXAfh3n/bh0/KDS+s+Bn1cI18xsROXYoF9VFknGzMwG5pKMmZnVJjJ8k78qJxkzs8y5C7OZmdWm1yUZMzOri6vLzMysNu5dZmZmtXHvMjMzq43bZMzMrDZukzEzs9rkOCZZVU4yZmaZc3WZmZnVptcN/2uf7/2fOU2HMKr95e0Tmw5h2Db7zc1NhzBsX3pgn6ZDGJYXXXhC0yGslg8t/dkaXe+SjJmZ1cYN/2ZmVhuXZMzMrDYt7lzmJGNmlrue3oHmdcxfeyM3M1tL9A5jqULSgZJukbRY0vH9HD9a0gJJ8yRdKWn70rHPp+tukfTmoZ7lJGNmlrlAlZehSBoLnAG8BdgeOLycRJKfR8SrImIycCrwzXTt9sBhwA7AgcC/p/sNyEnGzCxzvVF9qWB3YHFELImIp4FzgYPLJ0TEY6XNjVjZLHQwcG5EPBURtwOL0/0G5DYZM7PM9VYoofSRNAWYUto1LSKmlba3AO4qbS8FXtPPfT4GfBpYD3hj6dqrO67dYrB4nGTMzDJXpRrsmXOLhDJtkFP6u9kqZaCIOAM4Q9L7gH8Fjqx6bZmTjJlZ5nqGkWQqWApsVdreErhnkPPPBb67mte6TcbMLHdd7l02G5goaWtJ61E05E8vnyCpPK7T24Bb0/p04DBJ60vaGpgIXDvYw1ySMTPLXNWuyVVExApJxwAXA2OBMyNioaSpwJyImA4cI2l/YDnwCEVVGem884BFwArgYxHRM9jznGTMzDI3nDaZSveLmAHM6Nh3Qmn9E4Nc+2Xgy1Wf5SRjZpa5Fo/07yRjZpa74XRhzk2WDf+SQtJZpe11JP1F0m+HuG6foc6p8OyXSDp/Te5hZtZNPcNYcpNrSeYJYEdJG0bEMuAA4O6ReHBE3AMcMhLPMjOrolcuydThdxRd5wAOB87pOyBpd0lXSZqbfr6i8+KBzpE0Q9KktD5X0glp/WRJH5Y0QdKNtX86M7OKYhhLbnJOMudS9MfeAJgEXFM6djOwd0TsDJwAfKWf6wc6Zxawl6RNKLrgvT7t3xO4YrCAJE2RNEfSnD/97dbBTjUz65puj8I8knKtLiMi5kuaQFGKmdFxeDzwk/TCUADr9nOLgc65AjgWuB24EDhA0nOACRFxS3rmQDE9M1zDt176/hy/NJjZKNTm3mU5l2SgeLv0G5SqypKTgcsiYkfg7cAG/Vw70DmzgV2BvShKNXOBjwDXdT16M7Mu6EGVl9zknmTOBKZGxIKO/eNZ2RHgqAGu7fecNLT1XcB7KUYTvQI4jiGqyszMmtKr6ktusk4yEbE0Ik7r59CpwFcl/ZFiWIT+DHbOFcD9EfH3tL4lTjJmlim3yXRZRGzcz76ZwMy0/idg29LhL1Y9Jx37YumaeygNXx0RdwA7rvmnMDPrjjY3AGeZZMzMbKUcq8GqcpIxM8tcjtVgVTnJmJllrsclGTMzq4tLMmZmVhsnGTMzq417l5mZWW3cu8zMzGrj6jIzM6tNjpORVeUkY2aWOVeXmZlZbVxdtha6bczypkMY1b543eac8q5lTYcxLJ98yd5NhzBsJ94zs+kQhuXYl+zVdAiNcO8ysy5rW4Ixq1Nvi9OMk4yZWebc8G9mZrVxm4yZmdXGvcvMzKw2bpMxM7PatDfFOMmYmWXPbTJmZlabnhaXZZxkzMwy55KMmZnVxg3/ZmZWm/amGCcZM7PsubrMzMxq44Z/MzOrjdtkzMysNu1NMTBmJB4iKSSdVdpeR9JfJP22i8/4oaTt0/oXOo5d1a3nmJmNtF6i8pKbEUkywBPAjpI2TNsHAHd36+aSxkbEhyNiUdr1rCQTEa/r1rPMzEZa7zCW3IxUkgH4HfC2tH44cE7fAUm7S7pK0tz08xVp/1GSvlM677eS9knrf5M0VdI1wB6SZkraVdIpwIaS5kk6u+/c9HOfculJ0nckHZXWT5G0SNJ8Sd+o8fdgZjYsMYx/cjOSSeZc4DBJGwCTgGtKx24G9o6InYETgK9UuN9GwI0R8ZqIuLJvZ0QcDyyLiMkRcUSVwCQ9H/gHYIeImAT83wHOmyJpjqQ5Cx+/rcqtzczWWA9RealC0oGSbpG0WNLx/RzfW9L1klZIOqTjWE/6Ej9P0vShnjViDf8RMV/SBIpSzIyOw+OBn0iaSNHGtW6FW/YAv+hSeI8BTwI/lHQh0G9bUURMA6YBHDPh0Py+MpjZqNTNajBJY4EzKJotlgKzJU0vNTcA/Bk4Cjiun1ssi4jJVZ83kiUZgOnANyhVlSUnA5dFxI7A24EN0v4VPDvGDUrrT0bEcGcl7fd+EbEC2J0iab0TuGiY9zUzq01vROWlgt2BxRGxJCKepqhlOrh8QkTcERHz6UJ+G+kkcyYwNSIWdOwfz8qOAEeV9t8BTJY0RtJWFL+cKpZL6q80dCewvaT1JY0H9gOQtDEwPiJmAJ8EKmdpM7O6xTCWcrV+WqZ03G4L4K7S9tK0r6oN0n2vlvTOoU4e0fdkImIpcFo/h06lqC77NHBpaf8fgduBBcCNwPUVHzUNmC/p+nK7TETcJek8YD5wKzA3HRoH/Dq1Fwn4VPVPZWZWr+F0TS5X6w+gv8mch1P9/9KIuEfSNsClkhZExICN1COSZCJi4372zQRmpvU/AduWDn8x7Q+g38b7zntGxD6l9X8G/rm/cyPic8Dn+rll1VKSmdmI6nKvsaXAVqXtLYF7KscScU/6uUTSTGBnYMAkM9LVZWZmNkwriMpLBbOBiZK2lrQecBhFe/mQJD1P0vppfVPg9cCiwa5xkjEzy1w335NJHZ2OAS4GbgLOi4iF6b3DdwBI2k3SUuA9wPclLUyXvxKYI+kG4DLglI5eaavw2GVmZpnr9pv8qZPTjI59J5TWZ1NUo3VedxXwquE8y0nGzCxzUa1rcpacZMzMMpfjwJdVOcmYmWXOk5aZmVltXJIxM7PauE3GzMxqk+M8MVU5yZiZZS7HeWKqcpIxM8uc22TMzKw2PdHeCjMnmdX0q0dvbDqEYak4z0Q2vv7mjzYdwrAtOr9zLr78TX7BNk2HMCzfvueKpkNYLd9cw+tdXWZmZrVp25fEMicZM7PMtTfFOMmYmWXPDf9mZlYbJxkzM6uNe5eZmVlt3LvMzMxq47HLzMysNm6TMTOz2rgkY2Zmtelp8TjMTjJmZpnzG/9mZlYb9y4zM7PauCRjZma1aXNJZsxQJ0gKSWeVtteR9BdJv603tH5j+bGkQ/rZv6ukb490PGZmI6E3ovKSmyolmSeAHSVtGBHLgAOAu+sNa3giYg4wp+k4zMzq0OZhZYYsySS/A96W1g8Hzuk7IOn5ki6QNF/S1ZImpf0zJM1Ly6OSjpQ0QdIVkq5Py+vSuftIulzSeZL+R9Ipko6QdK2kBZJeXopl/3SP/5F0UOn636b1F0j6vaS5kr4v6U5Jm6Zn31iK+zhJJ6X1l0u6SNJ16d7brd6v08ys+2IY/+SmapI5FzhM0gbAJOCa0rEvAXMjYhLwBeCnABHx1oiYDHwIuBO4AHgAOCAiXg0cCpSruHYCPgG8CvgAsG1E7A78EPh46bwJwBsokt73UkxlJwJXRsTOwHTgpRU+3zTg4xGxC3Ac8O/9nSRpiqQ5kuY88dQjFW5rZrbmInorL7mp1PAfEfMlTaAoxXTOMbsn8O503qWpJDE+Ih6VtClwFvDetD0e+I6kyUAPsG3pPrMj4l4ASbcBv0/7FwD7ls47L4rf5K2SlgCdpY69gXeleC6UNGg2kLQx8DrgvyT17V5/gN/DNIqExBbP2yG/rwxmNiqtLcPKTAe+AewDvKC0X/2cG5LGUpSApkZEXzXVp4D7KUotY4AnS9c8VVrvLW33dsTZ+dvu77ff374VPLvk1lcCGgP8NZW6zMyy0+ZhZapWlwGcSZEwFnTsnwUcAUXbCPBgRDwGnALMj4hzS+eOB+5NJZEPAGNXI+b3SBqT2mm2AW4ZJJ63AM9L++8HXphKWusDBwGkWG+X9J50jSTttBpxmZnVopeovOSmckkmIpYCp/Vz6CTgPyTNB/4OHJn2HwcslDQvbZ9A0dbxi/QH/TKKnmvDdQtwObA5cHREPFmq5oKijegcSden8/6c4l8uaSpFe9LtwM2la44AvivpX4F1KUpgN6xGbGZmXdfTm19bS1VqczGsCkl3ALtGxIPdvG/b2mRy7D8/mCX/+dGmQxi2d3+ks7kyfw8sf7zpEIZl3kNLmg5htax4+u7+mhUqe9FzX1n5f+D7/nrTGj2r2/zGv5lZ5tpcGBj1SSYiJjQdg5nZmsixraWqUZ9kzMzaziUZMzOrTZsb/p1kzMwy5+oyMzOrjavLzMysNm17BaHMScbMLHM5jq5clZOMmVnm2lySGc7YZWZm1oDe6K28VCHpQEm3SFos6fh+jq8v6T/T8WvSKPx9xz6f9t8i6c1DPctJxswscxFReRlKGiH/DOAtwPbA4ZK27zjtQ8AjEfG/gG8BX0vXbg8cBuwAHAj8e7rfgJxkzMwy180kA+wOLI6IJRHxNMWAwAd3nHMw8JO0fj6wn4qRiA8Gzo2IpyLidmBxut+A3Cazmu5+ZGEtg9BJmpImR2uNtsVcV7wz/nxMt2/5jLb9jqF9Mecc7/JhDLApaQowpbRrWsfn2gK4q7S9FHhNx22eOSciVkh6lGIesS2Aqzuu3WKweFySyc+UoU/JTttiblu84JhHQtvi7VdETIuIXUtLZ+Lsd6LJiudUufZZnGTMzNYuS4GtSttbAvcMdI6kdSgmnHy44rXP4iRjZrZ2mQ1MlLS1pPUoGvKnd5wznZUTUB4CXBpFg8904LDU+2xrYCJw7WAPc5tMfrKsEx5C22JuW7zgmEdC2+JdLamN5RjgYmAscGZELEwzB8+JiOnAj4CzJC2mKMEclq5dKOk8YBGwAvhYRPQM9rxRPzOmmZk1x9VlZmZWGycZMzOrjZOMmZnVxknGzMxq495ltkYkvRDYoG87Iv7cYDiDkvQOYO+0eXlE/KbJeMzWBi7JZEDSREnnS1okaUnf0nRcg5H0Dkm3ArcDlwN3AL9rNKhBSPoq8AmKrpeLgGPTvuykLqJIWiBpfmlZIGl+0/ENRtKpkjaRtK6kSyQ9KOn9Tcc1EEnbpjhvTNuTJP1r03GNJu7CnAFJVwInUox2+nbggxT/bk5sNLBBSLoBeCPw3xGxs6R9gcMjIsuhOdIf58kRxVjoaeTYuRExqdnIViXpxRFxr6SX9Xc8Iu4c6ZiqkjQvIiZL+gfgncCngMsiYqeGQ+uXpMuBzwLfj4id074bI2LHZiMbPVySycOGEXEJRWK5MyJOovgDnrPlEfEQMEbSmIi4DJjcdFBDeG5pfXxjUQwhIu5Nq/sB66X/Jp5ZmoytgnXTz7cC50TEw00GU8FzIqLzjfUVjUQySrlNJg9PShoD3JrexL0beGHDMQ3lr5I2BmYBZ0t6gLz/5/wqMFfSZRSD/O0NfL7ZkIY0AXh/KtFcB1wBXBER8xqNanC/kXQzsAz4qKTNgCcbjmkwD0p6OWmQR0mHAPcOfokNh6vLMiBpN+Amim/aJ1N8yz41Iq4e9MIGSdqI4o+HgCMoYj47lW6yJOnFwG4UMV8TEfc1HFIlkjYEPgIcB2wREYNOEtU0Sc8DHouIHknPATbJ9XctaRuK4WReBzxC0cb4/oi4o8m4RhMnGVstqcR1dkQ80nQsVUnaAngZpRJ8RMxqLqLBpQbo1wMbA3OBKylKMtl+05b0j/3tj4ifjnQsw5G+NI2JiMebjmW0cXVZBiRtS9H42PkHMOd2mRcBsyVdD5wJXBwZf2OR9DXgUGAh0DcRelBU9+XqXRRVkBdS9OC7OiJyrnqCoqTYZwOKdqXrgSyTjKQTOrYBiIipjQQ0Crkkk4HUU+t7FPXuz4xoGhHXNRZUBWk61jdR9IbbFTgP+FFE3NZoYP2QdAswKSKeajqW4ZA0DtgzLe8F7o+IPZuNqjpJ44GzIuIdTcfSH0mfKW1uABwE3BQR/9RQSKOOSzJ5WBER3206iOGKiJB0H3AfxTfu5wHnS/pDRHyu2ehWsYSi51NrkoykHYG9gDdQJPG7KBr/2+TvFHOOZCki/l95W9I3WHVuFVsDLslkQNJJwAPAryj9Ecy5+6ekYykmNXoQ+CFwQUQs7+slFxEvbzTARNLpFNViWwA7AZfw7N/xsQ2FNiRJF1JU510BzI6I5Q2HNCRJv2HldLxjgO2B8yLi+Oaiqi51Wrg2IrJNjG3jJJMBSbf3szsiYpsRD6aiNMHRj/p7b0PSKyPipgbCWoWkIwc5HLk3SLeNpDeUNlcAd0bE0qbiGYqkBaxMimOBzYCpEfGd5qIaXZxkbLWlt+Y359mdFbIcu0zSJyLitKH25UTSRIr3e7bn2ePDZfvlo206RlVYQdHmlfP7Xq3jJJOJVP/e+cck22/ZqQvzScD9lHpr5ThMC4Ck6yPi1R375vYNJZKjNg03JOnKiNhT0uOsLBlA8U5SRMQmDYU2KEnPH+x4zlXWbeEkkwFJJwL7UCSZGcBbgCsj4pAm4xpMmvv7NTm/fAkg6XDgfRS9s8qN5ptQdLjYv5HAKpB0XUTsImlBRLwq7bsiIvZqOrbRQtIdwFYUL2KK4oXovtJ41lXWbeHeZXk4hKJRem5EfFDS5hRcrS+qAAAJB0lEQVSN6Tm7C3i06SAquIpimJBNgXJPoseBrEc0poXDDUk6KyI+MNS+jFwETI+IGQCS3gLsHxGfGfwyq8pJJg/LIqJX0gpJm1D0NMv9G9QSYGbqAVXurfXN5kJaVeqYcCewR0refS8L3tSCuvdPAs8BjqUYbuiNFD36crZDeUPSOsAuDcVSxW4RcXTfRkT8TtLJTQY02jjJ5GGOpOcCP6B4IfNvQOfIsLn5c1rWS0vWJL0H+AYwk6Ja5HRJn42I8xsNbBARMTut/o2iPSZbkj4PfAHYUNJjfbuBpynGBsvVg2n4np9RtCW9H8i6Crht3CaTGUkTKAYUzL0qByjGfIqIJ5qOYyhpVIUDIuKBtL0ZxVw42c1z0vGuySpyfXseisnhIiL30a2fkRr+T2TljKmzgC+5wb97nGQyIOmnrBzG/eam46lC0h7Aj4CNI+KlknYC/ndEfLTh0PpVbjxP22OAG8r7ctHxrskqIuLykYqlKknbRcTNkl7d3/GIuH6kY7I8OMlkQNIbKXo/7UXRFjMPmJX5OxzXUHRYmN6GGQUlfR2YBJyTdh0KzI+If24uqtFD0rSImJLm6+kUuQ32KunfIuKTA5Uacy4tto2TTCbSi427AfsCR1N0Btiu2agGJumaiHhN+V0TSTfkWP3UR9K7KJK5KJL4rxoOaVBtexkzlQ73iIg/Nh3LUCTtEhHXDVRqzLG02FZu+M+ApEuAjYA/UVSb7dbXdpCxuyS9DghJ61H0gMpiKJn+pPlCfh0Rv5T0CuAVktbNfDyw/2Dly5j7kl7GbDSiQaQekt8A9mg6lqH0jXAeEZen/363oyjR3BIRTzca3CgzpukADCje13ga2JGiSmfHNBtizo4GPkYx8ORSYDKQZXtMMgtYP01c9t8Uf7B/3GhEQ9swIi6hqHG4MyJOoujGnLPfS3q3+iZmyZyktwG3Ad8GvgMsTu/KWJe4uiwjkjam+ON3HPCiiFi/4ZBWIWnLgQY8lPT2iPjNSMdURd+wMpI+TvHH+9QWDCvzR4p2uvOBSylexjwlIl7RaGCDSMPKbEQxDljf9Nw5DytzM3BQRCxO2y8HLsy5qrptXJLJgKRjJP0nRYP/Oylmmsz129QlqZv1s0j6IPBvIx5NdUo94o6gmGkS8q8uLr+MuQvwATJ/GTMixkXEmIhYLyI2SdtZJpjkgb4EkyyheBnauiT3/8nWFhsC3wSua8Fb6J8C/iDprRFxKzzzIt77KCbXytUngc8Dv4qIhZK2AfrrCZWNNr2M2UfS3v3tj4isprlOnUAAFkqaQTGrawDvAWYPeKENm6vLMpCK6Esj4ilJ+1C0y/w0Iv7abGT9k7Qf8H2KUteHKXrFHRQRjzQaWAVteHlU0qAzM+bcvTZ1Ce6zAbA7xZenrNqSJP3HIIcjPP1y1zjJZEDSPIrpdScAF1NM//qKiHhrk3ENRtKewAUUA1C+NyKebDikQbXp5VFJf6EYgPQc4Bo6epS1qXutpK2AUyPi8KZjsWY4yWSg1Cj9WeDJiDg910bp0nwhAtYHlgM95N/A25qXR9M7UwcAh1OUai8EzomIhY0GthpSL7P5OY6sACBpa+DjFF/wypPvZVtabBu3yeRheZr35EiKyakA1m0wngFFxLimY1hdEXFXR8/anqZiGUxE9FAMQX+RpPUpks1MSVMj4vRmoxucpNNZ+Qb9GIqu7Tc0F9GQLqAo4f6GlZPvWRc5yeThgxTvnXw5Im5P365+1nBMo03bXh5dH3gbRYKZQPEexy+bjKmiOaX1FRQlsJxHAHgyIr7ddBCjmavLMqAWzj/fNpI2BU4D9qeo2vs9cGyOo+1K+gnFi7m/A86NiBsbDmnUkvQ+YCLFfw/leZE8oGeXOMlkQC2cf340kPTJiMju3R5JvUBfD7jy/6BZt3tBK8db+yrF+0e3sbK6LLsBPdvMSaZBGnj++XFAT2Q8//xoIOnPEfHSpuMYTSRdycrx1t5OGm8tIk5sNLABpDf+J3m8svq4TaZZbZ5/fjRoxfhaLbNhRFwiSVFMfX2SpCsoEk+ObgCei9/yr42TTIOi3fPPjwYuxnffk2nI/1slHUMx3toLG45pMJsDN0uazbPbZNyFuUtcXZYBrTr//F5A1vPPt0XpvZ5VDlF86/YXrS6StBtFr73nAicD4ylexry60cAG4Plk6uckk4E2zT9vZjYc/haXhzEdk5Q9hEfIthZp63hrkl4LnA68ElgPGAs8kXMPvrZxksnDRZIu5tnzz89oMB6z4dqDQcZby9h3gMOA/6IYP/AfKd6bsS5xdVkm2jb/vFlZW8dbkzQnInaVND8iJqV9V0XE65qObbRwkslMejP9ofC/GGup0nhrXweyHm9N0iyKUSB+CNxH8UrBUW4P7R7X+zdI0mslzZT0S0k7S7oRuBG4X9KBTcdnNhyS1k8l8p8BH6Md4619gOLv4DEUoyxsBby70YhGGZdkGiRpDvAFim6e04C3RMTVkrajqGrwsDLWCm0db03SB4ALIuLx0r6DIuK3DYY1qjjJNEjSvIiYnNZviohXlo557DJrjbaOtybpr8AdwOERcVPat8pYgrb6XF3WrPL8Fcs6jjn7W2tExJiIGJeWTUrLuFwTTHI78E/A+emlaGhPz7hWcBfmZu0k6THS2+dpnbS9wcCXmVmXRERcn978P0fSayjelbEucUmmQRExtvRtb52Ob39ZzoxpNsrcCxARDwJvpqhByG5K7jZzm4yZrfUkjaMo1fyt6VhGG5dkzGytJWlHSXMpXh1YJOk6STs0Hddo4iRjZmuzacCnI+JlaQK7zwA/aDimUcVJxszWZhtFxGV9GxExE9iouXBGH/cuM7O12RJJXwTOStvvp+jWbF3ikoyZrc3+CdiMYvibX6X1DzYa0Sjj3mVmZlYbV5eZ2VqnrZOstZGTjJmtjdo6yVrruLrMzNY6bZ1krY3c8G9ma52I6ImIiyLiSOC1wGJgpqSPNxzaqOPqMjNbK6UZPN9GUZqZQDsmWWsdV5eZ2VqnrZOstZGTjJmtddo6yVobOcmYmVlt3PBvZma1cZIxM7PaOMmYmVltnGTMzKw2/x/Voyp/3IScI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577" y="2369418"/>
            <a:ext cx="5195484" cy="3874383"/>
          </a:xfrm>
          <a:prstGeom prst="rect">
            <a:avLst/>
          </a:prstGeom>
        </p:spPr>
      </p:pic>
      <p:sp>
        <p:nvSpPr>
          <p:cNvPr id="9" name="TextBox 8"/>
          <p:cNvSpPr txBox="1"/>
          <p:nvPr/>
        </p:nvSpPr>
        <p:spPr>
          <a:xfrm>
            <a:off x="4891677" y="2000086"/>
            <a:ext cx="2069284" cy="369332"/>
          </a:xfrm>
          <a:prstGeom prst="rect">
            <a:avLst/>
          </a:prstGeom>
          <a:noFill/>
        </p:spPr>
        <p:txBody>
          <a:bodyPr wrap="none" rtlCol="0">
            <a:spAutoFit/>
          </a:bodyPr>
          <a:lstStyle/>
          <a:p>
            <a:r>
              <a:rPr lang="en-US" dirty="0" smtClean="0"/>
              <a:t>MSE </a:t>
            </a:r>
            <a:r>
              <a:rPr lang="en-US" dirty="0" err="1" smtClean="0"/>
              <a:t>Heatmap</a:t>
            </a:r>
            <a:r>
              <a:rPr lang="en-US" dirty="0" smtClean="0"/>
              <a:t> (SVR)</a:t>
            </a:r>
            <a:endParaRPr lang="en-US" dirty="0"/>
          </a:p>
        </p:txBody>
      </p:sp>
      <p:sp>
        <p:nvSpPr>
          <p:cNvPr id="10" name="TextBox 9"/>
          <p:cNvSpPr txBox="1"/>
          <p:nvPr/>
        </p:nvSpPr>
        <p:spPr>
          <a:xfrm rot="16200000">
            <a:off x="2394415" y="3648179"/>
            <a:ext cx="1391535" cy="307777"/>
          </a:xfrm>
          <a:prstGeom prst="rect">
            <a:avLst/>
          </a:prstGeom>
          <a:noFill/>
        </p:spPr>
        <p:txBody>
          <a:bodyPr wrap="none" rtlCol="0">
            <a:spAutoFit/>
          </a:bodyPr>
          <a:lstStyle/>
          <a:p>
            <a:r>
              <a:rPr lang="en-US" sz="1400" b="1" dirty="0" smtClean="0"/>
              <a:t>Training Dataset</a:t>
            </a:r>
            <a:endParaRPr lang="en-US" sz="1400" b="1" dirty="0"/>
          </a:p>
        </p:txBody>
      </p:sp>
      <p:sp>
        <p:nvSpPr>
          <p:cNvPr id="11" name="TextBox 10"/>
          <p:cNvSpPr txBox="1"/>
          <p:nvPr/>
        </p:nvSpPr>
        <p:spPr>
          <a:xfrm>
            <a:off x="5527247" y="6243801"/>
            <a:ext cx="1092287" cy="307777"/>
          </a:xfrm>
          <a:prstGeom prst="rect">
            <a:avLst/>
          </a:prstGeom>
          <a:noFill/>
        </p:spPr>
        <p:txBody>
          <a:bodyPr wrap="none" rtlCol="0">
            <a:spAutoFit/>
          </a:bodyPr>
          <a:lstStyle/>
          <a:p>
            <a:r>
              <a:rPr lang="en-US" sz="1400" b="1" dirty="0" smtClean="0"/>
              <a:t>Test Dataset</a:t>
            </a:r>
            <a:endParaRPr lang="en-US" sz="1400" b="1" dirty="0"/>
          </a:p>
        </p:txBody>
      </p:sp>
    </p:spTree>
    <p:extLst>
      <p:ext uri="{BB962C8B-B14F-4D97-AF65-F5344CB8AC3E}">
        <p14:creationId xmlns:p14="http://schemas.microsoft.com/office/powerpoint/2010/main" val="4082323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Test Score Cross-predictions Visualized</a:t>
            </a:r>
            <a:endParaRPr lang="en-US" dirty="0">
              <a:latin typeface="Adobe Garamond Pro Bold" panose="02020702060506020403" pitchFamily="18" charset="0"/>
            </a:endParaRPr>
          </a:p>
        </p:txBody>
      </p:sp>
      <p:sp>
        <p:nvSpPr>
          <p:cNvPr id="6" name="AutoShape 4" descr="data:image/png;base64,iVBORw0KGgoAAAANSUhEUgAAAZkAAAExCAYAAACu6t9NAAAABHNCSVQICAgIfAhkiAAAAAlwSFlzAAALEgAACxIB0t1+/AAAADl0RVh0U29mdHdhcmUAbWF0cGxvdGxpYiB2ZXJzaW9uIDIuMS4yLCBodHRwOi8vbWF0cGxvdGxpYi5vcmcvNQv5yAAAIABJREFUeJzt3X28Z3O99/HXe8ZtjOmGVKihayQ0Rm5KIUKplE4ppA6dai5XSXfqqHNC46qkrjqSU03lVBLHUWnKRB2MIWGGGTNmcIxBxm1uQhrM7P25/ljfbZbf7Ju1Z35rr+/a8356rMde9+vz29if3/dmfb+KCMzMzOowpukAzMxs9HKSMTOz2jjJmJlZbZxkzMysNk4yZmZWGycZMzOrjZOMmZnVxknGzMxq4yRjZma1WafpANpqnfW2aNVQCbtttm3TIQzLpVN3aTqEYfvQ1NuaDmHY/hpPNR3CsDy44ommQ1gt195zudbk+uUPLqn892bdTbdZo2d1m5OMmVnuenuajmC1OcmYmeUuepuOYLU5yZiZ5a7XScbMzGoSLsmYmVltelY0HcFqc5IxM8udG/7NzKw2ri4zM7PauOHfzMzq4oZ/MzOrT4tLMh67zMwsdz3Lqy8VSDpQ0i2SFks6foBz3itpkaSFkn5e2n+kpFvTcuRQz3JJxswsd12sLpM0FjgDOABYCsyWND0iFpXOmQh8Hnh9RDwi6YVp//OBE4FdgQCuS9c+MtDzXJIxM8tdb2/1ZWi7A4sjYklEPA2cCxzccc5HgDP6kkdEPJD2vxn4Q0Q8nI79AThwsIc5yZiZ5S56Ky+SpkiaU1qmdNxtC+Cu0vbStK9sW2BbSX+UdLWkA4dx7bPUWl0mqQdYAAjoAY6JiKsGOX8C8LqI+PlA55iZrXWG0fAfEdOAaYOc0t9UAJ1TCawDTAT2AbYErpC0Y8Vrn6XuksyyiJgcETtR1O99dYjzJwDvqzkmM7NWid7llZcKlgJblba3BO7p55xfR8TyiLgduIUi6VS59llGsrpsE+ARABW+LulGSQskHZrOOQXYS9I8SZ+StIOka9P2fEkTJX1O0rHpPt+SdGla30/Sz9L6d1MxcaGkL/UFIOkOSV+SdH167nZp/+6SrpI0N/18xQj+XszMBtfdNpnZwERJW0taDzgMmN5xzgXAvgCSNqWoPlsCXAy8SdLzJD0PeFPaN6C6e5dtKGkesAHwYuCNaf+7gMnATsCmFL0bZgHHA8dFxEEAkk4HTouIs9MvYywwC/gM8G2KHg7rS1oX2BO4It3/XyLi4dSL4hJJkyJifjr2YES8WtJHgeOADwM3A3tHxApJ+wNfAd7d+WFS3eYUAI0dz5gxG3Xp12RmNogu9i5Lf+eOoUgOY4EzI2KhpKnAnIiYzspksoiiqeOzEfEQgKSTKRIVwNSIeHiw59WdZJZFxOQU2B7AT1O93p7AORHRA9wv6XJgN+Cxjuv/BPyLpC2BX0bErZKuA3aRNA54CrieItnsBRybrntvSgjrUCS37YG+JPPL9PM6imQHMB74Seq2F8C6/X2Ycl1n26ZfNrMW6/IAmRExA5jRse+E0noAn05L57VnAmdWfdaIVZdFxJ8oSi2b0X/jUX/X/Bx4B7AMuFjSGyNiOXAH8EHgKorSy77Ay4GbJG1NUULZLyImARdSlKT69E1q3sPKJHsycFlE7Ai8veN8M7NmDaN3WW5GLMmk9o+xwEMUVV6HShoraTNgb+Ba4HFgXOmabYAlEfFtijrDSenQLIpEMosiyRwNzEvZdxPgCeBRSZsDb6kQ3njg7rR+1Bp8TDOz7utum8yIGqk2GShKL0dGRI+kXwF7ADdQVE99LiLuk/QQsELSDcCPKUoU75e0HLgPmJrudQXwL8CfIuIJSU+mfUTEDZLmAgspGqr+WCHOUymqyz4NXLrGn9rMrJs8aVn/ImLsAPsD+GxayvuXA/t1nL5Kt+eIuIRSu0lEbNtx/KgBnjuhtD6Hog94X1Ve+R5f7O96M7NGZFhCqcpjl5mZZa7oI9VOTjJmZrlzScbMzGqTYa+xqpxkzMxy55KMmZnVxr3LzMysNq4uMzOz2ri6zMzMauMkY2ZmtXF1mZmZ1cYN/2ZmVhtXl5mZWW1cXbb22XXTiU2HMCyz//I/TYcwPGN2azqCtUJPtGvuvd4W/7FdIy7JmJlZbZxkzMysNi0rcZY5yZiZ5W6Fe5eZmVldWtwW5SRjZpY7t8mYmVlt3CZjZma1cUnGzMxq4yRjZmZ1iZ6epkNYbU4yZma5c0nGzMxq4y7MZmZWm173LjMzs7q4uszMzGrT4ob/MU0HUIWkv5XW3yrpVkkvbTImM7MR09tbfclMq0oykvYDTgfeFBF/bjoeM7MR0eI2mVaUZAAk7QX8AHhbRNyW9m0m6ReSZqfl9Wn/SZLOlDRT0hJJx6b9J0v6ROmeX5Z0rKSNJV0i6XpJCyQd3MRnNDPrV/RWXzLTlpLM+sCvgX0i4ubS/tOAb0XElan67GLglenYdsC+wDjgFknfBX4E/BI4TdIY4DBgd+BJ4B8i4jFJmwJXS5oe8ewBgyRNAaYAbD1+Ii98zktq+rhmZiUtLsm0JcksB64CPgR8orR/f2B7SX3bm0gal9YvjIingKckPQBsHhF3SHpI0s7A5sDciHhI0rrAVyTtDfQCW6Tj95WDiIhpwDSA175kn/b+WzezVokM21qqakuS6QXeC/y3pC9ExFfS/jHAHhGxrHxySjpPlXb1sPKz/hA4CngRcGbadwSwGbBLRCyXdAewQfc/hpnZanDvsvpFxN+Bg4AjJH0o7f49cEzfOZImV7jVr4ADgd0oqtcAxgMPpASzL/CyrgVuZrameqP6kpm2lGQAiIiHJR0IzJL0IHAscIak+RSfZRZw9BD3eFrSZcBfI6Lv68HZwG8kzQHmATcPeAMzs5Hm6rJ6RcTGpfW7gK1Lhw/t5/yTOrZ37FtPDf6vBd5TOv4gsEf3IjYz66IMSyhVtaa6rBskbQ8sBi6JiFubjsfMrBJ3YW6HiFgEbNN0HGZmw+KSjJmZ1SVW9FReqpB0oKRbJC2WdPwg5x0iKSTtmrYnSFomaV5avjfUs9aqkoyZWSt1sSQjaSxwBnAAsBSYnV4+X9Rx3jiKzlXXdNzitoio0pMXcEnGzCx/3W2T2R1YHBFLIuJp4Fygv6G0TgZOpRgRZbU5yZiZ5W4Y78lImiJpTmmZ0nG3LYC7SttL075npFFRtoqI3/YTzdaS5kq6PI0pOShXl5mZZS6GUV1WHv5qAOpn3zMPSK95fItiZJRO9wIvTcNx7QJcIGmHiHhsoIc5yZiZ5a5ig35FS4GtSttbAveUtscBOwIz0xBdLwKmS3pHRMwhDdkVEddJug3YFpgz0MOcZMzMctfdLsyzgYmStgbuphiN/n19ByPiUWDTvm1JM4HjImKOpM2AhyOiR9I2wERgyWAPc5IxM8tdF5NMRKyQdAzF2I1jgTMjYqGkqcCciJg+yOV7A1MlraAYePjoiHh4sOc5yZiZZa5jaqtu3G8GMKNj3wkDnLtPaf0XwC+G8ywnGTOz3LX4jX8nmdV02Q/e2XQIw7Puek1HMCzjDvpy0yEM2+07bdd0CMM2/tXt+hOw4Zd/0nQIzXCSMTOzusSK/Aa+rMpJxswsd+3NMU4yZma5G87LmLlxkjEzy52TjJmZ1cbVZWZmVhdXl5mZWW1ihZOMmZnVxdVlZmZWl2pzkeXJScbMLHdOMmZmVheXZMzMrDaxoukIVp+TjJlZ5lySMTOz2rQ5yYxpOgAASX+r6b4TJL2vtH2UpO/U8Swzs9qEqi+ZySLJ1GgCpbmrzczaKHqrL7nJNslI2kzSLyTNTsvr0/43SJqXlrmSxqnwdUk3Slog6dB0m1OAvdK5n0r7XiLpIkm3Sjq19LzD07U3SvraCH9cM7MBRa8qL7nJNskApwHfiojdgHcDP0z7jwM+FhGTgb2AZcC7gMnATsD+wNclvRg4HrgiIiZHxLfS9ZOBQ4FXAYdK2krSS4CvAW9Mx3eTtMrUl5KmSJojac6PLrqqnk9tZtaht0eVl9zk3PC/P7C99MwvbRNJ44A/At+UdDbwy4hYKmlP4JyI6AHul3Q5sBvwWD/3vSQiHgWQtAh4GfACYGZE/CXtPxvYG7igfGFETAOmASy78N/aO5iQmbVKjtVgVeWcZMYAe0TEso79p0i6EHgrcLWk/YHhpO+nSus9FL+D/NK/mVmSYzVYVTlXl/0eOKZvQ9Lk9PPlEbEgIr4GzAG2A2ZRVH2NlbQZRSnkWuBxYFyFZ10DvEHSppLGAocDl3f105iZraaI6ktucinJPEfS0tL2N4FjgTMkzaeIcxZwNPBJSftSlEIWAb8Dngb2AG4AAvhcRNwn6SFghaQbgB8Dj/T38Ii4V9LngcsoSjUzIuLX3f+YZmbD1+aSTBZJJiIGKlEd2rkjIj4+wLmfTUv53OXAfh3n/bh0/KDS+s+Bn1cI18xsROXYoF9VFknGzMwG5pKMmZnVJjJ8k78qJxkzs8y5C7OZmdWm1yUZMzOri6vLzMysNu5dZmZmtXHvMjMzq43bZMzMrDZukzEzs9rkOCZZVU4yZmaZc3WZmZnVptcN/2uf7/2fOU2HMKr95e0Tmw5h2Db7zc1NhzBsX3pgn6ZDGJYXXXhC0yGslg8t/dkaXe+SjJmZ1cYN/2ZmVhuXZMzMrDYt7lzmJGNmlrue3oHmdcxfeyM3M1tL9A5jqULSgZJukbRY0vH9HD9a0gJJ8yRdKWn70rHPp+tukfTmoZ7lJGNmlrlAlZehSBoLnAG8BdgeOLycRJKfR8SrImIycCrwzXTt9sBhwA7AgcC/p/sNyEnGzCxzvVF9qWB3YHFELImIp4FzgYPLJ0TEY6XNjVjZLHQwcG5EPBURtwOL0/0G5DYZM7PM9VYoofSRNAWYUto1LSKmlba3AO4qbS8FXtPPfT4GfBpYD3hj6dqrO67dYrB4nGTMzDJXpRrsmXOLhDJtkFP6u9kqZaCIOAM4Q9L7gH8Fjqx6bZmTjJlZ5nqGkWQqWApsVdreErhnkPPPBb67mte6TcbMLHdd7l02G5goaWtJ61E05E8vnyCpPK7T24Bb0/p04DBJ60vaGpgIXDvYw1ySMTPLXNWuyVVExApJxwAXA2OBMyNioaSpwJyImA4cI2l/YDnwCEVVGem884BFwArgYxHRM9jznGTMzDI3nDaZSveLmAHM6Nh3Qmn9E4Nc+2Xgy1Wf5SRjZpa5Fo/07yRjZpa74XRhzk2WDf+SQtJZpe11JP1F0m+HuG6foc6p8OyXSDp/Te5hZtZNPcNYcpNrSeYJYEdJG0bEMuAA4O6ReHBE3AMcMhLPMjOrolcuydThdxRd5wAOB87pOyBpd0lXSZqbfr6i8+KBzpE0Q9KktD5X0glp/WRJH5Y0QdKNtX86M7OKYhhLbnJOMudS9MfeAJgEXFM6djOwd0TsDJwAfKWf6wc6Zxawl6RNKLrgvT7t3xO4YrCAJE2RNEfSnD/97dbBTjUz65puj8I8knKtLiMi5kuaQFGKmdFxeDzwk/TCUADr9nOLgc65AjgWuB24EDhA0nOACRFxS3rmQDE9M1zDt176/hy/NJjZKNTm3mU5l2SgeLv0G5SqypKTgcsiYkfg7cAG/Vw70DmzgV2BvShKNXOBjwDXdT16M7Mu6EGVl9zknmTOBKZGxIKO/eNZ2RHgqAGu7fecNLT1XcB7KUYTvQI4jiGqyszMmtKr6ktusk4yEbE0Ik7r59CpwFcl/ZFiWIT+DHbOFcD9EfH3tL4lTjJmlim3yXRZRGzcz76ZwMy0/idg29LhL1Y9Jx37YumaeygNXx0RdwA7rvmnMDPrjjY3AGeZZMzMbKUcq8GqcpIxM8tcjtVgVTnJmJllrsclGTMzq4tLMmZmVhsnGTMzq417l5mZWW3cu8zMzGrj6jIzM6tNjpORVeUkY2aWOVeXmZlZbVxdtha6bczypkMY1b543eac8q5lTYcxLJ98yd5NhzBsJ94zs+kQhuXYl+zVdAiNcO8ysy5rW4Ixq1Nvi9OMk4yZWebc8G9mZrVxm4yZmdXGvcvMzKw2bpMxM7PatDfFOMmYmWXPbTJmZlabnhaXZZxkzMwy55KMmZnVxg3/ZmZWm/amGCcZM7PsubrMzMxq44Z/MzOrjdtkzMysNu1NMTBmJB4iKSSdVdpeR9JfJP22i8/4oaTt0/oXOo5d1a3nmJmNtF6i8pKbEUkywBPAjpI2TNsHAHd36+aSxkbEhyNiUdr1rCQTEa/r1rPMzEZa7zCW3IxUkgH4HfC2tH44cE7fAUm7S7pK0tz08xVp/1GSvlM677eS9knrf5M0VdI1wB6SZkraVdIpwIaS5kk6u+/c9HOfculJ0nckHZXWT5G0SNJ8Sd+o8fdgZjYsMYx/cjOSSeZc4DBJGwCTgGtKx24G9o6InYETgK9UuN9GwI0R8ZqIuLJvZ0QcDyyLiMkRcUSVwCQ9H/gHYIeImAT83wHOmyJpjqQ5Cx+/rcqtzczWWA9RealC0oGSbpG0WNLx/RzfW9L1klZIOqTjWE/6Ej9P0vShnjViDf8RMV/SBIpSzIyOw+OBn0iaSNHGtW6FW/YAv+hSeI8BTwI/lHQh0G9bUURMA6YBHDPh0Py+MpjZqNTNajBJY4EzKJotlgKzJU0vNTcA/Bk4Cjiun1ssi4jJVZ83kiUZgOnANyhVlSUnA5dFxI7A24EN0v4VPDvGDUrrT0bEcGcl7fd+EbEC2J0iab0TuGiY9zUzq01vROWlgt2BxRGxJCKepqhlOrh8QkTcERHz6UJ+G+kkcyYwNSIWdOwfz8qOAEeV9t8BTJY0RtJWFL+cKpZL6q80dCewvaT1JY0H9gOQtDEwPiJmAJ8EKmdpM7O6xTCWcrV+WqZ03G4L4K7S9tK0r6oN0n2vlvTOoU4e0fdkImIpcFo/h06lqC77NHBpaf8fgduBBcCNwPUVHzUNmC/p+nK7TETcJek8YD5wKzA3HRoH/Dq1Fwn4VPVPZWZWr+F0TS5X6w+gv8mch1P9/9KIuEfSNsClkhZExICN1COSZCJi4372zQRmpvU/AduWDn8x7Q+g38b7zntGxD6l9X8G/rm/cyPic8Dn+rll1VKSmdmI6nKvsaXAVqXtLYF7KscScU/6uUTSTGBnYMAkM9LVZWZmNkwriMpLBbOBiZK2lrQecBhFe/mQJD1P0vppfVPg9cCiwa5xkjEzy1w335NJHZ2OAS4GbgLOi4iF6b3DdwBI2k3SUuA9wPclLUyXvxKYI+kG4DLglI5eaavw2GVmZpnr9pv8qZPTjI59J5TWZ1NUo3VedxXwquE8y0nGzCxzUa1rcpacZMzMMpfjwJdVOcmYmWXOk5aZmVltXJIxM7PauE3GzMxqk+M8MVU5yZiZZS7HeWKqcpIxM8uc22TMzKw2PdHeCjMnmdX0q0dvbDqEYak4z0Q2vv7mjzYdwrAtOr9zLr78TX7BNk2HMCzfvueKpkNYLd9cw+tdXWZmZrVp25fEMicZM7PMtTfFOMmYmWXPDf9mZlYbJxkzM6uNe5eZmVlt3LvMzMxq47HLzMysNm6TMTOz2rgkY2Zmtelp8TjMTjJmZpnzG/9mZlYb9y4zM7PauCRjZma1aXNJZsxQJ0gKSWeVtteR9BdJv603tH5j+bGkQ/rZv6ukb490PGZmI6E3ovKSmyolmSeAHSVtGBHLgAOAu+sNa3giYg4wp+k4zMzq0OZhZYYsySS/A96W1g8Hzuk7IOn5ki6QNF/S1ZImpf0zJM1Ly6OSjpQ0QdIVkq5Py+vSuftIulzSeZL+R9Ipko6QdK2kBZJeXopl/3SP/5F0UOn636b1F0j6vaS5kr4v6U5Jm6Zn31iK+zhJJ6X1l0u6SNJ16d7brd6v08ys+2IY/+SmapI5FzhM0gbAJOCa0rEvAXMjYhLwBeCnABHx1oiYDHwIuBO4AHgAOCAiXg0cCpSruHYCPgG8CvgAsG1E7A78EPh46bwJwBsokt73UkxlJwJXRsTOwHTgpRU+3zTg4xGxC3Ac8O/9nSRpiqQ5kuY88dQjFW5rZrbmInorL7mp1PAfEfMlTaAoxXTOMbsn8O503qWpJDE+Ih6VtClwFvDetD0e+I6kyUAPsG3pPrMj4l4ASbcBv0/7FwD7ls47L4rf5K2SlgCdpY69gXeleC6UNGg2kLQx8DrgvyT17V5/gN/DNIqExBbP2yG/rwxmNiqtLcPKTAe+AewDvKC0X/2cG5LGUpSApkZEXzXVp4D7KUotY4AnS9c8VVrvLW33dsTZ+dvu77ff374VPLvk1lcCGgP8NZW6zMyy0+ZhZapWlwGcSZEwFnTsnwUcAUXbCPBgRDwGnALMj4hzS+eOB+5NJZEPAGNXI+b3SBqT2mm2AW4ZJJ63AM9L++8HXphKWusDBwGkWG+X9J50jSTttBpxmZnVopeovOSmckkmIpYCp/Vz6CTgPyTNB/4OHJn2HwcslDQvbZ9A0dbxi/QH/TKKnmvDdQtwObA5cHREPFmq5oKijegcSden8/6c4l8uaSpFe9LtwM2la44AvivpX4F1KUpgN6xGbGZmXdfTm19bS1VqczGsCkl3ALtGxIPdvG/b2mRy7D8/mCX/+dGmQxi2d3+ks7kyfw8sf7zpEIZl3kNLmg5htax4+u7+mhUqe9FzX1n5f+D7/nrTGj2r2/zGv5lZ5tpcGBj1SSYiJjQdg5nZmsixraWqUZ9kzMzaziUZMzOrTZsb/p1kzMwy5+oyMzOrjavLzMysNm17BaHMScbMLHM5jq5clZOMmVnm2lySGc7YZWZm1oDe6K28VCHpQEm3SFos6fh+jq8v6T/T8WvSKPx9xz6f9t8i6c1DPctJxswscxFReRlKGiH/DOAtwPbA4ZK27zjtQ8AjEfG/gG8BX0vXbg8cBuwAHAj8e7rfgJxkzMwy180kA+wOLI6IJRHxNMWAwAd3nHMw8JO0fj6wn4qRiA8Gzo2IpyLidmBxut+A3Cazmu5+ZGEtg9BJmpImR2uNtsVcV7wz/nxMt2/5jLb9jqF9Mecc7/JhDLApaQowpbRrWsfn2gK4q7S9FHhNx22eOSciVkh6lGIesS2Aqzuu3WKweFySyc+UoU/JTttiblu84JhHQtvi7VdETIuIXUtLZ+Lsd6LJiudUufZZnGTMzNYuS4GtSttbAvcMdI6kdSgmnHy44rXP4iRjZrZ2mQ1MlLS1pPUoGvKnd5wznZUTUB4CXBpFg8904LDU+2xrYCJw7WAPc5tMfrKsEx5C22JuW7zgmEdC2+JdLamN5RjgYmAscGZELEwzB8+JiOnAj4CzJC2mKMEclq5dKOk8YBGwAvhYRPQM9rxRPzOmmZk1x9VlZmZWGycZMzOrjZOMmZnVxknGzMxq495ltkYkvRDYoG87Iv7cYDiDkvQOYO+0eXlE/KbJeMzWBi7JZEDSREnnS1okaUnf0nRcg5H0Dkm3ArcDlwN3AL9rNKhBSPoq8AmKrpeLgGPTvuykLqJIWiBpfmlZIGl+0/ENRtKpkjaRtK6kSyQ9KOn9Tcc1EEnbpjhvTNuTJP1r03GNJu7CnAFJVwInUox2+nbggxT/bk5sNLBBSLoBeCPw3xGxs6R9gcMjIsuhOdIf58kRxVjoaeTYuRExqdnIViXpxRFxr6SX9Xc8Iu4c6ZiqkjQvIiZL+gfgncCngMsiYqeGQ+uXpMuBzwLfj4id074bI2LHZiMbPVySycOGEXEJRWK5MyJOovgDnrPlEfEQMEbSmIi4DJjcdFBDeG5pfXxjUQwhIu5Nq/sB66X/Jp5ZmoytgnXTz7cC50TEw00GU8FzIqLzjfUVjUQySrlNJg9PShoD3JrexL0beGHDMQ3lr5I2BmYBZ0t6gLz/5/wqMFfSZRSD/O0NfL7ZkIY0AXh/KtFcB1wBXBER8xqNanC/kXQzsAz4qKTNgCcbjmkwD0p6OWmQR0mHAPcOfokNh6vLMiBpN+Amim/aJ1N8yz41Iq4e9MIGSdqI4o+HgCMoYj47lW6yJOnFwG4UMV8TEfc1HFIlkjYEPgIcB2wREYNOEtU0Sc8DHouIHknPATbJ9XctaRuK4WReBzxC0cb4/oi4o8m4RhMnGVstqcR1dkQ80nQsVUnaAngZpRJ8RMxqLqLBpQbo1wMbA3OBKylKMtl+05b0j/3tj4ifjnQsw5G+NI2JiMebjmW0cXVZBiRtS9H42PkHMOd2mRcBsyVdD5wJXBwZf2OR9DXgUGAh0DcRelBU9+XqXRRVkBdS9OC7OiJyrnqCoqTYZwOKdqXrgSyTjKQTOrYBiIipjQQ0Crkkk4HUU+t7FPXuz4xoGhHXNRZUBWk61jdR9IbbFTgP+FFE3NZoYP2QdAswKSKeajqW4ZA0DtgzLe8F7o+IPZuNqjpJ44GzIuIdTcfSH0mfKW1uABwE3BQR/9RQSKOOSzJ5WBER3206iOGKiJB0H3AfxTfu5wHnS/pDRHyu2ehWsYSi51NrkoykHYG9gDdQJPG7KBr/2+TvFHOOZCki/l95W9I3WHVuFVsDLslkQNJJwAPAryj9Ecy5+6ekYykmNXoQ+CFwQUQs7+slFxEvbzTARNLpFNViWwA7AZfw7N/xsQ2FNiRJF1JU510BzI6I5Q2HNCRJv2HldLxjgO2B8yLi+Oaiqi51Wrg2IrJNjG3jJJMBSbf3szsiYpsRD6aiNMHRj/p7b0PSKyPipgbCWoWkIwc5HLk3SLeNpDeUNlcAd0bE0qbiGYqkBaxMimOBzYCpEfGd5qIaXZxkbLWlt+Y359mdFbIcu0zSJyLitKH25UTSRIr3e7bn2ePDZfvlo206RlVYQdHmlfP7Xq3jJJOJVP/e+cck22/ZqQvzScD9lHpr5ThMC4Ck6yPi1R375vYNJZKjNg03JOnKiNhT0uOsLBlA8U5SRMQmDYU2KEnPH+x4zlXWbeEkkwFJJwL7UCSZGcBbgCsj4pAm4xpMmvv7NTm/fAkg6XDgfRS9s8qN5ptQdLjYv5HAKpB0XUTsImlBRLwq7bsiIvZqOrbRQtIdwFYUL2KK4oXovtJ41lXWbeHeZXk4hKJRem5EfFDS5hRcrS+qAAAJB0lEQVSN6Tm7C3i06SAquIpimJBNgXJPoseBrEc0poXDDUk6KyI+MNS+jFwETI+IGQCS3gLsHxGfGfwyq8pJJg/LIqJX0gpJm1D0NMv9G9QSYGbqAVXurfXN5kJaVeqYcCewR0refS8L3tSCuvdPAs8BjqUYbuiNFD36crZDeUPSOsAuDcVSxW4RcXTfRkT8TtLJTQY02jjJ5GGOpOcCP6B4IfNvQOfIsLn5c1rWS0vWJL0H+AYwk6Ja5HRJn42I8xsNbBARMTut/o2iPSZbkj4PfAHYUNJjfbuBpynGBsvVg2n4np9RtCW9H8i6Crht3CaTGUkTKAYUzL0qByjGfIqIJ5qOYyhpVIUDIuKBtL0ZxVw42c1z0vGuySpyfXseisnhIiL30a2fkRr+T2TljKmzgC+5wb97nGQyIOmnrBzG/eam46lC0h7Aj4CNI+KlknYC/ndEfLTh0PpVbjxP22OAG8r7ctHxrskqIuLykYqlKknbRcTNkl7d3/GIuH6kY7I8OMlkQNIbKXo/7UXRFjMPmJX5OxzXUHRYmN6GGQUlfR2YBJyTdh0KzI+If24uqtFD0rSImJLm6+kUuQ32KunfIuKTA5Uacy4tto2TTCbSi427AfsCR1N0Btiu2agGJumaiHhN+V0TSTfkWP3UR9K7KJK5KJL4rxoOaVBtexkzlQ73iIg/Nh3LUCTtEhHXDVRqzLG02FZu+M+ApEuAjYA/UVSb7dbXdpCxuyS9DghJ61H0gMpiKJn+pPlCfh0Rv5T0CuAVktbNfDyw/2Dly5j7kl7GbDSiQaQekt8A9mg6lqH0jXAeEZen/363oyjR3BIRTzca3CgzpukADCje13ga2JGiSmfHNBtizo4GPkYx8ORSYDKQZXtMMgtYP01c9t8Uf7B/3GhEQ9swIi6hqHG4MyJOoujGnLPfS3q3+iZmyZyktwG3Ad8GvgMsTu/KWJe4uiwjkjam+ON3HPCiiFi/4ZBWIWnLgQY8lPT2iPjNSMdURd+wMpI+TvHH+9QWDCvzR4p2uvOBSylexjwlIl7RaGCDSMPKbEQxDljf9Nw5DytzM3BQRCxO2y8HLsy5qrptXJLJgKRjJP0nRYP/Oylmmsz129QlqZv1s0j6IPBvIx5NdUo94o6gmGkS8q8uLr+MuQvwATJ/GTMixkXEmIhYLyI2SdtZJpjkgb4EkyyheBnauiT3/8nWFhsC3wSua8Fb6J8C/iDprRFxKzzzIt77KCbXytUngc8Dv4qIhZK2AfrrCZWNNr2M2UfS3v3tj4isprlOnUAAFkqaQTGrawDvAWYPeKENm6vLMpCK6Esj4ilJ+1C0y/w0Iv7abGT9k7Qf8H2KUteHKXrFHRQRjzQaWAVteHlU0qAzM+bcvTZ1Ce6zAbA7xZenrNqSJP3HIIcjPP1y1zjJZEDSPIrpdScAF1NM//qKiHhrk3ENRtKewAUUA1C+NyKebDikQbXp5VFJf6EYgPQc4Bo6epS1qXutpK2AUyPi8KZjsWY4yWSg1Cj9WeDJiDg910bp0nwhAtYHlgM95N/A25qXR9M7UwcAh1OUai8EzomIhY0GthpSL7P5OY6sACBpa+DjFF/wypPvZVtabBu3yeRheZr35EiKyakA1m0wngFFxLimY1hdEXFXR8/anqZiGUxE9FAMQX+RpPUpks1MSVMj4vRmoxucpNNZ+Qb9GIqu7Tc0F9GQLqAo4f6GlZPvWRc5yeThgxTvnXw5Im5P365+1nBMo03bXh5dH3gbRYKZQPEexy+bjKmiOaX1FRQlsJxHAHgyIr7ddBCjmavLMqAWzj/fNpI2BU4D9qeo2vs9cGyOo+1K+gnFi7m/A86NiBsbDmnUkvQ+YCLFfw/leZE8oGeXOMlkQC2cf340kPTJiMju3R5JvUBfD7jy/6BZt3tBK8db+yrF+0e3sbK6LLsBPdvMSaZBGnj++XFAT2Q8//xoIOnPEfHSpuMYTSRdycrx1t5OGm8tIk5sNLABpDf+J3m8svq4TaZZbZ5/fjRoxfhaLbNhRFwiSVFMfX2SpCsoEk+ObgCei9/yr42TTIOi3fPPjwYuxnffk2nI/1slHUMx3toLG45pMJsDN0uazbPbZNyFuUtcXZYBrTr//F5A1vPPt0XpvZ5VDlF86/YXrS6StBtFr73nAicD4ylexry60cAG4Plk6uckk4E2zT9vZjYc/haXhzEdk5Q9hEfIthZp63hrkl4LnA68ElgPGAs8kXMPvrZxksnDRZIu5tnzz89oMB6z4dqDQcZby9h3gMOA/6IYP/AfKd6bsS5xdVkm2jb/vFlZW8dbkzQnInaVND8iJqV9V0XE65qObbRwkslMejP9ofC/GGup0nhrXweyHm9N0iyKUSB+CNxH8UrBUW4P7R7X+zdI0mslzZT0S0k7S7oRuBG4X9KBTcdnNhyS1k8l8p8BH6Md4619gOLv4DEUoyxsBby70YhGGZdkGiRpDvAFim6e04C3RMTVkrajqGrwsDLWCm0db03SB4ALIuLx0r6DIuK3DYY1qjjJNEjSvIiYnNZviohXlo557DJrjbaOtybpr8AdwOERcVPat8pYgrb6XF3WrPL8Fcs6jjn7W2tExJiIGJeWTUrLuFwTTHI78E/A+emlaGhPz7hWcBfmZu0k6THS2+dpnbS9wcCXmVmXRERcn978P0fSayjelbEucUmmQRExtvRtb52Ob39ZzoxpNsrcCxARDwJvpqhByG5K7jZzm4yZrfUkjaMo1fyt6VhGG5dkzGytJWlHSXMpXh1YJOk6STs0Hddo4iRjZmuzacCnI+JlaQK7zwA/aDimUcVJxszWZhtFxGV9GxExE9iouXBGH/cuM7O12RJJXwTOStvvp+jWbF3ikoyZrc3+CdiMYvibX6X1DzYa0Sjj3mVmZlYbV5eZ2VqnrZOstZGTjJmtjdo6yVrruLrMzNY6bZ1krY3c8G9ma52I6ImIiyLiSOC1wGJgpqSPNxzaqOPqMjNbK6UZPN9GUZqZQDsmWWsdV5eZ2VqnrZOstZGTjJmtddo6yVobOcmYmVlt3PBvZma1cZIxM7PaOMmYmVltnGTMzKw2/x/Voyp/3IScI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2175943" y="1883534"/>
            <a:ext cx="2069284" cy="369332"/>
          </a:xfrm>
          <a:prstGeom prst="rect">
            <a:avLst/>
          </a:prstGeom>
          <a:noFill/>
        </p:spPr>
        <p:txBody>
          <a:bodyPr wrap="none" rtlCol="0">
            <a:spAutoFit/>
          </a:bodyPr>
          <a:lstStyle/>
          <a:p>
            <a:r>
              <a:rPr lang="en-US" dirty="0" smtClean="0"/>
              <a:t>MSE </a:t>
            </a:r>
            <a:r>
              <a:rPr lang="en-US" dirty="0" err="1" smtClean="0"/>
              <a:t>Heatmap</a:t>
            </a:r>
            <a:r>
              <a:rPr lang="en-US" dirty="0" smtClean="0"/>
              <a:t> (SVR)</a:t>
            </a:r>
            <a:endParaRPr lang="en-US" dirty="0"/>
          </a:p>
        </p:txBody>
      </p:sp>
      <p:sp>
        <p:nvSpPr>
          <p:cNvPr id="10" name="TextBox 9"/>
          <p:cNvSpPr txBox="1"/>
          <p:nvPr/>
        </p:nvSpPr>
        <p:spPr>
          <a:xfrm rot="16200000">
            <a:off x="-321319" y="3531627"/>
            <a:ext cx="1391535" cy="307777"/>
          </a:xfrm>
          <a:prstGeom prst="rect">
            <a:avLst/>
          </a:prstGeom>
          <a:noFill/>
        </p:spPr>
        <p:txBody>
          <a:bodyPr wrap="none" rtlCol="0">
            <a:spAutoFit/>
          </a:bodyPr>
          <a:lstStyle/>
          <a:p>
            <a:r>
              <a:rPr lang="en-US" sz="1400" b="1" dirty="0" smtClean="0"/>
              <a:t>Training Dataset</a:t>
            </a:r>
            <a:endParaRPr lang="en-US" sz="1400" b="1" dirty="0"/>
          </a:p>
        </p:txBody>
      </p:sp>
      <p:sp>
        <p:nvSpPr>
          <p:cNvPr id="11" name="TextBox 10"/>
          <p:cNvSpPr txBox="1"/>
          <p:nvPr/>
        </p:nvSpPr>
        <p:spPr>
          <a:xfrm>
            <a:off x="2811513" y="6127249"/>
            <a:ext cx="1092287" cy="307777"/>
          </a:xfrm>
          <a:prstGeom prst="rect">
            <a:avLst/>
          </a:prstGeom>
          <a:noFill/>
        </p:spPr>
        <p:txBody>
          <a:bodyPr wrap="none" rtlCol="0">
            <a:spAutoFit/>
          </a:bodyPr>
          <a:lstStyle/>
          <a:p>
            <a:r>
              <a:rPr lang="en-US" sz="1400" b="1" dirty="0" smtClean="0"/>
              <a:t>Test Dataset</a:t>
            </a:r>
            <a:endParaRPr lang="en-US" sz="1400" b="1" dirty="0"/>
          </a:p>
        </p:txBody>
      </p:sp>
      <p:sp>
        <p:nvSpPr>
          <p:cNvPr id="12" name="TextBox 11"/>
          <p:cNvSpPr txBox="1"/>
          <p:nvPr/>
        </p:nvSpPr>
        <p:spPr>
          <a:xfrm>
            <a:off x="7848216" y="1883534"/>
            <a:ext cx="2069284" cy="369332"/>
          </a:xfrm>
          <a:prstGeom prst="rect">
            <a:avLst/>
          </a:prstGeom>
          <a:noFill/>
        </p:spPr>
        <p:txBody>
          <a:bodyPr wrap="none" rtlCol="0">
            <a:spAutoFit/>
          </a:bodyPr>
          <a:lstStyle/>
          <a:p>
            <a:r>
              <a:rPr lang="en-US" dirty="0" smtClean="0"/>
              <a:t>MSE </a:t>
            </a:r>
            <a:r>
              <a:rPr lang="en-US" dirty="0" err="1" smtClean="0"/>
              <a:t>Heatmap</a:t>
            </a:r>
            <a:r>
              <a:rPr lang="en-US" dirty="0" smtClean="0"/>
              <a:t> (SVR)</a:t>
            </a:r>
            <a:endParaRPr lang="en-US" dirty="0"/>
          </a:p>
        </p:txBody>
      </p:sp>
      <p:sp>
        <p:nvSpPr>
          <p:cNvPr id="13" name="TextBox 12"/>
          <p:cNvSpPr txBox="1"/>
          <p:nvPr/>
        </p:nvSpPr>
        <p:spPr>
          <a:xfrm rot="16200000">
            <a:off x="5350954" y="3531627"/>
            <a:ext cx="1391535" cy="307777"/>
          </a:xfrm>
          <a:prstGeom prst="rect">
            <a:avLst/>
          </a:prstGeom>
          <a:noFill/>
        </p:spPr>
        <p:txBody>
          <a:bodyPr wrap="none" rtlCol="0">
            <a:spAutoFit/>
          </a:bodyPr>
          <a:lstStyle/>
          <a:p>
            <a:r>
              <a:rPr lang="en-US" sz="1400" b="1" dirty="0" smtClean="0"/>
              <a:t>Training Dataset</a:t>
            </a:r>
            <a:endParaRPr lang="en-US" sz="1400" b="1" dirty="0"/>
          </a:p>
        </p:txBody>
      </p:sp>
      <p:sp>
        <p:nvSpPr>
          <p:cNvPr id="14" name="TextBox 13"/>
          <p:cNvSpPr txBox="1"/>
          <p:nvPr/>
        </p:nvSpPr>
        <p:spPr>
          <a:xfrm>
            <a:off x="8483786" y="6127249"/>
            <a:ext cx="1092287" cy="307777"/>
          </a:xfrm>
          <a:prstGeom prst="rect">
            <a:avLst/>
          </a:prstGeom>
          <a:noFill/>
        </p:spPr>
        <p:txBody>
          <a:bodyPr wrap="none" rtlCol="0">
            <a:spAutoFit/>
          </a:bodyPr>
          <a:lstStyle/>
          <a:p>
            <a:r>
              <a:rPr lang="en-US" sz="1400" b="1" dirty="0" smtClean="0"/>
              <a:t>Test Dataset</a:t>
            </a:r>
            <a:endParaRPr lang="en-US" sz="1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61" y="2252866"/>
            <a:ext cx="5309810" cy="38743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126" y="2255381"/>
            <a:ext cx="5309810" cy="3874383"/>
          </a:xfrm>
          <a:prstGeom prst="rect">
            <a:avLst/>
          </a:prstGeom>
        </p:spPr>
      </p:pic>
    </p:spTree>
    <p:extLst>
      <p:ext uri="{BB962C8B-B14F-4D97-AF65-F5344CB8AC3E}">
        <p14:creationId xmlns:p14="http://schemas.microsoft.com/office/powerpoint/2010/main" val="1078847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Why SVR (or SVM)?</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Adobe Garamond Pro" panose="02020502060506020403" pitchFamily="18" charset="0"/>
              </a:rPr>
              <a:t>Generalization: “Support </a:t>
            </a:r>
            <a:r>
              <a:rPr lang="en-US" sz="2000" dirty="0">
                <a:latin typeface="Adobe Garamond Pro" panose="02020502060506020403" pitchFamily="18" charset="0"/>
              </a:rPr>
              <a:t>Vector Regression (SVR) attempts to minimize the generalization error bound so as to achieve generalized performance</a:t>
            </a:r>
            <a:r>
              <a:rPr lang="en-US" sz="2000" dirty="0" smtClean="0">
                <a:latin typeface="Adobe Garamond Pro" panose="02020502060506020403" pitchFamily="18" charset="0"/>
              </a:rPr>
              <a:t>.” </a:t>
            </a:r>
            <a:br>
              <a:rPr lang="en-US" sz="2000" dirty="0" smtClean="0">
                <a:latin typeface="Adobe Garamond Pro" panose="02020502060506020403" pitchFamily="18" charset="0"/>
              </a:rPr>
            </a:br>
            <a:endParaRPr lang="en-US" sz="2000" dirty="0" smtClean="0">
              <a:latin typeface="Adobe Garamond Pro" panose="02020502060506020403" pitchFamily="18" charset="0"/>
            </a:endParaRPr>
          </a:p>
          <a:p>
            <a:r>
              <a:rPr lang="en-US" sz="2000" dirty="0" smtClean="0">
                <a:latin typeface="Adobe Garamond Pro" panose="02020502060506020403" pitchFamily="18" charset="0"/>
              </a:rPr>
              <a:t>Nonlinearity: “The </a:t>
            </a:r>
            <a:r>
              <a:rPr lang="en-US" sz="2000" dirty="0">
                <a:latin typeface="Adobe Garamond Pro" panose="02020502060506020403" pitchFamily="18" charset="0"/>
              </a:rPr>
              <a:t>idea of SVR is based on the computation of a linear regression function in a high dimensional feature space where the input data are mapped via a nonlinear function</a:t>
            </a:r>
            <a:r>
              <a:rPr lang="en-US" sz="2000" dirty="0" smtClean="0">
                <a:latin typeface="Adobe Garamond Pro" panose="02020502060506020403" pitchFamily="18" charset="0"/>
              </a:rPr>
              <a:t>.”</a:t>
            </a:r>
            <a:br>
              <a:rPr lang="en-US" sz="2000" dirty="0" smtClean="0">
                <a:latin typeface="Adobe Garamond Pro" panose="02020502060506020403" pitchFamily="18" charset="0"/>
              </a:rPr>
            </a:br>
            <a:endParaRPr lang="en-US" sz="2000" dirty="0" smtClean="0">
              <a:latin typeface="Adobe Garamond Pro" panose="02020502060506020403" pitchFamily="18" charset="0"/>
            </a:endParaRPr>
          </a:p>
          <a:p>
            <a:r>
              <a:rPr lang="en-US" sz="2000" dirty="0" smtClean="0">
                <a:latin typeface="Adobe Garamond Pro" panose="02020502060506020403" pitchFamily="18" charset="0"/>
              </a:rPr>
              <a:t>High-noise data: “SVR is suited to time </a:t>
            </a:r>
            <a:r>
              <a:rPr lang="en-US" sz="2000" dirty="0">
                <a:latin typeface="Adobe Garamond Pro" panose="02020502060506020403" pitchFamily="18" charset="0"/>
              </a:rPr>
              <a:t>series and financial (noisy and risky) </a:t>
            </a:r>
            <a:r>
              <a:rPr lang="en-US" sz="2000" dirty="0" smtClean="0">
                <a:latin typeface="Adobe Garamond Pro" panose="02020502060506020403" pitchFamily="18" charset="0"/>
              </a:rPr>
              <a:t>prediction” (like all educational data ever)</a:t>
            </a:r>
            <a:br>
              <a:rPr lang="en-US" sz="2000" dirty="0" smtClean="0">
                <a:latin typeface="Adobe Garamond Pro" panose="02020502060506020403" pitchFamily="18" charset="0"/>
              </a:rPr>
            </a:br>
            <a:endParaRPr lang="en-US" sz="2000" dirty="0" smtClean="0">
              <a:latin typeface="Adobe Garamond Pro" panose="02020502060506020403" pitchFamily="18" charset="0"/>
            </a:endParaRPr>
          </a:p>
          <a:p>
            <a:r>
              <a:rPr lang="en-US" sz="2000" dirty="0" smtClean="0">
                <a:latin typeface="Adobe Garamond Pro" panose="02020502060506020403" pitchFamily="18" charset="0"/>
              </a:rPr>
              <a:t>Simplicity of execution</a:t>
            </a:r>
            <a:br>
              <a:rPr lang="en-US" sz="2000" dirty="0" smtClean="0">
                <a:latin typeface="Adobe Garamond Pro" panose="02020502060506020403" pitchFamily="18" charset="0"/>
              </a:rPr>
            </a:br>
            <a:endParaRPr lang="en-US" sz="2000" dirty="0">
              <a:latin typeface="Adobe Garamond Pro" panose="02020502060506020403" pitchFamily="18" charset="0"/>
            </a:endParaRPr>
          </a:p>
          <a:p>
            <a:pPr marL="0" indent="0">
              <a:buNone/>
            </a:pPr>
            <a:r>
              <a:rPr lang="en-US" sz="2000" dirty="0" smtClean="0">
                <a:latin typeface="Adobe Garamond Pro" panose="02020502060506020403" pitchFamily="18" charset="0"/>
              </a:rPr>
              <a:t>⮕ Great for our purposes!</a:t>
            </a:r>
          </a:p>
          <a:p>
            <a:pPr marL="0" indent="0">
              <a:buNone/>
            </a:pPr>
            <a:endParaRPr lang="en-US" sz="2000" dirty="0" smtClean="0">
              <a:latin typeface="Adobe Garamond Pro" panose="02020502060506020403" pitchFamily="18" charset="0"/>
            </a:endParaRPr>
          </a:p>
          <a:p>
            <a:pPr marL="0" indent="0">
              <a:buNone/>
            </a:pPr>
            <a:r>
              <a:rPr lang="en-US" sz="2000" dirty="0" smtClean="0">
                <a:latin typeface="Adobe Garamond Pro" panose="02020502060506020403" pitchFamily="18" charset="0"/>
              </a:rPr>
              <a:t>References: </a:t>
            </a:r>
            <a:r>
              <a:rPr lang="en-US" sz="2000" dirty="0" err="1" smtClean="0">
                <a:latin typeface="Adobe Garamond Pro" panose="02020502060506020403" pitchFamily="18" charset="0"/>
              </a:rPr>
              <a:t>Basak</a:t>
            </a:r>
            <a:r>
              <a:rPr lang="en-US" sz="2000" dirty="0" smtClean="0">
                <a:latin typeface="Adobe Garamond Pro" panose="02020502060506020403" pitchFamily="18" charset="0"/>
              </a:rPr>
              <a:t> et al. (2007), Wellington (2004)</a:t>
            </a:r>
            <a:endParaRPr lang="en-US" sz="2000" dirty="0">
              <a:latin typeface="Adobe Garamond Pro" panose="02020502060506020403" pitchFamily="18" charset="0"/>
            </a:endParaRPr>
          </a:p>
        </p:txBody>
      </p:sp>
    </p:spTree>
    <p:extLst>
      <p:ext uri="{BB962C8B-B14F-4D97-AF65-F5344CB8AC3E}">
        <p14:creationId xmlns:p14="http://schemas.microsoft.com/office/powerpoint/2010/main" val="1605581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LASSO “Evolution”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343" y="1984717"/>
            <a:ext cx="3198726" cy="22860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228" y="2003474"/>
            <a:ext cx="3274089" cy="2286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477" y="2003474"/>
            <a:ext cx="3223846" cy="2286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494" y="4905418"/>
            <a:ext cx="1600423" cy="63826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9714" y="4619628"/>
            <a:ext cx="1943371" cy="120984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8130" y="4757760"/>
            <a:ext cx="1895740" cy="933580"/>
          </a:xfrm>
          <a:prstGeom prst="rect">
            <a:avLst/>
          </a:prstGeom>
        </p:spPr>
      </p:pic>
    </p:spTree>
    <p:extLst>
      <p:ext uri="{BB962C8B-B14F-4D97-AF65-F5344CB8AC3E}">
        <p14:creationId xmlns:p14="http://schemas.microsoft.com/office/powerpoint/2010/main" val="169476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Garamond Pro Bold" panose="02020702060506020403" pitchFamily="18" charset="0"/>
              </a:rPr>
              <a:t>LASSO </a:t>
            </a:r>
            <a:r>
              <a:rPr lang="en-US" dirty="0">
                <a:latin typeface="Adobe Garamond Pro Bold" panose="02020702060506020403" pitchFamily="18" charset="0"/>
              </a:rPr>
              <a:t>o</a:t>
            </a:r>
            <a:r>
              <a:rPr lang="en-US" dirty="0" smtClean="0">
                <a:latin typeface="Adobe Garamond Pro Bold" panose="02020702060506020403" pitchFamily="18" charset="0"/>
              </a:rPr>
              <a:t>n School 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7436" y="2040737"/>
            <a:ext cx="3454091" cy="34158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022" y="1919846"/>
            <a:ext cx="5332326" cy="3657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0602" y="5651073"/>
            <a:ext cx="4151128" cy="960164"/>
          </a:xfrm>
          <a:prstGeom prst="rect">
            <a:avLst/>
          </a:prstGeom>
        </p:spPr>
      </p:pic>
    </p:spTree>
    <p:extLst>
      <p:ext uri="{BB962C8B-B14F-4D97-AF65-F5344CB8AC3E}">
        <p14:creationId xmlns:p14="http://schemas.microsoft.com/office/powerpoint/2010/main" val="163454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Overview</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4502" y="0"/>
            <a:ext cx="5267499" cy="33479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190" y="3347959"/>
            <a:ext cx="5268810" cy="3514521"/>
          </a:xfrm>
          <a:prstGeom prst="rect">
            <a:avLst/>
          </a:prstGeom>
        </p:spPr>
      </p:pic>
      <p:sp>
        <p:nvSpPr>
          <p:cNvPr id="6" name="TextBox 5"/>
          <p:cNvSpPr txBox="1"/>
          <p:nvPr/>
        </p:nvSpPr>
        <p:spPr>
          <a:xfrm>
            <a:off x="630935" y="1618488"/>
            <a:ext cx="6416717"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Adobe Garamond Pro" panose="02020502060506020403" pitchFamily="18" charset="0"/>
              </a:rPr>
              <a:t>Motivation</a:t>
            </a:r>
            <a:br>
              <a:rPr lang="en-US" sz="2400" dirty="0" smtClean="0">
                <a:latin typeface="Adobe Garamond Pro" panose="02020502060506020403" pitchFamily="18" charset="0"/>
              </a:rPr>
            </a:br>
            <a:endParaRPr lang="en-US" sz="2400" dirty="0" smtClean="0">
              <a:latin typeface="Adobe Garamond Pro" panose="02020502060506020403" pitchFamily="18" charset="0"/>
            </a:endParaRPr>
          </a:p>
          <a:p>
            <a:pPr marL="285750" indent="-285750">
              <a:buFont typeface="Arial" panose="020B0604020202020204" pitchFamily="34" charset="0"/>
              <a:buChar char="•"/>
            </a:pPr>
            <a:r>
              <a:rPr lang="en-US" sz="2400" dirty="0" smtClean="0">
                <a:latin typeface="Adobe Garamond Pro" panose="02020502060506020403" pitchFamily="18" charset="0"/>
              </a:rPr>
              <a:t>About SACMEQ*</a:t>
            </a:r>
          </a:p>
          <a:p>
            <a:pPr marL="285750" indent="-285750">
              <a:buFont typeface="Arial" panose="020B0604020202020204" pitchFamily="34" charset="0"/>
              <a:buChar char="•"/>
            </a:pPr>
            <a:endParaRPr lang="en-US" sz="2400" dirty="0" smtClean="0">
              <a:latin typeface="Adobe Garamond Pro" panose="02020502060506020403" pitchFamily="18" charset="0"/>
            </a:endParaRPr>
          </a:p>
          <a:p>
            <a:pPr marL="285750" indent="-285750">
              <a:buFont typeface="Arial" panose="020B0604020202020204" pitchFamily="34" charset="0"/>
              <a:buChar char="•"/>
            </a:pPr>
            <a:r>
              <a:rPr lang="en-US" sz="2400" dirty="0" smtClean="0">
                <a:latin typeface="Adobe Garamond Pro" panose="02020502060506020403" pitchFamily="18" charset="0"/>
              </a:rPr>
              <a:t>Data preparation</a:t>
            </a:r>
          </a:p>
          <a:p>
            <a:pPr marL="285750" indent="-285750">
              <a:buFont typeface="Arial" panose="020B0604020202020204" pitchFamily="34" charset="0"/>
              <a:buChar char="•"/>
            </a:pPr>
            <a:endParaRPr lang="en-US" sz="2400" dirty="0">
              <a:latin typeface="Adobe Garamond Pro" panose="02020502060506020403" pitchFamily="18" charset="0"/>
            </a:endParaRPr>
          </a:p>
          <a:p>
            <a:pPr marL="285750" indent="-285750">
              <a:buFont typeface="Arial" panose="020B0604020202020204" pitchFamily="34" charset="0"/>
              <a:buChar char="•"/>
            </a:pPr>
            <a:r>
              <a:rPr lang="en-US" sz="2400" dirty="0" smtClean="0">
                <a:latin typeface="Adobe Garamond Pro" panose="02020502060506020403" pitchFamily="18" charset="0"/>
              </a:rPr>
              <a:t>Cross-prediction (SVR)</a:t>
            </a:r>
          </a:p>
          <a:p>
            <a:pPr marL="285750" indent="-285750">
              <a:buFont typeface="Arial" panose="020B0604020202020204" pitchFamily="34" charset="0"/>
              <a:buChar char="•"/>
            </a:pPr>
            <a:endParaRPr lang="en-US" sz="2400" dirty="0" smtClean="0">
              <a:latin typeface="Adobe Garamond Pro" panose="02020502060506020403" pitchFamily="18" charset="0"/>
            </a:endParaRPr>
          </a:p>
          <a:p>
            <a:pPr marL="285750" indent="-285750">
              <a:buFont typeface="Arial" panose="020B0604020202020204" pitchFamily="34" charset="0"/>
              <a:buChar char="•"/>
            </a:pPr>
            <a:r>
              <a:rPr lang="en-US" sz="2400" dirty="0" smtClean="0">
                <a:latin typeface="Adobe Garamond Pro" panose="02020502060506020403" pitchFamily="18" charset="0"/>
              </a:rPr>
              <a:t>Variables importance (Lasso)</a:t>
            </a:r>
          </a:p>
          <a:p>
            <a:pPr marL="285750" indent="-285750">
              <a:buFont typeface="Arial" panose="020B0604020202020204" pitchFamily="34" charset="0"/>
              <a:buChar char="•"/>
            </a:pPr>
            <a:endParaRPr lang="en-US" sz="2400" dirty="0" smtClean="0">
              <a:latin typeface="Adobe Garamond Pro" panose="02020502060506020403" pitchFamily="18" charset="0"/>
            </a:endParaRPr>
          </a:p>
          <a:p>
            <a:pPr marL="285750" indent="-285750">
              <a:buFont typeface="Arial" panose="020B0604020202020204" pitchFamily="34" charset="0"/>
              <a:buChar char="•"/>
            </a:pPr>
            <a:r>
              <a:rPr lang="en-US" sz="2400" dirty="0" smtClean="0">
                <a:latin typeface="Adobe Garamond Pro" panose="02020502060506020403" pitchFamily="18" charset="0"/>
              </a:rPr>
              <a:t>Graphic representation of clusters (T-SNE)</a:t>
            </a:r>
          </a:p>
          <a:p>
            <a:endParaRPr lang="en-US" sz="2400" dirty="0" smtClean="0">
              <a:latin typeface="Adobe Garamond Pro" panose="02020502060506020403" pitchFamily="18" charset="0"/>
            </a:endParaRPr>
          </a:p>
          <a:p>
            <a:pPr marL="285750" indent="-285750">
              <a:buFont typeface="Arial" panose="020B0604020202020204" pitchFamily="34" charset="0"/>
              <a:buChar char="•"/>
            </a:pPr>
            <a:endParaRPr lang="en-US" sz="2400" dirty="0" smtClean="0">
              <a:latin typeface="Adobe Garamond Pro" panose="02020502060506020403" pitchFamily="18" charset="0"/>
            </a:endParaRPr>
          </a:p>
          <a:p>
            <a:pPr marL="285750" indent="-285750">
              <a:buFont typeface="Arial" panose="020B0604020202020204" pitchFamily="34" charset="0"/>
              <a:buChar char="•"/>
            </a:pPr>
            <a:endParaRPr lang="en-US" sz="2400" dirty="0" smtClean="0">
              <a:latin typeface="Adobe Garamond Pro" panose="02020502060506020403" pitchFamily="18" charset="0"/>
            </a:endParaRPr>
          </a:p>
          <a:p>
            <a:pPr marL="285750" indent="-285750">
              <a:buFont typeface="Arial" panose="020B0604020202020204" pitchFamily="34" charset="0"/>
              <a:buChar char="•"/>
            </a:pPr>
            <a:endParaRPr lang="en-US" sz="2400" dirty="0" smtClean="0">
              <a:latin typeface="Adobe Garamond Pro" panose="02020502060506020403" pitchFamily="18" charset="0"/>
            </a:endParaRPr>
          </a:p>
          <a:p>
            <a:pPr marL="285750" indent="-285750">
              <a:buFont typeface="Arial" panose="020B0604020202020204" pitchFamily="34" charset="0"/>
              <a:buChar char="•"/>
            </a:pPr>
            <a:endParaRPr lang="en-US" sz="2400" dirty="0" smtClean="0">
              <a:latin typeface="Adobe Garamond Pro" panose="02020502060506020403" pitchFamily="18" charset="0"/>
            </a:endParaRPr>
          </a:p>
        </p:txBody>
      </p:sp>
      <p:sp>
        <p:nvSpPr>
          <p:cNvPr id="7" name="Title 1"/>
          <p:cNvSpPr txBox="1">
            <a:spLocks/>
          </p:cNvSpPr>
          <p:nvPr/>
        </p:nvSpPr>
        <p:spPr>
          <a:xfrm>
            <a:off x="115824" y="6404546"/>
            <a:ext cx="11960352" cy="453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dobe Garamond Pro" panose="02020502060506020403" pitchFamily="18" charset="0"/>
              </a:rPr>
              <a:t>* The Southern and Eastern Africa Consortium for Monitoring Educational Quality</a:t>
            </a:r>
            <a:endParaRPr lang="en-US" sz="1200" dirty="0">
              <a:latin typeface="Adobe Garamond Pro" panose="02020502060506020403" pitchFamily="18" charset="0"/>
            </a:endParaRPr>
          </a:p>
        </p:txBody>
      </p:sp>
    </p:spTree>
    <p:extLst>
      <p:ext uri="{BB962C8B-B14F-4D97-AF65-F5344CB8AC3E}">
        <p14:creationId xmlns:p14="http://schemas.microsoft.com/office/powerpoint/2010/main" val="911978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365125"/>
            <a:ext cx="11064240" cy="604139"/>
          </a:xfrm>
        </p:spPr>
        <p:txBody>
          <a:bodyPr>
            <a:normAutofit fontScale="90000"/>
          </a:bodyPr>
          <a:lstStyle/>
          <a:p>
            <a:r>
              <a:rPr lang="en-US" dirty="0" smtClean="0">
                <a:latin typeface="Adobe Garamond Pro Bold" panose="02020702060506020403" pitchFamily="18" charset="0"/>
              </a:rPr>
              <a:t>Feature </a:t>
            </a:r>
            <a:r>
              <a:rPr lang="en-US" dirty="0" smtClean="0">
                <a:latin typeface="Adobe Garamond Pro Bold" panose="02020702060506020403" pitchFamily="18" charset="0"/>
              </a:rPr>
              <a:t>Selection Results </a:t>
            </a:r>
            <a:r>
              <a:rPr lang="en-US" dirty="0">
                <a:latin typeface="Adobe Garamond Pro Bold" panose="02020702060506020403" pitchFamily="18" charset="0"/>
              </a:rPr>
              <a:t>(</a:t>
            </a:r>
            <a:r>
              <a:rPr lang="en-US" dirty="0" smtClean="0">
                <a:latin typeface="Adobe Garamond Pro Bold" panose="02020702060506020403" pitchFamily="18" charset="0"/>
              </a:rPr>
              <a:t>Lasso and </a:t>
            </a:r>
            <a:r>
              <a:rPr lang="en-US" dirty="0" err="1" smtClean="0">
                <a:latin typeface="Adobe Garamond Pro Bold" panose="02020702060506020403" pitchFamily="18" charset="0"/>
              </a:rPr>
              <a:t>ElasticNetCV</a:t>
            </a:r>
            <a:r>
              <a:rPr lang="en-US" dirty="0" smtClean="0">
                <a:latin typeface="Adobe Garamond Pro Bold" panose="02020702060506020403" pitchFamily="18" charset="0"/>
              </a:rPr>
              <a:t>)</a:t>
            </a:r>
          </a:p>
        </p:txBody>
      </p:sp>
      <p:sp>
        <p:nvSpPr>
          <p:cNvPr id="3" name="Content Placeholder 2"/>
          <p:cNvSpPr>
            <a:spLocks noGrp="1"/>
          </p:cNvSpPr>
          <p:nvPr>
            <p:ph idx="1"/>
          </p:nvPr>
        </p:nvSpPr>
        <p:spPr>
          <a:xfrm>
            <a:off x="838200" y="1627662"/>
            <a:ext cx="10515600" cy="4351338"/>
          </a:xfrm>
        </p:spPr>
        <p:txBody>
          <a:bodyPr>
            <a:normAutofit fontScale="92500" lnSpcReduction="10000"/>
          </a:bodyPr>
          <a:lstStyle/>
          <a:p>
            <a:pPr marL="0" indent="0">
              <a:buNone/>
            </a:pPr>
            <a:r>
              <a:rPr lang="en-US" dirty="0" smtClean="0">
                <a:latin typeface="Adobe Garamond Pro" panose="02020502060506020403" pitchFamily="18" charset="0"/>
              </a:rPr>
              <a:t>Our composite SES proxy (sum of family possessions) is by far the best exogenous predictor of both score and attendance at a private school. </a:t>
            </a:r>
          </a:p>
          <a:p>
            <a:pPr marL="0" indent="0">
              <a:buNone/>
            </a:pPr>
            <a:endParaRPr lang="en-US" dirty="0" smtClean="0">
              <a:latin typeface="Adobe Garamond Pro" panose="02020502060506020403" pitchFamily="18" charset="0"/>
            </a:endParaRPr>
          </a:p>
          <a:p>
            <a:pPr marL="0" indent="0">
              <a:buNone/>
            </a:pPr>
            <a:r>
              <a:rPr lang="en-US" dirty="0" smtClean="0">
                <a:latin typeface="Adobe Garamond Pro" panose="02020502060506020403" pitchFamily="18" charset="0"/>
              </a:rPr>
              <a:t>Other important factors for score: parental education, both parents alive, school type (for score), female, age, urban, number of siblings, number of grade repeats, frequency with which English is spoken at home, help received with homework.</a:t>
            </a:r>
          </a:p>
          <a:p>
            <a:pPr marL="0" indent="0">
              <a:buNone/>
            </a:pPr>
            <a:endParaRPr lang="en-US" dirty="0">
              <a:latin typeface="Adobe Garamond Pro" panose="02020502060506020403" pitchFamily="18" charset="0"/>
            </a:endParaRPr>
          </a:p>
          <a:p>
            <a:pPr marL="0" indent="0">
              <a:buNone/>
            </a:pPr>
            <a:r>
              <a:rPr lang="en-US" dirty="0" smtClean="0">
                <a:latin typeface="Adobe Garamond Pro" panose="02020502060506020403" pitchFamily="18" charset="0"/>
              </a:rPr>
              <a:t>School type is much harder to predict, with no non-endogenous or non-geographical predictors selected by the lasso approach.</a:t>
            </a:r>
            <a:endParaRPr lang="en-US" dirty="0">
              <a:latin typeface="Adobe Garamond Pro" panose="02020502060506020403" pitchFamily="18" charset="0"/>
            </a:endParaRPr>
          </a:p>
          <a:p>
            <a:pPr marL="0" indent="0">
              <a:buNone/>
            </a:pPr>
            <a:endParaRPr lang="en-US" dirty="0">
              <a:latin typeface="Adobe Garamond Pro" panose="02020502060506020403" pitchFamily="18" charset="0"/>
            </a:endParaRPr>
          </a:p>
          <a:p>
            <a:pPr marL="0" indent="0">
              <a:buNone/>
            </a:pPr>
            <a:r>
              <a:rPr lang="en-US" dirty="0">
                <a:latin typeface="Adobe Garamond Pro" panose="02020502060506020403" pitchFamily="18" charset="0"/>
              </a:rPr>
              <a:t>N</a:t>
            </a:r>
            <a:r>
              <a:rPr lang="en-US" dirty="0" smtClean="0">
                <a:latin typeface="Adobe Garamond Pro" panose="02020502060506020403" pitchFamily="18" charset="0"/>
              </a:rPr>
              <a:t>o surprises here.</a:t>
            </a:r>
            <a:endParaRPr lang="en-US" dirty="0">
              <a:latin typeface="Adobe Garamond Pro" panose="02020502060506020403" pitchFamily="18" charset="0"/>
            </a:endParaRPr>
          </a:p>
        </p:txBody>
      </p:sp>
    </p:spTree>
    <p:extLst>
      <p:ext uri="{BB962C8B-B14F-4D97-AF65-F5344CB8AC3E}">
        <p14:creationId xmlns:p14="http://schemas.microsoft.com/office/powerpoint/2010/main" val="2829017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139"/>
          </a:xfrm>
        </p:spPr>
        <p:txBody>
          <a:bodyPr>
            <a:normAutofit fontScale="90000"/>
          </a:bodyPr>
          <a:lstStyle/>
          <a:p>
            <a:r>
              <a:rPr lang="en-US" dirty="0" smtClean="0">
                <a:latin typeface="Adobe Garamond Pro Bold" panose="02020702060506020403" pitchFamily="18" charset="0"/>
              </a:rPr>
              <a:t>Visualization of Full Dataset (t-SNE)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130" y="1840085"/>
            <a:ext cx="4216940" cy="4168469"/>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1170" t="7355" r="-1172" b="-7355"/>
          <a:stretch/>
        </p:blipFill>
        <p:spPr>
          <a:xfrm>
            <a:off x="8060031" y="2122985"/>
            <a:ext cx="548640" cy="3538106"/>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710" y="2056906"/>
            <a:ext cx="517321" cy="3288684"/>
          </a:xfrm>
          <a:prstGeom prst="rect">
            <a:avLst/>
          </a:prstGeom>
        </p:spPr>
      </p:pic>
      <p:sp>
        <p:nvSpPr>
          <p:cNvPr id="18" name="TextBox 17"/>
          <p:cNvSpPr txBox="1"/>
          <p:nvPr/>
        </p:nvSpPr>
        <p:spPr>
          <a:xfrm>
            <a:off x="4566772" y="1442299"/>
            <a:ext cx="2372509" cy="369332"/>
          </a:xfrm>
          <a:prstGeom prst="rect">
            <a:avLst/>
          </a:prstGeom>
          <a:noFill/>
        </p:spPr>
        <p:txBody>
          <a:bodyPr wrap="none" rtlCol="0">
            <a:spAutoFit/>
          </a:bodyPr>
          <a:lstStyle/>
          <a:p>
            <a:r>
              <a:rPr lang="en-US" dirty="0" err="1" smtClean="0"/>
              <a:t>n</a:t>
            </a:r>
            <a:r>
              <a:rPr lang="en-US" sz="800" dirty="0" err="1" smtClean="0"/>
              <a:t>PC</a:t>
            </a:r>
            <a:r>
              <a:rPr lang="en-US" dirty="0" smtClean="0"/>
              <a:t> = 50, perplexity = 50</a:t>
            </a:r>
            <a:endParaRPr lang="en-US" dirty="0"/>
          </a:p>
        </p:txBody>
      </p:sp>
    </p:spTree>
    <p:extLst>
      <p:ext uri="{BB962C8B-B14F-4D97-AF65-F5344CB8AC3E}">
        <p14:creationId xmlns:p14="http://schemas.microsoft.com/office/powerpoint/2010/main" val="1826612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Dataset Collapsed at School Level </a:t>
            </a:r>
            <a:r>
              <a:rPr lang="en-US" dirty="0">
                <a:latin typeface="Adobe Garamond Pro Bold" panose="02020702060506020403" pitchFamily="18" charset="0"/>
              </a:rPr>
              <a:t>(t-SNE)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048" y="2146137"/>
            <a:ext cx="4338834" cy="4351338"/>
          </a:xfrm>
        </p:spPr>
      </p:pic>
      <p:sp>
        <p:nvSpPr>
          <p:cNvPr id="5" name="TextBox 4"/>
          <p:cNvSpPr txBox="1"/>
          <p:nvPr/>
        </p:nvSpPr>
        <p:spPr>
          <a:xfrm>
            <a:off x="3902350" y="1668546"/>
            <a:ext cx="2372509" cy="369332"/>
          </a:xfrm>
          <a:prstGeom prst="rect">
            <a:avLst/>
          </a:prstGeom>
          <a:noFill/>
        </p:spPr>
        <p:txBody>
          <a:bodyPr wrap="none" rtlCol="0">
            <a:spAutoFit/>
          </a:bodyPr>
          <a:lstStyle/>
          <a:p>
            <a:r>
              <a:rPr lang="en-US" dirty="0" err="1" smtClean="0"/>
              <a:t>n</a:t>
            </a:r>
            <a:r>
              <a:rPr lang="en-US" sz="800" dirty="0" err="1" smtClean="0"/>
              <a:t>PC</a:t>
            </a:r>
            <a:r>
              <a:rPr lang="en-US" dirty="0" smtClean="0"/>
              <a:t> = 50, perplexity = 50</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170" t="7355" r="-1172" b="-7355"/>
          <a:stretch/>
        </p:blipFill>
        <p:spPr>
          <a:xfrm>
            <a:off x="8234598" y="2471776"/>
            <a:ext cx="548640" cy="35381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7277" y="2405697"/>
            <a:ext cx="517321" cy="3288684"/>
          </a:xfrm>
          <a:prstGeom prst="rect">
            <a:avLst/>
          </a:prstGeom>
        </p:spPr>
      </p:pic>
    </p:spTree>
    <p:extLst>
      <p:ext uri="{BB962C8B-B14F-4D97-AF65-F5344CB8AC3E}">
        <p14:creationId xmlns:p14="http://schemas.microsoft.com/office/powerpoint/2010/main" val="651709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9505" y="2898444"/>
            <a:ext cx="6768446" cy="1384995"/>
          </a:xfrm>
          <a:prstGeom prst="rect">
            <a:avLst/>
          </a:prstGeom>
        </p:spPr>
        <p:txBody>
          <a:bodyPr wrap="square">
            <a:spAutoFit/>
          </a:bodyPr>
          <a:lstStyle/>
          <a:p>
            <a:r>
              <a:rPr lang="en-US" sz="2800" dirty="0" smtClean="0">
                <a:latin typeface="Adobe Garamond Pro Bold" panose="02020702060506020403" pitchFamily="18" charset="0"/>
              </a:rPr>
              <a:t>Takeaways from t-SNE: </a:t>
            </a:r>
            <a:r>
              <a:rPr lang="en-US" sz="2800" dirty="0">
                <a:latin typeface="Adobe Garamond Pro Bold" panose="02020702060506020403" pitchFamily="18" charset="0"/>
              </a:rPr>
              <a:t>Some </a:t>
            </a:r>
            <a:r>
              <a:rPr lang="en-US" sz="2800" dirty="0" smtClean="0">
                <a:latin typeface="Adobe Garamond Pro Bold" panose="02020702060506020403" pitchFamily="18" charset="0"/>
              </a:rPr>
              <a:t>clustering in the data, just not </a:t>
            </a:r>
            <a:r>
              <a:rPr lang="en-US" sz="2800" dirty="0">
                <a:latin typeface="Adobe Garamond Pro Bold" panose="02020702060506020403" pitchFamily="18" charset="0"/>
              </a:rPr>
              <a:t>clearly on school type or test score.</a:t>
            </a:r>
          </a:p>
        </p:txBody>
      </p:sp>
    </p:spTree>
    <p:extLst>
      <p:ext uri="{BB962C8B-B14F-4D97-AF65-F5344CB8AC3E}">
        <p14:creationId xmlns:p14="http://schemas.microsoft.com/office/powerpoint/2010/main" val="2274011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139"/>
          </a:xfrm>
        </p:spPr>
        <p:txBody>
          <a:bodyPr>
            <a:normAutofit fontScale="90000"/>
          </a:bodyPr>
          <a:lstStyle/>
          <a:p>
            <a:r>
              <a:rPr lang="en-US" dirty="0" smtClean="0">
                <a:latin typeface="Adobe Garamond Pro Bold" panose="02020702060506020403" pitchFamily="18" charset="0"/>
              </a:rPr>
              <a:t>Conclusions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Adobe Garamond Pro" panose="02020502060506020403" pitchFamily="18" charset="0"/>
            </a:endParaRPr>
          </a:p>
          <a:p>
            <a:pPr marL="0" indent="0">
              <a:buNone/>
            </a:pPr>
            <a:r>
              <a:rPr lang="en-US" dirty="0" smtClean="0">
                <a:latin typeface="Adobe Garamond Pro" panose="02020502060506020403" pitchFamily="18" charset="0"/>
              </a:rPr>
              <a:t>Don’t generalize without a compelling case for external validity.</a:t>
            </a:r>
          </a:p>
          <a:p>
            <a:pPr marL="0" indent="0">
              <a:buNone/>
            </a:pPr>
            <a:endParaRPr lang="en-US" dirty="0">
              <a:latin typeface="Adobe Garamond Pro" panose="02020502060506020403" pitchFamily="18" charset="0"/>
            </a:endParaRPr>
          </a:p>
          <a:p>
            <a:pPr marL="0" indent="0">
              <a:buNone/>
            </a:pPr>
            <a:r>
              <a:rPr lang="en-US" dirty="0" smtClean="0">
                <a:latin typeface="Adobe Garamond Pro" panose="02020502060506020403" pitchFamily="18" charset="0"/>
              </a:rPr>
              <a:t>Research as close to “home” as possible.</a:t>
            </a:r>
          </a:p>
          <a:p>
            <a:pPr marL="0" indent="0">
              <a:buNone/>
            </a:pPr>
            <a:endParaRPr lang="en-US" dirty="0">
              <a:latin typeface="Adobe Garamond Pro" panose="02020502060506020403" pitchFamily="18" charset="0"/>
            </a:endParaRPr>
          </a:p>
          <a:p>
            <a:pPr marL="0" indent="0">
              <a:buNone/>
            </a:pPr>
            <a:r>
              <a:rPr lang="en-US" dirty="0" smtClean="0">
                <a:latin typeface="Adobe Garamond Pro" panose="02020502060506020403" pitchFamily="18" charset="0"/>
              </a:rPr>
              <a:t>Be sensitive to unobserved differences between samples.</a:t>
            </a:r>
          </a:p>
          <a:p>
            <a:pPr marL="0" indent="0">
              <a:buNone/>
            </a:pPr>
            <a:endParaRPr lang="en-US" dirty="0">
              <a:latin typeface="Adobe Garamond Pro" panose="02020502060506020403" pitchFamily="18" charset="0"/>
            </a:endParaRPr>
          </a:p>
        </p:txBody>
      </p:sp>
      <p:sp>
        <p:nvSpPr>
          <p:cNvPr id="4" name="Title 1"/>
          <p:cNvSpPr txBox="1">
            <a:spLocks/>
          </p:cNvSpPr>
          <p:nvPr/>
        </p:nvSpPr>
        <p:spPr>
          <a:xfrm>
            <a:off x="838200" y="969264"/>
            <a:ext cx="10515600" cy="6041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Adobe Garamond Pro" panose="02020502060506020403" pitchFamily="18" charset="0"/>
              </a:rPr>
              <a:t>In a nutshell: Assume responsibly! </a:t>
            </a:r>
          </a:p>
        </p:txBody>
      </p:sp>
    </p:spTree>
    <p:extLst>
      <p:ext uri="{BB962C8B-B14F-4D97-AF65-F5344CB8AC3E}">
        <p14:creationId xmlns:p14="http://schemas.microsoft.com/office/powerpoint/2010/main" val="2701627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267" y="1241163"/>
            <a:ext cx="5299540" cy="4351338"/>
          </a:xfrm>
        </p:spPr>
      </p:pic>
    </p:spTree>
    <p:extLst>
      <p:ext uri="{BB962C8B-B14F-4D97-AF65-F5344CB8AC3E}">
        <p14:creationId xmlns:p14="http://schemas.microsoft.com/office/powerpoint/2010/main" val="2333151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139"/>
          </a:xfrm>
        </p:spPr>
        <p:txBody>
          <a:bodyPr>
            <a:normAutofit fontScale="90000"/>
          </a:bodyPr>
          <a:lstStyle/>
          <a:p>
            <a:r>
              <a:rPr lang="en-US" dirty="0" smtClean="0">
                <a:latin typeface="Adobe Garamond Pro Bold" panose="02020702060506020403" pitchFamily="18" charset="0"/>
              </a:rPr>
              <a:t>Planners and Searchers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Adobe Garamond Pro" panose="02020502060506020403" pitchFamily="18" charset="0"/>
              </a:rPr>
              <a:t>Battle of ideas in development: </a:t>
            </a:r>
          </a:p>
          <a:p>
            <a:pPr marL="0" indent="0">
              <a:buNone/>
            </a:pPr>
            <a:r>
              <a:rPr lang="en-US" dirty="0">
                <a:latin typeface="Adobe Garamond Pro" panose="02020502060506020403" pitchFamily="18" charset="0"/>
              </a:rPr>
              <a:t>	</a:t>
            </a:r>
            <a:r>
              <a:rPr lang="en-US" dirty="0" smtClean="0">
                <a:latin typeface="Adobe Garamond Pro" panose="02020502060506020403" pitchFamily="18" charset="0"/>
              </a:rPr>
              <a:t>William </a:t>
            </a:r>
            <a:r>
              <a:rPr lang="en-US" dirty="0" err="1" smtClean="0">
                <a:latin typeface="Adobe Garamond Pro" panose="02020502060506020403" pitchFamily="18" charset="0"/>
              </a:rPr>
              <a:t>Easterley</a:t>
            </a:r>
            <a:r>
              <a:rPr lang="en-US" dirty="0" smtClean="0">
                <a:latin typeface="Adobe Garamond Pro" panose="02020502060506020403" pitchFamily="18" charset="0"/>
              </a:rPr>
              <a:t> vs Jeffrey Sachs</a:t>
            </a:r>
          </a:p>
          <a:p>
            <a:pPr marL="0" indent="0">
              <a:buNone/>
            </a:pPr>
            <a:endParaRPr lang="en-US" dirty="0">
              <a:latin typeface="Adobe Garamond Pro" panose="02020502060506020403" pitchFamily="18" charset="0"/>
            </a:endParaRPr>
          </a:p>
          <a:p>
            <a:pPr marL="0" indent="0">
              <a:buNone/>
            </a:pPr>
            <a:r>
              <a:rPr lang="en-US" dirty="0" err="1" smtClean="0">
                <a:latin typeface="Adobe Garamond Pro" panose="02020502060506020403" pitchFamily="18" charset="0"/>
              </a:rPr>
              <a:t>Easterley’s</a:t>
            </a:r>
            <a:r>
              <a:rPr lang="en-US" dirty="0" smtClean="0">
                <a:latin typeface="Adobe Garamond Pro" panose="02020502060506020403" pitchFamily="18" charset="0"/>
              </a:rPr>
              <a:t> key idea in </a:t>
            </a:r>
            <a:r>
              <a:rPr lang="en-US" i="1" dirty="0" smtClean="0">
                <a:latin typeface="Adobe Garamond Pro" panose="02020502060506020403" pitchFamily="18" charset="0"/>
              </a:rPr>
              <a:t>White Man’s Burden:</a:t>
            </a:r>
            <a:endParaRPr lang="en-US" dirty="0" smtClean="0">
              <a:latin typeface="Adobe Garamond Pro" panose="02020502060506020403" pitchFamily="18" charset="0"/>
            </a:endParaRPr>
          </a:p>
          <a:p>
            <a:pPr marL="0" indent="0">
              <a:buNone/>
            </a:pPr>
            <a:r>
              <a:rPr lang="en-US" dirty="0">
                <a:latin typeface="Adobe Garamond Pro" panose="02020502060506020403" pitchFamily="18" charset="0"/>
              </a:rPr>
              <a:t>	</a:t>
            </a:r>
            <a:r>
              <a:rPr lang="en-US" dirty="0" smtClean="0">
                <a:latin typeface="Adobe Garamond Pro" panose="02020502060506020403" pitchFamily="18" charset="0"/>
              </a:rPr>
              <a:t>Planners think large-scale and work top-down.</a:t>
            </a:r>
          </a:p>
          <a:p>
            <a:pPr marL="0" indent="0">
              <a:buNone/>
            </a:pPr>
            <a:r>
              <a:rPr lang="en-US" dirty="0">
                <a:latin typeface="Adobe Garamond Pro" panose="02020502060506020403" pitchFamily="18" charset="0"/>
              </a:rPr>
              <a:t>	</a:t>
            </a:r>
            <a:r>
              <a:rPr lang="en-US" dirty="0" smtClean="0">
                <a:latin typeface="Adobe Garamond Pro" panose="02020502060506020403" pitchFamily="18" charset="0"/>
              </a:rPr>
              <a:t>Searchers think local and work bottom-up with </a:t>
            </a:r>
          </a:p>
          <a:p>
            <a:pPr marL="0" indent="0">
              <a:buNone/>
            </a:pPr>
            <a:r>
              <a:rPr lang="en-US" dirty="0" smtClean="0">
                <a:latin typeface="Adobe Garamond Pro" panose="02020502060506020403" pitchFamily="18" charset="0"/>
              </a:rPr>
              <a:t>		a sense of conditions “on the ground.”</a:t>
            </a:r>
          </a:p>
          <a:p>
            <a:pPr marL="0" indent="0">
              <a:buNone/>
            </a:pPr>
            <a:r>
              <a:rPr lang="en-US" dirty="0">
                <a:latin typeface="Adobe Garamond Pro" panose="02020502060506020403" pitchFamily="18" charset="0"/>
              </a:rPr>
              <a:t>	</a:t>
            </a:r>
            <a:r>
              <a:rPr lang="en-US" dirty="0" smtClean="0">
                <a:latin typeface="Adobe Garamond Pro" panose="02020502060506020403" pitchFamily="18" charset="0"/>
              </a:rPr>
              <a:t>Searchers = good</a:t>
            </a:r>
          </a:p>
          <a:p>
            <a:pPr marL="0" indent="0">
              <a:buNone/>
            </a:pPr>
            <a:r>
              <a:rPr lang="en-US" dirty="0">
                <a:latin typeface="Adobe Garamond Pro" panose="02020502060506020403" pitchFamily="18" charset="0"/>
              </a:rPr>
              <a:t>	</a:t>
            </a:r>
            <a:r>
              <a:rPr lang="en-US" dirty="0" smtClean="0">
                <a:latin typeface="Adobe Garamond Pro" panose="02020502060506020403" pitchFamily="18" charset="0"/>
              </a:rPr>
              <a:t>Searchers &gt; Planners</a:t>
            </a:r>
          </a:p>
          <a:p>
            <a:pPr marL="0" indent="0">
              <a:buNone/>
            </a:pPr>
            <a:r>
              <a:rPr lang="en-US" dirty="0">
                <a:latin typeface="Adobe Garamond Pro" panose="02020502060506020403" pitchFamily="18" charset="0"/>
              </a:rPr>
              <a:t>	</a:t>
            </a:r>
          </a:p>
        </p:txBody>
      </p:sp>
      <p:sp>
        <p:nvSpPr>
          <p:cNvPr id="4" name="Title 1"/>
          <p:cNvSpPr txBox="1">
            <a:spLocks/>
          </p:cNvSpPr>
          <p:nvPr/>
        </p:nvSpPr>
        <p:spPr>
          <a:xfrm>
            <a:off x="838200" y="969264"/>
            <a:ext cx="10515600" cy="6041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dirty="0">
              <a:latin typeface="Adobe Garamond Pro" panose="02020502060506020403" pitchFamily="18" charset="0"/>
            </a:endParaRPr>
          </a:p>
        </p:txBody>
      </p:sp>
      <p:pic>
        <p:nvPicPr>
          <p:cNvPr id="4098" name="Picture 2" descr="Image result for white man's burd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001" y="1107651"/>
            <a:ext cx="31337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59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dobe Garamond Pro Bold" panose="02020702060506020403" pitchFamily="18" charset="0"/>
              </a:rPr>
              <a:t>Motivation: “The” Private School Effect:</a:t>
            </a:r>
            <a:endParaRPr lang="en-US" sz="4000" dirty="0">
              <a:latin typeface="Adobe Garamond Pro Bold" panose="02020702060506020403" pitchFamily="18" charset="0"/>
            </a:endParaRPr>
          </a:p>
        </p:txBody>
      </p:sp>
      <p:sp>
        <p:nvSpPr>
          <p:cNvPr id="3" name="Content Placeholder 2"/>
          <p:cNvSpPr>
            <a:spLocks noGrp="1"/>
          </p:cNvSpPr>
          <p:nvPr>
            <p:ph idx="1"/>
          </p:nvPr>
        </p:nvSpPr>
        <p:spPr>
          <a:xfrm>
            <a:off x="725078" y="1775747"/>
            <a:ext cx="10515600" cy="4521358"/>
          </a:xfrm>
        </p:spPr>
        <p:txBody>
          <a:bodyPr>
            <a:normAutofit/>
          </a:bodyPr>
          <a:lstStyle/>
          <a:p>
            <a:pPr marL="0" indent="0">
              <a:buNone/>
            </a:pPr>
            <a:r>
              <a:rPr lang="en-US" dirty="0" smtClean="0">
                <a:latin typeface="Adobe Garamond Pro" panose="02020502060506020403" pitchFamily="18" charset="0"/>
              </a:rPr>
              <a:t>Research hubs: Kenya, Nigeria, Tanzania, South Africa</a:t>
            </a:r>
          </a:p>
          <a:p>
            <a:pPr marL="0" indent="0">
              <a:buNone/>
            </a:pPr>
            <a:r>
              <a:rPr lang="en-US" dirty="0" smtClean="0">
                <a:latin typeface="Adobe Garamond Pro" panose="02020502060506020403" pitchFamily="18" charset="0"/>
              </a:rPr>
              <a:t>Research deserts: Angola, Mozambique, Equatorial Guinea</a:t>
            </a:r>
          </a:p>
          <a:p>
            <a:pPr marL="0" indent="0">
              <a:buNone/>
            </a:pPr>
            <a:endParaRPr lang="en-US" dirty="0">
              <a:latin typeface="Adobe Garamond Pro" panose="02020502060506020403" pitchFamily="18" charset="0"/>
            </a:endParaRPr>
          </a:p>
          <a:p>
            <a:pPr marL="0" indent="0">
              <a:buNone/>
            </a:pPr>
            <a:r>
              <a:rPr lang="en-US" dirty="0" smtClean="0">
                <a:latin typeface="Adobe Garamond Pro" panose="02020502060506020403" pitchFamily="18" charset="0"/>
              </a:rPr>
              <a:t>When is external validity of within-country </a:t>
            </a:r>
          </a:p>
          <a:p>
            <a:pPr marL="0" indent="0">
              <a:buNone/>
            </a:pPr>
            <a:r>
              <a:rPr lang="en-US" dirty="0" smtClean="0">
                <a:latin typeface="Adobe Garamond Pro" panose="02020502060506020403" pitchFamily="18" charset="0"/>
              </a:rPr>
              <a:t>	studies a safe assumption?</a:t>
            </a:r>
          </a:p>
          <a:p>
            <a:pPr marL="0" indent="0">
              <a:buNone/>
            </a:pPr>
            <a:endParaRPr lang="en-US" dirty="0" smtClean="0">
              <a:latin typeface="Adobe Garamond Pro" panose="02020502060506020403" pitchFamily="18" charset="0"/>
            </a:endParaRPr>
          </a:p>
          <a:p>
            <a:pPr marL="0" indent="0">
              <a:buNone/>
            </a:pPr>
            <a:r>
              <a:rPr lang="en-US" dirty="0" smtClean="0">
                <a:latin typeface="Adobe Garamond Pro" panose="02020502060506020403" pitchFamily="18" charset="0"/>
              </a:rPr>
              <a:t>⮕ Observed vs unobserved factors</a:t>
            </a:r>
          </a:p>
          <a:p>
            <a:pPr marL="0" indent="0">
              <a:buNone/>
            </a:pPr>
            <a:r>
              <a:rPr lang="en-US" dirty="0" smtClean="0">
                <a:latin typeface="Adobe Garamond Pro" panose="02020502060506020403" pitchFamily="18" charset="0"/>
              </a:rPr>
              <a:t>    (and observable vs unobservable)</a:t>
            </a:r>
            <a:endParaRPr lang="en-US" dirty="0">
              <a:latin typeface="Adobe Garamond Pro" panose="02020502060506020403" pitchFamily="18" charset="0"/>
            </a:endParaRPr>
          </a:p>
        </p:txBody>
      </p:sp>
      <p:pic>
        <p:nvPicPr>
          <p:cNvPr id="5" name="Picture 4" descr="Image result for wealth map of africa"/>
          <p:cNvPicPr/>
          <p:nvPr/>
        </p:nvPicPr>
        <p:blipFill rotWithShape="1">
          <a:blip r:embed="rId2">
            <a:extLst>
              <a:ext uri="{28A0092B-C50C-407E-A947-70E740481C1C}">
                <a14:useLocalDpi xmlns:a14="http://schemas.microsoft.com/office/drawing/2010/main" val="0"/>
              </a:ext>
            </a:extLst>
          </a:blip>
          <a:srcRect t="7612" b="7612"/>
          <a:stretch/>
        </p:blipFill>
        <p:spPr bwMode="auto">
          <a:xfrm>
            <a:off x="8012784" y="2686639"/>
            <a:ext cx="3581956" cy="3846136"/>
          </a:xfrm>
          <a:prstGeom prst="rect">
            <a:avLst/>
          </a:prstGeom>
          <a:noFill/>
          <a:extLst/>
        </p:spPr>
      </p:pic>
    </p:spTree>
    <p:extLst>
      <p:ext uri="{BB962C8B-B14F-4D97-AF65-F5344CB8AC3E}">
        <p14:creationId xmlns:p14="http://schemas.microsoft.com/office/powerpoint/2010/main" val="131950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139"/>
          </a:xfrm>
        </p:spPr>
        <p:txBody>
          <a:bodyPr>
            <a:normAutofit fontScale="90000"/>
          </a:bodyPr>
          <a:lstStyle/>
          <a:p>
            <a:r>
              <a:rPr lang="en-US" dirty="0" smtClean="0">
                <a:latin typeface="Adobe Garamond Pro Bold" panose="02020702060506020403" pitchFamily="18" charset="0"/>
              </a:rPr>
              <a:t>About the                      project</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Garamond Pro" panose="02020502060506020403" pitchFamily="18" charset="0"/>
              </a:rPr>
              <a:t>“Southern </a:t>
            </a:r>
            <a:r>
              <a:rPr lang="en-US" dirty="0">
                <a:latin typeface="Adobe Garamond Pro" panose="02020502060506020403" pitchFamily="18" charset="0"/>
              </a:rPr>
              <a:t>and Eastern Africa </a:t>
            </a:r>
            <a:r>
              <a:rPr lang="en-US" dirty="0" smtClean="0">
                <a:latin typeface="Adobe Garamond Pro" panose="02020502060506020403" pitchFamily="18" charset="0"/>
              </a:rPr>
              <a:t>Consortium </a:t>
            </a:r>
            <a:r>
              <a:rPr lang="en-US" dirty="0">
                <a:latin typeface="Adobe Garamond Pro" panose="02020502060506020403" pitchFamily="18" charset="0"/>
              </a:rPr>
              <a:t>for </a:t>
            </a:r>
            <a:r>
              <a:rPr lang="en-US" dirty="0" smtClean="0">
                <a:latin typeface="Adobe Garamond Pro" panose="02020502060506020403" pitchFamily="18" charset="0"/>
              </a:rPr>
              <a:t>Monitoring Educational Quality”</a:t>
            </a:r>
          </a:p>
          <a:p>
            <a:r>
              <a:rPr lang="en-US" dirty="0" smtClean="0">
                <a:latin typeface="Adobe Garamond Pro" panose="02020502060506020403" pitchFamily="18" charset="0"/>
              </a:rPr>
              <a:t>Largely funded </a:t>
            </a:r>
            <a:r>
              <a:rPr lang="en-US" dirty="0">
                <a:latin typeface="Adobe Garamond Pro" panose="02020502060506020403" pitchFamily="18" charset="0"/>
              </a:rPr>
              <a:t>by </a:t>
            </a:r>
            <a:r>
              <a:rPr lang="en-US" dirty="0" smtClean="0">
                <a:latin typeface="Adobe Garamond Pro" panose="02020502060506020403" pitchFamily="18" charset="0"/>
              </a:rPr>
              <a:t>the </a:t>
            </a:r>
            <a:r>
              <a:rPr lang="en-US" dirty="0">
                <a:latin typeface="Adobe Garamond Pro" panose="02020502060506020403" pitchFamily="18" charset="0"/>
              </a:rPr>
              <a:t>Netherlands Development </a:t>
            </a:r>
            <a:r>
              <a:rPr lang="en-US" dirty="0" smtClean="0">
                <a:latin typeface="Adobe Garamond Pro" panose="02020502060506020403" pitchFamily="18" charset="0"/>
              </a:rPr>
              <a:t>Cooperation</a:t>
            </a:r>
          </a:p>
          <a:p>
            <a:r>
              <a:rPr lang="en-US" dirty="0" smtClean="0">
                <a:latin typeface="Adobe Garamond Pro" panose="02020502060506020403" pitchFamily="18" charset="0"/>
              </a:rPr>
              <a:t>Result of a collaboration between the Ministries of Education of six SE African nations</a:t>
            </a:r>
          </a:p>
          <a:p>
            <a:r>
              <a:rPr lang="en-US" dirty="0" smtClean="0">
                <a:latin typeface="Adobe Garamond Pro" panose="02020502060506020403" pitchFamily="18" charset="0"/>
              </a:rPr>
              <a:t>Headquartered at the University of Botswana</a:t>
            </a:r>
          </a:p>
          <a:p>
            <a:endParaRPr lang="en-US" dirty="0" smtClean="0">
              <a:latin typeface="Adobe Garamond Pro" panose="02020502060506020403" pitchFamily="18" charset="0"/>
            </a:endParaRPr>
          </a:p>
          <a:p>
            <a:endParaRPr lang="en-US" dirty="0">
              <a:latin typeface="Adobe Garamond Pro" panose="02020502060506020403" pitchFamily="18" charset="0"/>
            </a:endParaRPr>
          </a:p>
        </p:txBody>
      </p:sp>
      <p:sp>
        <p:nvSpPr>
          <p:cNvPr id="4" name="Title 1"/>
          <p:cNvSpPr txBox="1">
            <a:spLocks/>
          </p:cNvSpPr>
          <p:nvPr/>
        </p:nvSpPr>
        <p:spPr>
          <a:xfrm>
            <a:off x="838200" y="969264"/>
            <a:ext cx="10515600" cy="6041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dobe Garamond Pro" panose="02020502060506020403" pitchFamily="18" charset="0"/>
              </a:rPr>
              <a:t>Test Scores for Math and Reading in over 20 countries gives us insight on how to improve student performance</a:t>
            </a:r>
            <a:endParaRPr lang="en-US" sz="1800" dirty="0">
              <a:latin typeface="Adobe Garamond Pro" panose="02020502060506020403" pitchFamily="18" charset="0"/>
            </a:endParaRPr>
          </a:p>
        </p:txBody>
      </p:sp>
      <p:pic>
        <p:nvPicPr>
          <p:cNvPr id="2050" name="Picture 2" descr="Image result for sacm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159" y="64095"/>
            <a:ext cx="238125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293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15" y="365125"/>
            <a:ext cx="10821785" cy="604139"/>
          </a:xfrm>
        </p:spPr>
        <p:txBody>
          <a:bodyPr>
            <a:normAutofit fontScale="90000"/>
          </a:bodyPr>
          <a:lstStyle/>
          <a:p>
            <a:r>
              <a:rPr lang="en-US" dirty="0" smtClean="0">
                <a:latin typeface="Adobe Garamond Pro Bold" panose="02020702060506020403" pitchFamily="18" charset="0"/>
              </a:rPr>
              <a:t>About the                       Dataset</a:t>
            </a:r>
            <a:endParaRPr lang="en-US" dirty="0">
              <a:latin typeface="Adobe Garamond Pro Bold" panose="02020702060506020403"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668" y="1347915"/>
            <a:ext cx="9884663" cy="5056631"/>
          </a:xfrm>
        </p:spPr>
      </p:pic>
      <p:sp>
        <p:nvSpPr>
          <p:cNvPr id="4" name="Title 1"/>
          <p:cNvSpPr txBox="1">
            <a:spLocks/>
          </p:cNvSpPr>
          <p:nvPr/>
        </p:nvSpPr>
        <p:spPr>
          <a:xfrm>
            <a:off x="532015" y="969264"/>
            <a:ext cx="11006050" cy="6041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latin typeface="Adobe Garamond Pro" panose="02020502060506020403" pitchFamily="18" charset="0"/>
              </a:rPr>
              <a:t>Over 2,300 variables in 4 major sections: Pupil, School Head, School Information, and Teacher variables. </a:t>
            </a:r>
            <a:endParaRPr lang="en-US" sz="1800" b="1" dirty="0">
              <a:latin typeface="Adobe Garamond Pro" panose="02020502060506020403" pitchFamily="18" charset="0"/>
            </a:endParaRPr>
          </a:p>
        </p:txBody>
      </p:sp>
      <p:sp>
        <p:nvSpPr>
          <p:cNvPr id="5" name="Title 1"/>
          <p:cNvSpPr txBox="1">
            <a:spLocks/>
          </p:cNvSpPr>
          <p:nvPr/>
        </p:nvSpPr>
        <p:spPr>
          <a:xfrm>
            <a:off x="115824" y="6404546"/>
            <a:ext cx="11960352" cy="453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200" dirty="0"/>
          </a:p>
        </p:txBody>
      </p:sp>
      <p:pic>
        <p:nvPicPr>
          <p:cNvPr id="7" name="Picture 2" descr="Image result for sacm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353" y="64095"/>
            <a:ext cx="238125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98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139"/>
          </a:xfrm>
        </p:spPr>
        <p:txBody>
          <a:bodyPr>
            <a:normAutofit fontScale="90000"/>
          </a:bodyPr>
          <a:lstStyle/>
          <a:p>
            <a:r>
              <a:rPr lang="en-US" dirty="0" smtClean="0">
                <a:latin typeface="Adobe Garamond Pro Bold" panose="02020702060506020403" pitchFamily="18" charset="0"/>
              </a:rPr>
              <a:t>Data Preparation</a:t>
            </a:r>
            <a:endParaRPr lang="en-US" dirty="0">
              <a:latin typeface="Adobe Garamond Pro Bold" panose="02020702060506020403" pitchFamily="18" charset="0"/>
            </a:endParaRPr>
          </a:p>
        </p:txBody>
      </p:sp>
      <p:sp>
        <p:nvSpPr>
          <p:cNvPr id="3" name="Content Placeholder 2"/>
          <p:cNvSpPr>
            <a:spLocks noGrp="1"/>
          </p:cNvSpPr>
          <p:nvPr>
            <p:ph idx="1"/>
          </p:nvPr>
        </p:nvSpPr>
        <p:spPr>
          <a:xfrm>
            <a:off x="838200" y="1439126"/>
            <a:ext cx="10515600" cy="4351338"/>
          </a:xfrm>
        </p:spPr>
        <p:txBody>
          <a:bodyPr>
            <a:normAutofit fontScale="92500" lnSpcReduction="10000"/>
          </a:bodyPr>
          <a:lstStyle/>
          <a:p>
            <a:r>
              <a:rPr lang="en-US" dirty="0" smtClean="0">
                <a:latin typeface="Adobe Garamond Pro" panose="02020502060506020403" pitchFamily="18" charset="0"/>
              </a:rPr>
              <a:t>Drop large set of HIV-related variables (secondary purpose of SACMEQ)</a:t>
            </a:r>
          </a:p>
          <a:p>
            <a:r>
              <a:rPr lang="en-US" dirty="0" smtClean="0">
                <a:latin typeface="Adobe Garamond Pro" panose="02020502060506020403" pitchFamily="18" charset="0"/>
              </a:rPr>
              <a:t>Convert variables from string to numerical (hardest part)</a:t>
            </a:r>
          </a:p>
          <a:p>
            <a:r>
              <a:rPr lang="en-US" dirty="0" smtClean="0">
                <a:latin typeface="Adobe Garamond Pro" panose="02020502060506020403" pitchFamily="18" charset="0"/>
              </a:rPr>
              <a:t>Drop irrelevant factors</a:t>
            </a:r>
          </a:p>
          <a:p>
            <a:r>
              <a:rPr lang="en-US" dirty="0">
                <a:latin typeface="Adobe Garamond Pro" panose="02020502060506020403" pitchFamily="18" charset="0"/>
              </a:rPr>
              <a:t>Identify factor categories (pupil-level, school-level, teacher-level</a:t>
            </a:r>
            <a:r>
              <a:rPr lang="en-US" dirty="0" smtClean="0">
                <a:latin typeface="Adobe Garamond Pro" panose="02020502060506020403" pitchFamily="18" charset="0"/>
              </a:rPr>
              <a:t>)</a:t>
            </a:r>
          </a:p>
          <a:p>
            <a:r>
              <a:rPr lang="en-US" dirty="0" smtClean="0">
                <a:latin typeface="Adobe Garamond Pro" panose="02020502060506020403" pitchFamily="18" charset="0"/>
              </a:rPr>
              <a:t>Feature Engineering: </a:t>
            </a:r>
          </a:p>
          <a:p>
            <a:pPr lvl="1"/>
            <a:r>
              <a:rPr lang="en-US" dirty="0">
                <a:latin typeface="Adobe Garamond Pro" panose="02020502060506020403" pitchFamily="18" charset="0"/>
              </a:rPr>
              <a:t>Consolidating similar categories: town/city, rural/isolated (to create new factors)</a:t>
            </a:r>
          </a:p>
          <a:p>
            <a:pPr lvl="1"/>
            <a:r>
              <a:rPr lang="en-US" dirty="0">
                <a:latin typeface="Adobe Garamond Pro" panose="02020502060506020403" pitchFamily="18" charset="0"/>
              </a:rPr>
              <a:t>Sum variables that belong to a set to create more meaningful factors: family possessions, school </a:t>
            </a:r>
            <a:r>
              <a:rPr lang="en-US" dirty="0" smtClean="0">
                <a:latin typeface="Adobe Garamond Pro" panose="02020502060506020403" pitchFamily="18" charset="0"/>
              </a:rPr>
              <a:t>resources</a:t>
            </a:r>
          </a:p>
          <a:p>
            <a:pPr lvl="1"/>
            <a:r>
              <a:rPr lang="en-US" dirty="0">
                <a:latin typeface="Adobe Garamond Pro" panose="02020502060506020403" pitchFamily="18" charset="0"/>
              </a:rPr>
              <a:t>Create mean factors by </a:t>
            </a:r>
            <a:r>
              <a:rPr lang="en-US" dirty="0" smtClean="0">
                <a:latin typeface="Adobe Garamond Pro" panose="02020502060506020403" pitchFamily="18" charset="0"/>
              </a:rPr>
              <a:t>school</a:t>
            </a:r>
          </a:p>
          <a:p>
            <a:r>
              <a:rPr lang="en-US" dirty="0" smtClean="0">
                <a:latin typeface="Adobe Garamond Pro" panose="02020502060506020403" pitchFamily="18" charset="0"/>
              </a:rPr>
              <a:t>Data restriction: based on both availability of variables and for practicality, we restrict our investigation to 6 reasonably representative countries</a:t>
            </a:r>
            <a:endParaRPr lang="en-US" dirty="0">
              <a:latin typeface="Adobe Garamond Pro" panose="02020502060506020403" pitchFamily="18" charset="0"/>
            </a:endParaRPr>
          </a:p>
        </p:txBody>
      </p:sp>
    </p:spTree>
    <p:extLst>
      <p:ext uri="{BB962C8B-B14F-4D97-AF65-F5344CB8AC3E}">
        <p14:creationId xmlns:p14="http://schemas.microsoft.com/office/powerpoint/2010/main" val="407584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139"/>
          </a:xfrm>
        </p:spPr>
        <p:txBody>
          <a:bodyPr>
            <a:normAutofit fontScale="90000"/>
          </a:bodyPr>
          <a:lstStyle/>
          <a:p>
            <a:r>
              <a:rPr lang="en-US" dirty="0" smtClean="0">
                <a:latin typeface="Adobe Garamond Pro Bold" panose="02020702060506020403" pitchFamily="18" charset="0"/>
              </a:rPr>
              <a:t>Outcomes of Interest</a:t>
            </a:r>
            <a:endParaRPr lang="en-US" dirty="0">
              <a:latin typeface="Adobe Garamond Pro Bold" panose="02020702060506020403" pitchFamily="18" charset="0"/>
            </a:endParaRPr>
          </a:p>
        </p:txBody>
      </p:sp>
      <p:sp>
        <p:nvSpPr>
          <p:cNvPr id="3" name="Content Placeholder 2"/>
          <p:cNvSpPr>
            <a:spLocks noGrp="1"/>
          </p:cNvSpPr>
          <p:nvPr>
            <p:ph idx="1"/>
          </p:nvPr>
        </p:nvSpPr>
        <p:spPr>
          <a:xfrm>
            <a:off x="838200" y="1674796"/>
            <a:ext cx="10515600" cy="4351338"/>
          </a:xfrm>
        </p:spPr>
        <p:txBody>
          <a:bodyPr/>
          <a:lstStyle/>
          <a:p>
            <a:r>
              <a:rPr lang="en-US" dirty="0" smtClean="0">
                <a:latin typeface="Adobe Garamond Pro" panose="02020502060506020403" pitchFamily="18" charset="0"/>
              </a:rPr>
              <a:t>Private school attendance</a:t>
            </a:r>
          </a:p>
          <a:p>
            <a:endParaRPr lang="en-US" dirty="0">
              <a:latin typeface="Adobe Garamond Pro" panose="02020502060506020403" pitchFamily="18" charset="0"/>
            </a:endParaRPr>
          </a:p>
          <a:p>
            <a:r>
              <a:rPr lang="en-US" dirty="0" smtClean="0">
                <a:latin typeface="Adobe Garamond Pro" panose="02020502060506020403" pitchFamily="18" charset="0"/>
              </a:rPr>
              <a:t>Mathematics exam score</a:t>
            </a:r>
          </a:p>
          <a:p>
            <a:endParaRPr lang="en-US" dirty="0">
              <a:latin typeface="Adobe Garamond Pro" panose="02020502060506020403" pitchFamily="18" charset="0"/>
            </a:endParaRPr>
          </a:p>
          <a:p>
            <a:r>
              <a:rPr lang="en-US" dirty="0" smtClean="0">
                <a:latin typeface="Adobe Garamond Pro" panose="02020502060506020403" pitchFamily="18" charset="0"/>
              </a:rPr>
              <a:t>Reading exam score</a:t>
            </a:r>
            <a:endParaRPr lang="en-US" dirty="0">
              <a:latin typeface="Adobe Garamond Pro" panose="020205020605060204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1" y="1205344"/>
            <a:ext cx="6007447" cy="4569495"/>
          </a:xfrm>
          <a:prstGeom prst="rect">
            <a:avLst/>
          </a:prstGeom>
        </p:spPr>
      </p:pic>
    </p:spTree>
    <p:extLst>
      <p:ext uri="{BB962C8B-B14F-4D97-AF65-F5344CB8AC3E}">
        <p14:creationId xmlns:p14="http://schemas.microsoft.com/office/powerpoint/2010/main" val="2615279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Public Vs. Private Scores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298" y="1434927"/>
            <a:ext cx="7085403" cy="5486400"/>
          </a:xfrm>
        </p:spPr>
      </p:pic>
    </p:spTree>
    <p:extLst>
      <p:ext uri="{BB962C8B-B14F-4D97-AF65-F5344CB8AC3E}">
        <p14:creationId xmlns:p14="http://schemas.microsoft.com/office/powerpoint/2010/main" val="3391519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440</TotalTime>
  <Words>541</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Adobe Garamond Pro</vt:lpstr>
      <vt:lpstr>Adobe Garamond Pro Bold</vt:lpstr>
      <vt:lpstr>Arial</vt:lpstr>
      <vt:lpstr>Calibri</vt:lpstr>
      <vt:lpstr>Calibri Light</vt:lpstr>
      <vt:lpstr>Office Theme</vt:lpstr>
      <vt:lpstr>Shattering the Monolith of  “Private School Effect” </vt:lpstr>
      <vt:lpstr>Overview</vt:lpstr>
      <vt:lpstr>Planners and Searchers</vt:lpstr>
      <vt:lpstr>Motivation: “The” Private School Effect:</vt:lpstr>
      <vt:lpstr>About the                      project</vt:lpstr>
      <vt:lpstr>About the                       Dataset</vt:lpstr>
      <vt:lpstr>Data Preparation</vt:lpstr>
      <vt:lpstr>Outcomes of Interest</vt:lpstr>
      <vt:lpstr>Public Vs. Private Scores</vt:lpstr>
      <vt:lpstr>Country Comparison</vt:lpstr>
      <vt:lpstr>Country Comparison</vt:lpstr>
      <vt:lpstr>Country Comparison</vt:lpstr>
      <vt:lpstr>Cross-Prediction across Countries</vt:lpstr>
      <vt:lpstr>ML advantage over linear regression: </vt:lpstr>
      <vt:lpstr>School Type Cross-predictions Visualized</vt:lpstr>
      <vt:lpstr>Test Score Cross-predictions Visualized</vt:lpstr>
      <vt:lpstr>Why SVR (or SVM)?</vt:lpstr>
      <vt:lpstr>LASSO “Evolution”</vt:lpstr>
      <vt:lpstr>LASSO on School Type</vt:lpstr>
      <vt:lpstr>Feature Selection Results (Lasso and ElasticNetCV)</vt:lpstr>
      <vt:lpstr>Visualization of Full Dataset (t-SNE)</vt:lpstr>
      <vt:lpstr>Dataset Collapsed at School Level (t-SNE)</vt:lpstr>
      <vt:lpstr>PowerPoint Presentation</vt:lpstr>
      <vt:lpstr>Conclusions</vt:lpstr>
      <vt:lpstr>PowerPoint Presentation</vt:lpstr>
    </vt:vector>
  </TitlesOfParts>
  <Company>Brigham Young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Characters from the Past</dc:title>
  <dc:creator>J Alvarez Pineda</dc:creator>
  <cp:lastModifiedBy>Isaac Riley</cp:lastModifiedBy>
  <cp:revision>48</cp:revision>
  <dcterms:created xsi:type="dcterms:W3CDTF">2018-04-09T17:02:06Z</dcterms:created>
  <dcterms:modified xsi:type="dcterms:W3CDTF">2018-04-12T20:49:10Z</dcterms:modified>
</cp:coreProperties>
</file>