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9" autoAdjust="0"/>
    <p:restoredTop sz="94660"/>
  </p:normalViewPr>
  <p:slideViewPr>
    <p:cSldViewPr snapToGrid="0">
      <p:cViewPr varScale="1">
        <p:scale>
          <a:sx n="114" d="100"/>
          <a:sy n="114" d="100"/>
        </p:scale>
        <p:origin x="108"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522F5A4-57D1-45BE-870D-D01A82AE1548}" type="datetimeFigureOut">
              <a:rPr lang="en-US" smtClean="0"/>
              <a:t>7/10/2021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F861457-9FAE-4933-BBE0-7E86736712C0}" type="slidenum">
              <a:rPr lang="en-US" smtClean="0"/>
              <a:t>‹#›</a:t>
            </a:fld>
            <a:endParaRPr lang="en-US"/>
          </a:p>
        </p:txBody>
      </p:sp>
    </p:spTree>
    <p:extLst>
      <p:ext uri="{BB962C8B-B14F-4D97-AF65-F5344CB8AC3E}">
        <p14:creationId xmlns:p14="http://schemas.microsoft.com/office/powerpoint/2010/main" val="3006471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22F5A4-57D1-45BE-870D-D01A82AE1548}"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61457-9FAE-4933-BBE0-7E86736712C0}" type="slidenum">
              <a:rPr lang="en-US" smtClean="0"/>
              <a:t>‹#›</a:t>
            </a:fld>
            <a:endParaRPr lang="en-US"/>
          </a:p>
        </p:txBody>
      </p:sp>
    </p:spTree>
    <p:extLst>
      <p:ext uri="{BB962C8B-B14F-4D97-AF65-F5344CB8AC3E}">
        <p14:creationId xmlns:p14="http://schemas.microsoft.com/office/powerpoint/2010/main" val="159273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1522F5A4-57D1-45BE-870D-D01A82AE1548}" type="datetimeFigureOut">
              <a:rPr lang="en-US" smtClean="0"/>
              <a:t>7/10/2021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F861457-9FAE-4933-BBE0-7E86736712C0}" type="slidenum">
              <a:rPr lang="en-US" smtClean="0"/>
              <a:t>‹#›</a:t>
            </a:fld>
            <a:endParaRPr lang="en-US"/>
          </a:p>
        </p:txBody>
      </p:sp>
    </p:spTree>
    <p:extLst>
      <p:ext uri="{BB962C8B-B14F-4D97-AF65-F5344CB8AC3E}">
        <p14:creationId xmlns:p14="http://schemas.microsoft.com/office/powerpoint/2010/main" val="1476827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22F5A4-57D1-45BE-870D-D01A82AE1548}"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BF861457-9FAE-4933-BBE0-7E86736712C0}" type="slidenum">
              <a:rPr lang="en-US" smtClean="0"/>
              <a:t>‹#›</a:t>
            </a:fld>
            <a:endParaRPr lang="en-US"/>
          </a:p>
        </p:txBody>
      </p:sp>
    </p:spTree>
    <p:extLst>
      <p:ext uri="{BB962C8B-B14F-4D97-AF65-F5344CB8AC3E}">
        <p14:creationId xmlns:p14="http://schemas.microsoft.com/office/powerpoint/2010/main" val="2322200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522F5A4-57D1-45BE-870D-D01A82AE1548}" type="datetimeFigureOut">
              <a:rPr lang="en-US" smtClean="0"/>
              <a:t>7/10/2021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F861457-9FAE-4933-BBE0-7E86736712C0}" type="slidenum">
              <a:rPr lang="en-US" smtClean="0"/>
              <a:t>‹#›</a:t>
            </a:fld>
            <a:endParaRPr lang="en-US"/>
          </a:p>
        </p:txBody>
      </p:sp>
    </p:spTree>
    <p:extLst>
      <p:ext uri="{BB962C8B-B14F-4D97-AF65-F5344CB8AC3E}">
        <p14:creationId xmlns:p14="http://schemas.microsoft.com/office/powerpoint/2010/main" val="3254454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22F5A4-57D1-45BE-870D-D01A82AE1548}" type="datetimeFigureOut">
              <a:rPr lang="en-US" smtClean="0"/>
              <a:t>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61457-9FAE-4933-BBE0-7E86736712C0}" type="slidenum">
              <a:rPr lang="en-US" smtClean="0"/>
              <a:t>‹#›</a:t>
            </a:fld>
            <a:endParaRPr lang="en-US"/>
          </a:p>
        </p:txBody>
      </p:sp>
    </p:spTree>
    <p:extLst>
      <p:ext uri="{BB962C8B-B14F-4D97-AF65-F5344CB8AC3E}">
        <p14:creationId xmlns:p14="http://schemas.microsoft.com/office/powerpoint/2010/main" val="2415202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22F5A4-57D1-45BE-870D-D01A82AE1548}" type="datetimeFigureOut">
              <a:rPr lang="en-US" smtClean="0"/>
              <a:t>7/10/2021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861457-9FAE-4933-BBE0-7E86736712C0}" type="slidenum">
              <a:rPr lang="en-US" smtClean="0"/>
              <a:t>‹#›</a:t>
            </a:fld>
            <a:endParaRPr lang="en-US"/>
          </a:p>
        </p:txBody>
      </p:sp>
    </p:spTree>
    <p:extLst>
      <p:ext uri="{BB962C8B-B14F-4D97-AF65-F5344CB8AC3E}">
        <p14:creationId xmlns:p14="http://schemas.microsoft.com/office/powerpoint/2010/main" val="3107116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22F5A4-57D1-45BE-870D-D01A82AE1548}" type="datetimeFigureOut">
              <a:rPr lang="en-US" smtClean="0"/>
              <a:t>7/10/2021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861457-9FAE-4933-BBE0-7E86736712C0}" type="slidenum">
              <a:rPr lang="en-US" smtClean="0"/>
              <a:t>‹#›</a:t>
            </a:fld>
            <a:endParaRPr lang="en-US"/>
          </a:p>
        </p:txBody>
      </p:sp>
    </p:spTree>
    <p:extLst>
      <p:ext uri="{BB962C8B-B14F-4D97-AF65-F5344CB8AC3E}">
        <p14:creationId xmlns:p14="http://schemas.microsoft.com/office/powerpoint/2010/main" val="2407806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22F5A4-57D1-45BE-870D-D01A82AE1548}" type="datetimeFigureOut">
              <a:rPr lang="en-US" smtClean="0"/>
              <a:t>7/10/2021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861457-9FAE-4933-BBE0-7E86736712C0}" type="slidenum">
              <a:rPr lang="en-US" smtClean="0"/>
              <a:t>‹#›</a:t>
            </a:fld>
            <a:endParaRPr lang="en-US"/>
          </a:p>
        </p:txBody>
      </p:sp>
    </p:spTree>
    <p:extLst>
      <p:ext uri="{BB962C8B-B14F-4D97-AF65-F5344CB8AC3E}">
        <p14:creationId xmlns:p14="http://schemas.microsoft.com/office/powerpoint/2010/main" val="417944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522F5A4-57D1-45BE-870D-D01A82AE1548}" type="datetimeFigureOut">
              <a:rPr lang="en-US" smtClean="0"/>
              <a:t>7/10/2021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F861457-9FAE-4933-BBE0-7E86736712C0}" type="slidenum">
              <a:rPr lang="en-US" smtClean="0"/>
              <a:t>‹#›</a:t>
            </a:fld>
            <a:endParaRPr lang="en-US"/>
          </a:p>
        </p:txBody>
      </p:sp>
    </p:spTree>
    <p:extLst>
      <p:ext uri="{BB962C8B-B14F-4D97-AF65-F5344CB8AC3E}">
        <p14:creationId xmlns:p14="http://schemas.microsoft.com/office/powerpoint/2010/main" val="3587000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22F5A4-57D1-45BE-870D-D01A82AE1548}" type="datetimeFigureOut">
              <a:rPr lang="en-US" smtClean="0"/>
              <a:t>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61457-9FAE-4933-BBE0-7E86736712C0}" type="slidenum">
              <a:rPr lang="en-US" smtClean="0"/>
              <a:t>‹#›</a:t>
            </a:fld>
            <a:endParaRPr lang="en-US"/>
          </a:p>
        </p:txBody>
      </p:sp>
    </p:spTree>
    <p:extLst>
      <p:ext uri="{BB962C8B-B14F-4D97-AF65-F5344CB8AC3E}">
        <p14:creationId xmlns:p14="http://schemas.microsoft.com/office/powerpoint/2010/main" val="3016124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522F5A4-57D1-45BE-870D-D01A82AE1548}" type="datetimeFigureOut">
              <a:rPr lang="en-US" smtClean="0"/>
              <a:t>7/10/2021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F861457-9FAE-4933-BBE0-7E86736712C0}"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60452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1C2B4-B64C-4F4A-B64F-7D437BF880AC}"/>
              </a:ext>
            </a:extLst>
          </p:cNvPr>
          <p:cNvSpPr>
            <a:spLocks noGrp="1"/>
          </p:cNvSpPr>
          <p:nvPr>
            <p:ph type="ctrTitle"/>
          </p:nvPr>
        </p:nvSpPr>
        <p:spPr/>
        <p:txBody>
          <a:bodyPr/>
          <a:lstStyle/>
          <a:p>
            <a:r>
              <a:rPr lang="en-US" dirty="0"/>
              <a:t>Intro to Java</a:t>
            </a:r>
          </a:p>
        </p:txBody>
      </p:sp>
      <p:sp>
        <p:nvSpPr>
          <p:cNvPr id="3" name="Subtitle 2">
            <a:extLst>
              <a:ext uri="{FF2B5EF4-FFF2-40B4-BE49-F238E27FC236}">
                <a16:creationId xmlns:a16="http://schemas.microsoft.com/office/drawing/2014/main" id="{DDDC03B8-C1DF-4492-BBA3-801AC8626332}"/>
              </a:ext>
            </a:extLst>
          </p:cNvPr>
          <p:cNvSpPr>
            <a:spLocks noGrp="1"/>
          </p:cNvSpPr>
          <p:nvPr>
            <p:ph type="subTitle" idx="1"/>
          </p:nvPr>
        </p:nvSpPr>
        <p:spPr/>
        <p:txBody>
          <a:bodyPr/>
          <a:lstStyle/>
          <a:p>
            <a:r>
              <a:rPr lang="en-US" dirty="0"/>
              <a:t>Vishal Yelisetti</a:t>
            </a:r>
          </a:p>
        </p:txBody>
      </p:sp>
    </p:spTree>
    <p:extLst>
      <p:ext uri="{BB962C8B-B14F-4D97-AF65-F5344CB8AC3E}">
        <p14:creationId xmlns:p14="http://schemas.microsoft.com/office/powerpoint/2010/main" val="170594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166D2-0014-41D4-9B91-77CC9603B235}"/>
              </a:ext>
            </a:extLst>
          </p:cNvPr>
          <p:cNvSpPr>
            <a:spLocks noGrp="1"/>
          </p:cNvSpPr>
          <p:nvPr>
            <p:ph type="title"/>
          </p:nvPr>
        </p:nvSpPr>
        <p:spPr/>
        <p:txBody>
          <a:bodyPr/>
          <a:lstStyle/>
          <a:p>
            <a:r>
              <a:rPr lang="en-US" dirty="0"/>
              <a:t>Java Introduction</a:t>
            </a:r>
          </a:p>
        </p:txBody>
      </p:sp>
      <p:sp>
        <p:nvSpPr>
          <p:cNvPr id="3" name="Content Placeholder 2">
            <a:extLst>
              <a:ext uri="{FF2B5EF4-FFF2-40B4-BE49-F238E27FC236}">
                <a16:creationId xmlns:a16="http://schemas.microsoft.com/office/drawing/2014/main" id="{BD9C1AFE-0FB7-4036-9DF1-042AD09E92C7}"/>
              </a:ext>
            </a:extLst>
          </p:cNvPr>
          <p:cNvSpPr>
            <a:spLocks noGrp="1"/>
          </p:cNvSpPr>
          <p:nvPr>
            <p:ph idx="1"/>
          </p:nvPr>
        </p:nvSpPr>
        <p:spPr/>
        <p:txBody>
          <a:bodyPr/>
          <a:lstStyle/>
          <a:p>
            <a:r>
              <a:rPr lang="en-US" dirty="0"/>
              <a:t>Java is a programming language created by James Gosling from Sun Microsystems (Sun) in 1991. </a:t>
            </a:r>
          </a:p>
          <a:p>
            <a:r>
              <a:rPr lang="en-US" dirty="0"/>
              <a:t>The target of Java is to write a program once and then run this program on multiple operating systems. </a:t>
            </a:r>
          </a:p>
          <a:p>
            <a:r>
              <a:rPr lang="en-US" dirty="0"/>
              <a:t>The first publicly available version of Java (Java 1.0) was released in 1995. </a:t>
            </a:r>
          </a:p>
          <a:p>
            <a:r>
              <a:rPr lang="en-US" dirty="0"/>
              <a:t>In 2006 Sun started to make Java available under the GNU General Public License (GPL). Oracle continues this project called </a:t>
            </a:r>
            <a:r>
              <a:rPr lang="en-US" i="1" dirty="0"/>
              <a:t>OpenJDK</a:t>
            </a:r>
            <a:r>
              <a:rPr lang="en-US" dirty="0"/>
              <a:t>.</a:t>
            </a:r>
          </a:p>
        </p:txBody>
      </p:sp>
    </p:spTree>
    <p:extLst>
      <p:ext uri="{BB962C8B-B14F-4D97-AF65-F5344CB8AC3E}">
        <p14:creationId xmlns:p14="http://schemas.microsoft.com/office/powerpoint/2010/main" val="736616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2A484-C847-48AF-959A-BFADB443CD5E}"/>
              </a:ext>
            </a:extLst>
          </p:cNvPr>
          <p:cNvSpPr>
            <a:spLocks noGrp="1"/>
          </p:cNvSpPr>
          <p:nvPr>
            <p:ph type="title"/>
          </p:nvPr>
        </p:nvSpPr>
        <p:spPr/>
        <p:txBody>
          <a:bodyPr/>
          <a:lstStyle/>
          <a:p>
            <a:r>
              <a:rPr lang="en-US" dirty="0"/>
              <a:t>Java Properties</a:t>
            </a:r>
          </a:p>
        </p:txBody>
      </p:sp>
      <p:sp>
        <p:nvSpPr>
          <p:cNvPr id="3" name="Content Placeholder 2">
            <a:extLst>
              <a:ext uri="{FF2B5EF4-FFF2-40B4-BE49-F238E27FC236}">
                <a16:creationId xmlns:a16="http://schemas.microsoft.com/office/drawing/2014/main" id="{BD2C461C-46CD-4859-AF7D-53AF0A4BADDC}"/>
              </a:ext>
            </a:extLst>
          </p:cNvPr>
          <p:cNvSpPr>
            <a:spLocks noGrp="1"/>
          </p:cNvSpPr>
          <p:nvPr>
            <p:ph idx="1"/>
          </p:nvPr>
        </p:nvSpPr>
        <p:spPr/>
        <p:txBody>
          <a:bodyPr>
            <a:normAutofit lnSpcReduction="10000"/>
          </a:bodyPr>
          <a:lstStyle/>
          <a:p>
            <a:r>
              <a:rPr lang="en-US" dirty="0"/>
              <a:t>Platform independent: Java programs use the Java virtual machine as abstraction and do not access the operating system directly. This makes Java programs highly portable. </a:t>
            </a:r>
          </a:p>
          <a:p>
            <a:r>
              <a:rPr lang="en-US" dirty="0"/>
              <a:t>Object-orientated programming language: Except the primitive data types, all elements in Java are objects.</a:t>
            </a:r>
          </a:p>
          <a:p>
            <a:r>
              <a:rPr lang="en-US" dirty="0"/>
              <a:t>Strongly-typed programming language: Java is strongly-typed, e.g., the types of the used variables must be pre-defined and conversion to other objects is relatively strict, e.g., must be done in most cases by the programmer.</a:t>
            </a:r>
          </a:p>
          <a:p>
            <a:r>
              <a:rPr lang="en-US" dirty="0"/>
              <a:t>Interpreted and compiled language: Java source code is transferred into the bytecode format which does not depend on the target platform. These bytecode instructions will be interpreted by the Java Virtual machine (JVM). The JVM contains a so called Hotspot-Compiler which translates performance critical bytecode instructions into native code instructions.</a:t>
            </a:r>
          </a:p>
          <a:p>
            <a:r>
              <a:rPr lang="en-US" dirty="0"/>
              <a:t>Automatic memory management: Java manages the memory allocation and de-allocation for creating new objects. The program does not have direct access to the memory. The so-called garbage collector automatically deletes objects to which no active pointer exists.</a:t>
            </a:r>
          </a:p>
          <a:p>
            <a:endParaRPr lang="en-US" dirty="0"/>
          </a:p>
        </p:txBody>
      </p:sp>
    </p:spTree>
    <p:extLst>
      <p:ext uri="{BB962C8B-B14F-4D97-AF65-F5344CB8AC3E}">
        <p14:creationId xmlns:p14="http://schemas.microsoft.com/office/powerpoint/2010/main" val="3956792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5F54C-330C-4FEA-8F5B-BC19D13ED237}"/>
              </a:ext>
            </a:extLst>
          </p:cNvPr>
          <p:cNvSpPr>
            <a:spLocks noGrp="1"/>
          </p:cNvSpPr>
          <p:nvPr>
            <p:ph type="title"/>
          </p:nvPr>
        </p:nvSpPr>
        <p:spPr/>
        <p:txBody>
          <a:bodyPr/>
          <a:lstStyle/>
          <a:p>
            <a:r>
              <a:rPr lang="en-US" dirty="0"/>
              <a:t>Current Java Version – Java 13</a:t>
            </a:r>
          </a:p>
        </p:txBody>
      </p:sp>
      <p:sp>
        <p:nvSpPr>
          <p:cNvPr id="3" name="Content Placeholder 2">
            <a:extLst>
              <a:ext uri="{FF2B5EF4-FFF2-40B4-BE49-F238E27FC236}">
                <a16:creationId xmlns:a16="http://schemas.microsoft.com/office/drawing/2014/main" id="{A4D33D90-8A60-477A-9567-2D0DADBBCED0}"/>
              </a:ext>
            </a:extLst>
          </p:cNvPr>
          <p:cNvSpPr>
            <a:spLocks noGrp="1"/>
          </p:cNvSpPr>
          <p:nvPr>
            <p:ph idx="1"/>
          </p:nvPr>
        </p:nvSpPr>
        <p:spPr/>
        <p:txBody>
          <a:bodyPr/>
          <a:lstStyle/>
          <a:p>
            <a:r>
              <a:rPr lang="en-US" dirty="0"/>
              <a:t>Java is defined by a specification and consists of a programming language, a compiler, core libraries and a runtime (Java virtual machine) The Java runtime allows software developers to write program code in other languages than the Java programming language which still runs on the Java virtual machine. The </a:t>
            </a:r>
            <a:r>
              <a:rPr lang="en-US" i="1" dirty="0"/>
              <a:t>Java platform</a:t>
            </a:r>
            <a:r>
              <a:rPr lang="en-US" dirty="0"/>
              <a:t> is usually associated with the </a:t>
            </a:r>
            <a:r>
              <a:rPr lang="en-US" i="1" dirty="0"/>
              <a:t>Java virtual machine</a:t>
            </a:r>
            <a:r>
              <a:rPr lang="en-US" dirty="0"/>
              <a:t> and the </a:t>
            </a:r>
            <a:r>
              <a:rPr lang="en-US" i="1" dirty="0"/>
              <a:t>Java core libraries</a:t>
            </a:r>
            <a:r>
              <a:rPr lang="en-US" dirty="0"/>
              <a:t>.</a:t>
            </a:r>
          </a:p>
        </p:txBody>
      </p:sp>
    </p:spTree>
    <p:extLst>
      <p:ext uri="{BB962C8B-B14F-4D97-AF65-F5344CB8AC3E}">
        <p14:creationId xmlns:p14="http://schemas.microsoft.com/office/powerpoint/2010/main" val="2894147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CCC7-2600-463F-A71F-8869CAD6CBFF}"/>
              </a:ext>
            </a:extLst>
          </p:cNvPr>
          <p:cNvSpPr>
            <a:spLocks noGrp="1"/>
          </p:cNvSpPr>
          <p:nvPr>
            <p:ph type="title"/>
          </p:nvPr>
        </p:nvSpPr>
        <p:spPr/>
        <p:txBody>
          <a:bodyPr/>
          <a:lstStyle/>
          <a:p>
            <a:r>
              <a:rPr lang="en-US" dirty="0"/>
              <a:t>Java Virtual Machine</a:t>
            </a:r>
          </a:p>
        </p:txBody>
      </p:sp>
      <p:pic>
        <p:nvPicPr>
          <p:cNvPr id="1026" name="Picture 2" descr="jvmintroduction10">
            <a:extLst>
              <a:ext uri="{FF2B5EF4-FFF2-40B4-BE49-F238E27FC236}">
                <a16:creationId xmlns:a16="http://schemas.microsoft.com/office/drawing/2014/main" id="{B1BEA86D-1885-4A6A-8B48-05B2C40FEF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15559" y="2181225"/>
            <a:ext cx="7960881"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686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FE56-7253-44F3-ABD8-33DFCAF2747F}"/>
              </a:ext>
            </a:extLst>
          </p:cNvPr>
          <p:cNvSpPr>
            <a:spLocks noGrp="1"/>
          </p:cNvSpPr>
          <p:nvPr>
            <p:ph type="title"/>
          </p:nvPr>
        </p:nvSpPr>
        <p:spPr/>
        <p:txBody>
          <a:bodyPr/>
          <a:lstStyle/>
          <a:p>
            <a:r>
              <a:rPr lang="en-US" dirty="0"/>
              <a:t>Java Syntax</a:t>
            </a:r>
          </a:p>
        </p:txBody>
      </p:sp>
      <p:pic>
        <p:nvPicPr>
          <p:cNvPr id="5" name="Content Placeholder 4">
            <a:extLst>
              <a:ext uri="{FF2B5EF4-FFF2-40B4-BE49-F238E27FC236}">
                <a16:creationId xmlns:a16="http://schemas.microsoft.com/office/drawing/2014/main" id="{922E7746-9932-42C1-B19B-F6D62ED03CB6}"/>
              </a:ext>
            </a:extLst>
          </p:cNvPr>
          <p:cNvPicPr>
            <a:picLocks noGrp="1" noChangeAspect="1"/>
          </p:cNvPicPr>
          <p:nvPr>
            <p:ph idx="1"/>
          </p:nvPr>
        </p:nvPicPr>
        <p:blipFill>
          <a:blip r:embed="rId2"/>
          <a:stretch>
            <a:fillRect/>
          </a:stretch>
        </p:blipFill>
        <p:spPr>
          <a:xfrm>
            <a:off x="838199" y="1830502"/>
            <a:ext cx="4434611" cy="1325563"/>
          </a:xfrm>
          <a:prstGeom prst="rect">
            <a:avLst/>
          </a:prstGeom>
        </p:spPr>
      </p:pic>
      <p:sp>
        <p:nvSpPr>
          <p:cNvPr id="6" name="TextBox 5">
            <a:extLst>
              <a:ext uri="{FF2B5EF4-FFF2-40B4-BE49-F238E27FC236}">
                <a16:creationId xmlns:a16="http://schemas.microsoft.com/office/drawing/2014/main" id="{8C3ABD46-FE4F-418D-95A3-034CCA4623AB}"/>
              </a:ext>
            </a:extLst>
          </p:cNvPr>
          <p:cNvSpPr txBox="1"/>
          <p:nvPr/>
        </p:nvSpPr>
        <p:spPr>
          <a:xfrm>
            <a:off x="6173837" y="1896061"/>
            <a:ext cx="4531807" cy="1477328"/>
          </a:xfrm>
          <a:prstGeom prst="rect">
            <a:avLst/>
          </a:prstGeom>
          <a:noFill/>
        </p:spPr>
        <p:txBody>
          <a:bodyPr wrap="square" rtlCol="0">
            <a:spAutoFit/>
          </a:bodyPr>
          <a:lstStyle/>
          <a:p>
            <a:r>
              <a:rPr lang="en-US" dirty="0"/>
              <a:t>Every line of code that runs in Java must be inside a class. In our example, we named the class </a:t>
            </a:r>
            <a:r>
              <a:rPr lang="en-US" b="1" dirty="0"/>
              <a:t>Main</a:t>
            </a:r>
            <a:r>
              <a:rPr lang="en-US" dirty="0"/>
              <a:t>. A class should always start with an uppercase first letter.</a:t>
            </a:r>
          </a:p>
          <a:p>
            <a:endParaRPr lang="en-US" dirty="0"/>
          </a:p>
        </p:txBody>
      </p:sp>
      <p:cxnSp>
        <p:nvCxnSpPr>
          <p:cNvPr id="10" name="Straight Arrow Connector 9">
            <a:extLst>
              <a:ext uri="{FF2B5EF4-FFF2-40B4-BE49-F238E27FC236}">
                <a16:creationId xmlns:a16="http://schemas.microsoft.com/office/drawing/2014/main" id="{CD7F1455-59BC-4E43-BEB4-6F81B4FF3472}"/>
              </a:ext>
            </a:extLst>
          </p:cNvPr>
          <p:cNvCxnSpPr>
            <a:cxnSpLocks/>
          </p:cNvCxnSpPr>
          <p:nvPr/>
        </p:nvCxnSpPr>
        <p:spPr>
          <a:xfrm flipH="1">
            <a:off x="2853248" y="2044733"/>
            <a:ext cx="3255665" cy="491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CB8C6BDF-4D26-4F0F-ACF5-06A4FFDF41B4}"/>
              </a:ext>
            </a:extLst>
          </p:cNvPr>
          <p:cNvSpPr txBox="1"/>
          <p:nvPr/>
        </p:nvSpPr>
        <p:spPr>
          <a:xfrm>
            <a:off x="6636736" y="3553495"/>
            <a:ext cx="4320791" cy="923330"/>
          </a:xfrm>
          <a:prstGeom prst="rect">
            <a:avLst/>
          </a:prstGeom>
          <a:noFill/>
        </p:spPr>
        <p:txBody>
          <a:bodyPr wrap="square" rtlCol="0">
            <a:spAutoFit/>
          </a:bodyPr>
          <a:lstStyle/>
          <a:p>
            <a:r>
              <a:rPr lang="en-US" dirty="0"/>
              <a:t>Any code inside the main() method will be executed. You don't have to understand the keywords before and after main. </a:t>
            </a:r>
          </a:p>
        </p:txBody>
      </p:sp>
      <p:cxnSp>
        <p:nvCxnSpPr>
          <p:cNvPr id="14" name="Straight Arrow Connector 13">
            <a:extLst>
              <a:ext uri="{FF2B5EF4-FFF2-40B4-BE49-F238E27FC236}">
                <a16:creationId xmlns:a16="http://schemas.microsoft.com/office/drawing/2014/main" id="{07DE9F55-271D-4373-BF73-A90943A5135A}"/>
              </a:ext>
            </a:extLst>
          </p:cNvPr>
          <p:cNvCxnSpPr>
            <a:cxnSpLocks/>
            <a:stCxn id="11" idx="1"/>
          </p:cNvCxnSpPr>
          <p:nvPr/>
        </p:nvCxnSpPr>
        <p:spPr>
          <a:xfrm flipH="1" flipV="1">
            <a:off x="4867244" y="2364407"/>
            <a:ext cx="1769492" cy="165075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B3432910-B465-40C5-BB5D-BC32198F9C76}"/>
              </a:ext>
            </a:extLst>
          </p:cNvPr>
          <p:cNvSpPr txBox="1"/>
          <p:nvPr/>
        </p:nvSpPr>
        <p:spPr>
          <a:xfrm>
            <a:off x="6730306" y="4787438"/>
            <a:ext cx="4227221" cy="923330"/>
          </a:xfrm>
          <a:prstGeom prst="rect">
            <a:avLst/>
          </a:prstGeom>
          <a:noFill/>
        </p:spPr>
        <p:txBody>
          <a:bodyPr wrap="square" rtlCol="0">
            <a:spAutoFit/>
          </a:bodyPr>
          <a:lstStyle/>
          <a:p>
            <a:r>
              <a:rPr lang="en-US" dirty="0"/>
              <a:t>Inside the main() method, we can use the </a:t>
            </a:r>
            <a:r>
              <a:rPr lang="en-US" dirty="0" err="1"/>
              <a:t>println</a:t>
            </a:r>
            <a:r>
              <a:rPr lang="en-US" dirty="0"/>
              <a:t>() method to print a line of text to the screen</a:t>
            </a:r>
          </a:p>
        </p:txBody>
      </p:sp>
      <p:cxnSp>
        <p:nvCxnSpPr>
          <p:cNvPr id="17" name="Straight Arrow Connector 16">
            <a:extLst>
              <a:ext uri="{FF2B5EF4-FFF2-40B4-BE49-F238E27FC236}">
                <a16:creationId xmlns:a16="http://schemas.microsoft.com/office/drawing/2014/main" id="{17C547A1-3958-4F1B-8795-5327C6B416AE}"/>
              </a:ext>
            </a:extLst>
          </p:cNvPr>
          <p:cNvCxnSpPr>
            <a:cxnSpLocks/>
            <a:stCxn id="15" idx="1"/>
          </p:cNvCxnSpPr>
          <p:nvPr/>
        </p:nvCxnSpPr>
        <p:spPr>
          <a:xfrm flipH="1" flipV="1">
            <a:off x="3588393" y="2634725"/>
            <a:ext cx="3141913" cy="261437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CFDC4146-C2C6-4CE1-A700-20E0BCC3DFA6}"/>
              </a:ext>
            </a:extLst>
          </p:cNvPr>
          <p:cNvSpPr txBox="1"/>
          <p:nvPr/>
        </p:nvSpPr>
        <p:spPr>
          <a:xfrm>
            <a:off x="897622" y="4882393"/>
            <a:ext cx="5011025" cy="1477328"/>
          </a:xfrm>
          <a:prstGeom prst="rect">
            <a:avLst/>
          </a:prstGeom>
          <a:noFill/>
        </p:spPr>
        <p:txBody>
          <a:bodyPr wrap="square" rtlCol="0">
            <a:spAutoFit/>
          </a:bodyPr>
          <a:lstStyle/>
          <a:p>
            <a:r>
              <a:rPr lang="en-US" dirty="0">
                <a:solidFill>
                  <a:srgbClr val="FF0000"/>
                </a:solidFill>
              </a:rPr>
              <a:t>Note: The curly braces {} marks the beginning and the end of a block of code.</a:t>
            </a:r>
          </a:p>
          <a:p>
            <a:endParaRPr lang="en-US" dirty="0">
              <a:solidFill>
                <a:srgbClr val="FF0000"/>
              </a:solidFill>
            </a:endParaRPr>
          </a:p>
          <a:p>
            <a:r>
              <a:rPr lang="en-US" dirty="0">
                <a:solidFill>
                  <a:srgbClr val="FF0000"/>
                </a:solidFill>
              </a:rPr>
              <a:t>Note: Each code statement must end with a semicolon.</a:t>
            </a:r>
          </a:p>
        </p:txBody>
      </p:sp>
      <p:cxnSp>
        <p:nvCxnSpPr>
          <p:cNvPr id="21" name="Straight Arrow Connector 20">
            <a:extLst>
              <a:ext uri="{FF2B5EF4-FFF2-40B4-BE49-F238E27FC236}">
                <a16:creationId xmlns:a16="http://schemas.microsoft.com/office/drawing/2014/main" id="{D7009B71-0041-4B4D-8E70-7308A1730F4A}"/>
              </a:ext>
            </a:extLst>
          </p:cNvPr>
          <p:cNvCxnSpPr>
            <a:stCxn id="18" idx="0"/>
          </p:cNvCxnSpPr>
          <p:nvPr/>
        </p:nvCxnSpPr>
        <p:spPr>
          <a:xfrm flipH="1" flipV="1">
            <a:off x="1023457" y="2935333"/>
            <a:ext cx="2379678" cy="194706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3" name="Connector: Elbow 22">
            <a:extLst>
              <a:ext uri="{FF2B5EF4-FFF2-40B4-BE49-F238E27FC236}">
                <a16:creationId xmlns:a16="http://schemas.microsoft.com/office/drawing/2014/main" id="{F0E4EA2A-CC6E-4586-A9CE-4FD19D23D633}"/>
              </a:ext>
            </a:extLst>
          </p:cNvPr>
          <p:cNvCxnSpPr>
            <a:cxnSpLocks/>
          </p:cNvCxnSpPr>
          <p:nvPr/>
        </p:nvCxnSpPr>
        <p:spPr>
          <a:xfrm rot="5400000" flipH="1" flipV="1">
            <a:off x="2674253" y="3830465"/>
            <a:ext cx="3180412" cy="718692"/>
          </a:xfrm>
          <a:prstGeom prst="bentConnector3">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4001390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16</TotalTime>
  <Words>462</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MT</vt:lpstr>
      <vt:lpstr>Wingdings 2</vt:lpstr>
      <vt:lpstr>Dividend</vt:lpstr>
      <vt:lpstr>Intro to Java</vt:lpstr>
      <vt:lpstr>Java Introduction</vt:lpstr>
      <vt:lpstr>Java Properties</vt:lpstr>
      <vt:lpstr>Current Java Version – Java 13</vt:lpstr>
      <vt:lpstr>Java Virtual Machine</vt:lpstr>
      <vt:lpstr>Java Syntax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Java</dc:title>
  <dc:creator>Yelisetti, Vishal</dc:creator>
  <cp:lastModifiedBy>Yelisetti, Vishal</cp:lastModifiedBy>
  <cp:revision>3</cp:revision>
  <dcterms:created xsi:type="dcterms:W3CDTF">2021-07-10T14:09:57Z</dcterms:created>
  <dcterms:modified xsi:type="dcterms:W3CDTF">2021-07-10T14:26:19Z</dcterms:modified>
</cp:coreProperties>
</file>