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62"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882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15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022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9810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7345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869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1687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501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17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967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868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48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97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93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66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311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477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9/19/2020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935026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homeandlearn.uk/python-classes-us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5528-248A-4E94-B40A-058A2E7B05B0}"/>
              </a:ext>
            </a:extLst>
          </p:cNvPr>
          <p:cNvSpPr>
            <a:spLocks noGrp="1"/>
          </p:cNvSpPr>
          <p:nvPr>
            <p:ph type="ctrTitle"/>
          </p:nvPr>
        </p:nvSpPr>
        <p:spPr/>
        <p:txBody>
          <a:bodyPr/>
          <a:lstStyle/>
          <a:p>
            <a:r>
              <a:rPr lang="en-US" dirty="0"/>
              <a:t>Learn Python 9</a:t>
            </a:r>
          </a:p>
        </p:txBody>
      </p:sp>
      <p:sp>
        <p:nvSpPr>
          <p:cNvPr id="3" name="Subtitle 2">
            <a:extLst>
              <a:ext uri="{FF2B5EF4-FFF2-40B4-BE49-F238E27FC236}">
                <a16:creationId xmlns:a16="http://schemas.microsoft.com/office/drawing/2014/main" id="{BB45332C-E26E-4B62-B79F-A960B69084B9}"/>
              </a:ext>
            </a:extLst>
          </p:cNvPr>
          <p:cNvSpPr>
            <a:spLocks noGrp="1"/>
          </p:cNvSpPr>
          <p:nvPr>
            <p:ph type="subTitle" idx="1"/>
          </p:nvPr>
        </p:nvSpPr>
        <p:spPr/>
        <p:txBody>
          <a:bodyPr/>
          <a:lstStyle/>
          <a:p>
            <a:r>
              <a:rPr lang="en-US" dirty="0"/>
              <a:t>STEM </a:t>
            </a:r>
            <a:r>
              <a:rPr lang="en-US" dirty="0" err="1"/>
              <a:t>OutREACh</a:t>
            </a:r>
            <a:endParaRPr lang="en-US" dirty="0"/>
          </a:p>
        </p:txBody>
      </p:sp>
    </p:spTree>
    <p:extLst>
      <p:ext uri="{BB962C8B-B14F-4D97-AF65-F5344CB8AC3E}">
        <p14:creationId xmlns:p14="http://schemas.microsoft.com/office/powerpoint/2010/main" val="368307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F6CA-88C7-4049-87A3-20B70C281C7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A82B7B8-780E-49C9-AE48-D467854A3767}"/>
              </a:ext>
            </a:extLst>
          </p:cNvPr>
          <p:cNvSpPr>
            <a:spLocks noGrp="1"/>
          </p:cNvSpPr>
          <p:nvPr>
            <p:ph idx="1"/>
          </p:nvPr>
        </p:nvSpPr>
        <p:spPr/>
        <p:txBody>
          <a:bodyPr/>
          <a:lstStyle/>
          <a:p>
            <a:r>
              <a:rPr lang="en-US" dirty="0"/>
              <a:t>Talk about homework/questions</a:t>
            </a:r>
          </a:p>
          <a:p>
            <a:pPr lvl="1"/>
            <a:r>
              <a:rPr lang="en-US" dirty="0"/>
              <a:t>Homework 1: shorturl.at/</a:t>
            </a:r>
            <a:r>
              <a:rPr lang="en-US" dirty="0" err="1"/>
              <a:t>vxTUW</a:t>
            </a:r>
            <a:endParaRPr lang="en-US" dirty="0"/>
          </a:p>
          <a:p>
            <a:pPr lvl="1"/>
            <a:r>
              <a:rPr lang="en-US" dirty="0"/>
              <a:t>Homework 2: shorturl.at/</a:t>
            </a:r>
            <a:r>
              <a:rPr lang="en-US" dirty="0" err="1"/>
              <a:t>czAER</a:t>
            </a:r>
            <a:endParaRPr lang="en-US" dirty="0"/>
          </a:p>
          <a:p>
            <a:r>
              <a:rPr lang="en-US" dirty="0"/>
              <a:t>Explanation: Classes</a:t>
            </a:r>
          </a:p>
          <a:p>
            <a:r>
              <a:rPr lang="en-US" dirty="0"/>
              <a:t>Theory: OOP (Object Oriented Programming)</a:t>
            </a:r>
          </a:p>
          <a:p>
            <a:r>
              <a:rPr lang="en-US" dirty="0"/>
              <a:t>Homework</a:t>
            </a:r>
          </a:p>
          <a:p>
            <a:r>
              <a:rPr lang="en-US" dirty="0"/>
              <a:t>Think about next class – what do you guys want to learn?</a:t>
            </a:r>
          </a:p>
        </p:txBody>
      </p:sp>
    </p:spTree>
    <p:extLst>
      <p:ext uri="{BB962C8B-B14F-4D97-AF65-F5344CB8AC3E}">
        <p14:creationId xmlns:p14="http://schemas.microsoft.com/office/powerpoint/2010/main" val="362540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1F07-F301-4B8E-AE89-1A8B3A9FDBF8}"/>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E4E5C2A6-4551-49E6-8C90-16458AD96CA4}"/>
              </a:ext>
            </a:extLst>
          </p:cNvPr>
          <p:cNvSpPr>
            <a:spLocks noGrp="1"/>
          </p:cNvSpPr>
          <p:nvPr>
            <p:ph idx="1"/>
          </p:nvPr>
        </p:nvSpPr>
        <p:spPr/>
        <p:txBody>
          <a:bodyPr/>
          <a:lstStyle/>
          <a:p>
            <a:r>
              <a:rPr lang="en-US" dirty="0"/>
              <a:t>Very Basic Class</a:t>
            </a:r>
            <a:r>
              <a:rPr lang="en-US"/>
              <a:t>: shorturl.at/gJMX4 </a:t>
            </a:r>
          </a:p>
          <a:p>
            <a:r>
              <a:rPr lang="en-US"/>
              <a:t>Accessing </a:t>
            </a:r>
            <a:r>
              <a:rPr lang="en-US" dirty="0"/>
              <a:t>the Class: shorturl.at/</a:t>
            </a:r>
            <a:r>
              <a:rPr lang="en-US" dirty="0" err="1"/>
              <a:t>mpySW</a:t>
            </a:r>
            <a:endParaRPr lang="en-US" dirty="0"/>
          </a:p>
          <a:p>
            <a:r>
              <a:rPr lang="en-US" dirty="0"/>
              <a:t>Accessing Class variables: shorturl.at/wBWZ4</a:t>
            </a:r>
          </a:p>
          <a:p>
            <a:r>
              <a:rPr lang="en-US" dirty="0"/>
              <a:t>Multiple Instances: shorturl.at/foqB6</a:t>
            </a:r>
          </a:p>
          <a:p>
            <a:r>
              <a:rPr lang="en-US" dirty="0"/>
              <a:t>Accessing functions inside Class: shorturl.at/01568</a:t>
            </a:r>
          </a:p>
          <a:p>
            <a:r>
              <a:rPr lang="en-US" dirty="0"/>
              <a:t>In Class Exercise: shorturl.at/</a:t>
            </a:r>
            <a:r>
              <a:rPr lang="en-US" dirty="0" err="1"/>
              <a:t>zINYZ</a:t>
            </a:r>
            <a:endParaRPr lang="en-US" dirty="0"/>
          </a:p>
          <a:p>
            <a:endParaRPr lang="en-US" dirty="0"/>
          </a:p>
        </p:txBody>
      </p:sp>
    </p:spTree>
    <p:extLst>
      <p:ext uri="{BB962C8B-B14F-4D97-AF65-F5344CB8AC3E}">
        <p14:creationId xmlns:p14="http://schemas.microsoft.com/office/powerpoint/2010/main" val="298319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2AA0-CF0F-4508-98AD-404F3A83643B}"/>
              </a:ext>
            </a:extLst>
          </p:cNvPr>
          <p:cNvSpPr>
            <a:spLocks noGrp="1"/>
          </p:cNvSpPr>
          <p:nvPr>
            <p:ph type="title"/>
          </p:nvPr>
        </p:nvSpPr>
        <p:spPr/>
        <p:txBody>
          <a:bodyPr/>
          <a:lstStyle/>
          <a:p>
            <a:r>
              <a:rPr lang="en-US" dirty="0"/>
              <a:t>Theory: Abstraction</a:t>
            </a:r>
          </a:p>
        </p:txBody>
      </p:sp>
      <p:sp>
        <p:nvSpPr>
          <p:cNvPr id="3" name="Content Placeholder 2">
            <a:extLst>
              <a:ext uri="{FF2B5EF4-FFF2-40B4-BE49-F238E27FC236}">
                <a16:creationId xmlns:a16="http://schemas.microsoft.com/office/drawing/2014/main" id="{05D30899-6173-4263-8428-341716767715}"/>
              </a:ext>
            </a:extLst>
          </p:cNvPr>
          <p:cNvSpPr>
            <a:spLocks noGrp="1"/>
          </p:cNvSpPr>
          <p:nvPr>
            <p:ph idx="1"/>
          </p:nvPr>
        </p:nvSpPr>
        <p:spPr/>
        <p:txBody>
          <a:bodyPr/>
          <a:lstStyle/>
          <a:p>
            <a:r>
              <a:rPr lang="en-US" dirty="0"/>
              <a:t>Abstraction is a process where you show only </a:t>
            </a:r>
            <a:r>
              <a:rPr lang="en-US" b="1" dirty="0"/>
              <a:t>“relevant” data and “hide” unnecessary details</a:t>
            </a:r>
            <a:r>
              <a:rPr lang="en-US" dirty="0"/>
              <a:t> of an object from the user. </a:t>
            </a:r>
          </a:p>
          <a:p>
            <a:r>
              <a:rPr lang="en-US" dirty="0"/>
              <a:t>Example:</a:t>
            </a:r>
          </a:p>
          <a:p>
            <a:pPr lvl="1"/>
            <a:r>
              <a:rPr lang="en-US" dirty="0"/>
              <a:t>Car (Object)</a:t>
            </a:r>
          </a:p>
          <a:p>
            <a:pPr lvl="2"/>
            <a:r>
              <a:rPr lang="en-US" dirty="0"/>
              <a:t>Steering mechanism</a:t>
            </a:r>
          </a:p>
          <a:p>
            <a:pPr lvl="2"/>
            <a:r>
              <a:rPr lang="en-US" dirty="0"/>
              <a:t>Engine</a:t>
            </a:r>
          </a:p>
          <a:p>
            <a:pPr lvl="2"/>
            <a:r>
              <a:rPr lang="en-US" dirty="0"/>
              <a:t>Gear System</a:t>
            </a:r>
          </a:p>
        </p:txBody>
      </p:sp>
    </p:spTree>
    <p:extLst>
      <p:ext uri="{BB962C8B-B14F-4D97-AF65-F5344CB8AC3E}">
        <p14:creationId xmlns:p14="http://schemas.microsoft.com/office/powerpoint/2010/main" val="181014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4DB3-87EF-49CD-BC93-DD4AB820488A}"/>
              </a:ext>
            </a:extLst>
          </p:cNvPr>
          <p:cNvSpPr>
            <a:spLocks noGrp="1"/>
          </p:cNvSpPr>
          <p:nvPr>
            <p:ph type="title"/>
          </p:nvPr>
        </p:nvSpPr>
        <p:spPr/>
        <p:txBody>
          <a:bodyPr/>
          <a:lstStyle/>
          <a:p>
            <a:r>
              <a:rPr lang="en-US" dirty="0"/>
              <a:t>Theory: Encapsulation</a:t>
            </a:r>
          </a:p>
        </p:txBody>
      </p:sp>
      <p:sp>
        <p:nvSpPr>
          <p:cNvPr id="3" name="Content Placeholder 2">
            <a:extLst>
              <a:ext uri="{FF2B5EF4-FFF2-40B4-BE49-F238E27FC236}">
                <a16:creationId xmlns:a16="http://schemas.microsoft.com/office/drawing/2014/main" id="{3C486CF6-42F9-433B-8513-0112EEA05E44}"/>
              </a:ext>
            </a:extLst>
          </p:cNvPr>
          <p:cNvSpPr>
            <a:spLocks noGrp="1"/>
          </p:cNvSpPr>
          <p:nvPr>
            <p:ph idx="1"/>
          </p:nvPr>
        </p:nvSpPr>
        <p:spPr/>
        <p:txBody>
          <a:bodyPr/>
          <a:lstStyle/>
          <a:p>
            <a:r>
              <a:rPr lang="en-US" dirty="0"/>
              <a:t>Encapsulation is:</a:t>
            </a:r>
          </a:p>
          <a:p>
            <a:pPr lvl="1"/>
            <a:r>
              <a:rPr lang="en-US" b="1" dirty="0"/>
              <a:t>Binding the data with the code that manipulates it.</a:t>
            </a:r>
          </a:p>
          <a:p>
            <a:pPr lvl="1"/>
            <a:r>
              <a:rPr lang="en-US" b="1" dirty="0"/>
              <a:t>It keeps the data and the code safe from external interference</a:t>
            </a:r>
          </a:p>
          <a:p>
            <a:r>
              <a:rPr lang="en-US" dirty="0"/>
              <a:t>Power steering </a:t>
            </a:r>
          </a:p>
          <a:p>
            <a:pPr lvl="1"/>
            <a:r>
              <a:rPr lang="en-US" dirty="0"/>
              <a:t>They work synchronously to turn the car in the desired direction. It even controls the power delivered by the engine to the steering wheel. </a:t>
            </a:r>
          </a:p>
          <a:p>
            <a:pPr lvl="1"/>
            <a:r>
              <a:rPr lang="en-US" dirty="0"/>
              <a:t>But to the external world there is only one interface is available and rest of the complexity is hidden. Moreover, the steering unit in itself is complete and independent. It does not affect the functioning of any other mechanism.</a:t>
            </a:r>
          </a:p>
          <a:p>
            <a:endParaRPr lang="en-US" dirty="0"/>
          </a:p>
        </p:txBody>
      </p:sp>
    </p:spTree>
    <p:extLst>
      <p:ext uri="{BB962C8B-B14F-4D97-AF65-F5344CB8AC3E}">
        <p14:creationId xmlns:p14="http://schemas.microsoft.com/office/powerpoint/2010/main" val="254529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1843-DB45-4B17-AD7A-DEF7CC85F88D}"/>
              </a:ext>
            </a:extLst>
          </p:cNvPr>
          <p:cNvSpPr>
            <a:spLocks noGrp="1"/>
          </p:cNvSpPr>
          <p:nvPr>
            <p:ph type="title"/>
          </p:nvPr>
        </p:nvSpPr>
        <p:spPr/>
        <p:txBody>
          <a:bodyPr/>
          <a:lstStyle/>
          <a:p>
            <a:r>
              <a:rPr lang="en-US" dirty="0"/>
              <a:t>Theory: Inheritance</a:t>
            </a:r>
          </a:p>
        </p:txBody>
      </p:sp>
      <p:sp>
        <p:nvSpPr>
          <p:cNvPr id="3" name="Content Placeholder 2">
            <a:extLst>
              <a:ext uri="{FF2B5EF4-FFF2-40B4-BE49-F238E27FC236}">
                <a16:creationId xmlns:a16="http://schemas.microsoft.com/office/drawing/2014/main" id="{65A45AA8-14B2-4E3F-9BE8-C8762E3AFD9A}"/>
              </a:ext>
            </a:extLst>
          </p:cNvPr>
          <p:cNvSpPr>
            <a:spLocks noGrp="1"/>
          </p:cNvSpPr>
          <p:nvPr>
            <p:ph idx="1"/>
          </p:nvPr>
        </p:nvSpPr>
        <p:spPr/>
        <p:txBody>
          <a:bodyPr/>
          <a:lstStyle/>
          <a:p>
            <a:r>
              <a:rPr lang="en-US" b="1" dirty="0"/>
              <a:t>Inheritance</a:t>
            </a:r>
            <a:r>
              <a:rPr lang="en-US" dirty="0"/>
              <a:t> is the mechanism by which an object </a:t>
            </a:r>
            <a:r>
              <a:rPr lang="en-US" b="1" dirty="0"/>
              <a:t>acquires the some/all properties of another object(</a:t>
            </a:r>
            <a:r>
              <a:rPr lang="en-US" dirty="0"/>
              <a:t>hierarchical classification)</a:t>
            </a:r>
          </a:p>
          <a:p>
            <a:r>
              <a:rPr lang="en-US" dirty="0"/>
              <a:t>Car is a four wheeler vehicle so assume that we have a class </a:t>
            </a:r>
            <a:r>
              <a:rPr lang="en-US" dirty="0" err="1"/>
              <a:t>FourWheeler</a:t>
            </a:r>
            <a:r>
              <a:rPr lang="en-US" dirty="0"/>
              <a:t> and a sub class of it named Car. Here Car acquires the properties of a class </a:t>
            </a:r>
            <a:r>
              <a:rPr lang="en-US" dirty="0" err="1"/>
              <a:t>FourWheeler</a:t>
            </a:r>
            <a:r>
              <a:rPr lang="en-US" dirty="0"/>
              <a:t>. Other classifications could be a jeep, tempo, van etc. </a:t>
            </a:r>
            <a:r>
              <a:rPr lang="en-US" dirty="0" err="1"/>
              <a:t>FourWheeler</a:t>
            </a:r>
            <a:r>
              <a:rPr lang="en-US" dirty="0"/>
              <a:t> defines a class of vehicles that have four wheels, and specific range of engine power, load carrying capacity etc. Car (termed as a sub-class) acquires these properties from </a:t>
            </a:r>
            <a:r>
              <a:rPr lang="en-US" dirty="0" err="1"/>
              <a:t>FourWheeler</a:t>
            </a:r>
            <a:r>
              <a:rPr lang="en-US" dirty="0"/>
              <a:t>, and has some specific properties, which are different from other classifications of </a:t>
            </a:r>
            <a:r>
              <a:rPr lang="en-US" dirty="0" err="1"/>
              <a:t>FourWheeler</a:t>
            </a:r>
            <a:r>
              <a:rPr lang="en-US" dirty="0"/>
              <a:t>, such as luxury, comfort, shape, size, usage etc. </a:t>
            </a:r>
          </a:p>
          <a:p>
            <a:endParaRPr lang="en-US" dirty="0"/>
          </a:p>
          <a:p>
            <a:endParaRPr lang="en-US" dirty="0"/>
          </a:p>
        </p:txBody>
      </p:sp>
      <p:sp>
        <p:nvSpPr>
          <p:cNvPr id="5" name="Rectangle 2">
            <a:extLst>
              <a:ext uri="{FF2B5EF4-FFF2-40B4-BE49-F238E27FC236}">
                <a16:creationId xmlns:a16="http://schemas.microsoft.com/office/drawing/2014/main" id="{35679C73-541F-4A15-9F6F-B32142A49FAE}"/>
              </a:ext>
            </a:extLst>
          </p:cNvPr>
          <p:cNvSpPr>
            <a:spLocks noChangeArrowheads="1"/>
          </p:cNvSpPr>
          <p:nvPr/>
        </p:nvSpPr>
        <p:spPr bwMode="auto">
          <a:xfrm>
            <a:off x="0" y="-184666"/>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137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BB5F-EBB6-474D-86B0-F7A99E061A83}"/>
              </a:ext>
            </a:extLst>
          </p:cNvPr>
          <p:cNvSpPr>
            <a:spLocks noGrp="1"/>
          </p:cNvSpPr>
          <p:nvPr>
            <p:ph type="title"/>
          </p:nvPr>
        </p:nvSpPr>
        <p:spPr/>
        <p:txBody>
          <a:bodyPr/>
          <a:lstStyle/>
          <a:p>
            <a:r>
              <a:rPr lang="en-US" dirty="0"/>
              <a:t>Theory: Polymorphism</a:t>
            </a:r>
          </a:p>
        </p:txBody>
      </p:sp>
      <p:sp>
        <p:nvSpPr>
          <p:cNvPr id="3" name="Content Placeholder 2">
            <a:extLst>
              <a:ext uri="{FF2B5EF4-FFF2-40B4-BE49-F238E27FC236}">
                <a16:creationId xmlns:a16="http://schemas.microsoft.com/office/drawing/2014/main" id="{91922C17-720C-47C8-AF1B-5EB2BEBB84A1}"/>
              </a:ext>
            </a:extLst>
          </p:cNvPr>
          <p:cNvSpPr>
            <a:spLocks noGrp="1"/>
          </p:cNvSpPr>
          <p:nvPr>
            <p:ph idx="1"/>
          </p:nvPr>
        </p:nvSpPr>
        <p:spPr/>
        <p:txBody>
          <a:bodyPr>
            <a:normAutofit fontScale="92500"/>
          </a:bodyPr>
          <a:lstStyle/>
          <a:p>
            <a:r>
              <a:rPr lang="en-US" dirty="0"/>
              <a:t>Polymorphism means to </a:t>
            </a:r>
            <a:r>
              <a:rPr lang="en-US" b="1" dirty="0"/>
              <a:t>process objects differently based on their data type.</a:t>
            </a:r>
          </a:p>
          <a:p>
            <a:r>
              <a:rPr lang="en-US" dirty="0"/>
              <a:t>One method with multiple implementation, for a certain class of action. And which implementation to be used is decided at runtime depending upon the situation (i.e., data type of the object)</a:t>
            </a:r>
          </a:p>
          <a:p>
            <a:r>
              <a:rPr lang="en-US" b="1" dirty="0"/>
              <a:t>Overloading</a:t>
            </a:r>
            <a:r>
              <a:rPr lang="en-US" dirty="0"/>
              <a:t> in simple words means more than one method having the </a:t>
            </a:r>
            <a:r>
              <a:rPr lang="en-US" b="1" dirty="0"/>
              <a:t>same method name that behaves differently based on the arguments passed while calling the method</a:t>
            </a:r>
            <a:r>
              <a:rPr lang="en-US" dirty="0"/>
              <a:t>. This called </a:t>
            </a:r>
            <a:r>
              <a:rPr lang="en-US" b="1" dirty="0"/>
              <a:t>static</a:t>
            </a:r>
            <a:r>
              <a:rPr lang="en-US" dirty="0"/>
              <a:t> because, which method to be invoked is decided at the time of compilation</a:t>
            </a:r>
          </a:p>
          <a:p>
            <a:r>
              <a:rPr lang="en-US" b="1" dirty="0"/>
              <a:t>Overriding</a:t>
            </a:r>
            <a:r>
              <a:rPr lang="en-US" dirty="0"/>
              <a:t> means a derived class is </a:t>
            </a:r>
            <a:r>
              <a:rPr lang="en-US" b="1" dirty="0"/>
              <a:t>implementing a method of its super class</a:t>
            </a:r>
            <a:r>
              <a:rPr lang="en-US" dirty="0"/>
              <a:t>. The call to </a:t>
            </a:r>
            <a:r>
              <a:rPr lang="en-US" dirty="0" err="1"/>
              <a:t>overriden</a:t>
            </a:r>
            <a:r>
              <a:rPr lang="en-US" dirty="0"/>
              <a:t> method is resolved at runtime, thus called runtime polymorphism(</a:t>
            </a:r>
            <a:r>
              <a:rPr lang="en-US" b="1" dirty="0"/>
              <a:t>Dynamic</a:t>
            </a:r>
            <a:r>
              <a:rPr lang="en-US" dirty="0"/>
              <a:t>)</a:t>
            </a:r>
          </a:p>
          <a:p>
            <a:endParaRPr lang="en-US" dirty="0"/>
          </a:p>
        </p:txBody>
      </p:sp>
    </p:spTree>
    <p:extLst>
      <p:ext uri="{BB962C8B-B14F-4D97-AF65-F5344CB8AC3E}">
        <p14:creationId xmlns:p14="http://schemas.microsoft.com/office/powerpoint/2010/main" val="374487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606F-D52A-4E63-97AE-08889421BD72}"/>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17FAD91-8DE7-48AC-A658-B0B4CCF6D8E8}"/>
              </a:ext>
            </a:extLst>
          </p:cNvPr>
          <p:cNvSpPr>
            <a:spLocks noGrp="1"/>
          </p:cNvSpPr>
          <p:nvPr>
            <p:ph idx="1"/>
          </p:nvPr>
        </p:nvSpPr>
        <p:spPr/>
        <p:txBody>
          <a:bodyPr/>
          <a:lstStyle/>
          <a:p>
            <a:r>
              <a:rPr lang="en-US" dirty="0"/>
              <a:t>Create two Superheroes</a:t>
            </a:r>
          </a:p>
          <a:p>
            <a:pPr lvl="1"/>
            <a:r>
              <a:rPr lang="en-US" dirty="0"/>
              <a:t>Use a reference(</a:t>
            </a:r>
            <a:r>
              <a:rPr lang="en-US" dirty="0">
                <a:hlinkClick r:id="rId2"/>
              </a:rPr>
              <a:t>https://www.homeandlearn.uk/python-classes-use.html</a:t>
            </a:r>
            <a:r>
              <a:rPr lang="en-US" dirty="0"/>
              <a:t>)</a:t>
            </a:r>
          </a:p>
          <a:p>
            <a:pPr lvl="1"/>
            <a:r>
              <a:rPr lang="en-US" dirty="0"/>
              <a:t>Challenge: Create a fighting game between your two superheroes to see who wins</a:t>
            </a:r>
          </a:p>
          <a:p>
            <a:r>
              <a:rPr lang="en-US" dirty="0"/>
              <a:t>Challenge: Create a Fibonacci sequence(Display each item)</a:t>
            </a:r>
          </a:p>
          <a:p>
            <a:pPr lvl="1"/>
            <a:r>
              <a:rPr lang="en-US" dirty="0"/>
              <a:t>0, 1, 1, 2, 3, 5, 8, 13, 21, 34, 55, 89, 144, ……..</a:t>
            </a:r>
          </a:p>
          <a:p>
            <a:endParaRPr lang="en-US" dirty="0"/>
          </a:p>
        </p:txBody>
      </p:sp>
    </p:spTree>
    <p:extLst>
      <p:ext uri="{BB962C8B-B14F-4D97-AF65-F5344CB8AC3E}">
        <p14:creationId xmlns:p14="http://schemas.microsoft.com/office/powerpoint/2010/main" val="3362587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415</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Learn Python 9</vt:lpstr>
      <vt:lpstr>Agenda</vt:lpstr>
      <vt:lpstr>Classes</vt:lpstr>
      <vt:lpstr>Theory: Abstraction</vt:lpstr>
      <vt:lpstr>Theory: Encapsulation</vt:lpstr>
      <vt:lpstr>Theory: Inheritance</vt:lpstr>
      <vt:lpstr>Theory: Polymorphism</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9</dc:title>
  <dc:creator>Yelisetti, Vishal</dc:creator>
  <cp:lastModifiedBy>Yelisetti, Vishal</cp:lastModifiedBy>
  <cp:revision>9</cp:revision>
  <dcterms:created xsi:type="dcterms:W3CDTF">2020-09-19T12:31:52Z</dcterms:created>
  <dcterms:modified xsi:type="dcterms:W3CDTF">2020-09-19T13:28:34Z</dcterms:modified>
</cp:coreProperties>
</file>