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6" r:id="rId5"/>
    <p:sldId id="258" r:id="rId6"/>
    <p:sldId id="257"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7B2EF-00A9-49BE-9016-6DA5323F8A4F}"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160404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7B2EF-00A9-49BE-9016-6DA5323F8A4F}"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356942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7B2EF-00A9-49BE-9016-6DA5323F8A4F}"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255993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7B2EF-00A9-49BE-9016-6DA5323F8A4F}"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94809-9C2E-41E4-B44A-9D0B7281784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3144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7B2EF-00A9-49BE-9016-6DA5323F8A4F}"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2109341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C7B2EF-00A9-49BE-9016-6DA5323F8A4F}"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3993470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C7B2EF-00A9-49BE-9016-6DA5323F8A4F}"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9915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7B2EF-00A9-49BE-9016-6DA5323F8A4F}"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148725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7B2EF-00A9-49BE-9016-6DA5323F8A4F}"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117685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7B2EF-00A9-49BE-9016-6DA5323F8A4F}"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408523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C7B2EF-00A9-49BE-9016-6DA5323F8A4F}"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7041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7B2EF-00A9-49BE-9016-6DA5323F8A4F}"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261274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7B2EF-00A9-49BE-9016-6DA5323F8A4F}"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239533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C7B2EF-00A9-49BE-9016-6DA5323F8A4F}"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73124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7B2EF-00A9-49BE-9016-6DA5323F8A4F}" type="datetimeFigureOut">
              <a:rPr lang="en-US" smtClean="0"/>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130864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7B2EF-00A9-49BE-9016-6DA5323F8A4F}"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318752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7B2EF-00A9-49BE-9016-6DA5323F8A4F}"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94809-9C2E-41E4-B44A-9D0B72817843}" type="slidenum">
              <a:rPr lang="en-US" smtClean="0"/>
              <a:t>‹#›</a:t>
            </a:fld>
            <a:endParaRPr lang="en-US"/>
          </a:p>
        </p:txBody>
      </p:sp>
    </p:spTree>
    <p:extLst>
      <p:ext uri="{BB962C8B-B14F-4D97-AF65-F5344CB8AC3E}">
        <p14:creationId xmlns:p14="http://schemas.microsoft.com/office/powerpoint/2010/main" val="116606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9C7B2EF-00A9-49BE-9016-6DA5323F8A4F}" type="datetimeFigureOut">
              <a:rPr lang="en-US" smtClean="0"/>
              <a:t>12/12/2020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7C94809-9C2E-41E4-B44A-9D0B72817843}" type="slidenum">
              <a:rPr lang="en-US" smtClean="0"/>
              <a:t>‹#›</a:t>
            </a:fld>
            <a:endParaRPr lang="en-US"/>
          </a:p>
        </p:txBody>
      </p:sp>
    </p:spTree>
    <p:extLst>
      <p:ext uri="{BB962C8B-B14F-4D97-AF65-F5344CB8AC3E}">
        <p14:creationId xmlns:p14="http://schemas.microsoft.com/office/powerpoint/2010/main" val="334805987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C382-AB98-4970-B113-3AD6BF480188}"/>
              </a:ext>
            </a:extLst>
          </p:cNvPr>
          <p:cNvSpPr>
            <a:spLocks noGrp="1"/>
          </p:cNvSpPr>
          <p:nvPr>
            <p:ph type="ctrTitle"/>
          </p:nvPr>
        </p:nvSpPr>
        <p:spPr/>
        <p:txBody>
          <a:bodyPr/>
          <a:lstStyle/>
          <a:p>
            <a:r>
              <a:rPr lang="en-US" dirty="0"/>
              <a:t>Learn Python 16</a:t>
            </a:r>
          </a:p>
        </p:txBody>
      </p:sp>
      <p:sp>
        <p:nvSpPr>
          <p:cNvPr id="3" name="Subtitle 2">
            <a:extLst>
              <a:ext uri="{FF2B5EF4-FFF2-40B4-BE49-F238E27FC236}">
                <a16:creationId xmlns:a16="http://schemas.microsoft.com/office/drawing/2014/main" id="{39640A88-58DC-44C5-A822-2EA0CEC1AC16}"/>
              </a:ext>
            </a:extLst>
          </p:cNvPr>
          <p:cNvSpPr>
            <a:spLocks noGrp="1"/>
          </p:cNvSpPr>
          <p:nvPr>
            <p:ph type="subTitle" idx="1"/>
          </p:nvPr>
        </p:nvSpPr>
        <p:spPr/>
        <p:txBody>
          <a:bodyPr/>
          <a:lstStyle/>
          <a:p>
            <a:r>
              <a:rPr lang="en-US" dirty="0"/>
              <a:t>Vishal Yelisetti</a:t>
            </a:r>
          </a:p>
        </p:txBody>
      </p:sp>
    </p:spTree>
    <p:extLst>
      <p:ext uri="{BB962C8B-B14F-4D97-AF65-F5344CB8AC3E}">
        <p14:creationId xmlns:p14="http://schemas.microsoft.com/office/powerpoint/2010/main" val="68670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6CF8-E9A2-4810-89DD-D4E3F2DCFE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3F056F4-422E-4FBD-AFC2-DBFFD3DAAA45}"/>
              </a:ext>
            </a:extLst>
          </p:cNvPr>
          <p:cNvSpPr>
            <a:spLocks noGrp="1"/>
          </p:cNvSpPr>
          <p:nvPr>
            <p:ph idx="1"/>
          </p:nvPr>
        </p:nvSpPr>
        <p:spPr/>
        <p:txBody>
          <a:bodyPr/>
          <a:lstStyle/>
          <a:p>
            <a:r>
              <a:rPr lang="en-US" dirty="0"/>
              <a:t>Commands from last week</a:t>
            </a:r>
          </a:p>
          <a:p>
            <a:r>
              <a:rPr lang="en-US" dirty="0"/>
              <a:t>Joke</a:t>
            </a:r>
          </a:p>
          <a:p>
            <a:r>
              <a:rPr lang="en-US" dirty="0" err="1"/>
              <a:t>Tkinter</a:t>
            </a:r>
            <a:r>
              <a:rPr lang="en-US" dirty="0"/>
              <a:t> terminology</a:t>
            </a:r>
          </a:p>
          <a:p>
            <a:r>
              <a:rPr lang="en-US" dirty="0"/>
              <a:t>Joke</a:t>
            </a:r>
          </a:p>
          <a:p>
            <a:r>
              <a:rPr lang="en-US" dirty="0"/>
              <a:t>Creating 1</a:t>
            </a:r>
            <a:r>
              <a:rPr lang="en-US" baseline="30000" dirty="0"/>
              <a:t>st</a:t>
            </a:r>
            <a:r>
              <a:rPr lang="en-US" dirty="0"/>
              <a:t> </a:t>
            </a:r>
            <a:r>
              <a:rPr lang="en-US" dirty="0" err="1"/>
              <a:t>Tkinter</a:t>
            </a:r>
            <a:r>
              <a:rPr lang="en-US" dirty="0"/>
              <a:t> UI</a:t>
            </a:r>
          </a:p>
          <a:p>
            <a:r>
              <a:rPr lang="en-US" dirty="0"/>
              <a:t>Homework – maybe</a:t>
            </a:r>
          </a:p>
          <a:p>
            <a:r>
              <a:rPr lang="en-US" dirty="0"/>
              <a:t>Joke</a:t>
            </a:r>
          </a:p>
        </p:txBody>
      </p:sp>
    </p:spTree>
    <p:extLst>
      <p:ext uri="{BB962C8B-B14F-4D97-AF65-F5344CB8AC3E}">
        <p14:creationId xmlns:p14="http://schemas.microsoft.com/office/powerpoint/2010/main" val="298000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005-C568-4764-AFCA-B5DC527370E5}"/>
              </a:ext>
            </a:extLst>
          </p:cNvPr>
          <p:cNvSpPr>
            <a:spLocks noGrp="1"/>
          </p:cNvSpPr>
          <p:nvPr>
            <p:ph type="title"/>
          </p:nvPr>
        </p:nvSpPr>
        <p:spPr/>
        <p:txBody>
          <a:bodyPr/>
          <a:lstStyle/>
          <a:p>
            <a:r>
              <a:rPr lang="en-US" dirty="0"/>
              <a:t>GUI – Graphical User Interface</a:t>
            </a:r>
          </a:p>
        </p:txBody>
      </p:sp>
      <p:sp>
        <p:nvSpPr>
          <p:cNvPr id="3" name="Content Placeholder 2">
            <a:extLst>
              <a:ext uri="{FF2B5EF4-FFF2-40B4-BE49-F238E27FC236}">
                <a16:creationId xmlns:a16="http://schemas.microsoft.com/office/drawing/2014/main" id="{1F99B2AF-8A3D-43BD-946D-8D11C2B86C04}"/>
              </a:ext>
            </a:extLst>
          </p:cNvPr>
          <p:cNvSpPr>
            <a:spLocks noGrp="1"/>
          </p:cNvSpPr>
          <p:nvPr>
            <p:ph idx="1"/>
          </p:nvPr>
        </p:nvSpPr>
        <p:spPr/>
        <p:txBody>
          <a:bodyPr>
            <a:normAutofit fontScale="92500" lnSpcReduction="10000"/>
          </a:bodyPr>
          <a:lstStyle/>
          <a:p>
            <a:r>
              <a:rPr lang="en-US" b="1" dirty="0"/>
              <a:t>Widget - </a:t>
            </a:r>
            <a:r>
              <a:rPr lang="en-US" dirty="0"/>
              <a:t>denotes things like windows, buttons, pulldown menus, checkboxes, etc.  Widgets are graphical user interface </a:t>
            </a:r>
            <a:r>
              <a:rPr lang="en-US" b="1" dirty="0"/>
              <a:t>components</a:t>
            </a:r>
          </a:p>
          <a:p>
            <a:r>
              <a:rPr lang="en-US" b="1" dirty="0"/>
              <a:t>Container - </a:t>
            </a:r>
            <a:r>
              <a:rPr lang="en-US" dirty="0"/>
              <a:t>The container is just a container into which we can put widgets. One example of container is </a:t>
            </a:r>
            <a:r>
              <a:rPr lang="en-US" b="1" dirty="0"/>
              <a:t>‘Canvas’</a:t>
            </a:r>
          </a:p>
          <a:p>
            <a:r>
              <a:rPr lang="en-US" b="1" dirty="0"/>
              <a:t>Frame - </a:t>
            </a:r>
            <a:r>
              <a:rPr lang="en-US" dirty="0"/>
              <a:t>the frame is a container into which we can put widgets</a:t>
            </a:r>
          </a:p>
          <a:p>
            <a:r>
              <a:rPr lang="en-US" b="1" dirty="0"/>
              <a:t>Events - </a:t>
            </a:r>
            <a:r>
              <a:rPr lang="en-US" dirty="0"/>
              <a:t> GUI program will take some action as a result of the mouse click, or a key press of keyboard like ENTER, or UP, DOWN arrow keys</a:t>
            </a:r>
          </a:p>
          <a:p>
            <a:r>
              <a:rPr lang="en-US" b="1" dirty="0"/>
              <a:t>Event Handlers - </a:t>
            </a:r>
            <a:r>
              <a:rPr lang="en-US" dirty="0"/>
              <a:t>The part of the program that takes actions in response to the events</a:t>
            </a:r>
          </a:p>
          <a:p>
            <a:r>
              <a:rPr lang="en-US" b="1" dirty="0"/>
              <a:t>Bind - </a:t>
            </a:r>
            <a:r>
              <a:rPr lang="en-US" dirty="0"/>
              <a:t>The process of association of widget with the event handler and the event </a:t>
            </a:r>
          </a:p>
        </p:txBody>
      </p:sp>
    </p:spTree>
    <p:extLst>
      <p:ext uri="{BB962C8B-B14F-4D97-AF65-F5344CB8AC3E}">
        <p14:creationId xmlns:p14="http://schemas.microsoft.com/office/powerpoint/2010/main" val="135123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445D-DCB0-46BF-A241-072884D65C37}"/>
              </a:ext>
            </a:extLst>
          </p:cNvPr>
          <p:cNvSpPr>
            <a:spLocks noGrp="1"/>
          </p:cNvSpPr>
          <p:nvPr>
            <p:ph type="title"/>
          </p:nvPr>
        </p:nvSpPr>
        <p:spPr/>
        <p:txBody>
          <a:bodyPr/>
          <a:lstStyle/>
          <a:p>
            <a:r>
              <a:rPr lang="en-US" dirty="0"/>
              <a:t>Code Terminology</a:t>
            </a:r>
          </a:p>
        </p:txBody>
      </p:sp>
      <p:sp>
        <p:nvSpPr>
          <p:cNvPr id="3" name="Content Placeholder 2">
            <a:extLst>
              <a:ext uri="{FF2B5EF4-FFF2-40B4-BE49-F238E27FC236}">
                <a16:creationId xmlns:a16="http://schemas.microsoft.com/office/drawing/2014/main" id="{7AF80D3E-E2CF-43F5-AD52-8E5ECF65A2BC}"/>
              </a:ext>
            </a:extLst>
          </p:cNvPr>
          <p:cNvSpPr>
            <a:spLocks noGrp="1"/>
          </p:cNvSpPr>
          <p:nvPr>
            <p:ph idx="1"/>
          </p:nvPr>
        </p:nvSpPr>
        <p:spPr/>
        <p:txBody>
          <a:bodyPr>
            <a:normAutofit fontScale="85000" lnSpcReduction="10000"/>
          </a:bodyPr>
          <a:lstStyle/>
          <a:p>
            <a:r>
              <a:rPr lang="en-US" b="1" dirty="0"/>
              <a:t>Root (Parent) - </a:t>
            </a:r>
            <a:r>
              <a:rPr lang="en-US" dirty="0"/>
              <a:t>top-level container</a:t>
            </a:r>
          </a:p>
          <a:p>
            <a:r>
              <a:rPr lang="en-US" b="1" dirty="0"/>
              <a:t>Child - </a:t>
            </a:r>
            <a:r>
              <a:rPr lang="en-US" dirty="0"/>
              <a:t>widget that is placed in the container is called ‘child’ of the container</a:t>
            </a:r>
          </a:p>
          <a:p>
            <a:r>
              <a:rPr lang="en-US" b="1" dirty="0"/>
              <a:t>Attributes - </a:t>
            </a:r>
            <a:r>
              <a:rPr lang="en-US" dirty="0"/>
              <a:t>All widgets have several attributes such as background color, foreground color, size, font type, font face (italics, bold, etc.), and the size of the text written on top of the widget</a:t>
            </a:r>
          </a:p>
          <a:p>
            <a:r>
              <a:rPr lang="en-US" b="1" dirty="0"/>
              <a:t>Geometry Manager </a:t>
            </a:r>
          </a:p>
          <a:p>
            <a:pPr lvl="1"/>
            <a:r>
              <a:rPr lang="en-US" dirty="0"/>
              <a:t>grid – Arranges widgets in a grid, like a graph paper with horizontal and vertical lines</a:t>
            </a:r>
          </a:p>
          <a:p>
            <a:pPr lvl="1"/>
            <a:r>
              <a:rPr lang="en-US" dirty="0"/>
              <a:t>pack – Packs widgets into a cavity, makes widget visible on the screen</a:t>
            </a:r>
          </a:p>
          <a:p>
            <a:pPr lvl="1"/>
            <a:r>
              <a:rPr lang="en-US" dirty="0"/>
              <a:t>place – Positions widgets at absolute locations</a:t>
            </a:r>
          </a:p>
          <a:p>
            <a:r>
              <a:rPr lang="en-US" b="1" dirty="0" err="1"/>
              <a:t>Mainloop</a:t>
            </a:r>
            <a:r>
              <a:rPr lang="en-US" b="1" dirty="0"/>
              <a:t>() - </a:t>
            </a:r>
            <a:r>
              <a:rPr lang="en-US" dirty="0"/>
              <a:t>continuously watches all events that happen while the program is running such as key press, mouse clicks, </a:t>
            </a:r>
            <a:r>
              <a:rPr lang="en-US" dirty="0" err="1"/>
              <a:t>etc</a:t>
            </a:r>
            <a:endParaRPr lang="en-US" dirty="0"/>
          </a:p>
          <a:p>
            <a:endParaRPr lang="en-US" b="1" dirty="0"/>
          </a:p>
        </p:txBody>
      </p:sp>
    </p:spTree>
    <p:extLst>
      <p:ext uri="{BB962C8B-B14F-4D97-AF65-F5344CB8AC3E}">
        <p14:creationId xmlns:p14="http://schemas.microsoft.com/office/powerpoint/2010/main" val="410002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A263-DEDA-4C24-A074-0C3C14FBEF4D}"/>
              </a:ext>
            </a:extLst>
          </p:cNvPr>
          <p:cNvSpPr>
            <a:spLocks noGrp="1"/>
          </p:cNvSpPr>
          <p:nvPr>
            <p:ph type="title"/>
          </p:nvPr>
        </p:nvSpPr>
        <p:spPr/>
        <p:txBody>
          <a:bodyPr/>
          <a:lstStyle/>
          <a:p>
            <a:r>
              <a:rPr lang="en-US" dirty="0"/>
              <a:t>Steps for </a:t>
            </a:r>
            <a:r>
              <a:rPr lang="en-US" dirty="0" err="1"/>
              <a:t>Tkinter</a:t>
            </a:r>
            <a:r>
              <a:rPr lang="en-US" dirty="0"/>
              <a:t> GUI</a:t>
            </a:r>
          </a:p>
        </p:txBody>
      </p:sp>
      <p:sp>
        <p:nvSpPr>
          <p:cNvPr id="3" name="Content Placeholder 2">
            <a:extLst>
              <a:ext uri="{FF2B5EF4-FFF2-40B4-BE49-F238E27FC236}">
                <a16:creationId xmlns:a16="http://schemas.microsoft.com/office/drawing/2014/main" id="{244EB8FC-1BBA-4C18-9530-0716C0F4009A}"/>
              </a:ext>
            </a:extLst>
          </p:cNvPr>
          <p:cNvSpPr>
            <a:spLocks noGrp="1"/>
          </p:cNvSpPr>
          <p:nvPr>
            <p:ph idx="1"/>
          </p:nvPr>
        </p:nvSpPr>
        <p:spPr/>
        <p:txBody>
          <a:bodyPr>
            <a:normAutofit fontScale="55000" lnSpcReduction="20000"/>
          </a:bodyPr>
          <a:lstStyle/>
          <a:p>
            <a:pPr marL="514350" indent="-514350">
              <a:buFont typeface="+mj-lt"/>
              <a:buAutoNum type="arabicPeriod"/>
            </a:pPr>
            <a:r>
              <a:rPr lang="en-US" dirty="0"/>
              <a:t>Import </a:t>
            </a:r>
            <a:r>
              <a:rPr lang="en-US" dirty="0" err="1"/>
              <a:t>tkinter</a:t>
            </a:r>
            <a:r>
              <a:rPr lang="en-US" dirty="0"/>
              <a:t> module</a:t>
            </a:r>
          </a:p>
          <a:p>
            <a:pPr marL="514350" indent="-514350">
              <a:buFont typeface="+mj-lt"/>
              <a:buAutoNum type="arabicPeriod"/>
            </a:pPr>
            <a:r>
              <a:rPr lang="en-US" dirty="0"/>
              <a:t>Create a “top level” window. This top-level window (called ‘root’) is the highest-level GUI component in a </a:t>
            </a:r>
            <a:r>
              <a:rPr lang="en-US" dirty="0" err="1"/>
              <a:t>Tkinter</a:t>
            </a:r>
            <a:r>
              <a:rPr lang="en-US" dirty="0"/>
              <a:t> application. In the below program, the statement root = Tk() creates the top-level window ‘root’.</a:t>
            </a:r>
          </a:p>
          <a:p>
            <a:pPr marL="514350" indent="-514350">
              <a:buFont typeface="+mj-lt"/>
              <a:buAutoNum type="arabicPeriod"/>
            </a:pPr>
            <a:r>
              <a:rPr lang="en-US" dirty="0"/>
              <a:t>Create an instance of Frame class.  In the below example, the statement frame1 = Frame(root) creates an instance of Frame class, and is named ‘Frame1’, which is now a child of parent ‘root’.</a:t>
            </a:r>
          </a:p>
          <a:p>
            <a:pPr marL="514350" indent="-514350">
              <a:buFont typeface="+mj-lt"/>
              <a:buAutoNum type="arabicPeriod"/>
            </a:pPr>
            <a:r>
              <a:rPr lang="en-US" dirty="0"/>
              <a:t>Run pack method on ‘frame1’ instance.  See program statement frame1.pack()</a:t>
            </a:r>
          </a:p>
          <a:p>
            <a:pPr marL="514350" indent="-514350">
              <a:buFont typeface="+mj-lt"/>
              <a:buAutoNum type="arabicPeriod"/>
            </a:pPr>
            <a:r>
              <a:rPr lang="en-US" dirty="0"/>
              <a:t>Create an instance of the widget class and associate it with the parent ‘frame1’. In the below program, ‘button1’ is an instance of Button class. ‘button1’ is now a child of parent ‘frame1’.</a:t>
            </a:r>
          </a:p>
          <a:p>
            <a:pPr marL="514350" indent="-514350">
              <a:buFont typeface="+mj-lt"/>
              <a:buAutoNum type="arabicPeriod"/>
            </a:pPr>
            <a:r>
              <a:rPr lang="en-US" dirty="0"/>
              <a:t>Set widget’s attributes (such as color, size) corresponding to the widget</a:t>
            </a:r>
          </a:p>
          <a:p>
            <a:pPr marL="514350" indent="-514350">
              <a:buFont typeface="+mj-lt"/>
              <a:buAutoNum type="arabicPeriod"/>
            </a:pPr>
            <a:r>
              <a:rPr lang="en-US" dirty="0"/>
              <a:t>Pack the widget to size itself.</a:t>
            </a:r>
          </a:p>
          <a:p>
            <a:pPr marL="514350" indent="-514350">
              <a:buFont typeface="+mj-lt"/>
              <a:buAutoNum type="arabicPeriod"/>
            </a:pPr>
            <a:r>
              <a:rPr lang="en-US" dirty="0"/>
              <a:t>‘root’ object has a method called ‘</a:t>
            </a:r>
            <a:r>
              <a:rPr lang="en-US" dirty="0" err="1"/>
              <a:t>mainloop</a:t>
            </a:r>
            <a:r>
              <a:rPr lang="en-US" dirty="0"/>
              <a:t>’. The last statement in the creation of the application operates the ‘</a:t>
            </a:r>
            <a:r>
              <a:rPr lang="en-US" dirty="0" err="1"/>
              <a:t>mainloop</a:t>
            </a:r>
            <a:r>
              <a:rPr lang="en-US" dirty="0"/>
              <a:t>’ method on the ‘root’ object.  The ’</a:t>
            </a:r>
            <a:r>
              <a:rPr lang="en-US" dirty="0" err="1"/>
              <a:t>mainloop</a:t>
            </a:r>
            <a:r>
              <a:rPr lang="en-US" dirty="0"/>
              <a:t>’ method runs continuously (unless stopped by the user) and waits for events to occur in ‘root’. (We will discuss ‘events’ in a later section). The statement </a:t>
            </a:r>
            <a:r>
              <a:rPr lang="en-US" dirty="0" err="1"/>
              <a:t>root.mainloop</a:t>
            </a:r>
            <a:r>
              <a:rPr lang="en-US" dirty="0"/>
              <a:t>() is a method that is executed if we want to run our application. </a:t>
            </a:r>
            <a:r>
              <a:rPr lang="en-US" dirty="0" err="1"/>
              <a:t>root.mainloop</a:t>
            </a:r>
            <a:r>
              <a:rPr lang="en-US" dirty="0"/>
              <a:t>() method will run continuously forever, waiting for events to occur, such as user clicking the mouse. </a:t>
            </a:r>
            <a:r>
              <a:rPr lang="en-US" dirty="0" err="1"/>
              <a:t>root.mainloop</a:t>
            </a:r>
            <a:r>
              <a:rPr lang="en-US" dirty="0"/>
              <a:t>() will exit if the user exits the program by closing the window.</a:t>
            </a:r>
          </a:p>
        </p:txBody>
      </p:sp>
    </p:spTree>
    <p:extLst>
      <p:ext uri="{BB962C8B-B14F-4D97-AF65-F5344CB8AC3E}">
        <p14:creationId xmlns:p14="http://schemas.microsoft.com/office/powerpoint/2010/main" val="57718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6824-20C9-4D62-9E82-827541F1EFF5}"/>
              </a:ext>
            </a:extLst>
          </p:cNvPr>
          <p:cNvSpPr>
            <a:spLocks noGrp="1"/>
          </p:cNvSpPr>
          <p:nvPr>
            <p:ph type="title"/>
          </p:nvPr>
        </p:nvSpPr>
        <p:spPr/>
        <p:txBody>
          <a:bodyPr/>
          <a:lstStyle/>
          <a:p>
            <a:r>
              <a:rPr lang="en-US" dirty="0"/>
              <a:t>Label</a:t>
            </a:r>
          </a:p>
        </p:txBody>
      </p:sp>
      <p:sp>
        <p:nvSpPr>
          <p:cNvPr id="3" name="Content Placeholder 2">
            <a:extLst>
              <a:ext uri="{FF2B5EF4-FFF2-40B4-BE49-F238E27FC236}">
                <a16:creationId xmlns:a16="http://schemas.microsoft.com/office/drawing/2014/main" id="{A76F25B7-8136-4633-A4DA-2417ACB6BF91}"/>
              </a:ext>
            </a:extLst>
          </p:cNvPr>
          <p:cNvSpPr>
            <a:spLocks noGrp="1"/>
          </p:cNvSpPr>
          <p:nvPr>
            <p:ph idx="1"/>
          </p:nvPr>
        </p:nvSpPr>
        <p:spPr>
          <a:xfrm>
            <a:off x="838200" y="1825624"/>
            <a:ext cx="6747588" cy="5032375"/>
          </a:xfrm>
        </p:spPr>
        <p:txBody>
          <a:bodyPr>
            <a:normAutofit fontScale="55000" lnSpcReduction="20000"/>
          </a:bodyPr>
          <a:lstStyle/>
          <a:p>
            <a:r>
              <a:rPr lang="en-US" dirty="0"/>
              <a:t>from </a:t>
            </a:r>
            <a:r>
              <a:rPr lang="en-US" dirty="0" err="1"/>
              <a:t>tkinter</a:t>
            </a:r>
            <a:r>
              <a:rPr lang="en-US" dirty="0"/>
              <a:t> import *: In any </a:t>
            </a:r>
            <a:r>
              <a:rPr lang="en-US" dirty="0" err="1"/>
              <a:t>tkinter</a:t>
            </a:r>
            <a:r>
              <a:rPr lang="en-US" dirty="0"/>
              <a:t> app, the first step is to import the </a:t>
            </a:r>
            <a:r>
              <a:rPr lang="en-US" dirty="0" err="1"/>
              <a:t>Tkinter</a:t>
            </a:r>
            <a:r>
              <a:rPr lang="en-US" dirty="0"/>
              <a:t> module. This statement imports the </a:t>
            </a:r>
            <a:r>
              <a:rPr lang="en-US" dirty="0" err="1"/>
              <a:t>tkinter</a:t>
            </a:r>
            <a:r>
              <a:rPr lang="en-US" dirty="0"/>
              <a:t> module along with Tk() toolkit. This module contains all classes, functions, etc. needed to work with the Tk toolkit.</a:t>
            </a:r>
          </a:p>
          <a:p>
            <a:r>
              <a:rPr lang="en-US" dirty="0"/>
              <a:t>root = Tk(): Next step is to initialize </a:t>
            </a:r>
            <a:r>
              <a:rPr lang="en-US" dirty="0" err="1"/>
              <a:t>Tkinter</a:t>
            </a:r>
            <a:r>
              <a:rPr lang="en-US" dirty="0"/>
              <a:t>. This is done by creating a Tk root widget.  root = Tk() statement initializes the </a:t>
            </a:r>
            <a:r>
              <a:rPr lang="en-US" dirty="0" err="1"/>
              <a:t>tkinter</a:t>
            </a:r>
            <a:r>
              <a:rPr lang="en-US" dirty="0"/>
              <a:t> module and creates a Tk root widget, which is simply a window with a title bar, with close icon (x), minimize icon (-), and maximize icons. Root widget must be created before any other widgets. Root is the highest-level widget in the application. All other widgets are children of the root widget. If you execute the root = Tk() statement, you will see a window with a title bar on your desktop with the maximize, minimize, and close </a:t>
            </a:r>
            <a:r>
              <a:rPr lang="en-US" dirty="0" err="1"/>
              <a:t>ixons</a:t>
            </a:r>
            <a:r>
              <a:rPr lang="en-US" dirty="0"/>
              <a:t>.</a:t>
            </a:r>
          </a:p>
          <a:p>
            <a:r>
              <a:rPr lang="en-US" dirty="0" err="1"/>
              <a:t>lblx</a:t>
            </a:r>
            <a:r>
              <a:rPr lang="en-US" dirty="0"/>
              <a:t> = label(parameter 1, parameter 2,……) This step creates an instance of the Label class and names it ‘</a:t>
            </a:r>
            <a:r>
              <a:rPr lang="en-US" dirty="0" err="1"/>
              <a:t>lblx</a:t>
            </a:r>
            <a:r>
              <a:rPr lang="en-US" dirty="0"/>
              <a:t>’.  (You can choose any name you like.)  There are parameters within the parenthesis.  The first parameter must be the parent widget – in this case ‘root’ that we created in step 2).  This statement makes instance ‘</a:t>
            </a:r>
            <a:r>
              <a:rPr lang="en-US" dirty="0" err="1"/>
              <a:t>lblx</a:t>
            </a:r>
            <a:r>
              <a:rPr lang="en-US" dirty="0"/>
              <a:t>’ a child of parent ‘root’. In this step, we also set attributes how we want to make the label widget look by using keyword parameters and attributes as below:</a:t>
            </a:r>
          </a:p>
          <a:p>
            <a:r>
              <a:rPr lang="en-US" dirty="0" err="1"/>
              <a:t>lblx.pack</a:t>
            </a:r>
            <a:r>
              <a:rPr lang="en-US" dirty="0"/>
              <a:t>(): In step 4, we use the pack method on object ‘</a:t>
            </a:r>
            <a:r>
              <a:rPr lang="en-US" dirty="0" err="1"/>
              <a:t>lblx</a:t>
            </a:r>
            <a:r>
              <a:rPr lang="en-US" dirty="0"/>
              <a:t>’. The pack method stretches or shrinks the label widget to fit the text and makes the widget visible.  Before this step, you will not see the widget; you will just see the window you created in step 2). When you enter pack() on your keyboard, you will notice the window you created in step 2 shrink to the size of the text you entered in step 3).</a:t>
            </a:r>
          </a:p>
          <a:p>
            <a:r>
              <a:rPr lang="en-US" dirty="0" err="1"/>
              <a:t>root.mainloop</a:t>
            </a:r>
            <a:r>
              <a:rPr lang="en-US" dirty="0"/>
              <a:t>(): Finally, in step 5), we run the method ‘</a:t>
            </a:r>
            <a:r>
              <a:rPr lang="en-US" dirty="0" err="1"/>
              <a:t>mainloop</a:t>
            </a:r>
            <a:r>
              <a:rPr lang="en-US" dirty="0"/>
              <a:t>’ on object ‘root’ to run our application, we just wrote. </a:t>
            </a:r>
            <a:r>
              <a:rPr lang="en-US" dirty="0" err="1"/>
              <a:t>mainloop</a:t>
            </a:r>
            <a:r>
              <a:rPr lang="en-US" dirty="0"/>
              <a:t>() continues to run the application, waiting for an event to occur and process the event as long as the window is not closed. This event loop handles all events from the user (keyboard key press, mouse clicks etc.). Note: In this example, we do not have any events; we will write programs that handle events in the following sections. </a:t>
            </a:r>
            <a:r>
              <a:rPr lang="en-US" dirty="0" err="1"/>
              <a:t>mainloop</a:t>
            </a:r>
            <a:r>
              <a:rPr lang="en-US" dirty="0"/>
              <a:t>() method runs continuously until you (the user) close the window</a:t>
            </a:r>
          </a:p>
        </p:txBody>
      </p:sp>
      <p:pic>
        <p:nvPicPr>
          <p:cNvPr id="5" name="Picture 4">
            <a:extLst>
              <a:ext uri="{FF2B5EF4-FFF2-40B4-BE49-F238E27FC236}">
                <a16:creationId xmlns:a16="http://schemas.microsoft.com/office/drawing/2014/main" id="{01DCFA79-F841-4011-B63F-1495C4E64C1C}"/>
              </a:ext>
            </a:extLst>
          </p:cNvPr>
          <p:cNvPicPr>
            <a:picLocks noChangeAspect="1"/>
          </p:cNvPicPr>
          <p:nvPr/>
        </p:nvPicPr>
        <p:blipFill>
          <a:blip r:embed="rId2"/>
          <a:stretch>
            <a:fillRect/>
          </a:stretch>
        </p:blipFill>
        <p:spPr>
          <a:xfrm>
            <a:off x="7585788" y="2963957"/>
            <a:ext cx="4536998" cy="2429135"/>
          </a:xfrm>
          <a:prstGeom prst="rect">
            <a:avLst/>
          </a:prstGeom>
        </p:spPr>
      </p:pic>
    </p:spTree>
    <p:extLst>
      <p:ext uri="{BB962C8B-B14F-4D97-AF65-F5344CB8AC3E}">
        <p14:creationId xmlns:p14="http://schemas.microsoft.com/office/powerpoint/2010/main" val="200351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5069-D211-4FCE-A1AB-762442D0B8ED}"/>
              </a:ext>
            </a:extLst>
          </p:cNvPr>
          <p:cNvSpPr>
            <a:spLocks noGrp="1"/>
          </p:cNvSpPr>
          <p:nvPr>
            <p:ph type="title"/>
          </p:nvPr>
        </p:nvSpPr>
        <p:spPr/>
        <p:txBody>
          <a:bodyPr/>
          <a:lstStyle/>
          <a:p>
            <a:r>
              <a:rPr lang="en-US"/>
              <a:t>Button</a:t>
            </a:r>
            <a:endParaRPr lang="en-US" dirty="0"/>
          </a:p>
        </p:txBody>
      </p:sp>
      <p:sp>
        <p:nvSpPr>
          <p:cNvPr id="3" name="Content Placeholder 2">
            <a:extLst>
              <a:ext uri="{FF2B5EF4-FFF2-40B4-BE49-F238E27FC236}">
                <a16:creationId xmlns:a16="http://schemas.microsoft.com/office/drawing/2014/main" id="{053A3F4C-7E34-4F12-84AA-CCF2697476A6}"/>
              </a:ext>
            </a:extLst>
          </p:cNvPr>
          <p:cNvSpPr>
            <a:spLocks noGrp="1"/>
          </p:cNvSpPr>
          <p:nvPr>
            <p:ph idx="1"/>
          </p:nvPr>
        </p:nvSpPr>
        <p:spPr>
          <a:xfrm>
            <a:off x="838200" y="1825625"/>
            <a:ext cx="6552501" cy="4351338"/>
          </a:xfrm>
        </p:spPr>
        <p:txBody>
          <a:bodyPr>
            <a:normAutofit fontScale="47500" lnSpcReduction="20000"/>
          </a:bodyPr>
          <a:lstStyle/>
          <a:p>
            <a:r>
              <a:rPr lang="en-US"/>
              <a:t>This step is the same as the Label program done earlier.</a:t>
            </a:r>
          </a:p>
          <a:p>
            <a:r>
              <a:rPr lang="en-US"/>
              <a:t>This step is the same as the Label program done earlier.</a:t>
            </a:r>
          </a:p>
          <a:p>
            <a:r>
              <a:rPr lang="en-US"/>
              <a:t>This step is the same as the Label program done earlier.</a:t>
            </a:r>
          </a:p>
          <a:p>
            <a:r>
              <a:rPr lang="en-US"/>
              <a:t>frame1 = Frame(root): In this step, we create an instance of container Frame and name it ‘frame1’and associate it with ‘top’ level (root). ‘frame1’ becomes a child of parent ‘root’. As described earlier, Frame class is a container widget used to put other widgets like buttons inside it in the application program’s layout. In the following steps, we will put our button widget in container called ‘frame1’.</a:t>
            </a:r>
          </a:p>
          <a:p>
            <a:r>
              <a:rPr lang="en-US"/>
              <a:t>frame1.pack(). In this step, we run the pack method on ‘frame1’ object instance.   The bigger window you saw after step 2) will become small and will showing just the window heading, maximize, minimize, and close icons.</a:t>
            </a:r>
          </a:p>
          <a:p>
            <a:r>
              <a:rPr lang="en-US"/>
              <a:t>btn = Button(frame1, text = ‘Example Button’, bg = ‘lightgreen’). in this step, we create an instance of Button class and name it ‘btn’. In the parenthesis, we use three parameters.  The first parameter always needs to be the parent (in this case, it is ‘frame1’). Thus, ‘btn’ is a child of parent ‘frame1’. The second parameter is the text we would like to write on the button (‘Example Button’ in this case). The third parameter is background color of the button.  We chose ‘lightgreen’ option for this parameter. </a:t>
            </a:r>
          </a:p>
          <a:p>
            <a:r>
              <a:rPr lang="en-US"/>
              <a:t>btn.pack(): We run the pack method on object ‘btn’. The button will shrink or expand to the size of the text.</a:t>
            </a:r>
          </a:p>
          <a:p>
            <a:r>
              <a:rPr lang="en-US"/>
              <a:t>root.mainloop: Finally, we run the event loop, which runs continuously watching for events.  In this program, we do not have any events, so the event loop will keep on running until stopped by the user.  Clicking the button with a mouse will not do anything.</a:t>
            </a:r>
            <a:endParaRPr lang="en-US" dirty="0"/>
          </a:p>
        </p:txBody>
      </p:sp>
      <p:pic>
        <p:nvPicPr>
          <p:cNvPr id="4" name="Picture 3">
            <a:extLst>
              <a:ext uri="{FF2B5EF4-FFF2-40B4-BE49-F238E27FC236}">
                <a16:creationId xmlns:a16="http://schemas.microsoft.com/office/drawing/2014/main" id="{8B0FDB43-F5AE-4A9A-B222-7C3D0ED63CC5}"/>
              </a:ext>
            </a:extLst>
          </p:cNvPr>
          <p:cNvPicPr>
            <a:picLocks noChangeAspect="1"/>
          </p:cNvPicPr>
          <p:nvPr/>
        </p:nvPicPr>
        <p:blipFill>
          <a:blip r:embed="rId2"/>
          <a:stretch>
            <a:fillRect/>
          </a:stretch>
        </p:blipFill>
        <p:spPr>
          <a:xfrm>
            <a:off x="7390701" y="2528595"/>
            <a:ext cx="4773054" cy="2194131"/>
          </a:xfrm>
          <a:prstGeom prst="rect">
            <a:avLst/>
          </a:prstGeom>
        </p:spPr>
      </p:pic>
    </p:spTree>
    <p:extLst>
      <p:ext uri="{BB962C8B-B14F-4D97-AF65-F5344CB8AC3E}">
        <p14:creationId xmlns:p14="http://schemas.microsoft.com/office/powerpoint/2010/main" val="148748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87E0-F561-4923-8414-FE02E213E78D}"/>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AA44077F-804F-4674-B1CB-6B473E1E1255}"/>
              </a:ext>
            </a:extLst>
          </p:cNvPr>
          <p:cNvSpPr>
            <a:spLocks noGrp="1"/>
          </p:cNvSpPr>
          <p:nvPr>
            <p:ph idx="1"/>
          </p:nvPr>
        </p:nvSpPr>
        <p:spPr/>
        <p:txBody>
          <a:bodyPr>
            <a:normAutofit fontScale="92500" lnSpcReduction="20000"/>
          </a:bodyPr>
          <a:lstStyle/>
          <a:p>
            <a:r>
              <a:rPr lang="en-US" dirty="0"/>
              <a:t>Create a Label</a:t>
            </a:r>
          </a:p>
          <a:p>
            <a:pPr lvl="1"/>
            <a:r>
              <a:rPr lang="en-US" dirty="0"/>
              <a:t> Increase: 0</a:t>
            </a:r>
          </a:p>
          <a:p>
            <a:r>
              <a:rPr lang="en-US" dirty="0"/>
              <a:t>Create a button called increase</a:t>
            </a:r>
          </a:p>
          <a:p>
            <a:r>
              <a:rPr lang="en-US" dirty="0"/>
              <a:t>Function to increase the counter</a:t>
            </a:r>
          </a:p>
          <a:p>
            <a:pPr marL="0" indent="0">
              <a:buNone/>
            </a:pPr>
            <a:r>
              <a:rPr lang="en-US" dirty="0">
                <a:solidFill>
                  <a:srgbClr val="C678DD"/>
                </a:solidFill>
                <a:latin typeface="Monaco"/>
              </a:rPr>
              <a:t>def</a:t>
            </a:r>
            <a:r>
              <a:rPr lang="en-US" dirty="0">
                <a:solidFill>
                  <a:srgbClr val="ABB2BF"/>
                </a:solidFill>
                <a:latin typeface="Monaco"/>
              </a:rPr>
              <a:t> </a:t>
            </a:r>
            <a:r>
              <a:rPr lang="en-US" dirty="0">
                <a:solidFill>
                  <a:srgbClr val="61AEEE"/>
                </a:solidFill>
                <a:latin typeface="Monaco"/>
              </a:rPr>
              <a:t>increase</a:t>
            </a:r>
            <a:r>
              <a:rPr lang="en-US" dirty="0">
                <a:solidFill>
                  <a:srgbClr val="ABB2BF"/>
                </a:solidFill>
                <a:latin typeface="Monaco"/>
              </a:rPr>
              <a:t>(): </a:t>
            </a:r>
            <a:r>
              <a:rPr lang="en-US" i="1" dirty="0">
                <a:solidFill>
                  <a:srgbClr val="5C6370"/>
                </a:solidFill>
                <a:latin typeface="Monaco"/>
              </a:rPr>
              <a:t># Function to increase the value of counter</a:t>
            </a:r>
            <a:r>
              <a:rPr lang="en-US" dirty="0">
                <a:solidFill>
                  <a:srgbClr val="ABB2BF"/>
                </a:solidFill>
                <a:latin typeface="Monaco"/>
              </a:rPr>
              <a:t> </a:t>
            </a:r>
          </a:p>
          <a:p>
            <a:pPr marL="457200" lvl="1" indent="0">
              <a:buNone/>
            </a:pPr>
            <a:r>
              <a:rPr lang="en-US" dirty="0">
                <a:solidFill>
                  <a:srgbClr val="C678DD"/>
                </a:solidFill>
                <a:latin typeface="Monaco"/>
              </a:rPr>
              <a:t>global</a:t>
            </a:r>
            <a:r>
              <a:rPr lang="en-US" dirty="0">
                <a:solidFill>
                  <a:srgbClr val="ABB2BF"/>
                </a:solidFill>
                <a:latin typeface="Monaco"/>
              </a:rPr>
              <a:t> COUNTER</a:t>
            </a:r>
          </a:p>
          <a:p>
            <a:pPr marL="457200" lvl="1" indent="0">
              <a:buNone/>
            </a:pPr>
            <a:r>
              <a:rPr lang="en-US" dirty="0">
                <a:solidFill>
                  <a:srgbClr val="ABB2BF"/>
                </a:solidFill>
                <a:latin typeface="Monaco"/>
              </a:rPr>
              <a:t>COUNTER += </a:t>
            </a:r>
            <a:r>
              <a:rPr lang="en-US" dirty="0">
                <a:solidFill>
                  <a:srgbClr val="D19A66"/>
                </a:solidFill>
                <a:latin typeface="Monaco"/>
              </a:rPr>
              <a:t>1</a:t>
            </a:r>
            <a:r>
              <a:rPr lang="en-US" dirty="0">
                <a:solidFill>
                  <a:srgbClr val="ABB2BF"/>
                </a:solidFill>
                <a:latin typeface="Monaco"/>
              </a:rPr>
              <a:t> </a:t>
            </a:r>
          </a:p>
          <a:p>
            <a:pPr marL="457200" lvl="1" indent="0">
              <a:buNone/>
            </a:pPr>
            <a:r>
              <a:rPr lang="en-US" dirty="0" err="1">
                <a:solidFill>
                  <a:srgbClr val="ABB2BF"/>
                </a:solidFill>
                <a:latin typeface="Monaco"/>
              </a:rPr>
              <a:t>label_text.set</a:t>
            </a:r>
            <a:r>
              <a:rPr lang="en-US" dirty="0">
                <a:solidFill>
                  <a:srgbClr val="ABB2BF"/>
                </a:solidFill>
                <a:latin typeface="Monaco"/>
              </a:rPr>
              <a:t>(</a:t>
            </a:r>
            <a:r>
              <a:rPr lang="en-US" dirty="0" err="1">
                <a:solidFill>
                  <a:srgbClr val="98C379"/>
                </a:solidFill>
                <a:latin typeface="Monaco"/>
              </a:rPr>
              <a:t>f"Counter</a:t>
            </a:r>
            <a:r>
              <a:rPr lang="en-US" dirty="0">
                <a:solidFill>
                  <a:srgbClr val="98C379"/>
                </a:solidFill>
                <a:latin typeface="Monaco"/>
              </a:rPr>
              <a:t> : </a:t>
            </a:r>
            <a:r>
              <a:rPr lang="en-US" dirty="0">
                <a:solidFill>
                  <a:srgbClr val="E06C75"/>
                </a:solidFill>
                <a:latin typeface="Monaco"/>
              </a:rPr>
              <a:t>{COUNTER}</a:t>
            </a:r>
            <a:r>
              <a:rPr lang="en-US" dirty="0">
                <a:solidFill>
                  <a:srgbClr val="98C379"/>
                </a:solidFill>
                <a:latin typeface="Monaco"/>
              </a:rPr>
              <a:t>"</a:t>
            </a:r>
            <a:r>
              <a:rPr lang="en-US" dirty="0">
                <a:solidFill>
                  <a:srgbClr val="ABB2BF"/>
                </a:solidFill>
                <a:latin typeface="Monaco"/>
              </a:rPr>
              <a:t>)</a:t>
            </a:r>
          </a:p>
          <a:p>
            <a:pPr marL="457200" lvl="1" indent="0">
              <a:buNone/>
            </a:pPr>
            <a:endParaRPr lang="en-US" dirty="0">
              <a:solidFill>
                <a:srgbClr val="ABB2BF"/>
              </a:solidFill>
              <a:latin typeface="Monaco"/>
            </a:endParaRPr>
          </a:p>
          <a:p>
            <a:pPr marL="0" indent="0">
              <a:buNone/>
            </a:pPr>
            <a:r>
              <a:rPr lang="en-US" dirty="0"/>
              <a:t>Homework: Each time the increase button is clicked, increase the count by 1</a:t>
            </a:r>
          </a:p>
        </p:txBody>
      </p:sp>
      <p:pic>
        <p:nvPicPr>
          <p:cNvPr id="4" name="Picture 3">
            <a:extLst>
              <a:ext uri="{FF2B5EF4-FFF2-40B4-BE49-F238E27FC236}">
                <a16:creationId xmlns:a16="http://schemas.microsoft.com/office/drawing/2014/main" id="{4EF053E8-BD6F-4A6F-88C4-C6EF38BD4C00}"/>
              </a:ext>
            </a:extLst>
          </p:cNvPr>
          <p:cNvPicPr>
            <a:picLocks noChangeAspect="1"/>
          </p:cNvPicPr>
          <p:nvPr/>
        </p:nvPicPr>
        <p:blipFill>
          <a:blip r:embed="rId2"/>
          <a:stretch>
            <a:fillRect/>
          </a:stretch>
        </p:blipFill>
        <p:spPr>
          <a:xfrm>
            <a:off x="8194297" y="1825625"/>
            <a:ext cx="2514600" cy="1466850"/>
          </a:xfrm>
          <a:prstGeom prst="rect">
            <a:avLst/>
          </a:prstGeom>
        </p:spPr>
      </p:pic>
    </p:spTree>
    <p:extLst>
      <p:ext uri="{BB962C8B-B14F-4D97-AF65-F5344CB8AC3E}">
        <p14:creationId xmlns:p14="http://schemas.microsoft.com/office/powerpoint/2010/main" val="217170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147DDEC6542D4C80E2AEADB2294918" ma:contentTypeVersion="13" ma:contentTypeDescription="Create a new document." ma:contentTypeScope="" ma:versionID="57a9bbd6b75d8df2b3ab38615551822c">
  <xsd:schema xmlns:xsd="http://www.w3.org/2001/XMLSchema" xmlns:xs="http://www.w3.org/2001/XMLSchema" xmlns:p="http://schemas.microsoft.com/office/2006/metadata/properties" xmlns:ns3="3bab8906-1c9b-46bf-a2e6-7807ac4339e6" xmlns:ns4="1e248713-6431-4cb6-8222-697504f89505" targetNamespace="http://schemas.microsoft.com/office/2006/metadata/properties" ma:root="true" ma:fieldsID="bbf334c377d5cb7270f8eab29fd3a6af" ns3:_="" ns4:_="">
    <xsd:import namespace="3bab8906-1c9b-46bf-a2e6-7807ac4339e6"/>
    <xsd:import namespace="1e248713-6431-4cb6-8222-697504f8950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ab8906-1c9b-46bf-a2e6-7807ac4339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248713-6431-4cb6-8222-697504f8950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FC5910-7E53-4D72-9B54-74143D5CE1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ab8906-1c9b-46bf-a2e6-7807ac4339e6"/>
    <ds:schemaRef ds:uri="1e248713-6431-4cb6-8222-697504f895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134A0F-8F8D-46B9-8F72-B179308A113B}">
  <ds:schemaRefs>
    <ds:schemaRef ds:uri="http://schemas.microsoft.com/sharepoint/v3/contenttype/forms"/>
  </ds:schemaRefs>
</ds:datastoreItem>
</file>

<file path=customXml/itemProps3.xml><?xml version="1.0" encoding="utf-8"?>
<ds:datastoreItem xmlns:ds="http://schemas.openxmlformats.org/officeDocument/2006/customXml" ds:itemID="{B73D678F-58B8-4DF5-AE7D-5EC5ACA2551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TM04033921[[fn=Damask]]</Template>
  <TotalTime>11</TotalTime>
  <Words>1491</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Monaco</vt:lpstr>
      <vt:lpstr>Rockwell</vt:lpstr>
      <vt:lpstr>Damask</vt:lpstr>
      <vt:lpstr>Learn Python 16</vt:lpstr>
      <vt:lpstr>Agenda</vt:lpstr>
      <vt:lpstr>GUI – Graphical User Interface</vt:lpstr>
      <vt:lpstr>Code Terminology</vt:lpstr>
      <vt:lpstr>Steps for Tkinter GUI</vt:lpstr>
      <vt:lpstr>Label</vt:lpstr>
      <vt:lpstr>Button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 16</dc:title>
  <dc:creator>Yelisetti, Vishal</dc:creator>
  <cp:lastModifiedBy>Yelisetti, Vishal</cp:lastModifiedBy>
  <cp:revision>4</cp:revision>
  <dcterms:created xsi:type="dcterms:W3CDTF">2020-12-12T14:52:11Z</dcterms:created>
  <dcterms:modified xsi:type="dcterms:W3CDTF">2020-12-12T15:24:46Z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0x0101005A147DDEC6542D4C80E2AEADB2294918</vt:lpwstr>
  </property>
</Properties>
</file>