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7.xml" ContentType="application/vnd.openxmlformats-officedocument.presentationml.notesSlide+xml"/>
  <Override PartName="/ppt/tags/tag10.xml" ContentType="application/vnd.openxmlformats-officedocument.presentationml.tags+xml"/>
  <Override PartName="/ppt/notesSlides/notesSlide8.xml" ContentType="application/vnd.openxmlformats-officedocument.presentationml.notesSlide+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793" r:id="rId2"/>
    <p:sldId id="898" r:id="rId3"/>
    <p:sldId id="899" r:id="rId4"/>
    <p:sldId id="900" r:id="rId5"/>
    <p:sldId id="815" r:id="rId6"/>
    <p:sldId id="895" r:id="rId7"/>
    <p:sldId id="896" r:id="rId8"/>
    <p:sldId id="897" r:id="rId9"/>
    <p:sldId id="901" r:id="rId10"/>
    <p:sldId id="902" r:id="rId11"/>
    <p:sldId id="903" r:id="rId12"/>
    <p:sldId id="893"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叶 丁" initials="叶"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3F88"/>
    <a:srgbClr val="768394"/>
    <a:srgbClr val="F2F5F8"/>
    <a:srgbClr val="D7D3D0"/>
    <a:srgbClr val="EFD7CB"/>
    <a:srgbClr val="E2C8B1"/>
    <a:srgbClr val="9DB6BB"/>
    <a:srgbClr val="3C586E"/>
    <a:srgbClr val="DBDAD6"/>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900" autoAdjust="0"/>
    <p:restoredTop sz="88553" autoAdjust="0"/>
  </p:normalViewPr>
  <p:slideViewPr>
    <p:cSldViewPr snapToGrid="0">
      <p:cViewPr varScale="1">
        <p:scale>
          <a:sx n="93" d="100"/>
          <a:sy n="93" d="100"/>
        </p:scale>
        <p:origin x="72" y="212"/>
      </p:cViewPr>
      <p:guideLst/>
    </p:cSldViewPr>
  </p:slideViewPr>
  <p:notesTextViewPr>
    <p:cViewPr>
      <p:scale>
        <a:sx n="1" d="1"/>
        <a:sy n="1" d="1"/>
      </p:scale>
      <p:origin x="0" y="0"/>
    </p:cViewPr>
  </p:notesTextViewPr>
  <p:sorterViewPr>
    <p:cViewPr>
      <p:scale>
        <a:sx n="66" d="100"/>
        <a:sy n="66" d="100"/>
      </p:scale>
      <p:origin x="0" y="-1037"/>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1DA49E97-3F63-4B07-B443-D97F5AB94D7C}" type="datetimeFigureOut">
              <a:rPr lang="zh-CN" altLang="en-US" smtClean="0"/>
              <a:t>2024/11/29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0176D025-9C82-4627-AC95-A731BB73F602}"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176D025-9C82-4627-AC95-A731BB73F602}" type="slidenum">
              <a:rPr lang="zh-CN" altLang="en-US" smtClean="0"/>
              <a:t>1</a:t>
            </a:fld>
            <a:endParaRPr lang="zh-CN" altLang="en-US" dirty="0"/>
          </a:p>
        </p:txBody>
      </p:sp>
    </p:spTree>
    <p:extLst>
      <p:ext uri="{BB962C8B-B14F-4D97-AF65-F5344CB8AC3E}">
        <p14:creationId xmlns:p14="http://schemas.microsoft.com/office/powerpoint/2010/main" val="581955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en-US" altLang="zh-CN" b="1" i="0" dirty="0">
                <a:solidFill>
                  <a:srgbClr val="060607"/>
                </a:solidFill>
                <a:effectLst/>
                <a:latin typeface="-apple-system"/>
              </a:rPr>
              <a:t>SPL</a:t>
            </a:r>
            <a:r>
              <a:rPr lang="zh-CN" altLang="en-US" b="1" i="0" dirty="0">
                <a:solidFill>
                  <a:srgbClr val="060607"/>
                </a:solidFill>
                <a:effectLst/>
                <a:latin typeface="-apple-system"/>
              </a:rPr>
              <a:t>（</a:t>
            </a:r>
            <a:r>
              <a:rPr lang="en-US" altLang="zh-CN" b="1" i="0" dirty="0">
                <a:solidFill>
                  <a:srgbClr val="060607"/>
                </a:solidFill>
                <a:effectLst/>
                <a:latin typeface="-apple-system"/>
              </a:rPr>
              <a:t>Success weighted by Path Length</a:t>
            </a:r>
            <a:r>
              <a:rPr lang="zh-CN" altLang="en-US" b="1" i="0" dirty="0">
                <a:solidFill>
                  <a:srgbClr val="060607"/>
                </a:solidFill>
                <a:effectLst/>
                <a:latin typeface="-apple-system"/>
              </a:rPr>
              <a:t>）</a:t>
            </a:r>
            <a:r>
              <a:rPr lang="zh-CN" altLang="en-US" b="0" i="0" dirty="0">
                <a:solidFill>
                  <a:srgbClr val="060607"/>
                </a:solidFill>
                <a:effectLst/>
                <a:latin typeface="-apple-system"/>
              </a:rPr>
              <a:t>： </a:t>
            </a:r>
            <a:r>
              <a:rPr lang="en-US" altLang="zh-CN" b="0" i="0" dirty="0">
                <a:solidFill>
                  <a:srgbClr val="060607"/>
                </a:solidFill>
                <a:effectLst/>
                <a:latin typeface="-apple-system"/>
              </a:rPr>
              <a:t>SPL</a:t>
            </a:r>
            <a:r>
              <a:rPr lang="zh-CN" altLang="en-US" b="0" i="0" dirty="0">
                <a:solidFill>
                  <a:srgbClr val="060607"/>
                </a:solidFill>
                <a:effectLst/>
                <a:latin typeface="-apple-system"/>
              </a:rPr>
              <a:t>是一个衡量成功率和路径长度的综合指标。它不仅考虑了代理是否成功到达目标位置，还考虑了代理到达目标所走的路径长度。</a:t>
            </a:r>
            <a:r>
              <a:rPr lang="en-US" altLang="zh-CN" b="0" i="0" dirty="0">
                <a:solidFill>
                  <a:srgbClr val="060607"/>
                </a:solidFill>
                <a:effectLst/>
                <a:latin typeface="-apple-system"/>
              </a:rPr>
              <a:t>SPL</a:t>
            </a:r>
            <a:r>
              <a:rPr lang="zh-CN" altLang="en-US" b="0" i="0" dirty="0">
                <a:solidFill>
                  <a:srgbClr val="060607"/>
                </a:solidFill>
                <a:effectLst/>
                <a:latin typeface="-apple-system"/>
              </a:rPr>
              <a:t>值越高，表示代理不仅能够成功完成任务，而且路径效率也较高。</a:t>
            </a:r>
          </a:p>
          <a:p>
            <a:pPr algn="l">
              <a:buFont typeface="+mj-lt"/>
              <a:buAutoNum type="arabicPeriod"/>
            </a:pPr>
            <a:r>
              <a:rPr lang="en-US" altLang="zh-CN" b="1" i="0" dirty="0">
                <a:solidFill>
                  <a:srgbClr val="060607"/>
                </a:solidFill>
                <a:effectLst/>
                <a:latin typeface="-apple-system"/>
              </a:rPr>
              <a:t>NE</a:t>
            </a:r>
            <a:r>
              <a:rPr lang="zh-CN" altLang="en-US" b="1" i="0" dirty="0">
                <a:solidFill>
                  <a:srgbClr val="060607"/>
                </a:solidFill>
                <a:effectLst/>
                <a:latin typeface="-apple-system"/>
              </a:rPr>
              <a:t>（</a:t>
            </a:r>
            <a:r>
              <a:rPr lang="en-US" altLang="zh-CN" b="1" i="0" dirty="0">
                <a:solidFill>
                  <a:srgbClr val="060607"/>
                </a:solidFill>
                <a:effectLst/>
                <a:latin typeface="-apple-system"/>
              </a:rPr>
              <a:t>Navigation Error</a:t>
            </a:r>
            <a:r>
              <a:rPr lang="zh-CN" altLang="en-US" b="1" i="0" dirty="0">
                <a:solidFill>
                  <a:srgbClr val="060607"/>
                </a:solidFill>
                <a:effectLst/>
                <a:latin typeface="-apple-system"/>
              </a:rPr>
              <a:t>）</a:t>
            </a:r>
            <a:r>
              <a:rPr lang="zh-CN" altLang="en-US" b="0" i="0" dirty="0">
                <a:solidFill>
                  <a:srgbClr val="060607"/>
                </a:solidFill>
                <a:effectLst/>
                <a:latin typeface="-apple-system"/>
              </a:rPr>
              <a:t>： </a:t>
            </a:r>
            <a:r>
              <a:rPr lang="en-US" altLang="zh-CN" b="0" i="0" dirty="0">
                <a:solidFill>
                  <a:srgbClr val="060607"/>
                </a:solidFill>
                <a:effectLst/>
                <a:latin typeface="-apple-system"/>
              </a:rPr>
              <a:t>NE</a:t>
            </a:r>
            <a:r>
              <a:rPr lang="zh-CN" altLang="en-US" b="0" i="0" dirty="0">
                <a:solidFill>
                  <a:srgbClr val="060607"/>
                </a:solidFill>
                <a:effectLst/>
                <a:latin typeface="-apple-system"/>
              </a:rPr>
              <a:t>指的是代理最终位置与目标之间的平均距离（以米为单位）。这个指标衡量了代理导航的精确性，即代理到达的位置与实际目标位置之间的接近程度。</a:t>
            </a:r>
            <a:r>
              <a:rPr lang="en-US" altLang="zh-CN" b="0" i="0" dirty="0">
                <a:solidFill>
                  <a:srgbClr val="060607"/>
                </a:solidFill>
                <a:effectLst/>
                <a:latin typeface="-apple-system"/>
              </a:rPr>
              <a:t>NE</a:t>
            </a:r>
            <a:r>
              <a:rPr lang="zh-CN" altLang="en-US" b="0" i="0" dirty="0">
                <a:solidFill>
                  <a:srgbClr val="060607"/>
                </a:solidFill>
                <a:effectLst/>
                <a:latin typeface="-apple-system"/>
              </a:rPr>
              <a:t>值越低，表示代理的导航误差越小，导航精度越高。</a:t>
            </a:r>
          </a:p>
          <a:p>
            <a:pPr algn="l">
              <a:buFont typeface="+mj-lt"/>
              <a:buAutoNum type="arabicPeriod"/>
            </a:pPr>
            <a:r>
              <a:rPr lang="en-US" altLang="zh-CN" b="1" i="0" dirty="0">
                <a:solidFill>
                  <a:srgbClr val="060607"/>
                </a:solidFill>
                <a:effectLst/>
                <a:latin typeface="-apple-system"/>
              </a:rPr>
              <a:t>OS</a:t>
            </a:r>
            <a:r>
              <a:rPr lang="zh-CN" altLang="en-US" b="1" i="0" dirty="0">
                <a:solidFill>
                  <a:srgbClr val="060607"/>
                </a:solidFill>
                <a:effectLst/>
                <a:latin typeface="-apple-system"/>
              </a:rPr>
              <a:t>（</a:t>
            </a:r>
            <a:r>
              <a:rPr lang="en-US" altLang="zh-CN" b="1" i="0" dirty="0">
                <a:solidFill>
                  <a:srgbClr val="060607"/>
                </a:solidFill>
                <a:effectLst/>
                <a:latin typeface="-apple-system"/>
              </a:rPr>
              <a:t>Oracle Success Rate</a:t>
            </a:r>
            <a:r>
              <a:rPr lang="zh-CN" altLang="en-US" b="1" i="0" dirty="0">
                <a:solidFill>
                  <a:srgbClr val="060607"/>
                </a:solidFill>
                <a:effectLst/>
                <a:latin typeface="-apple-system"/>
              </a:rPr>
              <a:t>）</a:t>
            </a:r>
            <a:r>
              <a:rPr lang="zh-CN" altLang="en-US" b="0" i="0" dirty="0">
                <a:solidFill>
                  <a:srgbClr val="060607"/>
                </a:solidFill>
                <a:effectLst/>
                <a:latin typeface="-apple-system"/>
              </a:rPr>
              <a:t>： </a:t>
            </a:r>
            <a:r>
              <a:rPr lang="en-US" altLang="zh-CN" b="0" i="0" dirty="0">
                <a:solidFill>
                  <a:srgbClr val="060607"/>
                </a:solidFill>
                <a:effectLst/>
                <a:latin typeface="-apple-system"/>
              </a:rPr>
              <a:t>OS</a:t>
            </a:r>
            <a:r>
              <a:rPr lang="zh-CN" altLang="en-US" b="0" i="0" dirty="0">
                <a:solidFill>
                  <a:srgbClr val="060607"/>
                </a:solidFill>
                <a:effectLst/>
                <a:latin typeface="-apple-system"/>
              </a:rPr>
              <a:t>是衡量路径中任何节点是否在距目标位置的阈值内的一个指标。如果代理在导航过程中的任何时刻到达了目标位置附近的一个预设阈值内，那么这个任务就被认为是成功的。</a:t>
            </a:r>
            <a:r>
              <a:rPr lang="en-US" altLang="zh-CN" b="0" i="0" dirty="0">
                <a:solidFill>
                  <a:srgbClr val="060607"/>
                </a:solidFill>
                <a:effectLst/>
                <a:latin typeface="-apple-system"/>
              </a:rPr>
              <a:t>OS</a:t>
            </a:r>
            <a:r>
              <a:rPr lang="zh-CN" altLang="en-US" b="0" i="0" dirty="0">
                <a:solidFill>
                  <a:srgbClr val="060607"/>
                </a:solidFill>
                <a:effectLst/>
                <a:latin typeface="-apple-system"/>
              </a:rPr>
              <a:t>值越高，表示代理在导航过程中有更高的概率成功到达目标附近。</a:t>
            </a:r>
          </a:p>
          <a:p>
            <a:pPr algn="l">
              <a:buFont typeface="+mj-lt"/>
              <a:buAutoNum type="arabicPeriod"/>
            </a:pPr>
            <a:r>
              <a:rPr lang="en-US" altLang="zh-CN" b="1" i="0" dirty="0">
                <a:solidFill>
                  <a:srgbClr val="060607"/>
                </a:solidFill>
                <a:effectLst/>
                <a:latin typeface="-apple-system"/>
              </a:rPr>
              <a:t>SR</a:t>
            </a:r>
            <a:r>
              <a:rPr lang="zh-CN" altLang="en-US" b="1" i="0" dirty="0">
                <a:solidFill>
                  <a:srgbClr val="060607"/>
                </a:solidFill>
                <a:effectLst/>
                <a:latin typeface="-apple-system"/>
              </a:rPr>
              <a:t>（</a:t>
            </a:r>
            <a:r>
              <a:rPr lang="en-US" altLang="zh-CN" b="1" i="0" dirty="0">
                <a:solidFill>
                  <a:srgbClr val="060607"/>
                </a:solidFill>
                <a:effectLst/>
                <a:latin typeface="-apple-system"/>
              </a:rPr>
              <a:t>Success Rate</a:t>
            </a:r>
            <a:r>
              <a:rPr lang="zh-CN" altLang="en-US" b="1" i="0" dirty="0">
                <a:solidFill>
                  <a:srgbClr val="060607"/>
                </a:solidFill>
                <a:effectLst/>
                <a:latin typeface="-apple-system"/>
              </a:rPr>
              <a:t>）</a:t>
            </a:r>
            <a:r>
              <a:rPr lang="zh-CN" altLang="en-US" b="0" i="0" dirty="0">
                <a:solidFill>
                  <a:srgbClr val="060607"/>
                </a:solidFill>
                <a:effectLst/>
                <a:latin typeface="-apple-system"/>
              </a:rPr>
              <a:t>： </a:t>
            </a:r>
            <a:r>
              <a:rPr lang="en-US" altLang="zh-CN" b="0" i="0" dirty="0">
                <a:solidFill>
                  <a:srgbClr val="060607"/>
                </a:solidFill>
                <a:effectLst/>
                <a:latin typeface="-apple-system"/>
              </a:rPr>
              <a:t>SR</a:t>
            </a:r>
            <a:r>
              <a:rPr lang="zh-CN" altLang="en-US" b="0" i="0" dirty="0">
                <a:solidFill>
                  <a:srgbClr val="060607"/>
                </a:solidFill>
                <a:effectLst/>
                <a:latin typeface="-apple-system"/>
              </a:rPr>
              <a:t>是最直观的成功率指标，它衡量代理在距离目标一定距离内完成任务的频率。</a:t>
            </a:r>
            <a:r>
              <a:rPr lang="en-US" altLang="zh-CN" b="0" i="0" dirty="0">
                <a:solidFill>
                  <a:srgbClr val="060607"/>
                </a:solidFill>
                <a:effectLst/>
                <a:latin typeface="-apple-system"/>
              </a:rPr>
              <a:t>SR</a:t>
            </a:r>
            <a:r>
              <a:rPr lang="zh-CN" altLang="en-US" b="0" i="0" dirty="0">
                <a:solidFill>
                  <a:srgbClr val="060607"/>
                </a:solidFill>
                <a:effectLst/>
                <a:latin typeface="-apple-system"/>
              </a:rPr>
              <a:t>值越高，表示代理成功完成任务的概率越大。</a:t>
            </a:r>
          </a:p>
          <a:p>
            <a:endParaRPr lang="zh-CN" altLang="en-US" dirty="0"/>
          </a:p>
        </p:txBody>
      </p:sp>
      <p:sp>
        <p:nvSpPr>
          <p:cNvPr id="4" name="灯片编号占位符 3"/>
          <p:cNvSpPr>
            <a:spLocks noGrp="1"/>
          </p:cNvSpPr>
          <p:nvPr>
            <p:ph type="sldNum" sz="quarter" idx="5"/>
          </p:nvPr>
        </p:nvSpPr>
        <p:spPr/>
        <p:txBody>
          <a:bodyPr/>
          <a:lstStyle/>
          <a:p>
            <a:fld id="{0176D025-9C82-4627-AC95-A731BB73F602}" type="slidenum">
              <a:rPr lang="zh-CN" altLang="en-US" smtClean="0"/>
              <a:t>11</a:t>
            </a:fld>
            <a:endParaRPr lang="zh-CN" altLang="en-US" dirty="0"/>
          </a:p>
        </p:txBody>
      </p:sp>
    </p:spTree>
    <p:extLst>
      <p:ext uri="{BB962C8B-B14F-4D97-AF65-F5344CB8AC3E}">
        <p14:creationId xmlns:p14="http://schemas.microsoft.com/office/powerpoint/2010/main" val="2181531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solidFill>
                  <a:srgbClr val="4D4D4D"/>
                </a:solidFill>
                <a:effectLst/>
                <a:latin typeface="-apple-system"/>
              </a:rPr>
              <a:t>Vln</a:t>
            </a:r>
            <a:r>
              <a:rPr lang="en-US" altLang="zh-CN" b="0" i="0" dirty="0">
                <a:solidFill>
                  <a:srgbClr val="4D4D4D"/>
                </a:solidFill>
                <a:effectLst/>
                <a:latin typeface="-apple-system"/>
              </a:rPr>
              <a:t> </a:t>
            </a:r>
            <a:r>
              <a:rPr lang="zh-CN" altLang="en-US" b="0" i="0" dirty="0">
                <a:solidFill>
                  <a:srgbClr val="4D4D4D"/>
                </a:solidFill>
                <a:effectLst/>
                <a:latin typeface="-apple-system"/>
              </a:rPr>
              <a:t>旨在通过与周围的环境交互学习。 也就是说，一个智能的</a:t>
            </a:r>
            <a:r>
              <a:rPr lang="en-US" altLang="zh-CN" b="0" i="0" dirty="0">
                <a:solidFill>
                  <a:srgbClr val="4D4D4D"/>
                </a:solidFill>
                <a:effectLst/>
                <a:latin typeface="-apple-system"/>
              </a:rPr>
              <a:t>agent</a:t>
            </a:r>
            <a:r>
              <a:rPr lang="zh-CN" altLang="en-US" b="0" i="0" dirty="0">
                <a:solidFill>
                  <a:srgbClr val="4D4D4D"/>
                </a:solidFill>
                <a:effectLst/>
                <a:latin typeface="-apple-system"/>
              </a:rPr>
              <a:t>，能够向人类一样以自我为中心感知真实的</a:t>
            </a:r>
            <a:r>
              <a:rPr lang="en-US" altLang="zh-CN" b="0" i="0" dirty="0">
                <a:solidFill>
                  <a:srgbClr val="4D4D4D"/>
                </a:solidFill>
                <a:effectLst/>
                <a:latin typeface="-apple-system"/>
              </a:rPr>
              <a:t>3D</a:t>
            </a:r>
            <a:r>
              <a:rPr lang="zh-CN" altLang="en-US" b="0" i="0" dirty="0">
                <a:solidFill>
                  <a:srgbClr val="4D4D4D"/>
                </a:solidFill>
                <a:effectLst/>
                <a:latin typeface="-apple-system"/>
              </a:rPr>
              <a:t>环境从而进行学习。具体来说，</a:t>
            </a:r>
            <a:r>
              <a:rPr lang="en-US" altLang="zh-CN" b="0" i="0" dirty="0">
                <a:solidFill>
                  <a:srgbClr val="4D4D4D"/>
                </a:solidFill>
                <a:effectLst/>
                <a:latin typeface="-apple-system"/>
              </a:rPr>
              <a:t>VLN</a:t>
            </a:r>
            <a:r>
              <a:rPr lang="zh-CN" altLang="en-US" b="0" i="0" dirty="0">
                <a:solidFill>
                  <a:srgbClr val="4D4D4D"/>
                </a:solidFill>
                <a:effectLst/>
                <a:latin typeface="-apple-system"/>
              </a:rPr>
              <a:t>的目标是让一个</a:t>
            </a:r>
            <a:r>
              <a:rPr lang="en-US" altLang="zh-CN" b="1" i="0" dirty="0">
                <a:solidFill>
                  <a:srgbClr val="4D4D4D"/>
                </a:solidFill>
                <a:effectLst/>
                <a:latin typeface="-apple-system"/>
              </a:rPr>
              <a:t>agent</a:t>
            </a:r>
            <a:r>
              <a:rPr lang="zh-CN" altLang="en-US" b="0" i="0" dirty="0">
                <a:solidFill>
                  <a:srgbClr val="4D4D4D"/>
                </a:solidFill>
                <a:effectLst/>
                <a:latin typeface="-apple-system"/>
              </a:rPr>
              <a:t>根据</a:t>
            </a:r>
            <a:r>
              <a:rPr lang="zh-CN" altLang="en-US" b="1" i="0" dirty="0">
                <a:solidFill>
                  <a:srgbClr val="4D4D4D"/>
                </a:solidFill>
                <a:effectLst/>
                <a:latin typeface="-apple-system"/>
              </a:rPr>
              <a:t>自然语言指令</a:t>
            </a:r>
            <a:r>
              <a:rPr lang="zh-CN" altLang="en-US" b="0" i="0" dirty="0">
                <a:solidFill>
                  <a:srgbClr val="4D4D4D"/>
                </a:solidFill>
                <a:effectLst/>
                <a:latin typeface="-apple-system"/>
              </a:rPr>
              <a:t>和</a:t>
            </a:r>
            <a:r>
              <a:rPr lang="zh-CN" altLang="en-US" b="1" i="0" dirty="0">
                <a:solidFill>
                  <a:srgbClr val="4D4D4D"/>
                </a:solidFill>
                <a:effectLst/>
                <a:latin typeface="-apple-system"/>
              </a:rPr>
              <a:t>视觉场景</a:t>
            </a:r>
            <a:r>
              <a:rPr lang="zh-CN" altLang="en-US" b="0" i="0" dirty="0">
                <a:solidFill>
                  <a:srgbClr val="4D4D4D"/>
                </a:solidFill>
                <a:effectLst/>
                <a:latin typeface="-apple-system"/>
              </a:rPr>
              <a:t>探索没见到过的</a:t>
            </a:r>
            <a:r>
              <a:rPr lang="zh-CN" altLang="en-US" b="1" i="0" dirty="0">
                <a:solidFill>
                  <a:srgbClr val="4D4D4D"/>
                </a:solidFill>
                <a:effectLst/>
                <a:latin typeface="-apple-system"/>
              </a:rPr>
              <a:t>现实环境</a:t>
            </a:r>
            <a:r>
              <a:rPr lang="zh-CN" altLang="en-US" b="0" i="0" dirty="0">
                <a:solidFill>
                  <a:srgbClr val="4D4D4D"/>
                </a:solidFill>
                <a:effectLst/>
                <a:latin typeface="-apple-system"/>
              </a:rPr>
              <a:t>，从而实现导航，找到具体物品等具体任务。</a:t>
            </a:r>
            <a:endParaRPr lang="en-US" altLang="zh-CN" b="0" i="0" dirty="0">
              <a:solidFill>
                <a:srgbClr val="4D4D4D"/>
              </a:solidFill>
              <a:effectLst/>
              <a:latin typeface="-apple-system"/>
            </a:endParaRPr>
          </a:p>
          <a:p>
            <a:endParaRPr lang="en-US" altLang="zh-CN" b="0" i="0" dirty="0">
              <a:solidFill>
                <a:srgbClr val="4D4D4D"/>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dirty="0"/>
              <a:t>agent可以向oracle请求指导，oracle做出回应。然后agent根据收到的指令和观察到的环境与环境交互，并完成具体任务。oracle还可能根据观察到的环境和代理状态，帮助agent。</a:t>
            </a:r>
          </a:p>
          <a:p>
            <a:endParaRPr lang="zh-CN" altLang="en-US" dirty="0"/>
          </a:p>
        </p:txBody>
      </p:sp>
      <p:sp>
        <p:nvSpPr>
          <p:cNvPr id="4" name="灯片编号占位符 3"/>
          <p:cNvSpPr>
            <a:spLocks noGrp="1"/>
          </p:cNvSpPr>
          <p:nvPr>
            <p:ph type="sldNum" sz="quarter" idx="5"/>
          </p:nvPr>
        </p:nvSpPr>
        <p:spPr/>
        <p:txBody>
          <a:bodyPr/>
          <a:lstStyle/>
          <a:p>
            <a:fld id="{0176D025-9C82-4627-AC95-A731BB73F602}" type="slidenum">
              <a:rPr lang="zh-CN" altLang="en-US" smtClean="0"/>
              <a:t>2</a:t>
            </a:fld>
            <a:endParaRPr lang="zh-CN" altLang="en-US" dirty="0"/>
          </a:p>
        </p:txBody>
      </p:sp>
    </p:spTree>
    <p:extLst>
      <p:ext uri="{BB962C8B-B14F-4D97-AF65-F5344CB8AC3E}">
        <p14:creationId xmlns:p14="http://schemas.microsoft.com/office/powerpoint/2010/main" val="1159351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zh-CN" altLang="en-US" b="1" i="0" dirty="0">
                <a:solidFill>
                  <a:srgbClr val="060607"/>
                </a:solidFill>
                <a:effectLst/>
                <a:latin typeface="-apple-system"/>
              </a:rPr>
              <a:t>数据分布差异与过拟合</a:t>
            </a:r>
            <a:r>
              <a:rPr lang="zh-CN" altLang="en-US" b="0" i="0" dirty="0">
                <a:solidFill>
                  <a:srgbClr val="060607"/>
                </a:solidFill>
                <a:effectLst/>
                <a:latin typeface="-apple-system"/>
              </a:rPr>
              <a:t>：</a:t>
            </a:r>
            <a:r>
              <a:rPr lang="en-US" altLang="zh-CN" b="0" i="0" dirty="0">
                <a:solidFill>
                  <a:srgbClr val="060607"/>
                </a:solidFill>
                <a:effectLst/>
                <a:latin typeface="-apple-system"/>
              </a:rPr>
              <a:t>VLN</a:t>
            </a:r>
            <a:r>
              <a:rPr lang="zh-CN" altLang="en-US" b="0" i="0" dirty="0">
                <a:solidFill>
                  <a:srgbClr val="060607"/>
                </a:solidFill>
                <a:effectLst/>
                <a:latin typeface="-apple-system"/>
              </a:rPr>
              <a:t>任务中的模型从已知场景迁移到未知场景时性能下降，这可能是由于数据分布的差异以及监督学习中的过拟合问题。</a:t>
            </a:r>
          </a:p>
          <a:p>
            <a:pPr algn="l">
              <a:buFont typeface="+mj-lt"/>
              <a:buAutoNum type="arabicPeriod"/>
            </a:pPr>
            <a:r>
              <a:rPr lang="zh-CN" altLang="en-US" b="1" i="0" dirty="0">
                <a:solidFill>
                  <a:srgbClr val="060607"/>
                </a:solidFill>
                <a:effectLst/>
                <a:latin typeface="-apple-system"/>
              </a:rPr>
              <a:t>数据稀缺性</a:t>
            </a:r>
            <a:r>
              <a:rPr lang="zh-CN" altLang="en-US" b="0" i="0" dirty="0">
                <a:solidFill>
                  <a:srgbClr val="060607"/>
                </a:solidFill>
                <a:effectLst/>
                <a:latin typeface="-apple-system"/>
              </a:rPr>
              <a:t>：数据稀缺性阻碍了</a:t>
            </a:r>
            <a:r>
              <a:rPr lang="en-US" altLang="zh-CN" b="0" i="0" dirty="0">
                <a:solidFill>
                  <a:srgbClr val="060607"/>
                </a:solidFill>
                <a:effectLst/>
                <a:latin typeface="-apple-system"/>
              </a:rPr>
              <a:t>VLN</a:t>
            </a:r>
            <a:r>
              <a:rPr lang="zh-CN" altLang="en-US" b="0" i="0" dirty="0">
                <a:solidFill>
                  <a:srgbClr val="060607"/>
                </a:solidFill>
                <a:effectLst/>
                <a:latin typeface="-apple-system"/>
              </a:rPr>
              <a:t>的发展。虽然机器生成的合成指令可以帮助缓解这一问题，但合成数据的质量落后于真实数据。收集真实数据成本高昂，尤其是对于需要精确</a:t>
            </a:r>
            <a:r>
              <a:rPr lang="en-US" altLang="zh-CN" b="0" i="0" dirty="0">
                <a:solidFill>
                  <a:srgbClr val="060607"/>
                </a:solidFill>
                <a:effectLst/>
                <a:latin typeface="-apple-system"/>
              </a:rPr>
              <a:t>3D</a:t>
            </a:r>
            <a:r>
              <a:rPr lang="zh-CN" altLang="en-US" b="0" i="0" dirty="0">
                <a:solidFill>
                  <a:srgbClr val="060607"/>
                </a:solidFill>
                <a:effectLst/>
                <a:latin typeface="-apple-system"/>
              </a:rPr>
              <a:t>扫描的任务。</a:t>
            </a:r>
          </a:p>
          <a:p>
            <a:pPr algn="l">
              <a:buFont typeface="+mj-lt"/>
              <a:buAutoNum type="arabicPeriod"/>
            </a:pPr>
            <a:r>
              <a:rPr lang="zh-CN" altLang="en-US" b="1" i="0" dirty="0">
                <a:solidFill>
                  <a:srgbClr val="060607"/>
                </a:solidFill>
                <a:effectLst/>
                <a:latin typeface="-apple-system"/>
              </a:rPr>
              <a:t>与环境的交互有限</a:t>
            </a:r>
            <a:r>
              <a:rPr lang="zh-CN" altLang="en-US" b="0" i="0" dirty="0">
                <a:solidFill>
                  <a:srgbClr val="060607"/>
                </a:solidFill>
                <a:effectLst/>
                <a:latin typeface="-apple-system"/>
              </a:rPr>
              <a:t>：当前的</a:t>
            </a:r>
            <a:r>
              <a:rPr lang="en-US" altLang="zh-CN" b="0" i="0" dirty="0">
                <a:solidFill>
                  <a:srgbClr val="060607"/>
                </a:solidFill>
                <a:effectLst/>
                <a:latin typeface="-apple-system"/>
              </a:rPr>
              <a:t>VLN</a:t>
            </a:r>
            <a:r>
              <a:rPr lang="zh-CN" altLang="en-US" b="0" i="0" dirty="0">
                <a:solidFill>
                  <a:srgbClr val="060607"/>
                </a:solidFill>
                <a:effectLst/>
                <a:latin typeface="-apple-system"/>
              </a:rPr>
              <a:t>代理与环境的交互性有限。大多数数据集和研究只涉及基本动作，缺乏物理交互，这与现实世界中复杂的交互形式相去甚远。</a:t>
            </a:r>
            <a:endParaRPr lang="en-US" altLang="zh-CN" b="0" i="0" dirty="0">
              <a:solidFill>
                <a:srgbClr val="060607"/>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zh-CN" altLang="en-US" b="1" i="0" dirty="0">
                <a:solidFill>
                  <a:srgbClr val="060607"/>
                </a:solidFill>
                <a:effectLst/>
                <a:latin typeface="-apple-system"/>
              </a:rPr>
              <a:t>指令与路径的一致性问题</a:t>
            </a:r>
            <a:r>
              <a:rPr lang="zh-CN" altLang="en-US" b="0" i="0" dirty="0">
                <a:solidFill>
                  <a:srgbClr val="060607"/>
                </a:solidFill>
                <a:effectLst/>
                <a:latin typeface="-apple-system"/>
              </a:rPr>
              <a:t>：在</a:t>
            </a:r>
            <a:r>
              <a:rPr lang="en-US" altLang="zh-CN" b="0" i="0" dirty="0">
                <a:solidFill>
                  <a:srgbClr val="060607"/>
                </a:solidFill>
                <a:effectLst/>
                <a:latin typeface="-apple-system"/>
              </a:rPr>
              <a:t>VLN</a:t>
            </a:r>
            <a:r>
              <a:rPr lang="zh-CN" altLang="en-US" b="0" i="0" dirty="0">
                <a:solidFill>
                  <a:srgbClr val="060607"/>
                </a:solidFill>
                <a:effectLst/>
                <a:latin typeface="-apple-system"/>
              </a:rPr>
              <a:t>中，每一条指令与路径基本一致，导致模型没法从头开始学习。每条指令仅部分地描绘了轨迹，在不以视觉状态为基础的情况下，解释指令可能会很含糊。</a:t>
            </a:r>
          </a:p>
          <a:p>
            <a:pPr algn="l">
              <a:buFont typeface="+mj-lt"/>
              <a:buAutoNum type="arabicPeriod"/>
            </a:pPr>
            <a:r>
              <a:rPr lang="zh-CN" altLang="en-US" b="1" i="0" dirty="0">
                <a:solidFill>
                  <a:srgbClr val="060607"/>
                </a:solidFill>
                <a:effectLst/>
                <a:latin typeface="-apple-system"/>
              </a:rPr>
              <a:t>指令解析与地标关联</a:t>
            </a:r>
            <a:r>
              <a:rPr lang="zh-CN" altLang="en-US" b="0" i="0" dirty="0">
                <a:solidFill>
                  <a:srgbClr val="060607"/>
                </a:solidFill>
                <a:effectLst/>
                <a:latin typeface="-apple-system"/>
              </a:rPr>
              <a:t>：在</a:t>
            </a:r>
            <a:r>
              <a:rPr lang="en-US" altLang="zh-CN" b="0" i="0" dirty="0">
                <a:solidFill>
                  <a:srgbClr val="060607"/>
                </a:solidFill>
                <a:effectLst/>
                <a:latin typeface="-apple-system"/>
              </a:rPr>
              <a:t>VLN</a:t>
            </a:r>
            <a:r>
              <a:rPr lang="zh-CN" altLang="en-US" b="0" i="0" dirty="0">
                <a:solidFill>
                  <a:srgbClr val="060607"/>
                </a:solidFill>
                <a:effectLst/>
                <a:latin typeface="-apple-system"/>
              </a:rPr>
              <a:t>任务中，智能体需要解析自然语言指令，并识别出指令中提到的地标。然后，智能体需要将这些地标与实际环境中的视觉信息进行对齐。如果智能体无法正确地识别和关联地标，就会导致导航路径与指令不一致。</a:t>
            </a:r>
          </a:p>
          <a:p>
            <a:pPr algn="l">
              <a:buFont typeface="+mj-lt"/>
              <a:buAutoNum type="arabicPeriod"/>
            </a:pPr>
            <a:r>
              <a:rPr lang="zh-CN" altLang="en-US" b="1" i="0" dirty="0">
                <a:solidFill>
                  <a:srgbClr val="060607"/>
                </a:solidFill>
                <a:effectLst/>
                <a:latin typeface="-apple-system"/>
              </a:rPr>
              <a:t>动作要求的理解</a:t>
            </a:r>
            <a:r>
              <a:rPr lang="zh-CN" altLang="en-US" b="0" i="0" dirty="0">
                <a:solidFill>
                  <a:srgbClr val="060607"/>
                </a:solidFill>
                <a:effectLst/>
                <a:latin typeface="-apple-system"/>
              </a:rPr>
              <a:t>：除了地标之外，指令中还可能包含与地标相关的动作要求，例如“去到”、“经过”等。智能体需要理解这些动作要求，并在导航过程中执行相应的动作。如果智能体无法正确理解这些动作要求，可能会导致导航路径与指令不一致。</a:t>
            </a:r>
          </a:p>
          <a:p>
            <a:pPr algn="l">
              <a:buFont typeface="+mj-lt"/>
              <a:buAutoNum type="arabicPeriod"/>
            </a:pPr>
            <a:endParaRPr lang="en-US" altLang="zh-CN" b="0" i="0" dirty="0">
              <a:solidFill>
                <a:srgbClr val="060607"/>
              </a:solidFill>
              <a:effectLst/>
              <a:latin typeface="-apple-system"/>
            </a:endParaRPr>
          </a:p>
          <a:p>
            <a:pPr algn="l">
              <a:buFont typeface="+mj-lt"/>
              <a:buAutoNum type="arabicPeriod"/>
            </a:pPr>
            <a:endParaRPr lang="zh-CN" altLang="en-US" b="0" i="0" dirty="0">
              <a:solidFill>
                <a:srgbClr val="060607"/>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0176D025-9C82-4627-AC95-A731BB73F602}" type="slidenum">
              <a:rPr lang="zh-CN" altLang="en-US" smtClean="0"/>
              <a:t>3</a:t>
            </a:fld>
            <a:endParaRPr lang="zh-CN" altLang="en-US" dirty="0"/>
          </a:p>
        </p:txBody>
      </p:sp>
    </p:spTree>
    <p:extLst>
      <p:ext uri="{BB962C8B-B14F-4D97-AF65-F5344CB8AC3E}">
        <p14:creationId xmlns:p14="http://schemas.microsoft.com/office/powerpoint/2010/main" val="1607009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apple-system"/>
              </a:rPr>
              <a:t>1)   </a:t>
            </a:r>
            <a:r>
              <a:rPr lang="zh-CN" altLang="en-US" b="0" i="0" dirty="0">
                <a:effectLst/>
                <a:latin typeface="-apple-system"/>
              </a:rPr>
              <a:t>与能够执行粗略导航规划的</a:t>
            </a:r>
            <a:r>
              <a:rPr lang="en-US" altLang="zh-CN" b="0" i="0" dirty="0">
                <a:effectLst/>
                <a:latin typeface="-apple-system"/>
              </a:rPr>
              <a:t>AGI</a:t>
            </a:r>
            <a:r>
              <a:rPr lang="zh-CN" altLang="en-US" b="0" i="0" dirty="0">
                <a:effectLst/>
                <a:latin typeface="-apple-system"/>
              </a:rPr>
              <a:t>模型或所谓的导航通才相比，</a:t>
            </a:r>
            <a:r>
              <a:rPr lang="en-US" altLang="zh-CN" b="0" i="0" dirty="0" err="1">
                <a:effectLst/>
                <a:latin typeface="-apple-system"/>
              </a:rPr>
              <a:t>NaVid</a:t>
            </a:r>
            <a:r>
              <a:rPr lang="zh-CN" altLang="en-US" b="0" i="0" dirty="0">
                <a:effectLst/>
                <a:latin typeface="-apple-system"/>
              </a:rPr>
              <a:t>是一种实用的视觉</a:t>
            </a:r>
            <a:r>
              <a:rPr lang="en-US" altLang="zh-CN" b="0" i="0" dirty="0">
                <a:effectLst/>
                <a:latin typeface="-apple-system"/>
              </a:rPr>
              <a:t>-</a:t>
            </a:r>
            <a:r>
              <a:rPr lang="zh-CN" altLang="en-US" b="0" i="0" dirty="0">
                <a:effectLst/>
                <a:latin typeface="-apple-system"/>
              </a:rPr>
              <a:t>语言</a:t>
            </a:r>
            <a:r>
              <a:rPr lang="en-US" altLang="zh-CN" b="0" i="0" dirty="0">
                <a:effectLst/>
                <a:latin typeface="-apple-system"/>
              </a:rPr>
              <a:t>-</a:t>
            </a:r>
            <a:r>
              <a:rPr lang="zh-CN" altLang="en-US" b="0" i="0" dirty="0">
                <a:effectLst/>
                <a:latin typeface="-apple-system"/>
              </a:rPr>
              <a:t>动作（</a:t>
            </a:r>
            <a:r>
              <a:rPr lang="en-US" altLang="zh-CN" b="0" i="0" dirty="0">
                <a:effectLst/>
                <a:latin typeface="-apple-system"/>
              </a:rPr>
              <a:t>VLA</a:t>
            </a:r>
            <a:r>
              <a:rPr lang="zh-CN" altLang="en-US" b="0" i="0" dirty="0">
                <a:effectLst/>
                <a:latin typeface="-apple-system"/>
              </a:rPr>
              <a:t>）模型，其能够利用定量参数来推断可执行动作，移动距离和旋转角度。这使得</a:t>
            </a:r>
            <a:r>
              <a:rPr lang="en-US" altLang="zh-CN" b="0" i="0" dirty="0" err="1">
                <a:effectLst/>
                <a:latin typeface="-apple-system"/>
              </a:rPr>
              <a:t>NaVid</a:t>
            </a:r>
            <a:r>
              <a:rPr lang="zh-CN" altLang="en-US" b="0" i="0" dirty="0">
                <a:effectLst/>
                <a:latin typeface="-apple-system"/>
              </a:rPr>
              <a:t>可以在真实的世界中部署。</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apple-system"/>
              </a:rPr>
              <a:t>2</a:t>
            </a:r>
            <a:r>
              <a:rPr lang="zh-CN" altLang="en-US" b="0" i="0" dirty="0">
                <a:effectLst/>
                <a:latin typeface="-apple-system"/>
              </a:rPr>
              <a:t>）视觉显示与采用</a:t>
            </a:r>
            <a:r>
              <a:rPr lang="en-US" altLang="zh-CN" b="0" i="0" dirty="0">
                <a:effectLst/>
                <a:latin typeface="-apple-system"/>
              </a:rPr>
              <a:t>LLM</a:t>
            </a:r>
            <a:r>
              <a:rPr lang="zh-CN" altLang="en-US" b="0" i="0" dirty="0">
                <a:effectLst/>
                <a:latin typeface="-apple-system"/>
              </a:rPr>
              <a:t>作为规划器的</a:t>
            </a:r>
            <a:r>
              <a:rPr lang="en-US" altLang="zh-CN" b="0" i="0" dirty="0">
                <a:effectLst/>
                <a:latin typeface="-apple-system"/>
              </a:rPr>
              <a:t>VLN</a:t>
            </a:r>
            <a:r>
              <a:rPr lang="zh-CN" altLang="en-US" b="0" i="0" dirty="0">
                <a:effectLst/>
                <a:latin typeface="-apple-system"/>
              </a:rPr>
              <a:t>模型相比，</a:t>
            </a:r>
            <a:r>
              <a:rPr lang="en-US" altLang="zh-CN" b="0" i="0" dirty="0" err="1">
                <a:effectLst/>
                <a:latin typeface="-apple-system"/>
              </a:rPr>
              <a:t>NaVid</a:t>
            </a:r>
            <a:r>
              <a:rPr lang="zh-CN" altLang="en-US" b="0" i="0" dirty="0">
                <a:effectLst/>
                <a:latin typeface="-apple-system"/>
              </a:rPr>
              <a:t>采用了更真实的</a:t>
            </a:r>
            <a:r>
              <a:rPr lang="en-US" altLang="zh-CN" b="0" i="0" dirty="0">
                <a:effectLst/>
                <a:latin typeface="-apple-system"/>
              </a:rPr>
              <a:t>VLN</a:t>
            </a:r>
            <a:r>
              <a:rPr lang="zh-CN" altLang="en-US" b="0" i="0" dirty="0">
                <a:effectLst/>
                <a:latin typeface="-apple-system"/>
              </a:rPr>
              <a:t>建模。具体而言，</a:t>
            </a:r>
            <a:r>
              <a:rPr lang="en-US" altLang="zh-CN" b="0" i="0" dirty="0" err="1">
                <a:effectLst/>
                <a:latin typeface="-apple-system"/>
              </a:rPr>
              <a:t>NaVid</a:t>
            </a:r>
            <a:r>
              <a:rPr lang="zh-CN" altLang="en-US" b="0" i="0" dirty="0">
                <a:effectLst/>
                <a:latin typeface="-apple-system"/>
              </a:rPr>
              <a:t>在连续环境中直接推导出低级可执行动作，并以视频形式对视觉观察进行编码，这与之前在离散空间中对</a:t>
            </a:r>
            <a:r>
              <a:rPr lang="en-US" altLang="zh-CN" b="0" i="0" dirty="0">
                <a:effectLst/>
                <a:latin typeface="-apple-system"/>
              </a:rPr>
              <a:t>VLN</a:t>
            </a:r>
            <a:r>
              <a:rPr lang="zh-CN" altLang="en-US" b="0" i="0" dirty="0">
                <a:effectLst/>
                <a:latin typeface="-apple-system"/>
              </a:rPr>
              <a:t>进行建模的基于</a:t>
            </a:r>
            <a:r>
              <a:rPr lang="en-US" altLang="zh-CN" b="0" i="0" dirty="0">
                <a:effectLst/>
                <a:latin typeface="-apple-system"/>
              </a:rPr>
              <a:t>LLM</a:t>
            </a:r>
            <a:r>
              <a:rPr lang="zh-CN" altLang="en-US" b="0" i="0" dirty="0">
                <a:effectLst/>
                <a:latin typeface="-apple-system"/>
              </a:rPr>
              <a:t>的方法或使用文本描述对历史观察进行编码不同</a:t>
            </a:r>
            <a:endParaRPr lang="en-US" altLang="zh-CN" b="0" i="0" dirty="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effectLst/>
                <a:latin typeface="-apple-system"/>
              </a:rPr>
              <a:t>3)  </a:t>
            </a:r>
            <a:r>
              <a:rPr lang="zh-CN" altLang="en-US" b="0" i="0" dirty="0">
                <a:effectLst/>
                <a:latin typeface="-apple-system"/>
              </a:rPr>
              <a:t>与现有的专业化</a:t>
            </a:r>
            <a:r>
              <a:rPr lang="en-US" altLang="zh-CN" b="0" i="0" dirty="0">
                <a:effectLst/>
                <a:latin typeface="-apple-system"/>
              </a:rPr>
              <a:t>VLN</a:t>
            </a:r>
            <a:r>
              <a:rPr lang="zh-CN" altLang="en-US" b="0" i="0" dirty="0">
                <a:effectLst/>
                <a:latin typeface="-apple-system"/>
              </a:rPr>
              <a:t>模型不同，</a:t>
            </a:r>
            <a:r>
              <a:rPr lang="en-US" altLang="zh-CN" b="0" i="0" dirty="0" err="1">
                <a:effectLst/>
                <a:latin typeface="-apple-system"/>
              </a:rPr>
              <a:t>NaVid</a:t>
            </a:r>
            <a:r>
              <a:rPr lang="zh-CN" altLang="en-US" b="0" i="0" dirty="0">
                <a:effectLst/>
                <a:latin typeface="-apple-system"/>
              </a:rPr>
              <a:t>消除了对里程表数据、深度和地图的依赖，从而避免了里程表噪声或深度感知或导航地图中的域差异所带来的泛化挑战，使</a:t>
            </a:r>
            <a:r>
              <a:rPr lang="en-US" altLang="zh-CN" b="0" i="0" dirty="0" err="1">
                <a:effectLst/>
                <a:latin typeface="-apple-system"/>
              </a:rPr>
              <a:t>NaVid</a:t>
            </a:r>
            <a:r>
              <a:rPr lang="zh-CN" altLang="en-US" b="0" i="0" dirty="0">
                <a:effectLst/>
                <a:latin typeface="-apple-system"/>
              </a:rPr>
              <a:t>易于部署。</a:t>
            </a:r>
            <a:endParaRPr lang="zh-CN" altLang="en-US" dirty="0"/>
          </a:p>
          <a:p>
            <a:r>
              <a:rPr lang="zh-CN" altLang="en-US" b="0" i="0" dirty="0">
                <a:effectLst/>
                <a:latin typeface="-apple-system"/>
              </a:rPr>
              <a:t>我们用两种标记来表示机器人视觉观察中的每一帧。第一种由提取与给定指令特别相关的视觉特征的指令查询令牌组成。另一种包括全局编码细粒度视觉信息的指令不可知令牌，其中令牌数量确定编码特征的粒度。</a:t>
            </a:r>
            <a:endParaRPr lang="en-US" altLang="zh-CN" b="0" i="0" dirty="0">
              <a:effectLst/>
              <a:latin typeface="-apple-system"/>
            </a:endParaRPr>
          </a:p>
          <a:p>
            <a:r>
              <a:rPr lang="zh-CN" altLang="en-US" b="0" i="0" dirty="0">
                <a:solidFill>
                  <a:srgbClr val="060607"/>
                </a:solidFill>
                <a:effectLst/>
                <a:latin typeface="-apple-system"/>
              </a:rPr>
              <a:t>指令无关标记的应用是为了提供更全面的上下文信息。例如，当机器人需要导航到一个特定位置时，它不仅需要识别与指令直接相关的特征（如特定的颜色或形状），还需要理解周围的环境，以便避开障碍物或找到正确的路径。指令无关标记使得机器人能够捕捉到这些额外的视觉信息，从而提高其在复杂环境中的导航能力。</a:t>
            </a:r>
            <a:endParaRPr lang="en-US" altLang="zh-CN" b="0" i="0" dirty="0">
              <a:solidFill>
                <a:srgbClr val="060607"/>
              </a:solidFill>
              <a:effectLst/>
              <a:latin typeface="-apple-system"/>
            </a:endParaRPr>
          </a:p>
          <a:p>
            <a:r>
              <a:rPr lang="zh-CN" altLang="en-US" b="0" i="0" dirty="0">
                <a:solidFill>
                  <a:srgbClr val="060607"/>
                </a:solidFill>
                <a:effectLst/>
                <a:latin typeface="-apple-system"/>
              </a:rPr>
              <a:t>指令无关标记与指令查询标记（</a:t>
            </a:r>
            <a:r>
              <a:rPr lang="en-US" altLang="zh-CN" b="0" i="0" dirty="0">
                <a:solidFill>
                  <a:srgbClr val="060607"/>
                </a:solidFill>
                <a:effectLst/>
                <a:latin typeface="-apple-system"/>
              </a:rPr>
              <a:t>instruction-queried tokens</a:t>
            </a:r>
            <a:r>
              <a:rPr lang="zh-CN" altLang="en-US" b="0" i="0" dirty="0">
                <a:solidFill>
                  <a:srgbClr val="060607"/>
                </a:solidFill>
                <a:effectLst/>
                <a:latin typeface="-apple-system"/>
              </a:rPr>
              <a:t>）一起工作，前者提供全局的视觉信息，而后者专注于与特定指令相关的特征。这种结合使用使得机器人视觉系统能够既关注于执行特定任务所需的关键视觉信息，又能保持对周围环境的广泛感知。</a:t>
            </a:r>
            <a:endParaRPr lang="en-US" altLang="zh-CN" b="0" i="0" dirty="0">
              <a:effectLst/>
              <a:latin typeface="-apple-system"/>
            </a:endParaRPr>
          </a:p>
          <a:p>
            <a:r>
              <a:rPr lang="zh-CN" altLang="en-US" b="0" i="0" dirty="0">
                <a:effectLst/>
                <a:latin typeface="-apple-system"/>
              </a:rPr>
              <a:t>因为它不涉及其它信息，深度、里程表数据或地图。如果以正确的方式加以利用，它将有助于减轻里程表噪声和先前</a:t>
            </a:r>
            <a:r>
              <a:rPr lang="en-US" altLang="zh-CN" b="0" i="0" dirty="0">
                <a:effectLst/>
                <a:latin typeface="-apple-system"/>
              </a:rPr>
              <a:t>VLN</a:t>
            </a:r>
            <a:r>
              <a:rPr lang="zh-CN" altLang="en-US" b="0" i="0" dirty="0">
                <a:effectLst/>
                <a:latin typeface="-apple-system"/>
              </a:rPr>
              <a:t>工作的深度感知或导航地图中的域差异所导致的泛化问题。</a:t>
            </a:r>
            <a:endParaRPr lang="zh-CN" alt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060607"/>
                </a:solidFill>
                <a:effectLst/>
                <a:latin typeface="-apple-system"/>
              </a:rPr>
              <a:t>1 VLN</a:t>
            </a:r>
            <a:r>
              <a:rPr lang="zh-CN" altLang="en-US" b="0" i="0" dirty="0">
                <a:solidFill>
                  <a:srgbClr val="060607"/>
                </a:solidFill>
                <a:effectLst/>
                <a:latin typeface="-apple-system"/>
              </a:rPr>
              <a:t>任务涉及在未访问过的环境中，根据人类指令进行导航。在模拟环境中，智能体通过在预定义的导航图上的节点之间“传送”来做出决策。尽管这种方法效率较高，但直接将这些模型应用到现实世界的机器人应用中是不切实际的。</a:t>
            </a:r>
            <a:endParaRPr lang="en-US" altLang="zh-CN" b="0" i="0" dirty="0">
              <a:solidFill>
                <a:srgbClr val="060607"/>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a:solidFill>
                  <a:srgbClr val="060607"/>
                </a:solidFill>
                <a:effectLst/>
                <a:latin typeface="-apple-system"/>
              </a:rPr>
              <a:t>2 </a:t>
            </a:r>
            <a:r>
              <a:rPr lang="zh-CN" altLang="en-US" b="0" i="0" dirty="0">
                <a:solidFill>
                  <a:srgbClr val="060607"/>
                </a:solidFill>
                <a:effectLst/>
                <a:latin typeface="-apple-system"/>
              </a:rPr>
              <a:t>为了解决这个问题，提出了在连续环境中的</a:t>
            </a:r>
            <a:r>
              <a:rPr lang="en-US" altLang="zh-CN" b="0" i="0" dirty="0">
                <a:solidFill>
                  <a:srgbClr val="060607"/>
                </a:solidFill>
                <a:effectLst/>
                <a:latin typeface="-apple-system"/>
              </a:rPr>
              <a:t>VLN</a:t>
            </a:r>
            <a:r>
              <a:rPr lang="zh-CN" altLang="en-US" b="0" i="0" dirty="0">
                <a:solidFill>
                  <a:srgbClr val="060607"/>
                </a:solidFill>
                <a:effectLst/>
                <a:latin typeface="-apple-system"/>
              </a:rPr>
              <a:t>（</a:t>
            </a:r>
            <a:r>
              <a:rPr lang="en-US" altLang="zh-CN" b="0" i="0" dirty="0">
                <a:solidFill>
                  <a:srgbClr val="060607"/>
                </a:solidFill>
                <a:effectLst/>
                <a:latin typeface="-apple-system"/>
              </a:rPr>
              <a:t>VLN-CE</a:t>
            </a:r>
            <a:r>
              <a:rPr lang="zh-CN" altLang="en-US" b="0" i="0" dirty="0">
                <a:solidFill>
                  <a:srgbClr val="060607"/>
                </a:solidFill>
                <a:effectLst/>
                <a:latin typeface="-apple-system"/>
              </a:rPr>
              <a:t>），允许智能体在模拟器中自由导航到任何无障碍空间，无论是通过预测低级控制信号还是从航点预测器估计的可导航子目标中选择。</a:t>
            </a:r>
            <a:endParaRPr lang="en-US" altLang="zh-CN" b="0" i="0" dirty="0">
              <a:solidFill>
                <a:srgbClr val="060607"/>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60607"/>
                </a:solidFill>
                <a:effectLst/>
                <a:latin typeface="-apple-system"/>
              </a:rPr>
              <a:t>介绍语言大模型可以提高智能性，视觉大模型可以提高泛化能力</a:t>
            </a:r>
            <a:endParaRPr lang="en-US" altLang="zh-CN" b="0" i="0" dirty="0">
              <a:solidFill>
                <a:srgbClr val="060607"/>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60607"/>
                </a:solidFill>
                <a:effectLst/>
                <a:latin typeface="-apple-system"/>
              </a:rPr>
              <a:t>尽管取得了很大进展，现有的</a:t>
            </a:r>
            <a:r>
              <a:rPr lang="en-US" altLang="zh-CN" b="0" i="0" dirty="0">
                <a:solidFill>
                  <a:srgbClr val="060607"/>
                </a:solidFill>
                <a:effectLst/>
                <a:latin typeface="-apple-system"/>
              </a:rPr>
              <a:t>VLN</a:t>
            </a:r>
            <a:r>
              <a:rPr lang="zh-CN" altLang="en-US" b="0" i="0" dirty="0">
                <a:solidFill>
                  <a:srgbClr val="060607"/>
                </a:solidFill>
                <a:effectLst/>
                <a:latin typeface="-apple-system"/>
              </a:rPr>
              <a:t>方法主要是在模拟环境中构建和评估的，这在很大程度上忽视了现实世界条件的复杂性和不可预测性。</a:t>
            </a:r>
            <a:r>
              <a:rPr lang="en-US" altLang="zh-CN" b="0" i="0" dirty="0">
                <a:solidFill>
                  <a:srgbClr val="060607"/>
                </a:solidFill>
                <a:effectLst/>
                <a:latin typeface="-apple-system"/>
              </a:rPr>
              <a:t>Sim-to-Real VLN</a:t>
            </a:r>
            <a:r>
              <a:rPr lang="zh-CN" altLang="en-US" b="0" i="0" dirty="0">
                <a:solidFill>
                  <a:srgbClr val="060607"/>
                </a:solidFill>
                <a:effectLst/>
                <a:latin typeface="-apple-system"/>
              </a:rPr>
              <a:t>转移是一个研究不足的话题，现有的文献表明，由于动作空间和视觉领域差异，性能可能会下降超过</a:t>
            </a:r>
            <a:r>
              <a:rPr lang="en-US" altLang="zh-CN" b="0" i="0" dirty="0">
                <a:solidFill>
                  <a:srgbClr val="060607"/>
                </a:solidFill>
                <a:effectLst/>
                <a:latin typeface="-apple-system"/>
              </a:rPr>
              <a:t>50%</a:t>
            </a:r>
            <a:r>
              <a:rPr lang="zh-CN" altLang="en-US" b="0" i="0" dirty="0">
                <a:solidFill>
                  <a:srgbClr val="060607"/>
                </a:solidFill>
                <a:effectLst/>
                <a:latin typeface="-apple-system"/>
              </a:rPr>
              <a:t>。</a:t>
            </a:r>
          </a:p>
          <a:p>
            <a:endParaRPr lang="zh-CN" altLang="en-US" dirty="0"/>
          </a:p>
        </p:txBody>
      </p:sp>
      <p:sp>
        <p:nvSpPr>
          <p:cNvPr id="4" name="灯片编号占位符 3"/>
          <p:cNvSpPr>
            <a:spLocks noGrp="1"/>
          </p:cNvSpPr>
          <p:nvPr>
            <p:ph type="sldNum" sz="quarter" idx="5"/>
          </p:nvPr>
        </p:nvSpPr>
        <p:spPr/>
        <p:txBody>
          <a:bodyPr/>
          <a:lstStyle/>
          <a:p>
            <a:fld id="{0176D025-9C82-4627-AC95-A731BB73F602}" type="slidenum">
              <a:rPr lang="zh-CN" altLang="en-US" smtClean="0"/>
              <a:t>4</a:t>
            </a:fld>
            <a:endParaRPr lang="zh-CN" altLang="en-US" dirty="0"/>
          </a:p>
        </p:txBody>
      </p:sp>
    </p:spTree>
    <p:extLst>
      <p:ext uri="{BB962C8B-B14F-4D97-AF65-F5344CB8AC3E}">
        <p14:creationId xmlns:p14="http://schemas.microsoft.com/office/powerpoint/2010/main" val="802284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60607"/>
                </a:solidFill>
                <a:effectLst/>
                <a:latin typeface="-apple-system"/>
              </a:rPr>
              <a:t>语言信息通过查询生成器转换成系统可以理解或者执行的查询，再通过</a:t>
            </a:r>
            <a:r>
              <a:rPr lang="en-US" altLang="zh-CN" b="0" i="0" dirty="0">
                <a:solidFill>
                  <a:srgbClr val="060607"/>
                </a:solidFill>
                <a:effectLst/>
                <a:latin typeface="-apple-system"/>
              </a:rPr>
              <a:t>Observation Encoder</a:t>
            </a:r>
            <a:r>
              <a:rPr lang="zh-CN" altLang="en-US" b="0" i="0" dirty="0">
                <a:solidFill>
                  <a:srgbClr val="060607"/>
                </a:solidFill>
                <a:effectLst/>
                <a:latin typeface="-apple-system"/>
              </a:rPr>
              <a:t>。为计算机解码的时候提供必要的上下文信息。</a:t>
            </a:r>
            <a:endParaRPr lang="en-US" altLang="zh-CN" b="0" i="0" dirty="0">
              <a:solidFill>
                <a:srgbClr val="060607"/>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60607"/>
                </a:solidFill>
                <a:effectLst/>
                <a:latin typeface="-apple-system"/>
              </a:rPr>
              <a:t>视觉信息通过视觉编码产生二维矩阵，进行网络池化，分割出特征信息</a:t>
            </a:r>
            <a:endParaRPr lang="en-US" altLang="zh-CN" b="0" i="0" dirty="0">
              <a:solidFill>
                <a:srgbClr val="060607"/>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60607"/>
                </a:solidFill>
                <a:effectLst/>
                <a:latin typeface="-apple-system"/>
              </a:rPr>
              <a:t>两相交互后，图像信息与文本信息产生命中，产生指令查询标记，未命中产生指令无关标记，但是这个无关标记是有明显特征的。</a:t>
            </a:r>
          </a:p>
          <a:p>
            <a:endParaRPr lang="zh-CN" altLang="en-US" dirty="0"/>
          </a:p>
        </p:txBody>
      </p:sp>
      <p:sp>
        <p:nvSpPr>
          <p:cNvPr id="4" name="灯片编号占位符 3"/>
          <p:cNvSpPr>
            <a:spLocks noGrp="1"/>
          </p:cNvSpPr>
          <p:nvPr>
            <p:ph type="sldNum" sz="quarter" idx="5"/>
          </p:nvPr>
        </p:nvSpPr>
        <p:spPr/>
        <p:txBody>
          <a:bodyPr/>
          <a:lstStyle/>
          <a:p>
            <a:fld id="{0176D025-9C82-4627-AC95-A731BB73F602}" type="slidenum">
              <a:rPr lang="zh-CN" altLang="en-US" smtClean="0"/>
              <a:t>5</a:t>
            </a:fld>
            <a:endParaRPr lang="zh-CN" altLang="en-US" dirty="0"/>
          </a:p>
        </p:txBody>
      </p:sp>
    </p:spTree>
    <p:extLst>
      <p:ext uri="{BB962C8B-B14F-4D97-AF65-F5344CB8AC3E}">
        <p14:creationId xmlns:p14="http://schemas.microsoft.com/office/powerpoint/2010/main" val="28321290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err="1">
                <a:effectLst/>
                <a:latin typeface="-apple-system"/>
              </a:rPr>
              <a:t>NaVid</a:t>
            </a:r>
            <a:r>
              <a:rPr lang="zh-CN" altLang="en-US" b="0" i="0" dirty="0">
                <a:effectLst/>
                <a:latin typeface="-apple-system"/>
              </a:rPr>
              <a:t>基于</a:t>
            </a:r>
            <a:r>
              <a:rPr lang="en-US" altLang="zh-CN" b="0" i="0" dirty="0" err="1">
                <a:effectLst/>
                <a:latin typeface="-apple-system"/>
              </a:rPr>
              <a:t>LLaMA</a:t>
            </a:r>
            <a:r>
              <a:rPr lang="en-US" altLang="zh-CN" b="0" i="0" dirty="0">
                <a:effectLst/>
                <a:latin typeface="-apple-system"/>
              </a:rPr>
              <a:t>-VID </a:t>
            </a:r>
            <a:r>
              <a:rPr lang="zh-CN" altLang="en-US" b="0" i="0" dirty="0">
                <a:effectLst/>
                <a:latin typeface="-apple-system"/>
              </a:rPr>
              <a:t>的基础上构建</a:t>
            </a:r>
            <a:endParaRPr lang="en-US" altLang="zh-CN" b="0" i="0" dirty="0">
              <a:effectLst/>
              <a:latin typeface="-apple-system"/>
            </a:endParaRPr>
          </a:p>
          <a:p>
            <a:r>
              <a:rPr lang="zh-CN" altLang="en-US" b="0" i="0" dirty="0">
                <a:solidFill>
                  <a:srgbClr val="FFFFFF"/>
                </a:solidFill>
                <a:effectLst/>
                <a:latin typeface="-apple-system"/>
              </a:rPr>
              <a:t>对于每一帧</a:t>
            </a:r>
            <a:r>
              <a:rPr lang="en-US" altLang="zh-CN" b="0" i="0" dirty="0" err="1">
                <a:solidFill>
                  <a:srgbClr val="FFFFFF"/>
                </a:solidFill>
                <a:effectLst/>
                <a:latin typeface="-apple-system"/>
              </a:rPr>
              <a:t>xt</a:t>
            </a:r>
            <a:r>
              <a:rPr lang="zh-CN" altLang="en-US" b="0" i="0" dirty="0">
                <a:solidFill>
                  <a:srgbClr val="FFFFFF"/>
                </a:solidFill>
                <a:effectLst/>
                <a:latin typeface="-apple-system"/>
              </a:rPr>
              <a:t>，我们首先利用视觉编码器得到其视觉嵌入</a:t>
            </a:r>
            <a:r>
              <a:rPr lang="en-US" altLang="zh-CN" b="0" i="0" dirty="0" err="1">
                <a:solidFill>
                  <a:srgbClr val="FFFFFF"/>
                </a:solidFill>
                <a:effectLst/>
                <a:latin typeface="-apple-system"/>
              </a:rPr>
              <a:t>Xt</a:t>
            </a:r>
            <a:r>
              <a:rPr lang="en-US" altLang="zh-CN" b="0" i="0" dirty="0">
                <a:solidFill>
                  <a:srgbClr val="FFFFFF"/>
                </a:solidFill>
                <a:effectLst/>
                <a:latin typeface="-apple-system"/>
              </a:rPr>
              <a:t> ∈ </a:t>
            </a:r>
            <a:r>
              <a:rPr lang="en-US" altLang="zh-CN" b="0" i="0" dirty="0" err="1">
                <a:solidFill>
                  <a:srgbClr val="FFFFFF"/>
                </a:solidFill>
                <a:effectLst/>
                <a:latin typeface="-apple-system"/>
              </a:rPr>
              <a:t>RNx×C</a:t>
            </a:r>
            <a:r>
              <a:rPr lang="zh-CN" altLang="en-US" b="0" i="0" dirty="0">
                <a:solidFill>
                  <a:srgbClr val="FFFFFF"/>
                </a:solidFill>
                <a:effectLst/>
                <a:latin typeface="-apple-system"/>
              </a:rPr>
              <a:t>，其中</a:t>
            </a:r>
            <a:r>
              <a:rPr lang="en-US" altLang="zh-CN" b="0" i="0" dirty="0" err="1">
                <a:solidFill>
                  <a:srgbClr val="FFFFFF"/>
                </a:solidFill>
                <a:effectLst/>
                <a:latin typeface="-apple-system"/>
              </a:rPr>
              <a:t>Nx</a:t>
            </a:r>
            <a:r>
              <a:rPr lang="zh-CN" altLang="en-US" b="0" i="0" dirty="0">
                <a:solidFill>
                  <a:srgbClr val="FFFFFF"/>
                </a:solidFill>
                <a:effectLst/>
                <a:latin typeface="-apple-system"/>
              </a:rPr>
              <a:t>为面片数（</a:t>
            </a:r>
            <a:r>
              <a:rPr lang="en-US" altLang="zh-CN" b="0" i="0" dirty="0" err="1">
                <a:solidFill>
                  <a:srgbClr val="FFFFFF"/>
                </a:solidFill>
                <a:effectLst/>
                <a:latin typeface="-apple-system"/>
              </a:rPr>
              <a:t>Nx</a:t>
            </a:r>
            <a:r>
              <a:rPr lang="zh-CN" altLang="en-US" b="0" i="0" dirty="0">
                <a:solidFill>
                  <a:srgbClr val="FFFFFF"/>
                </a:solidFill>
                <a:effectLst/>
                <a:latin typeface="-apple-system"/>
              </a:rPr>
              <a:t>设为</a:t>
            </a:r>
            <a:r>
              <a:rPr lang="en-US" altLang="zh-CN" b="0" i="0" dirty="0">
                <a:solidFill>
                  <a:srgbClr val="FFFFFF"/>
                </a:solidFill>
                <a:effectLst/>
                <a:latin typeface="-apple-system"/>
              </a:rPr>
              <a:t>256</a:t>
            </a:r>
            <a:r>
              <a:rPr lang="zh-CN" altLang="en-US" b="0" i="0" dirty="0">
                <a:solidFill>
                  <a:srgbClr val="FFFFFF"/>
                </a:solidFill>
                <a:effectLst/>
                <a:latin typeface="-apple-system"/>
              </a:rPr>
              <a:t>），</a:t>
            </a:r>
            <a:r>
              <a:rPr lang="en-US" altLang="zh-CN" b="0" i="0" dirty="0">
                <a:solidFill>
                  <a:srgbClr val="FFFFFF"/>
                </a:solidFill>
                <a:effectLst/>
                <a:latin typeface="-apple-system"/>
              </a:rPr>
              <a:t>C</a:t>
            </a:r>
            <a:r>
              <a:rPr lang="zh-CN" altLang="en-US" b="0" i="0" dirty="0">
                <a:solidFill>
                  <a:srgbClr val="FFFFFF"/>
                </a:solidFill>
                <a:effectLst/>
                <a:latin typeface="-apple-system"/>
              </a:rPr>
              <a:t>为嵌入维数。为了获得指令查询令牌，我们使用一个基于</a:t>
            </a:r>
            <a:r>
              <a:rPr lang="en-US" altLang="zh-CN" b="0" i="0" dirty="0" err="1">
                <a:solidFill>
                  <a:srgbClr val="FFFFFF"/>
                </a:solidFill>
                <a:effectLst/>
                <a:latin typeface="-apple-system"/>
              </a:rPr>
              <a:t>QFormer</a:t>
            </a:r>
            <a:r>
              <a:rPr lang="zh-CN" altLang="en-US" b="0" i="0" dirty="0">
                <a:solidFill>
                  <a:srgbClr val="FFFFFF"/>
                </a:solidFill>
                <a:effectLst/>
                <a:latin typeface="-apple-system"/>
              </a:rPr>
              <a:t>的查询生成器</a:t>
            </a:r>
            <a:r>
              <a:rPr lang="en-US" altLang="zh-CN" b="0" i="0" dirty="0">
                <a:solidFill>
                  <a:srgbClr val="FFFFFF"/>
                </a:solidFill>
                <a:effectLst/>
                <a:latin typeface="-apple-system"/>
              </a:rPr>
              <a:t>GQ</a:t>
            </a:r>
            <a:r>
              <a:rPr lang="zh-CN" altLang="en-US" b="0" i="0" dirty="0">
                <a:solidFill>
                  <a:srgbClr val="FFFFFF"/>
                </a:solidFill>
                <a:effectLst/>
                <a:latin typeface="-apple-system"/>
              </a:rPr>
              <a:t>生成指令查询</a:t>
            </a:r>
            <a:r>
              <a:rPr lang="en-US" altLang="zh-CN" b="0" i="0" dirty="0">
                <a:solidFill>
                  <a:srgbClr val="FFFFFF"/>
                </a:solidFill>
                <a:effectLst/>
                <a:latin typeface="-apple-system"/>
              </a:rPr>
              <a:t>Qt ∈ RM×C</a:t>
            </a:r>
            <a:r>
              <a:rPr lang="zh-CN" altLang="en-US" b="0" i="0" dirty="0">
                <a:solidFill>
                  <a:srgbClr val="FFFFFF"/>
                </a:solidFill>
                <a:effectLst/>
                <a:latin typeface="-apple-system"/>
              </a:rPr>
              <a:t>，其中</a:t>
            </a:r>
            <a:r>
              <a:rPr lang="en-US" altLang="zh-CN" b="0" i="0" dirty="0">
                <a:solidFill>
                  <a:srgbClr val="FFFFFF"/>
                </a:solidFill>
                <a:effectLst/>
                <a:latin typeface="-apple-system"/>
              </a:rPr>
              <a:t>M</a:t>
            </a:r>
            <a:r>
              <a:rPr lang="zh-CN" altLang="en-US" b="0" i="0" dirty="0">
                <a:solidFill>
                  <a:srgbClr val="FFFFFF"/>
                </a:solidFill>
                <a:effectLst/>
                <a:latin typeface="-apple-system"/>
              </a:rPr>
              <a:t>表示每帧查询的数目，</a:t>
            </a:r>
            <a:r>
              <a:rPr lang="en-US" altLang="zh-CN" b="0" i="0" dirty="0">
                <a:solidFill>
                  <a:srgbClr val="FFFFFF"/>
                </a:solidFill>
                <a:effectLst/>
                <a:latin typeface="-apple-system"/>
              </a:rPr>
              <a:t>C</a:t>
            </a:r>
            <a:r>
              <a:rPr lang="zh-CN" altLang="en-US" b="0" i="0" dirty="0">
                <a:solidFill>
                  <a:srgbClr val="FFFFFF"/>
                </a:solidFill>
                <a:effectLst/>
                <a:latin typeface="-apple-system"/>
              </a:rPr>
              <a:t>表示每个查询的维数</a:t>
            </a:r>
            <a:r>
              <a:rPr lang="en-US" altLang="zh-CN" b="0" i="0" dirty="0">
                <a:solidFill>
                  <a:srgbClr val="FFFFFF"/>
                </a:solidFill>
                <a:effectLst/>
                <a:latin typeface="-apple-system"/>
              </a:rPr>
              <a:t>EQ</a:t>
            </a:r>
          </a:p>
          <a:p>
            <a:r>
              <a:rPr lang="en-US" altLang="zh-CN" b="0" i="0" dirty="0" err="1">
                <a:solidFill>
                  <a:srgbClr val="FFFFFF"/>
                </a:solidFill>
                <a:effectLst/>
                <a:latin typeface="-apple-system"/>
              </a:rPr>
              <a:t>Softmax</a:t>
            </a:r>
            <a:r>
              <a:rPr lang="zh-CN" altLang="en-US" b="0" i="0" dirty="0">
                <a:solidFill>
                  <a:srgbClr val="FFFFFF"/>
                </a:solidFill>
                <a:effectLst/>
                <a:latin typeface="-apple-system"/>
              </a:rPr>
              <a:t>作为激活函数，将帧嵌入与指令查询矩阵转化为概率分布，表明一种注意力分布。</a:t>
            </a:r>
            <a:endParaRPr lang="en-US" altLang="zh-CN" b="0" i="0" dirty="0">
              <a:solidFill>
                <a:srgbClr val="FFFFFF"/>
              </a:solidFill>
              <a:effectLst/>
              <a:latin typeface="-apple-system"/>
            </a:endParaRPr>
          </a:p>
          <a:p>
            <a:r>
              <a:rPr lang="zh-CN" altLang="en-US" b="0" i="0" dirty="0">
                <a:solidFill>
                  <a:srgbClr val="FFFFFF"/>
                </a:solidFill>
                <a:effectLst/>
                <a:latin typeface="-apple-system"/>
              </a:rPr>
              <a:t>在池化层对帧嵌入加权归一，</a:t>
            </a:r>
            <a:r>
              <a:rPr lang="zh-CN" altLang="en-US" b="0" i="0" dirty="0">
                <a:solidFill>
                  <a:srgbClr val="060607"/>
                </a:solidFill>
                <a:effectLst/>
                <a:latin typeface="-apple-system"/>
              </a:rPr>
              <a:t>以反映指令查询的重要性</a:t>
            </a:r>
            <a:endParaRPr lang="en-US" altLang="zh-CN" b="0" i="0" dirty="0">
              <a:solidFill>
                <a:srgbClr val="060607"/>
              </a:solidFill>
              <a:effectLst/>
              <a:latin typeface="-apple-system"/>
            </a:endParaRPr>
          </a:p>
          <a:p>
            <a:r>
              <a:rPr lang="zh-CN" altLang="en-US" b="0" i="0" dirty="0">
                <a:solidFill>
                  <a:srgbClr val="060607"/>
                </a:solidFill>
                <a:effectLst/>
                <a:latin typeface="-apple-system"/>
              </a:rPr>
              <a:t>它是一个线性变换，用于将池化后的结果从视觉嵌入空间映射到指令查询空间，捕捉了视觉信息中与指令最相关的特征，并且这些特征被加权平均，以形成一个综合的视觉表示，这个表示可以用来指导后续的任务。</a:t>
            </a:r>
            <a:endParaRPr lang="en-US" altLang="zh-CN" b="0" i="0" dirty="0">
              <a:solidFill>
                <a:srgbClr val="060607"/>
              </a:solidFill>
              <a:effectLst/>
              <a:latin typeface="-apple-system"/>
            </a:endParaRPr>
          </a:p>
          <a:p>
            <a:r>
              <a:rPr lang="zh-CN" altLang="en-US" b="0" i="0" dirty="0">
                <a:effectLst/>
                <a:latin typeface="-apple-system"/>
              </a:rPr>
              <a:t>而</a:t>
            </a:r>
            <a:r>
              <a:rPr lang="en-US" altLang="zh-CN" b="0" i="0" dirty="0" err="1">
                <a:effectLst/>
                <a:latin typeface="-apple-system"/>
              </a:rPr>
              <a:t>NaVid</a:t>
            </a:r>
            <a:r>
              <a:rPr lang="zh-CN" altLang="en-US" b="0" i="0" dirty="0">
                <a:effectLst/>
                <a:latin typeface="-apple-system"/>
              </a:rPr>
              <a:t>需要为机器人计划可执行的操作。因此，我们在这里采用了网格池，以使指令不可知令牌能够保留足够的几何信息，从而使</a:t>
            </a:r>
            <a:r>
              <a:rPr lang="en-US" altLang="zh-CN" b="0" i="0" dirty="0" err="1">
                <a:effectLst/>
                <a:latin typeface="-apple-system"/>
              </a:rPr>
              <a:t>NaVid</a:t>
            </a:r>
            <a:r>
              <a:rPr lang="zh-CN" altLang="en-US" b="0" i="0" dirty="0">
                <a:effectLst/>
                <a:latin typeface="-apple-system"/>
              </a:rPr>
              <a:t>中的</a:t>
            </a:r>
            <a:r>
              <a:rPr lang="en-US" altLang="zh-CN" b="0" i="0" dirty="0">
                <a:effectLst/>
                <a:latin typeface="-apple-system"/>
              </a:rPr>
              <a:t>LLM</a:t>
            </a:r>
            <a:r>
              <a:rPr lang="zh-CN" altLang="en-US" b="0" i="0" dirty="0">
                <a:effectLst/>
                <a:latin typeface="-apple-system"/>
              </a:rPr>
              <a:t>具有足够的上下文来推理机器人动作的定量参数</a:t>
            </a:r>
            <a:endParaRPr lang="en-US" altLang="zh-CN" b="0" i="0" dirty="0">
              <a:solidFill>
                <a:srgbClr val="FFFFFF"/>
              </a:solidFill>
              <a:effectLst/>
              <a:latin typeface="-apple-system"/>
            </a:endParaRPr>
          </a:p>
          <a:p>
            <a:endParaRPr lang="en-US" altLang="zh-CN" b="0" i="0" dirty="0">
              <a:solidFill>
                <a:srgbClr val="FFFFFF"/>
              </a:solidFill>
              <a:effectLst/>
              <a:latin typeface="-apple-system"/>
            </a:endParaRPr>
          </a:p>
        </p:txBody>
      </p:sp>
      <p:sp>
        <p:nvSpPr>
          <p:cNvPr id="4" name="灯片编号占位符 3"/>
          <p:cNvSpPr>
            <a:spLocks noGrp="1"/>
          </p:cNvSpPr>
          <p:nvPr>
            <p:ph type="sldNum" sz="quarter" idx="5"/>
          </p:nvPr>
        </p:nvSpPr>
        <p:spPr/>
        <p:txBody>
          <a:bodyPr/>
          <a:lstStyle/>
          <a:p>
            <a:fld id="{0176D025-9C82-4627-AC95-A731BB73F602}" type="slidenum">
              <a:rPr lang="zh-CN" altLang="en-US" smtClean="0"/>
              <a:t>6</a:t>
            </a:fld>
            <a:endParaRPr lang="zh-CN" altLang="en-US" dirty="0"/>
          </a:p>
        </p:txBody>
      </p:sp>
    </p:spTree>
    <p:extLst>
      <p:ext uri="{BB962C8B-B14F-4D97-AF65-F5344CB8AC3E}">
        <p14:creationId xmlns:p14="http://schemas.microsoft.com/office/powerpoint/2010/main" val="24379460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60607"/>
                </a:solidFill>
                <a:effectLst/>
                <a:latin typeface="-apple-system"/>
              </a:rPr>
              <a:t>受到</a:t>
            </a:r>
            <a:r>
              <a:rPr lang="en-US" altLang="zh-CN" b="0" i="0" dirty="0">
                <a:solidFill>
                  <a:srgbClr val="060607"/>
                </a:solidFill>
                <a:effectLst/>
                <a:latin typeface="-apple-system"/>
              </a:rPr>
              <a:t>Dagger</a:t>
            </a:r>
            <a:r>
              <a:rPr lang="zh-CN" altLang="en-US" b="0" i="0" dirty="0">
                <a:solidFill>
                  <a:srgbClr val="060607"/>
                </a:solidFill>
                <a:effectLst/>
                <a:latin typeface="-apple-system"/>
              </a:rPr>
              <a:t>技术（一种模仿学习技术）的启发，该技术通过将代理在环境中的实际操作反馈回训练循环来提高策略的性能。</a:t>
            </a:r>
            <a:endParaRPr lang="en-US" altLang="zh-CN" b="0" i="0" dirty="0">
              <a:solidFill>
                <a:srgbClr val="060607"/>
              </a:solidFill>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60607"/>
                </a:solidFill>
                <a:effectLst/>
                <a:latin typeface="-apple-system"/>
              </a:rPr>
              <a:t>通过这种方式，</a:t>
            </a:r>
            <a:r>
              <a:rPr lang="en-US" altLang="zh-CN" b="0" i="0" dirty="0" err="1">
                <a:solidFill>
                  <a:srgbClr val="060607"/>
                </a:solidFill>
                <a:effectLst/>
                <a:latin typeface="-apple-system"/>
              </a:rPr>
              <a:t>NaVid</a:t>
            </a:r>
            <a:r>
              <a:rPr lang="zh-CN" altLang="en-US" b="0" i="0" dirty="0">
                <a:solidFill>
                  <a:srgbClr val="060607"/>
                </a:solidFill>
                <a:effectLst/>
                <a:latin typeface="-apple-system"/>
              </a:rPr>
              <a:t>不仅学习了最优的导航策略，还学习了如何应对非理想情况，从而提高了策略的鲁棒性。</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60607"/>
                </a:solidFill>
                <a:effectLst/>
                <a:latin typeface="-apple-system"/>
              </a:rPr>
              <a:t>结合预言和非预言轨迹的训练数据有助于</a:t>
            </a:r>
            <a:r>
              <a:rPr lang="en-US" altLang="zh-CN" b="0" i="0" dirty="0" err="1">
                <a:solidFill>
                  <a:srgbClr val="060607"/>
                </a:solidFill>
                <a:effectLst/>
                <a:latin typeface="-apple-system"/>
              </a:rPr>
              <a:t>NaVid</a:t>
            </a:r>
            <a:r>
              <a:rPr lang="zh-CN" altLang="en-US" b="0" i="0" dirty="0">
                <a:solidFill>
                  <a:srgbClr val="060607"/>
                </a:solidFill>
                <a:effectLst/>
                <a:latin typeface="-apple-system"/>
              </a:rPr>
              <a:t>更好地泛化到新场景或现实世界，因为它接触到了更多样化的数据。</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b="0" i="0" dirty="0">
              <a:solidFill>
                <a:srgbClr val="060607"/>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0176D025-9C82-4627-AC95-A731BB73F602}" type="slidenum">
              <a:rPr lang="zh-CN" altLang="en-US" smtClean="0"/>
              <a:t>8</a:t>
            </a:fld>
            <a:endParaRPr lang="zh-CN" altLang="en-US" dirty="0"/>
          </a:p>
        </p:txBody>
      </p:sp>
    </p:spTree>
    <p:extLst>
      <p:ext uri="{BB962C8B-B14F-4D97-AF65-F5344CB8AC3E}">
        <p14:creationId xmlns:p14="http://schemas.microsoft.com/office/powerpoint/2010/main" val="10813853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dirty="0" err="1">
                <a:solidFill>
                  <a:srgbClr val="060607"/>
                </a:solidFill>
                <a:effectLst/>
                <a:latin typeface="-apple-system"/>
              </a:rPr>
              <a:t>NaVid</a:t>
            </a:r>
            <a:r>
              <a:rPr lang="zh-CN" altLang="en-US" b="0" i="0" dirty="0">
                <a:solidFill>
                  <a:srgbClr val="060607"/>
                </a:solidFill>
                <a:effectLst/>
                <a:latin typeface="-apple-system"/>
              </a:rPr>
              <a:t>不仅进行</a:t>
            </a:r>
            <a:r>
              <a:rPr lang="en-US" altLang="zh-CN" b="0" i="0" dirty="0">
                <a:solidFill>
                  <a:srgbClr val="060607"/>
                </a:solidFill>
                <a:effectLst/>
                <a:latin typeface="-apple-system"/>
              </a:rPr>
              <a:t>VLN-CE</a:t>
            </a:r>
            <a:r>
              <a:rPr lang="zh-CN" altLang="en-US" b="0" i="0" dirty="0">
                <a:solidFill>
                  <a:srgbClr val="060607"/>
                </a:solidFill>
                <a:effectLst/>
                <a:latin typeface="-apple-system"/>
              </a:rPr>
              <a:t>行动规划的训练，还结合了两个辅助任务，以提高其对环境的精确理解和遵循给定指令的能力。</a:t>
            </a:r>
          </a:p>
          <a:p>
            <a:r>
              <a:rPr lang="en-US" altLang="zh-CN" b="1" i="0" dirty="0">
                <a:solidFill>
                  <a:srgbClr val="060607"/>
                </a:solidFill>
                <a:effectLst/>
                <a:latin typeface="-apple-system"/>
              </a:rPr>
              <a:t>1 </a:t>
            </a:r>
            <a:r>
              <a:rPr lang="zh-CN" altLang="en-US" b="1" i="0" dirty="0">
                <a:solidFill>
                  <a:srgbClr val="060607"/>
                </a:solidFill>
                <a:effectLst/>
                <a:latin typeface="-apple-system"/>
              </a:rPr>
              <a:t>环境理解辅助任务 </a:t>
            </a:r>
            <a:r>
              <a:rPr lang="en-US" altLang="zh-CN" b="1" i="0" dirty="0">
                <a:solidFill>
                  <a:srgbClr val="060607"/>
                </a:solidFill>
                <a:effectLst/>
                <a:latin typeface="-apple-system"/>
              </a:rPr>
              <a:t>- </a:t>
            </a:r>
            <a:r>
              <a:rPr lang="zh-CN" altLang="en-US" b="1" i="0" dirty="0">
                <a:solidFill>
                  <a:srgbClr val="060607"/>
                </a:solidFill>
                <a:effectLst/>
                <a:latin typeface="-apple-system"/>
              </a:rPr>
              <a:t>指令推理</a:t>
            </a:r>
            <a:endParaRPr lang="en-US" altLang="zh-CN" b="1" i="0" dirty="0">
              <a:solidFill>
                <a:srgbClr val="060607"/>
              </a:solidFill>
              <a:effectLst/>
              <a:latin typeface="-apple-system"/>
            </a:endParaRPr>
          </a:p>
          <a:p>
            <a:r>
              <a:rPr lang="en-US" altLang="zh-CN" b="1" i="0" dirty="0">
                <a:solidFill>
                  <a:srgbClr val="060607"/>
                </a:solidFill>
                <a:effectLst/>
                <a:latin typeface="-apple-system"/>
              </a:rPr>
              <a:t>2 </a:t>
            </a:r>
            <a:r>
              <a:rPr lang="zh-CN" altLang="en-US" b="1" i="0" dirty="0">
                <a:solidFill>
                  <a:srgbClr val="060607"/>
                </a:solidFill>
                <a:effectLst/>
                <a:latin typeface="-apple-system"/>
              </a:rPr>
              <a:t>指令推理任务的数据和示例</a:t>
            </a:r>
            <a:endParaRPr lang="en-US" altLang="zh-CN" b="1" i="0" dirty="0">
              <a:solidFill>
                <a:srgbClr val="060607"/>
              </a:solidFill>
              <a:effectLst/>
              <a:latin typeface="-apple-system"/>
            </a:endParaRPr>
          </a:p>
          <a:p>
            <a:r>
              <a:rPr lang="en-US" altLang="zh-CN" b="1" i="0" dirty="0">
                <a:solidFill>
                  <a:srgbClr val="060607"/>
                </a:solidFill>
                <a:effectLst/>
                <a:latin typeface="-apple-system"/>
              </a:rPr>
              <a:t>3 </a:t>
            </a:r>
            <a:r>
              <a:rPr lang="zh-CN" altLang="en-US" b="1" i="0" dirty="0">
                <a:solidFill>
                  <a:srgbClr val="060607"/>
                </a:solidFill>
                <a:effectLst/>
                <a:latin typeface="-apple-system"/>
              </a:rPr>
              <a:t>指令遵循和抗遗忘辅助任务 </a:t>
            </a:r>
            <a:r>
              <a:rPr lang="en-US" altLang="zh-CN" b="1" i="0" dirty="0">
                <a:solidFill>
                  <a:srgbClr val="060607"/>
                </a:solidFill>
                <a:effectLst/>
                <a:latin typeface="-apple-system"/>
              </a:rPr>
              <a:t>- </a:t>
            </a:r>
            <a:r>
              <a:rPr lang="zh-CN" altLang="en-US" b="1" i="0" dirty="0">
                <a:solidFill>
                  <a:srgbClr val="060607"/>
                </a:solidFill>
                <a:effectLst/>
                <a:latin typeface="-apple-system"/>
              </a:rPr>
              <a:t>视频基础问答</a:t>
            </a:r>
            <a:endParaRPr lang="en-US" altLang="zh-CN" b="1" i="0" dirty="0">
              <a:solidFill>
                <a:srgbClr val="060607"/>
              </a:solidFill>
              <a:effectLst/>
              <a:latin typeface="-apple-system"/>
            </a:endParaRPr>
          </a:p>
          <a:p>
            <a:endParaRPr lang="zh-CN" altLang="en-US" dirty="0"/>
          </a:p>
        </p:txBody>
      </p:sp>
      <p:sp>
        <p:nvSpPr>
          <p:cNvPr id="4" name="灯片编号占位符 3"/>
          <p:cNvSpPr>
            <a:spLocks noGrp="1"/>
          </p:cNvSpPr>
          <p:nvPr>
            <p:ph type="sldNum" sz="quarter" idx="5"/>
          </p:nvPr>
        </p:nvSpPr>
        <p:spPr/>
        <p:txBody>
          <a:bodyPr/>
          <a:lstStyle/>
          <a:p>
            <a:fld id="{0176D025-9C82-4627-AC95-A731BB73F602}" type="slidenum">
              <a:rPr lang="zh-CN" altLang="en-US" smtClean="0"/>
              <a:t>9</a:t>
            </a:fld>
            <a:endParaRPr lang="zh-CN" altLang="en-US" dirty="0"/>
          </a:p>
        </p:txBody>
      </p:sp>
    </p:spTree>
    <p:extLst>
      <p:ext uri="{BB962C8B-B14F-4D97-AF65-F5344CB8AC3E}">
        <p14:creationId xmlns:p14="http://schemas.microsoft.com/office/powerpoint/2010/main" val="1172143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mj-lt"/>
              <a:buAutoNum type="arabicPeriod"/>
            </a:pPr>
            <a:r>
              <a:rPr lang="en-US" altLang="zh-CN" b="1" i="0" dirty="0">
                <a:solidFill>
                  <a:srgbClr val="060607"/>
                </a:solidFill>
                <a:effectLst/>
                <a:latin typeface="-apple-system"/>
              </a:rPr>
              <a:t>SPL</a:t>
            </a:r>
            <a:r>
              <a:rPr lang="zh-CN" altLang="en-US" b="1" i="0" dirty="0">
                <a:solidFill>
                  <a:srgbClr val="060607"/>
                </a:solidFill>
                <a:effectLst/>
                <a:latin typeface="-apple-system"/>
              </a:rPr>
              <a:t>（</a:t>
            </a:r>
            <a:r>
              <a:rPr lang="en-US" altLang="zh-CN" b="1" i="0" dirty="0">
                <a:solidFill>
                  <a:srgbClr val="060607"/>
                </a:solidFill>
                <a:effectLst/>
                <a:latin typeface="-apple-system"/>
              </a:rPr>
              <a:t>Success weighted by Path Length</a:t>
            </a:r>
            <a:r>
              <a:rPr lang="zh-CN" altLang="en-US" b="1" i="0" dirty="0">
                <a:solidFill>
                  <a:srgbClr val="060607"/>
                </a:solidFill>
                <a:effectLst/>
                <a:latin typeface="-apple-system"/>
              </a:rPr>
              <a:t>）</a:t>
            </a:r>
            <a:r>
              <a:rPr lang="zh-CN" altLang="en-US" b="0" i="0" dirty="0">
                <a:solidFill>
                  <a:srgbClr val="060607"/>
                </a:solidFill>
                <a:effectLst/>
                <a:latin typeface="-apple-system"/>
              </a:rPr>
              <a:t>： </a:t>
            </a:r>
            <a:r>
              <a:rPr lang="en-US" altLang="zh-CN" b="0" i="0" dirty="0">
                <a:solidFill>
                  <a:srgbClr val="060607"/>
                </a:solidFill>
                <a:effectLst/>
                <a:latin typeface="-apple-system"/>
              </a:rPr>
              <a:t>SPL</a:t>
            </a:r>
            <a:r>
              <a:rPr lang="zh-CN" altLang="en-US" b="0" i="0" dirty="0">
                <a:solidFill>
                  <a:srgbClr val="060607"/>
                </a:solidFill>
                <a:effectLst/>
                <a:latin typeface="-apple-system"/>
              </a:rPr>
              <a:t>是一个衡量成功率和路径长度的综合指标。它不仅考虑了代理是否成功到达目标位置，还考虑了代理到达目标所走的路径长度。</a:t>
            </a:r>
            <a:r>
              <a:rPr lang="en-US" altLang="zh-CN" b="0" i="0" dirty="0">
                <a:solidFill>
                  <a:srgbClr val="060607"/>
                </a:solidFill>
                <a:effectLst/>
                <a:latin typeface="-apple-system"/>
              </a:rPr>
              <a:t>SPL</a:t>
            </a:r>
            <a:r>
              <a:rPr lang="zh-CN" altLang="en-US" b="0" i="0" dirty="0">
                <a:solidFill>
                  <a:srgbClr val="060607"/>
                </a:solidFill>
                <a:effectLst/>
                <a:latin typeface="-apple-system"/>
              </a:rPr>
              <a:t>值越高，表示代理不仅能够成功完成任务，而且路径效率也较高。</a:t>
            </a:r>
          </a:p>
          <a:p>
            <a:pPr algn="l">
              <a:buFont typeface="+mj-lt"/>
              <a:buAutoNum type="arabicPeriod"/>
            </a:pPr>
            <a:r>
              <a:rPr lang="en-US" altLang="zh-CN" b="1" i="0" dirty="0">
                <a:solidFill>
                  <a:srgbClr val="060607"/>
                </a:solidFill>
                <a:effectLst/>
                <a:latin typeface="-apple-system"/>
              </a:rPr>
              <a:t>NE</a:t>
            </a:r>
            <a:r>
              <a:rPr lang="zh-CN" altLang="en-US" b="1" i="0" dirty="0">
                <a:solidFill>
                  <a:srgbClr val="060607"/>
                </a:solidFill>
                <a:effectLst/>
                <a:latin typeface="-apple-system"/>
              </a:rPr>
              <a:t>（</a:t>
            </a:r>
            <a:r>
              <a:rPr lang="en-US" altLang="zh-CN" b="1" i="0" dirty="0">
                <a:solidFill>
                  <a:srgbClr val="060607"/>
                </a:solidFill>
                <a:effectLst/>
                <a:latin typeface="-apple-system"/>
              </a:rPr>
              <a:t>Navigation Error</a:t>
            </a:r>
            <a:r>
              <a:rPr lang="zh-CN" altLang="en-US" b="1" i="0" dirty="0">
                <a:solidFill>
                  <a:srgbClr val="060607"/>
                </a:solidFill>
                <a:effectLst/>
                <a:latin typeface="-apple-system"/>
              </a:rPr>
              <a:t>）</a:t>
            </a:r>
            <a:r>
              <a:rPr lang="zh-CN" altLang="en-US" b="0" i="0" dirty="0">
                <a:solidFill>
                  <a:srgbClr val="060607"/>
                </a:solidFill>
                <a:effectLst/>
                <a:latin typeface="-apple-system"/>
              </a:rPr>
              <a:t>： </a:t>
            </a:r>
            <a:r>
              <a:rPr lang="en-US" altLang="zh-CN" b="0" i="0" dirty="0">
                <a:solidFill>
                  <a:srgbClr val="060607"/>
                </a:solidFill>
                <a:effectLst/>
                <a:latin typeface="-apple-system"/>
              </a:rPr>
              <a:t>NE</a:t>
            </a:r>
            <a:r>
              <a:rPr lang="zh-CN" altLang="en-US" b="0" i="0" dirty="0">
                <a:solidFill>
                  <a:srgbClr val="060607"/>
                </a:solidFill>
                <a:effectLst/>
                <a:latin typeface="-apple-system"/>
              </a:rPr>
              <a:t>指的是代理最终位置与目标之间的平均距离（以米为单位）。这个指标衡量了代理导航的精确性，即代理到达的位置与实际目标位置之间的接近程度。</a:t>
            </a:r>
            <a:r>
              <a:rPr lang="en-US" altLang="zh-CN" b="0" i="0" dirty="0">
                <a:solidFill>
                  <a:srgbClr val="060607"/>
                </a:solidFill>
                <a:effectLst/>
                <a:latin typeface="-apple-system"/>
              </a:rPr>
              <a:t>NE</a:t>
            </a:r>
            <a:r>
              <a:rPr lang="zh-CN" altLang="en-US" b="0" i="0" dirty="0">
                <a:solidFill>
                  <a:srgbClr val="060607"/>
                </a:solidFill>
                <a:effectLst/>
                <a:latin typeface="-apple-system"/>
              </a:rPr>
              <a:t>值越低，表示代理的导航误差越小，导航精度越高。</a:t>
            </a:r>
          </a:p>
          <a:p>
            <a:pPr algn="l">
              <a:buFont typeface="+mj-lt"/>
              <a:buAutoNum type="arabicPeriod"/>
            </a:pPr>
            <a:r>
              <a:rPr lang="en-US" altLang="zh-CN" b="1" i="0" dirty="0">
                <a:solidFill>
                  <a:srgbClr val="060607"/>
                </a:solidFill>
                <a:effectLst/>
                <a:latin typeface="-apple-system"/>
              </a:rPr>
              <a:t>OS</a:t>
            </a:r>
            <a:r>
              <a:rPr lang="zh-CN" altLang="en-US" b="1" i="0" dirty="0">
                <a:solidFill>
                  <a:srgbClr val="060607"/>
                </a:solidFill>
                <a:effectLst/>
                <a:latin typeface="-apple-system"/>
              </a:rPr>
              <a:t>（</a:t>
            </a:r>
            <a:r>
              <a:rPr lang="en-US" altLang="zh-CN" b="1" i="0" dirty="0">
                <a:solidFill>
                  <a:srgbClr val="060607"/>
                </a:solidFill>
                <a:effectLst/>
                <a:latin typeface="-apple-system"/>
              </a:rPr>
              <a:t>Oracle Success Rate</a:t>
            </a:r>
            <a:r>
              <a:rPr lang="zh-CN" altLang="en-US" b="1" i="0" dirty="0">
                <a:solidFill>
                  <a:srgbClr val="060607"/>
                </a:solidFill>
                <a:effectLst/>
                <a:latin typeface="-apple-system"/>
              </a:rPr>
              <a:t>）</a:t>
            </a:r>
            <a:r>
              <a:rPr lang="zh-CN" altLang="en-US" b="0" i="0" dirty="0">
                <a:solidFill>
                  <a:srgbClr val="060607"/>
                </a:solidFill>
                <a:effectLst/>
                <a:latin typeface="-apple-system"/>
              </a:rPr>
              <a:t>： </a:t>
            </a:r>
            <a:r>
              <a:rPr lang="en-US" altLang="zh-CN" b="0" i="0" dirty="0">
                <a:solidFill>
                  <a:srgbClr val="060607"/>
                </a:solidFill>
                <a:effectLst/>
                <a:latin typeface="-apple-system"/>
              </a:rPr>
              <a:t>OS</a:t>
            </a:r>
            <a:r>
              <a:rPr lang="zh-CN" altLang="en-US" b="0" i="0" dirty="0">
                <a:solidFill>
                  <a:srgbClr val="060607"/>
                </a:solidFill>
                <a:effectLst/>
                <a:latin typeface="-apple-system"/>
              </a:rPr>
              <a:t>是衡量路径中任何节点是否在距目标位置的阈值内的一个指标。如果代理在导航过程中的任何时刻到达了目标位置附近的一个预设阈值内，那么这个任务就被认为是成功的。</a:t>
            </a:r>
            <a:r>
              <a:rPr lang="en-US" altLang="zh-CN" b="0" i="0" dirty="0">
                <a:solidFill>
                  <a:srgbClr val="060607"/>
                </a:solidFill>
                <a:effectLst/>
                <a:latin typeface="-apple-system"/>
              </a:rPr>
              <a:t>OS</a:t>
            </a:r>
            <a:r>
              <a:rPr lang="zh-CN" altLang="en-US" b="0" i="0" dirty="0">
                <a:solidFill>
                  <a:srgbClr val="060607"/>
                </a:solidFill>
                <a:effectLst/>
                <a:latin typeface="-apple-system"/>
              </a:rPr>
              <a:t>值越高，表示代理在导航过程中有更高的概率成功到达目标附近。</a:t>
            </a:r>
          </a:p>
          <a:p>
            <a:pPr algn="l">
              <a:buFont typeface="+mj-lt"/>
              <a:buAutoNum type="arabicPeriod"/>
            </a:pPr>
            <a:r>
              <a:rPr lang="en-US" altLang="zh-CN" b="1" i="0" dirty="0">
                <a:solidFill>
                  <a:srgbClr val="060607"/>
                </a:solidFill>
                <a:effectLst/>
                <a:latin typeface="-apple-system"/>
              </a:rPr>
              <a:t>SR</a:t>
            </a:r>
            <a:r>
              <a:rPr lang="zh-CN" altLang="en-US" b="1" i="0" dirty="0">
                <a:solidFill>
                  <a:srgbClr val="060607"/>
                </a:solidFill>
                <a:effectLst/>
                <a:latin typeface="-apple-system"/>
              </a:rPr>
              <a:t>（</a:t>
            </a:r>
            <a:r>
              <a:rPr lang="en-US" altLang="zh-CN" b="1" i="0" dirty="0">
                <a:solidFill>
                  <a:srgbClr val="060607"/>
                </a:solidFill>
                <a:effectLst/>
                <a:latin typeface="-apple-system"/>
              </a:rPr>
              <a:t>Success Rate</a:t>
            </a:r>
            <a:r>
              <a:rPr lang="zh-CN" altLang="en-US" b="1" i="0" dirty="0">
                <a:solidFill>
                  <a:srgbClr val="060607"/>
                </a:solidFill>
                <a:effectLst/>
                <a:latin typeface="-apple-system"/>
              </a:rPr>
              <a:t>）</a:t>
            </a:r>
            <a:r>
              <a:rPr lang="zh-CN" altLang="en-US" b="0" i="0" dirty="0">
                <a:solidFill>
                  <a:srgbClr val="060607"/>
                </a:solidFill>
                <a:effectLst/>
                <a:latin typeface="-apple-system"/>
              </a:rPr>
              <a:t>： </a:t>
            </a:r>
            <a:r>
              <a:rPr lang="en-US" altLang="zh-CN" b="0" i="0" dirty="0">
                <a:solidFill>
                  <a:srgbClr val="060607"/>
                </a:solidFill>
                <a:effectLst/>
                <a:latin typeface="-apple-system"/>
              </a:rPr>
              <a:t>SR</a:t>
            </a:r>
            <a:r>
              <a:rPr lang="zh-CN" altLang="en-US" b="0" i="0" dirty="0">
                <a:solidFill>
                  <a:srgbClr val="060607"/>
                </a:solidFill>
                <a:effectLst/>
                <a:latin typeface="-apple-system"/>
              </a:rPr>
              <a:t>是最直观的成功率指标，它衡量代理在距离目标一定距离内完成任务的频率。</a:t>
            </a:r>
            <a:r>
              <a:rPr lang="en-US" altLang="zh-CN" b="0" i="0" dirty="0">
                <a:solidFill>
                  <a:srgbClr val="060607"/>
                </a:solidFill>
                <a:effectLst/>
                <a:latin typeface="-apple-system"/>
              </a:rPr>
              <a:t>SR</a:t>
            </a:r>
            <a:r>
              <a:rPr lang="zh-CN" altLang="en-US" b="0" i="0" dirty="0">
                <a:solidFill>
                  <a:srgbClr val="060607"/>
                </a:solidFill>
                <a:effectLst/>
                <a:latin typeface="-apple-system"/>
              </a:rPr>
              <a:t>值越高，表示代理成功完成任务的概率越大。</a:t>
            </a:r>
          </a:p>
          <a:p>
            <a:endParaRPr lang="en-US" altLang="zh-CN" dirty="0"/>
          </a:p>
          <a:p>
            <a:r>
              <a:rPr lang="en-US" altLang="zh-CN" b="0" i="0" dirty="0">
                <a:effectLst/>
                <a:latin typeface="-apple-system"/>
              </a:rPr>
              <a:t>(a)</a:t>
            </a:r>
            <a:r>
              <a:rPr lang="en-US" altLang="zh-CN" b="0" i="0" dirty="0" err="1">
                <a:effectLst/>
                <a:latin typeface="-apple-system"/>
              </a:rPr>
              <a:t>NaVid</a:t>
            </a:r>
            <a:r>
              <a:rPr lang="zh-CN" altLang="en-US" b="0" i="0" dirty="0">
                <a:effectLst/>
                <a:latin typeface="-apple-system"/>
              </a:rPr>
              <a:t>在推断过程中不同步骤的成功率。红点线表示平均成功率。</a:t>
            </a:r>
            <a:r>
              <a:rPr lang="en-US" altLang="zh-CN" b="0" i="0" dirty="0">
                <a:effectLst/>
                <a:latin typeface="-apple-system"/>
              </a:rPr>
              <a:t>(b)</a:t>
            </a:r>
            <a:r>
              <a:rPr lang="zh-CN" altLang="en-US" b="0" i="0" dirty="0">
                <a:effectLst/>
                <a:latin typeface="-apple-system"/>
              </a:rPr>
              <a:t>在训练过程中，在不同的步骤上对发作进行编号。</a:t>
            </a:r>
            <a:r>
              <a:rPr lang="en-US" altLang="zh-CN" b="0" i="0" dirty="0">
                <a:effectLst/>
                <a:latin typeface="-apple-system"/>
              </a:rPr>
              <a:t>x</a:t>
            </a:r>
            <a:r>
              <a:rPr lang="zh-CN" altLang="en-US" b="0" i="0" dirty="0">
                <a:effectLst/>
                <a:latin typeface="-apple-system"/>
              </a:rPr>
              <a:t>轴的“步骤”表示指令所需的</a:t>
            </a:r>
            <a:r>
              <a:rPr lang="en-US" altLang="zh-CN" b="0" i="0" dirty="0">
                <a:effectLst/>
                <a:latin typeface="-apple-system"/>
              </a:rPr>
              <a:t>Oracle</a:t>
            </a:r>
            <a:r>
              <a:rPr lang="zh-CN" altLang="en-US" b="0" i="0" dirty="0">
                <a:effectLst/>
                <a:latin typeface="-apple-system"/>
              </a:rPr>
              <a:t>操作</a:t>
            </a:r>
            <a:endParaRPr lang="zh-CN" altLang="en-US" dirty="0"/>
          </a:p>
        </p:txBody>
      </p:sp>
      <p:sp>
        <p:nvSpPr>
          <p:cNvPr id="4" name="灯片编号占位符 3"/>
          <p:cNvSpPr>
            <a:spLocks noGrp="1"/>
          </p:cNvSpPr>
          <p:nvPr>
            <p:ph type="sldNum" sz="quarter" idx="5"/>
          </p:nvPr>
        </p:nvSpPr>
        <p:spPr/>
        <p:txBody>
          <a:bodyPr/>
          <a:lstStyle/>
          <a:p>
            <a:fld id="{0176D025-9C82-4627-AC95-A731BB73F602}" type="slidenum">
              <a:rPr lang="zh-CN" altLang="en-US" smtClean="0"/>
              <a:t>10</a:t>
            </a:fld>
            <a:endParaRPr lang="zh-CN" altLang="en-US" dirty="0"/>
          </a:p>
        </p:txBody>
      </p:sp>
    </p:spTree>
    <p:extLst>
      <p:ext uri="{BB962C8B-B14F-4D97-AF65-F5344CB8AC3E}">
        <p14:creationId xmlns:p14="http://schemas.microsoft.com/office/powerpoint/2010/main" val="1463503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
        <p:nvSpPr>
          <p:cNvPr id="2" name="日期占位符 3"/>
          <p:cNvSpPr>
            <a:spLocks noGrp="1"/>
          </p:cNvSpPr>
          <p:nvPr>
            <p:ph type="dt" sz="half" idx="2"/>
          </p:nvPr>
        </p:nvSpPr>
        <p:spPr>
          <a:xfrm>
            <a:off x="838200" y="64459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3" name="页脚占位符 4"/>
          <p:cNvSpPr>
            <a:spLocks noGrp="1"/>
          </p:cNvSpPr>
          <p:nvPr>
            <p:ph type="ftr" sz="quarter" idx="3"/>
          </p:nvPr>
        </p:nvSpPr>
        <p:spPr>
          <a:xfrm>
            <a:off x="4038600" y="64459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839200" y="64459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dirty="0"/>
              <a:t>第 </a:t>
            </a:r>
            <a:fld id="{84377AA6-5F82-4755-B29C-FAB6A572A0B7}" type="slidenum">
              <a:rPr lang="zh-CN" altLang="en-US" smtClean="0"/>
              <a:t>‹#›</a:t>
            </a:fld>
            <a:r>
              <a:rPr lang="zh-CN" altLang="en-US" dirty="0"/>
              <a:t> 页</a:t>
            </a:r>
          </a:p>
        </p:txBody>
      </p:sp>
      <p:grpSp>
        <p:nvGrpSpPr>
          <p:cNvPr id="4" name="组合 3"/>
          <p:cNvGrpSpPr/>
          <p:nvPr userDrawn="1"/>
        </p:nvGrpSpPr>
        <p:grpSpPr>
          <a:xfrm>
            <a:off x="-252704" y="4099560"/>
            <a:ext cx="12697408" cy="2805812"/>
            <a:chOff x="-252704" y="4525108"/>
            <a:chExt cx="12697408" cy="2380264"/>
          </a:xfrm>
        </p:grpSpPr>
        <p:sp>
          <p:nvSpPr>
            <p:cNvPr id="10" name="任意多边形: 形状 9"/>
            <p:cNvSpPr/>
            <p:nvPr userDrawn="1"/>
          </p:nvSpPr>
          <p:spPr>
            <a:xfrm flipH="1" flipV="1">
              <a:off x="-252704" y="4525108"/>
              <a:ext cx="12697408" cy="2380264"/>
            </a:xfrm>
            <a:custGeom>
              <a:avLst/>
              <a:gdLst>
                <a:gd name="connsiteX0" fmla="*/ 7245826 w 12192000"/>
                <a:gd name="connsiteY0" fmla="*/ 2285513 h 2285520"/>
                <a:gd name="connsiteX1" fmla="*/ 6161635 w 12192000"/>
                <a:gd name="connsiteY1" fmla="*/ 2165636 h 2285520"/>
                <a:gd name="connsiteX2" fmla="*/ 6096003 w 12192000"/>
                <a:gd name="connsiteY2" fmla="*/ 2147989 h 2285520"/>
                <a:gd name="connsiteX3" fmla="*/ 6030369 w 12192000"/>
                <a:gd name="connsiteY3" fmla="*/ 2165636 h 2285520"/>
                <a:gd name="connsiteX4" fmla="*/ 248018 w 12192000"/>
                <a:gd name="connsiteY4" fmla="*/ 2115484 h 2285520"/>
                <a:gd name="connsiteX5" fmla="*/ 61491 w 12192000"/>
                <a:gd name="connsiteY5" fmla="*/ 2165636 h 2285520"/>
                <a:gd name="connsiteX6" fmla="*/ 0 w 12192000"/>
                <a:gd name="connsiteY6" fmla="*/ 2178969 h 2285520"/>
                <a:gd name="connsiteX7" fmla="*/ 0 w 12192000"/>
                <a:gd name="connsiteY7" fmla="*/ 0 h 2285520"/>
                <a:gd name="connsiteX8" fmla="*/ 12192000 w 12192000"/>
                <a:gd name="connsiteY8" fmla="*/ 0 h 2285520"/>
                <a:gd name="connsiteX9" fmla="*/ 12192000 w 12192000"/>
                <a:gd name="connsiteY9" fmla="*/ 2179101 h 2285520"/>
                <a:gd name="connsiteX10" fmla="*/ 12107197 w 12192000"/>
                <a:gd name="connsiteY10" fmla="*/ 2159911 h 2285520"/>
                <a:gd name="connsiteX11" fmla="*/ 11943986 w 12192000"/>
                <a:gd name="connsiteY11" fmla="*/ 2115484 h 2285520"/>
                <a:gd name="connsiteX12" fmla="*/ 7245826 w 12192000"/>
                <a:gd name="connsiteY12" fmla="*/ 2285513 h 2285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2285520">
                  <a:moveTo>
                    <a:pt x="7245826" y="2285513"/>
                  </a:moveTo>
                  <a:cubicBezTo>
                    <a:pt x="6884429" y="2286092"/>
                    <a:pt x="6523032" y="2253193"/>
                    <a:pt x="6161635" y="2165636"/>
                  </a:cubicBezTo>
                  <a:lnTo>
                    <a:pt x="6096003" y="2147989"/>
                  </a:lnTo>
                  <a:lnTo>
                    <a:pt x="6030369" y="2165636"/>
                  </a:lnTo>
                  <a:cubicBezTo>
                    <a:pt x="4102918" y="2632606"/>
                    <a:pt x="2175468" y="1544866"/>
                    <a:pt x="248018" y="2115484"/>
                  </a:cubicBezTo>
                  <a:cubicBezTo>
                    <a:pt x="185842" y="2133891"/>
                    <a:pt x="123666" y="2150573"/>
                    <a:pt x="61491" y="2165636"/>
                  </a:cubicBezTo>
                  <a:lnTo>
                    <a:pt x="0" y="2178969"/>
                  </a:lnTo>
                  <a:lnTo>
                    <a:pt x="0" y="0"/>
                  </a:lnTo>
                  <a:lnTo>
                    <a:pt x="12192000" y="0"/>
                  </a:lnTo>
                  <a:lnTo>
                    <a:pt x="12192000" y="2179101"/>
                  </a:lnTo>
                  <a:lnTo>
                    <a:pt x="12107197" y="2159911"/>
                  </a:lnTo>
                  <a:cubicBezTo>
                    <a:pt x="12052793" y="2146375"/>
                    <a:pt x="11998389" y="2131590"/>
                    <a:pt x="11943986" y="2115484"/>
                  </a:cubicBezTo>
                  <a:cubicBezTo>
                    <a:pt x="10377933" y="1651857"/>
                    <a:pt x="8811880" y="2283005"/>
                    <a:pt x="7245826" y="2285513"/>
                  </a:cubicBezTo>
                  <a:close/>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任意多边形: 形状 10"/>
            <p:cNvSpPr/>
            <p:nvPr userDrawn="1"/>
          </p:nvSpPr>
          <p:spPr>
            <a:xfrm flipH="1" flipV="1">
              <a:off x="0" y="4845573"/>
              <a:ext cx="12192000" cy="2029665"/>
            </a:xfrm>
            <a:custGeom>
              <a:avLst/>
              <a:gdLst>
                <a:gd name="connsiteX0" fmla="*/ 7275484 w 12192000"/>
                <a:gd name="connsiteY0" fmla="*/ 2029658 h 2029665"/>
                <a:gd name="connsiteX1" fmla="*/ 6163328 w 12192000"/>
                <a:gd name="connsiteY1" fmla="*/ 1910356 h 2029665"/>
                <a:gd name="connsiteX2" fmla="*/ 6096003 w 12192000"/>
                <a:gd name="connsiteY2" fmla="*/ 1892794 h 2029665"/>
                <a:gd name="connsiteX3" fmla="*/ 6028676 w 12192000"/>
                <a:gd name="connsiteY3" fmla="*/ 1910356 h 2029665"/>
                <a:gd name="connsiteX4" fmla="*/ 97177 w 12192000"/>
                <a:gd name="connsiteY4" fmla="*/ 1860445 h 2029665"/>
                <a:gd name="connsiteX5" fmla="*/ 0 w 12192000"/>
                <a:gd name="connsiteY5" fmla="*/ 1885794 h 2029665"/>
                <a:gd name="connsiteX6" fmla="*/ 0 w 12192000"/>
                <a:gd name="connsiteY6" fmla="*/ 0 h 2029665"/>
                <a:gd name="connsiteX7" fmla="*/ 12192000 w 12192000"/>
                <a:gd name="connsiteY7" fmla="*/ 0 h 2029665"/>
                <a:gd name="connsiteX8" fmla="*/ 12192000 w 12192000"/>
                <a:gd name="connsiteY8" fmla="*/ 1886107 h 2029665"/>
                <a:gd name="connsiteX9" fmla="*/ 12094828 w 12192000"/>
                <a:gd name="connsiteY9" fmla="*/ 1860445 h 2029665"/>
                <a:gd name="connsiteX10" fmla="*/ 7275484 w 12192000"/>
                <a:gd name="connsiteY10" fmla="*/ 2029658 h 20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029665">
                  <a:moveTo>
                    <a:pt x="7275484" y="2029658"/>
                  </a:moveTo>
                  <a:cubicBezTo>
                    <a:pt x="6904765" y="2030234"/>
                    <a:pt x="6534047" y="1997493"/>
                    <a:pt x="6163328" y="1910356"/>
                  </a:cubicBezTo>
                  <a:lnTo>
                    <a:pt x="6096003" y="1892794"/>
                  </a:lnTo>
                  <a:lnTo>
                    <a:pt x="6028676" y="1910356"/>
                  </a:lnTo>
                  <a:cubicBezTo>
                    <a:pt x="4051510" y="2375085"/>
                    <a:pt x="2074343" y="1292566"/>
                    <a:pt x="97177" y="1860445"/>
                  </a:cubicBezTo>
                  <a:lnTo>
                    <a:pt x="0" y="1885794"/>
                  </a:lnTo>
                  <a:lnTo>
                    <a:pt x="0" y="0"/>
                  </a:lnTo>
                  <a:lnTo>
                    <a:pt x="12192000" y="0"/>
                  </a:lnTo>
                  <a:lnTo>
                    <a:pt x="12192000" y="1886107"/>
                  </a:lnTo>
                  <a:lnTo>
                    <a:pt x="12094828" y="1860445"/>
                  </a:lnTo>
                  <a:cubicBezTo>
                    <a:pt x="10488380" y="1399043"/>
                    <a:pt x="8881931" y="2027162"/>
                    <a:pt x="7275484" y="202965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日期占位符 3"/>
          <p:cNvSpPr>
            <a:spLocks noGrp="1"/>
          </p:cNvSpPr>
          <p:nvPr>
            <p:ph type="dt" sz="half" idx="2"/>
          </p:nvPr>
        </p:nvSpPr>
        <p:spPr>
          <a:xfrm>
            <a:off x="838200" y="64459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3" name="页脚占位符 4"/>
          <p:cNvSpPr>
            <a:spLocks noGrp="1"/>
          </p:cNvSpPr>
          <p:nvPr>
            <p:ph type="ftr" sz="quarter" idx="3"/>
          </p:nvPr>
        </p:nvSpPr>
        <p:spPr>
          <a:xfrm>
            <a:off x="4038600" y="64459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839200" y="64459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dirty="0"/>
              <a:t>第 </a:t>
            </a:r>
            <a:fld id="{84377AA6-5F82-4755-B29C-FAB6A572A0B7}" type="slidenum">
              <a:rPr lang="zh-CN" altLang="en-US" smtClean="0"/>
              <a:t>‹#›</a:t>
            </a:fld>
            <a:r>
              <a:rPr lang="zh-CN" altLang="en-US" dirty="0"/>
              <a:t> 页</a:t>
            </a:r>
          </a:p>
        </p:txBody>
      </p:sp>
      <p:grpSp>
        <p:nvGrpSpPr>
          <p:cNvPr id="9" name="组合 8"/>
          <p:cNvGrpSpPr/>
          <p:nvPr userDrawn="1"/>
        </p:nvGrpSpPr>
        <p:grpSpPr>
          <a:xfrm>
            <a:off x="-252704" y="4099560"/>
            <a:ext cx="12697408" cy="2805812"/>
            <a:chOff x="-252704" y="4525108"/>
            <a:chExt cx="12697408" cy="2380264"/>
          </a:xfrm>
        </p:grpSpPr>
        <p:sp>
          <p:nvSpPr>
            <p:cNvPr id="13" name="任意多边形: 形状 12"/>
            <p:cNvSpPr/>
            <p:nvPr userDrawn="1"/>
          </p:nvSpPr>
          <p:spPr>
            <a:xfrm flipH="1" flipV="1">
              <a:off x="-252704" y="4525108"/>
              <a:ext cx="12697408" cy="2380264"/>
            </a:xfrm>
            <a:custGeom>
              <a:avLst/>
              <a:gdLst>
                <a:gd name="connsiteX0" fmla="*/ 7245826 w 12192000"/>
                <a:gd name="connsiteY0" fmla="*/ 2285513 h 2285520"/>
                <a:gd name="connsiteX1" fmla="*/ 6161635 w 12192000"/>
                <a:gd name="connsiteY1" fmla="*/ 2165636 h 2285520"/>
                <a:gd name="connsiteX2" fmla="*/ 6096003 w 12192000"/>
                <a:gd name="connsiteY2" fmla="*/ 2147989 h 2285520"/>
                <a:gd name="connsiteX3" fmla="*/ 6030369 w 12192000"/>
                <a:gd name="connsiteY3" fmla="*/ 2165636 h 2285520"/>
                <a:gd name="connsiteX4" fmla="*/ 248018 w 12192000"/>
                <a:gd name="connsiteY4" fmla="*/ 2115484 h 2285520"/>
                <a:gd name="connsiteX5" fmla="*/ 61491 w 12192000"/>
                <a:gd name="connsiteY5" fmla="*/ 2165636 h 2285520"/>
                <a:gd name="connsiteX6" fmla="*/ 0 w 12192000"/>
                <a:gd name="connsiteY6" fmla="*/ 2178969 h 2285520"/>
                <a:gd name="connsiteX7" fmla="*/ 0 w 12192000"/>
                <a:gd name="connsiteY7" fmla="*/ 0 h 2285520"/>
                <a:gd name="connsiteX8" fmla="*/ 12192000 w 12192000"/>
                <a:gd name="connsiteY8" fmla="*/ 0 h 2285520"/>
                <a:gd name="connsiteX9" fmla="*/ 12192000 w 12192000"/>
                <a:gd name="connsiteY9" fmla="*/ 2179101 h 2285520"/>
                <a:gd name="connsiteX10" fmla="*/ 12107197 w 12192000"/>
                <a:gd name="connsiteY10" fmla="*/ 2159911 h 2285520"/>
                <a:gd name="connsiteX11" fmla="*/ 11943986 w 12192000"/>
                <a:gd name="connsiteY11" fmla="*/ 2115484 h 2285520"/>
                <a:gd name="connsiteX12" fmla="*/ 7245826 w 12192000"/>
                <a:gd name="connsiteY12" fmla="*/ 2285513 h 2285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2285520">
                  <a:moveTo>
                    <a:pt x="7245826" y="2285513"/>
                  </a:moveTo>
                  <a:cubicBezTo>
                    <a:pt x="6884429" y="2286092"/>
                    <a:pt x="6523032" y="2253193"/>
                    <a:pt x="6161635" y="2165636"/>
                  </a:cubicBezTo>
                  <a:lnTo>
                    <a:pt x="6096003" y="2147989"/>
                  </a:lnTo>
                  <a:lnTo>
                    <a:pt x="6030369" y="2165636"/>
                  </a:lnTo>
                  <a:cubicBezTo>
                    <a:pt x="4102918" y="2632606"/>
                    <a:pt x="2175468" y="1544866"/>
                    <a:pt x="248018" y="2115484"/>
                  </a:cubicBezTo>
                  <a:cubicBezTo>
                    <a:pt x="185842" y="2133891"/>
                    <a:pt x="123666" y="2150573"/>
                    <a:pt x="61491" y="2165636"/>
                  </a:cubicBezTo>
                  <a:lnTo>
                    <a:pt x="0" y="2178969"/>
                  </a:lnTo>
                  <a:lnTo>
                    <a:pt x="0" y="0"/>
                  </a:lnTo>
                  <a:lnTo>
                    <a:pt x="12192000" y="0"/>
                  </a:lnTo>
                  <a:lnTo>
                    <a:pt x="12192000" y="2179101"/>
                  </a:lnTo>
                  <a:lnTo>
                    <a:pt x="12107197" y="2159911"/>
                  </a:lnTo>
                  <a:cubicBezTo>
                    <a:pt x="12052793" y="2146375"/>
                    <a:pt x="11998389" y="2131590"/>
                    <a:pt x="11943986" y="2115484"/>
                  </a:cubicBezTo>
                  <a:cubicBezTo>
                    <a:pt x="10377933" y="1651857"/>
                    <a:pt x="8811880" y="2283005"/>
                    <a:pt x="7245826" y="2285513"/>
                  </a:cubicBezTo>
                  <a:close/>
                </a:path>
              </a:pathLst>
            </a:cu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任意多边形: 形状 13"/>
            <p:cNvSpPr/>
            <p:nvPr userDrawn="1"/>
          </p:nvSpPr>
          <p:spPr>
            <a:xfrm flipH="1" flipV="1">
              <a:off x="0" y="4845573"/>
              <a:ext cx="12192000" cy="2029665"/>
            </a:xfrm>
            <a:custGeom>
              <a:avLst/>
              <a:gdLst>
                <a:gd name="connsiteX0" fmla="*/ 7275484 w 12192000"/>
                <a:gd name="connsiteY0" fmla="*/ 2029658 h 2029665"/>
                <a:gd name="connsiteX1" fmla="*/ 6163328 w 12192000"/>
                <a:gd name="connsiteY1" fmla="*/ 1910356 h 2029665"/>
                <a:gd name="connsiteX2" fmla="*/ 6096003 w 12192000"/>
                <a:gd name="connsiteY2" fmla="*/ 1892794 h 2029665"/>
                <a:gd name="connsiteX3" fmla="*/ 6028676 w 12192000"/>
                <a:gd name="connsiteY3" fmla="*/ 1910356 h 2029665"/>
                <a:gd name="connsiteX4" fmla="*/ 97177 w 12192000"/>
                <a:gd name="connsiteY4" fmla="*/ 1860445 h 2029665"/>
                <a:gd name="connsiteX5" fmla="*/ 0 w 12192000"/>
                <a:gd name="connsiteY5" fmla="*/ 1885794 h 2029665"/>
                <a:gd name="connsiteX6" fmla="*/ 0 w 12192000"/>
                <a:gd name="connsiteY6" fmla="*/ 0 h 2029665"/>
                <a:gd name="connsiteX7" fmla="*/ 12192000 w 12192000"/>
                <a:gd name="connsiteY7" fmla="*/ 0 h 2029665"/>
                <a:gd name="connsiteX8" fmla="*/ 12192000 w 12192000"/>
                <a:gd name="connsiteY8" fmla="*/ 1886107 h 2029665"/>
                <a:gd name="connsiteX9" fmla="*/ 12094828 w 12192000"/>
                <a:gd name="connsiteY9" fmla="*/ 1860445 h 2029665"/>
                <a:gd name="connsiteX10" fmla="*/ 7275484 w 12192000"/>
                <a:gd name="connsiteY10" fmla="*/ 2029658 h 20296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192000" h="2029665">
                  <a:moveTo>
                    <a:pt x="7275484" y="2029658"/>
                  </a:moveTo>
                  <a:cubicBezTo>
                    <a:pt x="6904765" y="2030234"/>
                    <a:pt x="6534047" y="1997493"/>
                    <a:pt x="6163328" y="1910356"/>
                  </a:cubicBezTo>
                  <a:lnTo>
                    <a:pt x="6096003" y="1892794"/>
                  </a:lnTo>
                  <a:lnTo>
                    <a:pt x="6028676" y="1910356"/>
                  </a:lnTo>
                  <a:cubicBezTo>
                    <a:pt x="4051510" y="2375085"/>
                    <a:pt x="2074343" y="1292566"/>
                    <a:pt x="97177" y="1860445"/>
                  </a:cubicBezTo>
                  <a:lnTo>
                    <a:pt x="0" y="1885794"/>
                  </a:lnTo>
                  <a:lnTo>
                    <a:pt x="0" y="0"/>
                  </a:lnTo>
                  <a:lnTo>
                    <a:pt x="12192000" y="0"/>
                  </a:lnTo>
                  <a:lnTo>
                    <a:pt x="12192000" y="1886107"/>
                  </a:lnTo>
                  <a:lnTo>
                    <a:pt x="12094828" y="1860445"/>
                  </a:lnTo>
                  <a:cubicBezTo>
                    <a:pt x="10488380" y="1399043"/>
                    <a:pt x="8881931" y="2027162"/>
                    <a:pt x="7275484" y="202965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445954"/>
            <a:ext cx="2743200" cy="365125"/>
          </a:xfrm>
        </p:spPr>
        <p:txBody>
          <a:bodyPr/>
          <a:lstStyle/>
          <a:p>
            <a:endParaRPr lang="zh-CN" altLang="en-US"/>
          </a:p>
        </p:txBody>
      </p:sp>
      <p:sp>
        <p:nvSpPr>
          <p:cNvPr id="3" name="页脚占位符 2"/>
          <p:cNvSpPr>
            <a:spLocks noGrp="1"/>
          </p:cNvSpPr>
          <p:nvPr>
            <p:ph type="ftr" sz="quarter" idx="11"/>
          </p:nvPr>
        </p:nvSpPr>
        <p:spPr>
          <a:xfrm>
            <a:off x="4038600" y="6445954"/>
            <a:ext cx="4114800" cy="365125"/>
          </a:xfrm>
        </p:spPr>
        <p:txBody>
          <a:bodyPr/>
          <a:lstStyle/>
          <a:p>
            <a:endParaRPr lang="zh-CN" altLang="en-US"/>
          </a:p>
        </p:txBody>
      </p:sp>
      <p:sp>
        <p:nvSpPr>
          <p:cNvPr id="6" name="文本占位符 5"/>
          <p:cNvSpPr>
            <a:spLocks noGrp="1"/>
          </p:cNvSpPr>
          <p:nvPr>
            <p:ph type="body" sz="quarter" idx="13"/>
          </p:nvPr>
        </p:nvSpPr>
        <p:spPr>
          <a:xfrm>
            <a:off x="609600" y="222453"/>
            <a:ext cx="6464300" cy="511175"/>
          </a:xfrm>
          <a:prstGeom prst="rect">
            <a:avLst/>
          </a:prstGeom>
        </p:spPr>
        <p:txBody>
          <a:bodyPr/>
          <a:lstStyle>
            <a:lvl1pPr marL="0" indent="0">
              <a:buNone/>
              <a:defRPr sz="2400" b="1">
                <a:solidFill>
                  <a:schemeClr val="accent1"/>
                </a:solidFill>
              </a:defRPr>
            </a:lvl1pPr>
          </a:lstStyle>
          <a:p>
            <a:pPr lvl="0"/>
            <a:r>
              <a:rPr lang="zh-CN" altLang="en-US" dirty="0"/>
              <a:t>单击此处编辑母版文本样式</a:t>
            </a:r>
          </a:p>
        </p:txBody>
      </p:sp>
      <p:sp>
        <p:nvSpPr>
          <p:cNvPr id="14" name="灯片编号占位符 5"/>
          <p:cNvSpPr>
            <a:spLocks noGrp="1"/>
          </p:cNvSpPr>
          <p:nvPr>
            <p:ph type="sldNum" sz="quarter" idx="4"/>
          </p:nvPr>
        </p:nvSpPr>
        <p:spPr>
          <a:xfrm>
            <a:off x="8839200" y="64459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dirty="0"/>
              <a:t>第 </a:t>
            </a:r>
            <a:fld id="{84377AA6-5F82-4755-B29C-FAB6A572A0B7}" type="slidenum">
              <a:rPr lang="zh-CN" altLang="en-US" smtClean="0"/>
              <a:t>‹#›</a:t>
            </a:fld>
            <a:r>
              <a:rPr lang="zh-CN" altLang="en-US" dirty="0"/>
              <a:t> 页</a:t>
            </a:r>
          </a:p>
        </p:txBody>
      </p:sp>
      <p:sp>
        <p:nvSpPr>
          <p:cNvPr id="18" name="任意多边形: 形状 17"/>
          <p:cNvSpPr/>
          <p:nvPr userDrawn="1"/>
        </p:nvSpPr>
        <p:spPr>
          <a:xfrm rot="16200000">
            <a:off x="5080" y="152400"/>
            <a:ext cx="685800" cy="381000"/>
          </a:xfrm>
          <a:custGeom>
            <a:avLst/>
            <a:gdLst>
              <a:gd name="connsiteX0" fmla="*/ 685800 w 685800"/>
              <a:gd name="connsiteY0" fmla="*/ 0 h 381000"/>
              <a:gd name="connsiteX1" fmla="*/ 685800 w 685800"/>
              <a:gd name="connsiteY1" fmla="*/ 381000 h 381000"/>
              <a:gd name="connsiteX2" fmla="*/ 0 w 685800"/>
              <a:gd name="connsiteY2" fmla="*/ 381000 h 381000"/>
              <a:gd name="connsiteX3" fmla="*/ 140229 w 685800"/>
              <a:gd name="connsiteY3" fmla="*/ 190500 h 381000"/>
              <a:gd name="connsiteX4" fmla="*/ 0 w 685800"/>
              <a:gd name="connsiteY4" fmla="*/ 0 h 381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5800" h="381000">
                <a:moveTo>
                  <a:pt x="685800" y="0"/>
                </a:moveTo>
                <a:lnTo>
                  <a:pt x="685800" y="381000"/>
                </a:lnTo>
                <a:lnTo>
                  <a:pt x="0" y="381000"/>
                </a:lnTo>
                <a:lnTo>
                  <a:pt x="140229" y="190500"/>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2" name="灯片编号占位符 5"/>
          <p:cNvSpPr>
            <a:spLocks noGrp="1"/>
          </p:cNvSpPr>
          <p:nvPr>
            <p:ph type="sldNum" sz="quarter" idx="4"/>
          </p:nvPr>
        </p:nvSpPr>
        <p:spPr>
          <a:xfrm>
            <a:off x="8839200" y="64459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dirty="0"/>
              <a:t>第 </a:t>
            </a:r>
            <a:fld id="{84377AA6-5F82-4755-B29C-FAB6A572A0B7}" type="slidenum">
              <a:rPr lang="zh-CN" altLang="en-US" smtClean="0"/>
              <a:t>‹#›</a:t>
            </a:fld>
            <a:r>
              <a:rPr lang="zh-CN" altLang="en-US" dirty="0"/>
              <a:t> 页</a:t>
            </a:r>
          </a:p>
        </p:txBody>
      </p:sp>
      <p:sp>
        <p:nvSpPr>
          <p:cNvPr id="3" name="日期占位符 1"/>
          <p:cNvSpPr>
            <a:spLocks noGrp="1"/>
          </p:cNvSpPr>
          <p:nvPr>
            <p:ph type="dt" sz="half" idx="10"/>
          </p:nvPr>
        </p:nvSpPr>
        <p:spPr>
          <a:xfrm>
            <a:off x="838200" y="6445954"/>
            <a:ext cx="2743200" cy="365125"/>
          </a:xfrm>
        </p:spPr>
        <p:txBody>
          <a:bodyPr/>
          <a:lstStyle/>
          <a:p>
            <a:endParaRPr lang="zh-CN" altLang="en-US"/>
          </a:p>
        </p:txBody>
      </p:sp>
      <p:sp>
        <p:nvSpPr>
          <p:cNvPr id="4" name="页脚占位符 2"/>
          <p:cNvSpPr>
            <a:spLocks noGrp="1"/>
          </p:cNvSpPr>
          <p:nvPr>
            <p:ph type="ftr" sz="quarter" idx="11"/>
          </p:nvPr>
        </p:nvSpPr>
        <p:spPr>
          <a:xfrm>
            <a:off x="4038600" y="6445954"/>
            <a:ext cx="4114800" cy="365125"/>
          </a:xfrm>
        </p:spPr>
        <p:txBody>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目录页版式">
    <p:bg>
      <p:bgPr>
        <a:solidFill>
          <a:schemeClr val="bg1"/>
        </a:solidFill>
        <a:effectLst/>
      </p:bgPr>
    </p:bg>
    <p:spTree>
      <p:nvGrpSpPr>
        <p:cNvPr id="1" name=""/>
        <p:cNvGrpSpPr/>
        <p:nvPr/>
      </p:nvGrpSpPr>
      <p:grpSpPr>
        <a:xfrm>
          <a:off x="0" y="0"/>
          <a:ext cx="0" cy="0"/>
          <a:chOff x="0" y="0"/>
          <a:chExt cx="0" cy="0"/>
        </a:xfrm>
      </p:grpSpPr>
      <p:sp>
        <p:nvSpPr>
          <p:cNvPr id="4" name="Freeform 8"/>
          <p:cNvSpPr/>
          <p:nvPr userDrawn="1"/>
        </p:nvSpPr>
        <p:spPr bwMode="auto">
          <a:xfrm>
            <a:off x="-3467659" y="-17139"/>
            <a:ext cx="6920098" cy="6892278"/>
          </a:xfrm>
          <a:custGeom>
            <a:avLst/>
            <a:gdLst>
              <a:gd name="T0" fmla="*/ 858 w 1717"/>
              <a:gd name="T1" fmla="*/ 2 h 1713"/>
              <a:gd name="T2" fmla="*/ 1715 w 1717"/>
              <a:gd name="T3" fmla="*/ 860 h 1713"/>
              <a:gd name="T4" fmla="*/ 857 w 1717"/>
              <a:gd name="T5" fmla="*/ 1713 h 1713"/>
              <a:gd name="T6" fmla="*/ 1 w 1717"/>
              <a:gd name="T7" fmla="*/ 856 h 1713"/>
              <a:gd name="T8" fmla="*/ 858 w 1717"/>
              <a:gd name="T9" fmla="*/ 2 h 1713"/>
              <a:gd name="T10" fmla="*/ 1693 w 1717"/>
              <a:gd name="T11" fmla="*/ 857 h 1713"/>
              <a:gd name="T12" fmla="*/ 1687 w 1717"/>
              <a:gd name="T13" fmla="*/ 764 h 1713"/>
              <a:gd name="T14" fmla="*/ 1610 w 1717"/>
              <a:gd name="T15" fmla="*/ 503 h 1713"/>
              <a:gd name="T16" fmla="*/ 1250 w 1717"/>
              <a:gd name="T17" fmla="*/ 130 h 1713"/>
              <a:gd name="T18" fmla="*/ 727 w 1717"/>
              <a:gd name="T19" fmla="*/ 43 h 1713"/>
              <a:gd name="T20" fmla="*/ 414 w 1717"/>
              <a:gd name="T21" fmla="*/ 162 h 1713"/>
              <a:gd name="T22" fmla="*/ 165 w 1717"/>
              <a:gd name="T23" fmla="*/ 404 h 1713"/>
              <a:gd name="T24" fmla="*/ 27 w 1717"/>
              <a:gd name="T25" fmla="*/ 911 h 1713"/>
              <a:gd name="T26" fmla="*/ 59 w 1717"/>
              <a:gd name="T27" fmla="*/ 1097 h 1713"/>
              <a:gd name="T28" fmla="*/ 297 w 1717"/>
              <a:gd name="T29" fmla="*/ 1474 h 1713"/>
              <a:gd name="T30" fmla="*/ 831 w 1717"/>
              <a:gd name="T31" fmla="*/ 1691 h 1713"/>
              <a:gd name="T32" fmla="*/ 1144 w 1717"/>
              <a:gd name="T33" fmla="*/ 1642 h 1713"/>
              <a:gd name="T34" fmla="*/ 1414 w 1717"/>
              <a:gd name="T35" fmla="*/ 1482 h 1713"/>
              <a:gd name="T36" fmla="*/ 1626 w 1717"/>
              <a:gd name="T37" fmla="*/ 1191 h 1713"/>
              <a:gd name="T38" fmla="*/ 1693 w 1717"/>
              <a:gd name="T39" fmla="*/ 857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17" h="1713">
                <a:moveTo>
                  <a:pt x="858" y="2"/>
                </a:moveTo>
                <a:cubicBezTo>
                  <a:pt x="1334" y="4"/>
                  <a:pt x="1717" y="388"/>
                  <a:pt x="1715" y="860"/>
                </a:cubicBezTo>
                <a:cubicBezTo>
                  <a:pt x="1713" y="1330"/>
                  <a:pt x="1332" y="1713"/>
                  <a:pt x="857" y="1713"/>
                </a:cubicBezTo>
                <a:cubicBezTo>
                  <a:pt x="383" y="1712"/>
                  <a:pt x="0" y="1328"/>
                  <a:pt x="1" y="856"/>
                </a:cubicBezTo>
                <a:cubicBezTo>
                  <a:pt x="2" y="384"/>
                  <a:pt x="387" y="0"/>
                  <a:pt x="858" y="2"/>
                </a:cubicBezTo>
                <a:close/>
                <a:moveTo>
                  <a:pt x="1693" y="857"/>
                </a:moveTo>
                <a:cubicBezTo>
                  <a:pt x="1691" y="826"/>
                  <a:pt x="1691" y="795"/>
                  <a:pt x="1687" y="764"/>
                </a:cubicBezTo>
                <a:cubicBezTo>
                  <a:pt x="1677" y="672"/>
                  <a:pt x="1651" y="586"/>
                  <a:pt x="1610" y="503"/>
                </a:cubicBezTo>
                <a:cubicBezTo>
                  <a:pt x="1531" y="340"/>
                  <a:pt x="1411" y="216"/>
                  <a:pt x="1250" y="130"/>
                </a:cubicBezTo>
                <a:cubicBezTo>
                  <a:pt x="1086" y="42"/>
                  <a:pt x="911" y="15"/>
                  <a:pt x="727" y="43"/>
                </a:cubicBezTo>
                <a:cubicBezTo>
                  <a:pt x="615" y="61"/>
                  <a:pt x="510" y="101"/>
                  <a:pt x="414" y="162"/>
                </a:cubicBezTo>
                <a:cubicBezTo>
                  <a:pt x="315" y="226"/>
                  <a:pt x="229" y="305"/>
                  <a:pt x="165" y="404"/>
                </a:cubicBezTo>
                <a:cubicBezTo>
                  <a:pt x="65" y="558"/>
                  <a:pt x="16" y="726"/>
                  <a:pt x="27" y="911"/>
                </a:cubicBezTo>
                <a:cubicBezTo>
                  <a:pt x="31" y="974"/>
                  <a:pt x="42" y="1036"/>
                  <a:pt x="59" y="1097"/>
                </a:cubicBezTo>
                <a:cubicBezTo>
                  <a:pt x="103" y="1245"/>
                  <a:pt x="184" y="1371"/>
                  <a:pt x="297" y="1474"/>
                </a:cubicBezTo>
                <a:cubicBezTo>
                  <a:pt x="448" y="1612"/>
                  <a:pt x="627" y="1682"/>
                  <a:pt x="831" y="1691"/>
                </a:cubicBezTo>
                <a:cubicBezTo>
                  <a:pt x="938" y="1696"/>
                  <a:pt x="1042" y="1678"/>
                  <a:pt x="1144" y="1642"/>
                </a:cubicBezTo>
                <a:cubicBezTo>
                  <a:pt x="1244" y="1607"/>
                  <a:pt x="1335" y="1553"/>
                  <a:pt x="1414" y="1482"/>
                </a:cubicBezTo>
                <a:cubicBezTo>
                  <a:pt x="1504" y="1399"/>
                  <a:pt x="1577" y="1303"/>
                  <a:pt x="1626" y="1191"/>
                </a:cubicBezTo>
                <a:cubicBezTo>
                  <a:pt x="1672" y="1085"/>
                  <a:pt x="1692" y="973"/>
                  <a:pt x="1693" y="857"/>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5" name="Freeform 10"/>
          <p:cNvSpPr/>
          <p:nvPr userDrawn="1"/>
        </p:nvSpPr>
        <p:spPr bwMode="auto">
          <a:xfrm>
            <a:off x="-2424428" y="1057388"/>
            <a:ext cx="4844070" cy="4805817"/>
          </a:xfrm>
          <a:custGeom>
            <a:avLst/>
            <a:gdLst>
              <a:gd name="T0" fmla="*/ 598 w 1201"/>
              <a:gd name="T1" fmla="*/ 1191 h 1195"/>
              <a:gd name="T2" fmla="*/ 2 w 1201"/>
              <a:gd name="T3" fmla="*/ 593 h 1195"/>
              <a:gd name="T4" fmla="*/ 599 w 1201"/>
              <a:gd name="T5" fmla="*/ 0 h 1195"/>
              <a:gd name="T6" fmla="*/ 1199 w 1201"/>
              <a:gd name="T7" fmla="*/ 597 h 1195"/>
              <a:gd name="T8" fmla="*/ 598 w 1201"/>
              <a:gd name="T9" fmla="*/ 1191 h 1195"/>
              <a:gd name="T10" fmla="*/ 597 w 1201"/>
              <a:gd name="T11" fmla="*/ 1171 h 1195"/>
              <a:gd name="T12" fmla="*/ 1179 w 1201"/>
              <a:gd name="T13" fmla="*/ 596 h 1195"/>
              <a:gd name="T14" fmla="*/ 601 w 1201"/>
              <a:gd name="T15" fmla="*/ 18 h 1195"/>
              <a:gd name="T16" fmla="*/ 21 w 1201"/>
              <a:gd name="T17" fmla="*/ 593 h 1195"/>
              <a:gd name="T18" fmla="*/ 597 w 1201"/>
              <a:gd name="T19" fmla="*/ 1171 h 1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1" h="1195">
                <a:moveTo>
                  <a:pt x="598" y="1191"/>
                </a:moveTo>
                <a:cubicBezTo>
                  <a:pt x="286" y="1195"/>
                  <a:pt x="0" y="930"/>
                  <a:pt x="2" y="593"/>
                </a:cubicBezTo>
                <a:cubicBezTo>
                  <a:pt x="4" y="268"/>
                  <a:pt x="272" y="0"/>
                  <a:pt x="599" y="0"/>
                </a:cubicBezTo>
                <a:cubicBezTo>
                  <a:pt x="930" y="0"/>
                  <a:pt x="1197" y="267"/>
                  <a:pt x="1199" y="597"/>
                </a:cubicBezTo>
                <a:cubicBezTo>
                  <a:pt x="1201" y="913"/>
                  <a:pt x="933" y="1195"/>
                  <a:pt x="598" y="1191"/>
                </a:cubicBezTo>
                <a:close/>
                <a:moveTo>
                  <a:pt x="597" y="1171"/>
                </a:moveTo>
                <a:cubicBezTo>
                  <a:pt x="919" y="1171"/>
                  <a:pt x="1179" y="914"/>
                  <a:pt x="1179" y="596"/>
                </a:cubicBezTo>
                <a:cubicBezTo>
                  <a:pt x="1179" y="276"/>
                  <a:pt x="921" y="18"/>
                  <a:pt x="601" y="18"/>
                </a:cubicBezTo>
                <a:cubicBezTo>
                  <a:pt x="282" y="18"/>
                  <a:pt x="21" y="277"/>
                  <a:pt x="21" y="593"/>
                </a:cubicBezTo>
                <a:cubicBezTo>
                  <a:pt x="21" y="911"/>
                  <a:pt x="281" y="1171"/>
                  <a:pt x="597" y="1171"/>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6" name="Freeform 11"/>
          <p:cNvSpPr/>
          <p:nvPr userDrawn="1"/>
        </p:nvSpPr>
        <p:spPr bwMode="auto">
          <a:xfrm>
            <a:off x="-1906291" y="730509"/>
            <a:ext cx="681578" cy="799810"/>
          </a:xfrm>
          <a:custGeom>
            <a:avLst/>
            <a:gdLst>
              <a:gd name="T0" fmla="*/ 61 w 169"/>
              <a:gd name="T1" fmla="*/ 174 h 199"/>
              <a:gd name="T2" fmla="*/ 30 w 169"/>
              <a:gd name="T3" fmla="*/ 124 h 199"/>
              <a:gd name="T4" fmla="*/ 47 w 169"/>
              <a:gd name="T5" fmla="*/ 13 h 199"/>
              <a:gd name="T6" fmla="*/ 92 w 169"/>
              <a:gd name="T7" fmla="*/ 19 h 199"/>
              <a:gd name="T8" fmla="*/ 161 w 169"/>
              <a:gd name="T9" fmla="*/ 114 h 199"/>
              <a:gd name="T10" fmla="*/ 157 w 169"/>
              <a:gd name="T11" fmla="*/ 139 h 199"/>
              <a:gd name="T12" fmla="*/ 114 w 169"/>
              <a:gd name="T13" fmla="*/ 162 h 199"/>
              <a:gd name="T14" fmla="*/ 63 w 169"/>
              <a:gd name="T15" fmla="*/ 152 h 199"/>
              <a:gd name="T16" fmla="*/ 68 w 169"/>
              <a:gd name="T17" fmla="*/ 199 h 199"/>
              <a:gd name="T18" fmla="*/ 53 w 169"/>
              <a:gd name="T19" fmla="*/ 185 h 199"/>
              <a:gd name="T20" fmla="*/ 3 w 169"/>
              <a:gd name="T21" fmla="*/ 101 h 199"/>
              <a:gd name="T22" fmla="*/ 1 w 169"/>
              <a:gd name="T23" fmla="*/ 93 h 199"/>
              <a:gd name="T24" fmla="*/ 3 w 169"/>
              <a:gd name="T25" fmla="*/ 91 h 199"/>
              <a:gd name="T26" fmla="*/ 15 w 169"/>
              <a:gd name="T27" fmla="*/ 105 h 199"/>
              <a:gd name="T28" fmla="*/ 52 w 169"/>
              <a:gd name="T29" fmla="*/ 167 h 199"/>
              <a:gd name="T30" fmla="*/ 57 w 169"/>
              <a:gd name="T31" fmla="*/ 176 h 199"/>
              <a:gd name="T32" fmla="*/ 61 w 169"/>
              <a:gd name="T33" fmla="*/ 174 h 199"/>
              <a:gd name="T34" fmla="*/ 95 w 169"/>
              <a:gd name="T35" fmla="*/ 150 h 199"/>
              <a:gd name="T36" fmla="*/ 97 w 169"/>
              <a:gd name="T37" fmla="*/ 153 h 199"/>
              <a:gd name="T38" fmla="*/ 107 w 169"/>
              <a:gd name="T39" fmla="*/ 152 h 199"/>
              <a:gd name="T40" fmla="*/ 143 w 169"/>
              <a:gd name="T41" fmla="*/ 128 h 199"/>
              <a:gd name="T42" fmla="*/ 144 w 169"/>
              <a:gd name="T43" fmla="*/ 111 h 199"/>
              <a:gd name="T44" fmla="*/ 124 w 169"/>
              <a:gd name="T45" fmla="*/ 82 h 199"/>
              <a:gd name="T46" fmla="*/ 85 w 169"/>
              <a:gd name="T47" fmla="*/ 26 h 199"/>
              <a:gd name="T48" fmla="*/ 48 w 169"/>
              <a:gd name="T49" fmla="*/ 25 h 199"/>
              <a:gd name="T50" fmla="*/ 29 w 169"/>
              <a:gd name="T51" fmla="*/ 63 h 199"/>
              <a:gd name="T52" fmla="*/ 88 w 169"/>
              <a:gd name="T53" fmla="*/ 107 h 199"/>
              <a:gd name="T54" fmla="*/ 91 w 169"/>
              <a:gd name="T55" fmla="*/ 94 h 199"/>
              <a:gd name="T56" fmla="*/ 99 w 169"/>
              <a:gd name="T57" fmla="*/ 76 h 199"/>
              <a:gd name="T58" fmla="*/ 109 w 169"/>
              <a:gd name="T59" fmla="*/ 73 h 199"/>
              <a:gd name="T60" fmla="*/ 109 w 169"/>
              <a:gd name="T61" fmla="*/ 84 h 199"/>
              <a:gd name="T62" fmla="*/ 113 w 169"/>
              <a:gd name="T63" fmla="*/ 114 h 199"/>
              <a:gd name="T64" fmla="*/ 111 w 169"/>
              <a:gd name="T65" fmla="*/ 135 h 199"/>
              <a:gd name="T66" fmla="*/ 95 w 169"/>
              <a:gd name="T67" fmla="*/ 150 h 199"/>
              <a:gd name="T68" fmla="*/ 83 w 169"/>
              <a:gd name="T69" fmla="*/ 121 h 199"/>
              <a:gd name="T70" fmla="*/ 73 w 169"/>
              <a:gd name="T71" fmla="*/ 132 h 199"/>
              <a:gd name="T72" fmla="*/ 59 w 169"/>
              <a:gd name="T73" fmla="*/ 132 h 199"/>
              <a:gd name="T74" fmla="*/ 44 w 169"/>
              <a:gd name="T75" fmla="*/ 109 h 199"/>
              <a:gd name="T76" fmla="*/ 43 w 169"/>
              <a:gd name="T77" fmla="*/ 105 h 199"/>
              <a:gd name="T78" fmla="*/ 29 w 169"/>
              <a:gd name="T79" fmla="*/ 89 h 199"/>
              <a:gd name="T80" fmla="*/ 80 w 169"/>
              <a:gd name="T81" fmla="*/ 148 h 199"/>
              <a:gd name="T82" fmla="*/ 83 w 169"/>
              <a:gd name="T83" fmla="*/ 12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9" h="199">
                <a:moveTo>
                  <a:pt x="61" y="174"/>
                </a:moveTo>
                <a:cubicBezTo>
                  <a:pt x="51" y="157"/>
                  <a:pt x="42" y="139"/>
                  <a:pt x="30" y="124"/>
                </a:cubicBezTo>
                <a:cubicBezTo>
                  <a:pt x="0" y="86"/>
                  <a:pt x="20" y="32"/>
                  <a:pt x="47" y="13"/>
                </a:cubicBezTo>
                <a:cubicBezTo>
                  <a:pt x="64" y="0"/>
                  <a:pt x="79" y="1"/>
                  <a:pt x="92" y="19"/>
                </a:cubicBezTo>
                <a:cubicBezTo>
                  <a:pt x="115" y="50"/>
                  <a:pt x="138" y="82"/>
                  <a:pt x="161" y="114"/>
                </a:cubicBezTo>
                <a:cubicBezTo>
                  <a:pt x="169" y="127"/>
                  <a:pt x="169" y="131"/>
                  <a:pt x="157" y="139"/>
                </a:cubicBezTo>
                <a:cubicBezTo>
                  <a:pt x="143" y="148"/>
                  <a:pt x="129" y="156"/>
                  <a:pt x="114" y="162"/>
                </a:cubicBezTo>
                <a:cubicBezTo>
                  <a:pt x="97" y="168"/>
                  <a:pt x="80" y="165"/>
                  <a:pt x="63" y="152"/>
                </a:cubicBezTo>
                <a:cubicBezTo>
                  <a:pt x="66" y="168"/>
                  <a:pt x="76" y="182"/>
                  <a:pt x="68" y="199"/>
                </a:cubicBezTo>
                <a:cubicBezTo>
                  <a:pt x="62" y="194"/>
                  <a:pt x="56" y="190"/>
                  <a:pt x="53" y="185"/>
                </a:cubicBezTo>
                <a:cubicBezTo>
                  <a:pt x="36" y="157"/>
                  <a:pt x="20" y="129"/>
                  <a:pt x="3" y="101"/>
                </a:cubicBezTo>
                <a:cubicBezTo>
                  <a:pt x="2" y="98"/>
                  <a:pt x="2" y="95"/>
                  <a:pt x="1" y="93"/>
                </a:cubicBezTo>
                <a:cubicBezTo>
                  <a:pt x="2" y="92"/>
                  <a:pt x="3" y="92"/>
                  <a:pt x="3" y="91"/>
                </a:cubicBezTo>
                <a:cubicBezTo>
                  <a:pt x="7" y="96"/>
                  <a:pt x="12" y="100"/>
                  <a:pt x="15" y="105"/>
                </a:cubicBezTo>
                <a:cubicBezTo>
                  <a:pt x="27" y="125"/>
                  <a:pt x="39" y="146"/>
                  <a:pt x="52" y="167"/>
                </a:cubicBezTo>
                <a:cubicBezTo>
                  <a:pt x="53" y="170"/>
                  <a:pt x="55" y="173"/>
                  <a:pt x="57" y="176"/>
                </a:cubicBezTo>
                <a:cubicBezTo>
                  <a:pt x="58" y="175"/>
                  <a:pt x="59" y="174"/>
                  <a:pt x="61" y="174"/>
                </a:cubicBezTo>
                <a:close/>
                <a:moveTo>
                  <a:pt x="95" y="150"/>
                </a:moveTo>
                <a:cubicBezTo>
                  <a:pt x="96" y="151"/>
                  <a:pt x="96" y="152"/>
                  <a:pt x="97" y="153"/>
                </a:cubicBezTo>
                <a:cubicBezTo>
                  <a:pt x="100" y="152"/>
                  <a:pt x="103" y="153"/>
                  <a:pt x="107" y="152"/>
                </a:cubicBezTo>
                <a:cubicBezTo>
                  <a:pt x="121" y="148"/>
                  <a:pt x="133" y="140"/>
                  <a:pt x="143" y="128"/>
                </a:cubicBezTo>
                <a:cubicBezTo>
                  <a:pt x="148" y="123"/>
                  <a:pt x="149" y="118"/>
                  <a:pt x="144" y="111"/>
                </a:cubicBezTo>
                <a:cubicBezTo>
                  <a:pt x="137" y="102"/>
                  <a:pt x="131" y="92"/>
                  <a:pt x="124" y="82"/>
                </a:cubicBezTo>
                <a:cubicBezTo>
                  <a:pt x="111" y="63"/>
                  <a:pt x="99" y="44"/>
                  <a:pt x="85" y="26"/>
                </a:cubicBezTo>
                <a:cubicBezTo>
                  <a:pt x="75" y="12"/>
                  <a:pt x="57" y="11"/>
                  <a:pt x="48" y="25"/>
                </a:cubicBezTo>
                <a:cubicBezTo>
                  <a:pt x="40" y="36"/>
                  <a:pt x="36" y="49"/>
                  <a:pt x="29" y="63"/>
                </a:cubicBezTo>
                <a:cubicBezTo>
                  <a:pt x="66" y="59"/>
                  <a:pt x="81" y="77"/>
                  <a:pt x="88" y="107"/>
                </a:cubicBezTo>
                <a:cubicBezTo>
                  <a:pt x="90" y="103"/>
                  <a:pt x="91" y="98"/>
                  <a:pt x="91" y="94"/>
                </a:cubicBezTo>
                <a:cubicBezTo>
                  <a:pt x="89" y="85"/>
                  <a:pt x="92" y="80"/>
                  <a:pt x="99" y="76"/>
                </a:cubicBezTo>
                <a:cubicBezTo>
                  <a:pt x="102" y="74"/>
                  <a:pt x="106" y="74"/>
                  <a:pt x="109" y="73"/>
                </a:cubicBezTo>
                <a:cubicBezTo>
                  <a:pt x="109" y="77"/>
                  <a:pt x="110" y="81"/>
                  <a:pt x="109" y="84"/>
                </a:cubicBezTo>
                <a:cubicBezTo>
                  <a:pt x="103" y="95"/>
                  <a:pt x="104" y="104"/>
                  <a:pt x="113" y="114"/>
                </a:cubicBezTo>
                <a:cubicBezTo>
                  <a:pt x="121" y="123"/>
                  <a:pt x="119" y="127"/>
                  <a:pt x="111" y="135"/>
                </a:cubicBezTo>
                <a:cubicBezTo>
                  <a:pt x="105" y="140"/>
                  <a:pt x="100" y="145"/>
                  <a:pt x="95" y="150"/>
                </a:cubicBezTo>
                <a:close/>
                <a:moveTo>
                  <a:pt x="83" y="121"/>
                </a:moveTo>
                <a:cubicBezTo>
                  <a:pt x="79" y="126"/>
                  <a:pt x="76" y="129"/>
                  <a:pt x="73" y="132"/>
                </a:cubicBezTo>
                <a:cubicBezTo>
                  <a:pt x="68" y="138"/>
                  <a:pt x="63" y="138"/>
                  <a:pt x="59" y="132"/>
                </a:cubicBezTo>
                <a:cubicBezTo>
                  <a:pt x="54" y="124"/>
                  <a:pt x="49" y="117"/>
                  <a:pt x="44" y="109"/>
                </a:cubicBezTo>
                <a:cubicBezTo>
                  <a:pt x="43" y="108"/>
                  <a:pt x="43" y="106"/>
                  <a:pt x="43" y="105"/>
                </a:cubicBezTo>
                <a:cubicBezTo>
                  <a:pt x="43" y="91"/>
                  <a:pt x="43" y="91"/>
                  <a:pt x="29" y="89"/>
                </a:cubicBezTo>
                <a:cubicBezTo>
                  <a:pt x="26" y="115"/>
                  <a:pt x="54" y="147"/>
                  <a:pt x="80" y="148"/>
                </a:cubicBezTo>
                <a:cubicBezTo>
                  <a:pt x="81" y="139"/>
                  <a:pt x="82" y="131"/>
                  <a:pt x="83" y="121"/>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7" name="Freeform 12"/>
          <p:cNvSpPr/>
          <p:nvPr userDrawn="1"/>
        </p:nvSpPr>
        <p:spPr bwMode="auto">
          <a:xfrm>
            <a:off x="-275372" y="6117059"/>
            <a:ext cx="879792" cy="434678"/>
          </a:xfrm>
          <a:custGeom>
            <a:avLst/>
            <a:gdLst>
              <a:gd name="T0" fmla="*/ 200 w 218"/>
              <a:gd name="T1" fmla="*/ 100 h 108"/>
              <a:gd name="T2" fmla="*/ 169 w 218"/>
              <a:gd name="T3" fmla="*/ 104 h 108"/>
              <a:gd name="T4" fmla="*/ 174 w 218"/>
              <a:gd name="T5" fmla="*/ 60 h 108"/>
              <a:gd name="T6" fmla="*/ 148 w 218"/>
              <a:gd name="T7" fmla="*/ 13 h 108"/>
              <a:gd name="T8" fmla="*/ 144 w 218"/>
              <a:gd name="T9" fmla="*/ 13 h 108"/>
              <a:gd name="T10" fmla="*/ 140 w 218"/>
              <a:gd name="T11" fmla="*/ 24 h 108"/>
              <a:gd name="T12" fmla="*/ 140 w 218"/>
              <a:gd name="T13" fmla="*/ 92 h 108"/>
              <a:gd name="T14" fmla="*/ 144 w 218"/>
              <a:gd name="T15" fmla="*/ 106 h 108"/>
              <a:gd name="T16" fmla="*/ 124 w 218"/>
              <a:gd name="T17" fmla="*/ 106 h 108"/>
              <a:gd name="T18" fmla="*/ 124 w 218"/>
              <a:gd name="T19" fmla="*/ 37 h 108"/>
              <a:gd name="T20" fmla="*/ 102 w 218"/>
              <a:gd name="T21" fmla="*/ 108 h 108"/>
              <a:gd name="T22" fmla="*/ 99 w 218"/>
              <a:gd name="T23" fmla="*/ 108 h 108"/>
              <a:gd name="T24" fmla="*/ 76 w 218"/>
              <a:gd name="T25" fmla="*/ 45 h 108"/>
              <a:gd name="T26" fmla="*/ 80 w 218"/>
              <a:gd name="T27" fmla="*/ 107 h 108"/>
              <a:gd name="T28" fmla="*/ 58 w 218"/>
              <a:gd name="T29" fmla="*/ 107 h 108"/>
              <a:gd name="T30" fmla="*/ 66 w 218"/>
              <a:gd name="T31" fmla="*/ 78 h 108"/>
              <a:gd name="T32" fmla="*/ 65 w 218"/>
              <a:gd name="T33" fmla="*/ 47 h 108"/>
              <a:gd name="T34" fmla="*/ 59 w 218"/>
              <a:gd name="T35" fmla="*/ 18 h 108"/>
              <a:gd name="T36" fmla="*/ 57 w 218"/>
              <a:gd name="T37" fmla="*/ 34 h 108"/>
              <a:gd name="T38" fmla="*/ 21 w 218"/>
              <a:gd name="T39" fmla="*/ 18 h 108"/>
              <a:gd name="T40" fmla="*/ 21 w 218"/>
              <a:gd name="T41" fmla="*/ 50 h 108"/>
              <a:gd name="T42" fmla="*/ 50 w 218"/>
              <a:gd name="T43" fmla="*/ 42 h 108"/>
              <a:gd name="T44" fmla="*/ 50 w 218"/>
              <a:gd name="T45" fmla="*/ 72 h 108"/>
              <a:gd name="T46" fmla="*/ 19 w 218"/>
              <a:gd name="T47" fmla="*/ 61 h 108"/>
              <a:gd name="T48" fmla="*/ 19 w 218"/>
              <a:gd name="T49" fmla="*/ 92 h 108"/>
              <a:gd name="T50" fmla="*/ 24 w 218"/>
              <a:gd name="T51" fmla="*/ 98 h 108"/>
              <a:gd name="T52" fmla="*/ 54 w 218"/>
              <a:gd name="T53" fmla="*/ 88 h 108"/>
              <a:gd name="T54" fmla="*/ 57 w 218"/>
              <a:gd name="T55" fmla="*/ 83 h 108"/>
              <a:gd name="T56" fmla="*/ 60 w 218"/>
              <a:gd name="T57" fmla="*/ 84 h 108"/>
              <a:gd name="T58" fmla="*/ 56 w 218"/>
              <a:gd name="T59" fmla="*/ 105 h 108"/>
              <a:gd name="T60" fmla="*/ 52 w 218"/>
              <a:gd name="T61" fmla="*/ 108 h 108"/>
              <a:gd name="T62" fmla="*/ 0 w 218"/>
              <a:gd name="T63" fmla="*/ 105 h 108"/>
              <a:gd name="T64" fmla="*/ 5 w 218"/>
              <a:gd name="T65" fmla="*/ 86 h 108"/>
              <a:gd name="T66" fmla="*/ 8 w 218"/>
              <a:gd name="T67" fmla="*/ 27 h 108"/>
              <a:gd name="T68" fmla="*/ 4 w 218"/>
              <a:gd name="T69" fmla="*/ 10 h 108"/>
              <a:gd name="T70" fmla="*/ 45 w 218"/>
              <a:gd name="T71" fmla="*/ 10 h 108"/>
              <a:gd name="T72" fmla="*/ 66 w 218"/>
              <a:gd name="T73" fmla="*/ 11 h 108"/>
              <a:gd name="T74" fmla="*/ 83 w 218"/>
              <a:gd name="T75" fmla="*/ 23 h 108"/>
              <a:gd name="T76" fmla="*/ 103 w 218"/>
              <a:gd name="T77" fmla="*/ 80 h 108"/>
              <a:gd name="T78" fmla="*/ 116 w 218"/>
              <a:gd name="T79" fmla="*/ 40 h 108"/>
              <a:gd name="T80" fmla="*/ 151 w 218"/>
              <a:gd name="T81" fmla="*/ 8 h 108"/>
              <a:gd name="T82" fmla="*/ 169 w 218"/>
              <a:gd name="T83" fmla="*/ 6 h 108"/>
              <a:gd name="T84" fmla="*/ 187 w 218"/>
              <a:gd name="T85" fmla="*/ 47 h 108"/>
              <a:gd name="T86" fmla="*/ 193 w 218"/>
              <a:gd name="T87" fmla="*/ 3 h 108"/>
              <a:gd name="T88" fmla="*/ 218 w 218"/>
              <a:gd name="T89" fmla="*/ 0 h 108"/>
              <a:gd name="T90" fmla="*/ 211 w 218"/>
              <a:gd name="T91" fmla="*/ 9 h 108"/>
              <a:gd name="T92" fmla="*/ 192 w 218"/>
              <a:gd name="T93" fmla="*/ 81 h 108"/>
              <a:gd name="T94" fmla="*/ 200 w 218"/>
              <a:gd name="T95" fmla="*/ 10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8" h="108">
                <a:moveTo>
                  <a:pt x="200" y="100"/>
                </a:moveTo>
                <a:cubicBezTo>
                  <a:pt x="191" y="101"/>
                  <a:pt x="180" y="103"/>
                  <a:pt x="169" y="104"/>
                </a:cubicBezTo>
                <a:cubicBezTo>
                  <a:pt x="184" y="90"/>
                  <a:pt x="179" y="74"/>
                  <a:pt x="174" y="60"/>
                </a:cubicBezTo>
                <a:cubicBezTo>
                  <a:pt x="167" y="44"/>
                  <a:pt x="157" y="29"/>
                  <a:pt x="148" y="13"/>
                </a:cubicBezTo>
                <a:cubicBezTo>
                  <a:pt x="146" y="13"/>
                  <a:pt x="145" y="13"/>
                  <a:pt x="144" y="13"/>
                </a:cubicBezTo>
                <a:cubicBezTo>
                  <a:pt x="142" y="17"/>
                  <a:pt x="140" y="20"/>
                  <a:pt x="140" y="24"/>
                </a:cubicBezTo>
                <a:cubicBezTo>
                  <a:pt x="140" y="46"/>
                  <a:pt x="140" y="69"/>
                  <a:pt x="140" y="92"/>
                </a:cubicBezTo>
                <a:cubicBezTo>
                  <a:pt x="140" y="96"/>
                  <a:pt x="143" y="101"/>
                  <a:pt x="144" y="106"/>
                </a:cubicBezTo>
                <a:cubicBezTo>
                  <a:pt x="137" y="106"/>
                  <a:pt x="130" y="106"/>
                  <a:pt x="124" y="106"/>
                </a:cubicBezTo>
                <a:cubicBezTo>
                  <a:pt x="124" y="83"/>
                  <a:pt x="124" y="60"/>
                  <a:pt x="124" y="37"/>
                </a:cubicBezTo>
                <a:cubicBezTo>
                  <a:pt x="117" y="61"/>
                  <a:pt x="109" y="84"/>
                  <a:pt x="102" y="108"/>
                </a:cubicBezTo>
                <a:cubicBezTo>
                  <a:pt x="101" y="108"/>
                  <a:pt x="100" y="108"/>
                  <a:pt x="99" y="108"/>
                </a:cubicBezTo>
                <a:cubicBezTo>
                  <a:pt x="91" y="87"/>
                  <a:pt x="84" y="66"/>
                  <a:pt x="76" y="45"/>
                </a:cubicBezTo>
                <a:cubicBezTo>
                  <a:pt x="77" y="66"/>
                  <a:pt x="67" y="87"/>
                  <a:pt x="80" y="107"/>
                </a:cubicBezTo>
                <a:cubicBezTo>
                  <a:pt x="73" y="107"/>
                  <a:pt x="67" y="107"/>
                  <a:pt x="58" y="107"/>
                </a:cubicBezTo>
                <a:cubicBezTo>
                  <a:pt x="68" y="99"/>
                  <a:pt x="66" y="88"/>
                  <a:pt x="66" y="78"/>
                </a:cubicBezTo>
                <a:cubicBezTo>
                  <a:pt x="66" y="68"/>
                  <a:pt x="66" y="57"/>
                  <a:pt x="65" y="47"/>
                </a:cubicBezTo>
                <a:cubicBezTo>
                  <a:pt x="64" y="37"/>
                  <a:pt x="69" y="27"/>
                  <a:pt x="59" y="18"/>
                </a:cubicBezTo>
                <a:cubicBezTo>
                  <a:pt x="58" y="23"/>
                  <a:pt x="57" y="29"/>
                  <a:pt x="57" y="34"/>
                </a:cubicBezTo>
                <a:cubicBezTo>
                  <a:pt x="51" y="16"/>
                  <a:pt x="36" y="18"/>
                  <a:pt x="21" y="18"/>
                </a:cubicBezTo>
                <a:cubicBezTo>
                  <a:pt x="21" y="29"/>
                  <a:pt x="21" y="40"/>
                  <a:pt x="21" y="50"/>
                </a:cubicBezTo>
                <a:cubicBezTo>
                  <a:pt x="33" y="56"/>
                  <a:pt x="42" y="53"/>
                  <a:pt x="50" y="42"/>
                </a:cubicBezTo>
                <a:cubicBezTo>
                  <a:pt x="50" y="51"/>
                  <a:pt x="50" y="61"/>
                  <a:pt x="50" y="72"/>
                </a:cubicBezTo>
                <a:cubicBezTo>
                  <a:pt x="40" y="63"/>
                  <a:pt x="32" y="58"/>
                  <a:pt x="19" y="61"/>
                </a:cubicBezTo>
                <a:cubicBezTo>
                  <a:pt x="19" y="71"/>
                  <a:pt x="19" y="82"/>
                  <a:pt x="19" y="92"/>
                </a:cubicBezTo>
                <a:cubicBezTo>
                  <a:pt x="19" y="94"/>
                  <a:pt x="22" y="97"/>
                  <a:pt x="24" y="98"/>
                </a:cubicBezTo>
                <a:cubicBezTo>
                  <a:pt x="35" y="104"/>
                  <a:pt x="48" y="99"/>
                  <a:pt x="54" y="88"/>
                </a:cubicBezTo>
                <a:cubicBezTo>
                  <a:pt x="55" y="86"/>
                  <a:pt x="56" y="85"/>
                  <a:pt x="57" y="83"/>
                </a:cubicBezTo>
                <a:cubicBezTo>
                  <a:pt x="58" y="83"/>
                  <a:pt x="59" y="84"/>
                  <a:pt x="60" y="84"/>
                </a:cubicBezTo>
                <a:cubicBezTo>
                  <a:pt x="59" y="91"/>
                  <a:pt x="57" y="98"/>
                  <a:pt x="56" y="105"/>
                </a:cubicBezTo>
                <a:cubicBezTo>
                  <a:pt x="55" y="106"/>
                  <a:pt x="53" y="108"/>
                  <a:pt x="52" y="108"/>
                </a:cubicBezTo>
                <a:cubicBezTo>
                  <a:pt x="34" y="107"/>
                  <a:pt x="16" y="106"/>
                  <a:pt x="0" y="105"/>
                </a:cubicBezTo>
                <a:cubicBezTo>
                  <a:pt x="2" y="97"/>
                  <a:pt x="5" y="92"/>
                  <a:pt x="5" y="86"/>
                </a:cubicBezTo>
                <a:cubicBezTo>
                  <a:pt x="7" y="66"/>
                  <a:pt x="8" y="47"/>
                  <a:pt x="8" y="27"/>
                </a:cubicBezTo>
                <a:cubicBezTo>
                  <a:pt x="8" y="21"/>
                  <a:pt x="5" y="15"/>
                  <a:pt x="4" y="10"/>
                </a:cubicBezTo>
                <a:cubicBezTo>
                  <a:pt x="17" y="10"/>
                  <a:pt x="31" y="10"/>
                  <a:pt x="45" y="10"/>
                </a:cubicBezTo>
                <a:cubicBezTo>
                  <a:pt x="52" y="10"/>
                  <a:pt x="59" y="11"/>
                  <a:pt x="66" y="11"/>
                </a:cubicBezTo>
                <a:cubicBezTo>
                  <a:pt x="75" y="11"/>
                  <a:pt x="80" y="14"/>
                  <a:pt x="83" y="23"/>
                </a:cubicBezTo>
                <a:cubicBezTo>
                  <a:pt x="89" y="41"/>
                  <a:pt x="96" y="59"/>
                  <a:pt x="103" y="80"/>
                </a:cubicBezTo>
                <a:cubicBezTo>
                  <a:pt x="108" y="65"/>
                  <a:pt x="112" y="52"/>
                  <a:pt x="116" y="40"/>
                </a:cubicBezTo>
                <a:cubicBezTo>
                  <a:pt x="126" y="6"/>
                  <a:pt x="122" y="12"/>
                  <a:pt x="151" y="8"/>
                </a:cubicBezTo>
                <a:cubicBezTo>
                  <a:pt x="157" y="8"/>
                  <a:pt x="163" y="7"/>
                  <a:pt x="169" y="6"/>
                </a:cubicBezTo>
                <a:cubicBezTo>
                  <a:pt x="166" y="18"/>
                  <a:pt x="170" y="27"/>
                  <a:pt x="187" y="47"/>
                </a:cubicBezTo>
                <a:cubicBezTo>
                  <a:pt x="188" y="32"/>
                  <a:pt x="203" y="20"/>
                  <a:pt x="193" y="3"/>
                </a:cubicBezTo>
                <a:cubicBezTo>
                  <a:pt x="200" y="2"/>
                  <a:pt x="208" y="2"/>
                  <a:pt x="218" y="0"/>
                </a:cubicBezTo>
                <a:cubicBezTo>
                  <a:pt x="215" y="5"/>
                  <a:pt x="213" y="7"/>
                  <a:pt x="211" y="9"/>
                </a:cubicBezTo>
                <a:cubicBezTo>
                  <a:pt x="196" y="31"/>
                  <a:pt x="188" y="54"/>
                  <a:pt x="192" y="81"/>
                </a:cubicBezTo>
                <a:cubicBezTo>
                  <a:pt x="193" y="87"/>
                  <a:pt x="197" y="93"/>
                  <a:pt x="200" y="100"/>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8" name="Freeform 13"/>
          <p:cNvSpPr/>
          <p:nvPr userDrawn="1"/>
        </p:nvSpPr>
        <p:spPr bwMode="auto">
          <a:xfrm>
            <a:off x="-2977341" y="2038024"/>
            <a:ext cx="667668" cy="528571"/>
          </a:xfrm>
          <a:custGeom>
            <a:avLst/>
            <a:gdLst>
              <a:gd name="T0" fmla="*/ 92 w 165"/>
              <a:gd name="T1" fmla="*/ 106 h 131"/>
              <a:gd name="T2" fmla="*/ 75 w 165"/>
              <a:gd name="T3" fmla="*/ 84 h 131"/>
              <a:gd name="T4" fmla="*/ 82 w 165"/>
              <a:gd name="T5" fmla="*/ 109 h 131"/>
              <a:gd name="T6" fmla="*/ 90 w 165"/>
              <a:gd name="T7" fmla="*/ 123 h 131"/>
              <a:gd name="T8" fmla="*/ 74 w 165"/>
              <a:gd name="T9" fmla="*/ 131 h 131"/>
              <a:gd name="T10" fmla="*/ 46 w 165"/>
              <a:gd name="T11" fmla="*/ 127 h 131"/>
              <a:gd name="T12" fmla="*/ 30 w 165"/>
              <a:gd name="T13" fmla="*/ 117 h 131"/>
              <a:gd name="T14" fmla="*/ 31 w 165"/>
              <a:gd name="T15" fmla="*/ 112 h 131"/>
              <a:gd name="T16" fmla="*/ 54 w 165"/>
              <a:gd name="T17" fmla="*/ 114 h 131"/>
              <a:gd name="T18" fmla="*/ 61 w 165"/>
              <a:gd name="T19" fmla="*/ 105 h 131"/>
              <a:gd name="T20" fmla="*/ 55 w 165"/>
              <a:gd name="T21" fmla="*/ 87 h 131"/>
              <a:gd name="T22" fmla="*/ 16 w 165"/>
              <a:gd name="T23" fmla="*/ 58 h 131"/>
              <a:gd name="T24" fmla="*/ 2 w 165"/>
              <a:gd name="T25" fmla="*/ 50 h 131"/>
              <a:gd name="T26" fmla="*/ 10 w 165"/>
              <a:gd name="T27" fmla="*/ 36 h 131"/>
              <a:gd name="T28" fmla="*/ 46 w 165"/>
              <a:gd name="T29" fmla="*/ 35 h 131"/>
              <a:gd name="T30" fmla="*/ 53 w 165"/>
              <a:gd name="T31" fmla="*/ 16 h 131"/>
              <a:gd name="T32" fmla="*/ 67 w 165"/>
              <a:gd name="T33" fmla="*/ 0 h 131"/>
              <a:gd name="T34" fmla="*/ 79 w 165"/>
              <a:gd name="T35" fmla="*/ 17 h 131"/>
              <a:gd name="T36" fmla="*/ 89 w 165"/>
              <a:gd name="T37" fmla="*/ 47 h 131"/>
              <a:gd name="T38" fmla="*/ 99 w 165"/>
              <a:gd name="T39" fmla="*/ 29 h 131"/>
              <a:gd name="T40" fmla="*/ 102 w 165"/>
              <a:gd name="T41" fmla="*/ 29 h 131"/>
              <a:gd name="T42" fmla="*/ 105 w 165"/>
              <a:gd name="T43" fmla="*/ 48 h 131"/>
              <a:gd name="T44" fmla="*/ 121 w 165"/>
              <a:gd name="T45" fmla="*/ 76 h 131"/>
              <a:gd name="T46" fmla="*/ 165 w 165"/>
              <a:gd name="T47" fmla="*/ 105 h 131"/>
              <a:gd name="T48" fmla="*/ 107 w 165"/>
              <a:gd name="T49" fmla="*/ 96 h 131"/>
              <a:gd name="T50" fmla="*/ 92 w 165"/>
              <a:gd name="T51" fmla="*/ 106 h 131"/>
              <a:gd name="T52" fmla="*/ 64 w 165"/>
              <a:gd name="T53" fmla="*/ 26 h 131"/>
              <a:gd name="T54" fmla="*/ 74 w 165"/>
              <a:gd name="T55" fmla="*/ 45 h 131"/>
              <a:gd name="T56" fmla="*/ 64 w 165"/>
              <a:gd name="T57" fmla="*/ 2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5" h="131">
                <a:moveTo>
                  <a:pt x="92" y="106"/>
                </a:moveTo>
                <a:cubicBezTo>
                  <a:pt x="90" y="87"/>
                  <a:pt x="90" y="87"/>
                  <a:pt x="75" y="84"/>
                </a:cubicBezTo>
                <a:cubicBezTo>
                  <a:pt x="70" y="96"/>
                  <a:pt x="72" y="101"/>
                  <a:pt x="82" y="109"/>
                </a:cubicBezTo>
                <a:cubicBezTo>
                  <a:pt x="87" y="112"/>
                  <a:pt x="92" y="116"/>
                  <a:pt x="90" y="123"/>
                </a:cubicBezTo>
                <a:cubicBezTo>
                  <a:pt x="87" y="131"/>
                  <a:pt x="80" y="131"/>
                  <a:pt x="74" y="131"/>
                </a:cubicBezTo>
                <a:cubicBezTo>
                  <a:pt x="64" y="130"/>
                  <a:pt x="55" y="129"/>
                  <a:pt x="46" y="127"/>
                </a:cubicBezTo>
                <a:cubicBezTo>
                  <a:pt x="40" y="125"/>
                  <a:pt x="35" y="120"/>
                  <a:pt x="30" y="117"/>
                </a:cubicBezTo>
                <a:cubicBezTo>
                  <a:pt x="30" y="115"/>
                  <a:pt x="30" y="114"/>
                  <a:pt x="31" y="112"/>
                </a:cubicBezTo>
                <a:cubicBezTo>
                  <a:pt x="39" y="113"/>
                  <a:pt x="46" y="113"/>
                  <a:pt x="54" y="114"/>
                </a:cubicBezTo>
                <a:cubicBezTo>
                  <a:pt x="62" y="115"/>
                  <a:pt x="64" y="113"/>
                  <a:pt x="61" y="105"/>
                </a:cubicBezTo>
                <a:cubicBezTo>
                  <a:pt x="59" y="99"/>
                  <a:pt x="56" y="93"/>
                  <a:pt x="55" y="87"/>
                </a:cubicBezTo>
                <a:cubicBezTo>
                  <a:pt x="50" y="67"/>
                  <a:pt x="35" y="60"/>
                  <a:pt x="16" y="58"/>
                </a:cubicBezTo>
                <a:cubicBezTo>
                  <a:pt x="9" y="58"/>
                  <a:pt x="3" y="58"/>
                  <a:pt x="2" y="50"/>
                </a:cubicBezTo>
                <a:cubicBezTo>
                  <a:pt x="0" y="43"/>
                  <a:pt x="5" y="40"/>
                  <a:pt x="10" y="36"/>
                </a:cubicBezTo>
                <a:cubicBezTo>
                  <a:pt x="21" y="28"/>
                  <a:pt x="33" y="26"/>
                  <a:pt x="46" y="35"/>
                </a:cubicBezTo>
                <a:cubicBezTo>
                  <a:pt x="49" y="28"/>
                  <a:pt x="50" y="22"/>
                  <a:pt x="53" y="16"/>
                </a:cubicBezTo>
                <a:cubicBezTo>
                  <a:pt x="57" y="10"/>
                  <a:pt x="62" y="5"/>
                  <a:pt x="67" y="0"/>
                </a:cubicBezTo>
                <a:cubicBezTo>
                  <a:pt x="71" y="6"/>
                  <a:pt x="76" y="11"/>
                  <a:pt x="79" y="17"/>
                </a:cubicBezTo>
                <a:cubicBezTo>
                  <a:pt x="83" y="26"/>
                  <a:pt x="85" y="36"/>
                  <a:pt x="89" y="47"/>
                </a:cubicBezTo>
                <a:cubicBezTo>
                  <a:pt x="93" y="40"/>
                  <a:pt x="96" y="34"/>
                  <a:pt x="99" y="29"/>
                </a:cubicBezTo>
                <a:cubicBezTo>
                  <a:pt x="100" y="29"/>
                  <a:pt x="101" y="29"/>
                  <a:pt x="102" y="29"/>
                </a:cubicBezTo>
                <a:cubicBezTo>
                  <a:pt x="103" y="35"/>
                  <a:pt x="105" y="42"/>
                  <a:pt x="105" y="48"/>
                </a:cubicBezTo>
                <a:cubicBezTo>
                  <a:pt x="106" y="60"/>
                  <a:pt x="111" y="69"/>
                  <a:pt x="121" y="76"/>
                </a:cubicBezTo>
                <a:cubicBezTo>
                  <a:pt x="136" y="85"/>
                  <a:pt x="151" y="94"/>
                  <a:pt x="165" y="105"/>
                </a:cubicBezTo>
                <a:cubicBezTo>
                  <a:pt x="144" y="111"/>
                  <a:pt x="126" y="100"/>
                  <a:pt x="107" y="96"/>
                </a:cubicBezTo>
                <a:cubicBezTo>
                  <a:pt x="106" y="105"/>
                  <a:pt x="101" y="108"/>
                  <a:pt x="92" y="106"/>
                </a:cubicBezTo>
                <a:close/>
                <a:moveTo>
                  <a:pt x="64" y="26"/>
                </a:moveTo>
                <a:cubicBezTo>
                  <a:pt x="58" y="39"/>
                  <a:pt x="61" y="44"/>
                  <a:pt x="74" y="45"/>
                </a:cubicBezTo>
                <a:cubicBezTo>
                  <a:pt x="71" y="39"/>
                  <a:pt x="68" y="33"/>
                  <a:pt x="64" y="26"/>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9" name="Freeform 14"/>
          <p:cNvSpPr/>
          <p:nvPr userDrawn="1"/>
        </p:nvSpPr>
        <p:spPr bwMode="auto">
          <a:xfrm>
            <a:off x="2325749" y="2079754"/>
            <a:ext cx="591164" cy="549435"/>
          </a:xfrm>
          <a:custGeom>
            <a:avLst/>
            <a:gdLst>
              <a:gd name="T0" fmla="*/ 117 w 147"/>
              <a:gd name="T1" fmla="*/ 11 h 137"/>
              <a:gd name="T2" fmla="*/ 97 w 147"/>
              <a:gd name="T3" fmla="*/ 20 h 137"/>
              <a:gd name="T4" fmla="*/ 123 w 147"/>
              <a:gd name="T5" fmla="*/ 38 h 137"/>
              <a:gd name="T6" fmla="*/ 140 w 147"/>
              <a:gd name="T7" fmla="*/ 54 h 137"/>
              <a:gd name="T8" fmla="*/ 135 w 147"/>
              <a:gd name="T9" fmla="*/ 76 h 137"/>
              <a:gd name="T10" fmla="*/ 108 w 147"/>
              <a:gd name="T11" fmla="*/ 77 h 137"/>
              <a:gd name="T12" fmla="*/ 72 w 147"/>
              <a:gd name="T13" fmla="*/ 52 h 137"/>
              <a:gd name="T14" fmla="*/ 62 w 147"/>
              <a:gd name="T15" fmla="*/ 47 h 137"/>
              <a:gd name="T16" fmla="*/ 60 w 147"/>
              <a:gd name="T17" fmla="*/ 49 h 137"/>
              <a:gd name="T18" fmla="*/ 77 w 147"/>
              <a:gd name="T19" fmla="*/ 64 h 137"/>
              <a:gd name="T20" fmla="*/ 83 w 147"/>
              <a:gd name="T21" fmla="*/ 72 h 137"/>
              <a:gd name="T22" fmla="*/ 77 w 147"/>
              <a:gd name="T23" fmla="*/ 79 h 137"/>
              <a:gd name="T24" fmla="*/ 41 w 147"/>
              <a:gd name="T25" fmla="*/ 84 h 137"/>
              <a:gd name="T26" fmla="*/ 37 w 147"/>
              <a:gd name="T27" fmla="*/ 86 h 137"/>
              <a:gd name="T28" fmla="*/ 34 w 147"/>
              <a:gd name="T29" fmla="*/ 110 h 137"/>
              <a:gd name="T30" fmla="*/ 40 w 147"/>
              <a:gd name="T31" fmla="*/ 111 h 137"/>
              <a:gd name="T32" fmla="*/ 51 w 147"/>
              <a:gd name="T33" fmla="*/ 108 h 137"/>
              <a:gd name="T34" fmla="*/ 36 w 147"/>
              <a:gd name="T35" fmla="*/ 137 h 137"/>
              <a:gd name="T36" fmla="*/ 25 w 147"/>
              <a:gd name="T37" fmla="*/ 131 h 137"/>
              <a:gd name="T38" fmla="*/ 6 w 147"/>
              <a:gd name="T39" fmla="*/ 101 h 137"/>
              <a:gd name="T40" fmla="*/ 11 w 147"/>
              <a:gd name="T41" fmla="*/ 83 h 137"/>
              <a:gd name="T42" fmla="*/ 34 w 147"/>
              <a:gd name="T43" fmla="*/ 72 h 137"/>
              <a:gd name="T44" fmla="*/ 1 w 147"/>
              <a:gd name="T45" fmla="*/ 54 h 137"/>
              <a:gd name="T46" fmla="*/ 31 w 147"/>
              <a:gd name="T47" fmla="*/ 45 h 137"/>
              <a:gd name="T48" fmla="*/ 48 w 147"/>
              <a:gd name="T49" fmla="*/ 41 h 137"/>
              <a:gd name="T50" fmla="*/ 64 w 147"/>
              <a:gd name="T51" fmla="*/ 37 h 137"/>
              <a:gd name="T52" fmla="*/ 73 w 147"/>
              <a:gd name="T53" fmla="*/ 39 h 137"/>
              <a:gd name="T54" fmla="*/ 68 w 147"/>
              <a:gd name="T55" fmla="*/ 29 h 137"/>
              <a:gd name="T56" fmla="*/ 59 w 147"/>
              <a:gd name="T57" fmla="*/ 22 h 137"/>
              <a:gd name="T58" fmla="*/ 66 w 147"/>
              <a:gd name="T59" fmla="*/ 12 h 137"/>
              <a:gd name="T60" fmla="*/ 117 w 147"/>
              <a:gd name="T61" fmla="*/ 11 h 137"/>
              <a:gd name="T62" fmla="*/ 85 w 147"/>
              <a:gd name="T63" fmla="*/ 29 h 137"/>
              <a:gd name="T64" fmla="*/ 82 w 147"/>
              <a:gd name="T65" fmla="*/ 32 h 137"/>
              <a:gd name="T66" fmla="*/ 114 w 147"/>
              <a:gd name="T67" fmla="*/ 63 h 137"/>
              <a:gd name="T68" fmla="*/ 128 w 147"/>
              <a:gd name="T69" fmla="*/ 55 h 137"/>
              <a:gd name="T70" fmla="*/ 85 w 147"/>
              <a:gd name="T71" fmla="*/ 2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7" h="137">
                <a:moveTo>
                  <a:pt x="117" y="11"/>
                </a:moveTo>
                <a:cubicBezTo>
                  <a:pt x="111" y="14"/>
                  <a:pt x="105" y="17"/>
                  <a:pt x="97" y="20"/>
                </a:cubicBezTo>
                <a:cubicBezTo>
                  <a:pt x="106" y="27"/>
                  <a:pt x="115" y="32"/>
                  <a:pt x="123" y="38"/>
                </a:cubicBezTo>
                <a:cubicBezTo>
                  <a:pt x="129" y="43"/>
                  <a:pt x="135" y="48"/>
                  <a:pt x="140" y="54"/>
                </a:cubicBezTo>
                <a:cubicBezTo>
                  <a:pt x="147" y="61"/>
                  <a:pt x="145" y="72"/>
                  <a:pt x="135" y="76"/>
                </a:cubicBezTo>
                <a:cubicBezTo>
                  <a:pt x="126" y="80"/>
                  <a:pt x="117" y="82"/>
                  <a:pt x="108" y="77"/>
                </a:cubicBezTo>
                <a:cubicBezTo>
                  <a:pt x="96" y="69"/>
                  <a:pt x="84" y="60"/>
                  <a:pt x="72" y="52"/>
                </a:cubicBezTo>
                <a:cubicBezTo>
                  <a:pt x="69" y="50"/>
                  <a:pt x="65" y="48"/>
                  <a:pt x="62" y="47"/>
                </a:cubicBezTo>
                <a:cubicBezTo>
                  <a:pt x="61" y="47"/>
                  <a:pt x="61" y="48"/>
                  <a:pt x="60" y="49"/>
                </a:cubicBezTo>
                <a:cubicBezTo>
                  <a:pt x="66" y="54"/>
                  <a:pt x="71" y="59"/>
                  <a:pt x="77" y="64"/>
                </a:cubicBezTo>
                <a:cubicBezTo>
                  <a:pt x="79" y="66"/>
                  <a:pt x="82" y="69"/>
                  <a:pt x="83" y="72"/>
                </a:cubicBezTo>
                <a:cubicBezTo>
                  <a:pt x="85" y="76"/>
                  <a:pt x="83" y="82"/>
                  <a:pt x="77" y="79"/>
                </a:cubicBezTo>
                <a:cubicBezTo>
                  <a:pt x="64" y="71"/>
                  <a:pt x="53" y="79"/>
                  <a:pt x="41" y="84"/>
                </a:cubicBezTo>
                <a:cubicBezTo>
                  <a:pt x="40" y="84"/>
                  <a:pt x="39" y="85"/>
                  <a:pt x="37" y="86"/>
                </a:cubicBezTo>
                <a:cubicBezTo>
                  <a:pt x="23" y="92"/>
                  <a:pt x="22" y="101"/>
                  <a:pt x="34" y="110"/>
                </a:cubicBezTo>
                <a:cubicBezTo>
                  <a:pt x="35" y="111"/>
                  <a:pt x="38" y="111"/>
                  <a:pt x="40" y="111"/>
                </a:cubicBezTo>
                <a:cubicBezTo>
                  <a:pt x="43" y="110"/>
                  <a:pt x="46" y="109"/>
                  <a:pt x="51" y="108"/>
                </a:cubicBezTo>
                <a:cubicBezTo>
                  <a:pt x="50" y="121"/>
                  <a:pt x="41" y="128"/>
                  <a:pt x="36" y="137"/>
                </a:cubicBezTo>
                <a:cubicBezTo>
                  <a:pt x="35" y="137"/>
                  <a:pt x="26" y="134"/>
                  <a:pt x="25" y="131"/>
                </a:cubicBezTo>
                <a:cubicBezTo>
                  <a:pt x="22" y="119"/>
                  <a:pt x="15" y="110"/>
                  <a:pt x="6" y="101"/>
                </a:cubicBezTo>
                <a:cubicBezTo>
                  <a:pt x="0" y="95"/>
                  <a:pt x="2" y="88"/>
                  <a:pt x="11" y="83"/>
                </a:cubicBezTo>
                <a:cubicBezTo>
                  <a:pt x="19" y="79"/>
                  <a:pt x="27" y="75"/>
                  <a:pt x="34" y="72"/>
                </a:cubicBezTo>
                <a:cubicBezTo>
                  <a:pt x="24" y="66"/>
                  <a:pt x="13" y="60"/>
                  <a:pt x="1" y="54"/>
                </a:cubicBezTo>
                <a:cubicBezTo>
                  <a:pt x="11" y="45"/>
                  <a:pt x="21" y="43"/>
                  <a:pt x="31" y="45"/>
                </a:cubicBezTo>
                <a:cubicBezTo>
                  <a:pt x="38" y="46"/>
                  <a:pt x="43" y="45"/>
                  <a:pt x="48" y="41"/>
                </a:cubicBezTo>
                <a:cubicBezTo>
                  <a:pt x="52" y="38"/>
                  <a:pt x="59" y="38"/>
                  <a:pt x="64" y="37"/>
                </a:cubicBezTo>
                <a:cubicBezTo>
                  <a:pt x="67" y="37"/>
                  <a:pt x="70" y="38"/>
                  <a:pt x="73" y="39"/>
                </a:cubicBezTo>
                <a:cubicBezTo>
                  <a:pt x="76" y="33"/>
                  <a:pt x="73" y="31"/>
                  <a:pt x="68" y="29"/>
                </a:cubicBezTo>
                <a:cubicBezTo>
                  <a:pt x="64" y="28"/>
                  <a:pt x="59" y="24"/>
                  <a:pt x="59" y="22"/>
                </a:cubicBezTo>
                <a:cubicBezTo>
                  <a:pt x="60" y="18"/>
                  <a:pt x="63" y="14"/>
                  <a:pt x="66" y="12"/>
                </a:cubicBezTo>
                <a:cubicBezTo>
                  <a:pt x="84" y="0"/>
                  <a:pt x="103" y="0"/>
                  <a:pt x="117" y="11"/>
                </a:cubicBezTo>
                <a:close/>
                <a:moveTo>
                  <a:pt x="85" y="29"/>
                </a:moveTo>
                <a:cubicBezTo>
                  <a:pt x="84" y="30"/>
                  <a:pt x="83" y="31"/>
                  <a:pt x="82" y="32"/>
                </a:cubicBezTo>
                <a:cubicBezTo>
                  <a:pt x="87" y="48"/>
                  <a:pt x="100" y="57"/>
                  <a:pt x="114" y="63"/>
                </a:cubicBezTo>
                <a:cubicBezTo>
                  <a:pt x="122" y="67"/>
                  <a:pt x="125" y="63"/>
                  <a:pt x="128" y="55"/>
                </a:cubicBezTo>
                <a:cubicBezTo>
                  <a:pt x="113" y="46"/>
                  <a:pt x="99" y="38"/>
                  <a:pt x="85" y="29"/>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10" name="Freeform 15"/>
          <p:cNvSpPr/>
          <p:nvPr userDrawn="1"/>
        </p:nvSpPr>
        <p:spPr bwMode="auto">
          <a:xfrm>
            <a:off x="-4133" y="295831"/>
            <a:ext cx="306015" cy="698964"/>
          </a:xfrm>
          <a:custGeom>
            <a:avLst/>
            <a:gdLst>
              <a:gd name="T0" fmla="*/ 37 w 76"/>
              <a:gd name="T1" fmla="*/ 173 h 174"/>
              <a:gd name="T2" fmla="*/ 33 w 76"/>
              <a:gd name="T3" fmla="*/ 91 h 174"/>
              <a:gd name="T4" fmla="*/ 3 w 76"/>
              <a:gd name="T5" fmla="*/ 104 h 174"/>
              <a:gd name="T6" fmla="*/ 8 w 76"/>
              <a:gd name="T7" fmla="*/ 74 h 174"/>
              <a:gd name="T8" fmla="*/ 13 w 76"/>
              <a:gd name="T9" fmla="*/ 50 h 174"/>
              <a:gd name="T10" fmla="*/ 13 w 76"/>
              <a:gd name="T11" fmla="*/ 40 h 174"/>
              <a:gd name="T12" fmla="*/ 14 w 76"/>
              <a:gd name="T13" fmla="*/ 17 h 174"/>
              <a:gd name="T14" fmla="*/ 13 w 76"/>
              <a:gd name="T15" fmla="*/ 14 h 174"/>
              <a:gd name="T16" fmla="*/ 15 w 76"/>
              <a:gd name="T17" fmla="*/ 13 h 174"/>
              <a:gd name="T18" fmla="*/ 41 w 76"/>
              <a:gd name="T19" fmla="*/ 2 h 174"/>
              <a:gd name="T20" fmla="*/ 51 w 76"/>
              <a:gd name="T21" fmla="*/ 2 h 174"/>
              <a:gd name="T22" fmla="*/ 62 w 76"/>
              <a:gd name="T23" fmla="*/ 28 h 174"/>
              <a:gd name="T24" fmla="*/ 71 w 76"/>
              <a:gd name="T25" fmla="*/ 62 h 174"/>
              <a:gd name="T26" fmla="*/ 68 w 76"/>
              <a:gd name="T27" fmla="*/ 76 h 174"/>
              <a:gd name="T28" fmla="*/ 57 w 76"/>
              <a:gd name="T29" fmla="*/ 99 h 174"/>
              <a:gd name="T30" fmla="*/ 45 w 76"/>
              <a:gd name="T31" fmla="*/ 164 h 174"/>
              <a:gd name="T32" fmla="*/ 40 w 76"/>
              <a:gd name="T33" fmla="*/ 174 h 174"/>
              <a:gd name="T34" fmla="*/ 37 w 76"/>
              <a:gd name="T35" fmla="*/ 173 h 174"/>
              <a:gd name="T36" fmla="*/ 33 w 76"/>
              <a:gd name="T37" fmla="*/ 33 h 174"/>
              <a:gd name="T38" fmla="*/ 29 w 76"/>
              <a:gd name="T39" fmla="*/ 33 h 174"/>
              <a:gd name="T40" fmla="*/ 30 w 76"/>
              <a:gd name="T41" fmla="*/ 44 h 174"/>
              <a:gd name="T42" fmla="*/ 27 w 76"/>
              <a:gd name="T43" fmla="*/ 67 h 174"/>
              <a:gd name="T44" fmla="*/ 22 w 76"/>
              <a:gd name="T45" fmla="*/ 75 h 174"/>
              <a:gd name="T46" fmla="*/ 24 w 76"/>
              <a:gd name="T47" fmla="*/ 77 h 174"/>
              <a:gd name="T48" fmla="*/ 33 w 76"/>
              <a:gd name="T49" fmla="*/ 67 h 174"/>
              <a:gd name="T50" fmla="*/ 33 w 76"/>
              <a:gd name="T51" fmla="*/ 3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6" h="174">
                <a:moveTo>
                  <a:pt x="37" y="173"/>
                </a:moveTo>
                <a:cubicBezTo>
                  <a:pt x="36" y="146"/>
                  <a:pt x="35" y="119"/>
                  <a:pt x="33" y="91"/>
                </a:cubicBezTo>
                <a:cubicBezTo>
                  <a:pt x="23" y="95"/>
                  <a:pt x="14" y="99"/>
                  <a:pt x="3" y="104"/>
                </a:cubicBezTo>
                <a:cubicBezTo>
                  <a:pt x="1" y="93"/>
                  <a:pt x="0" y="82"/>
                  <a:pt x="8" y="74"/>
                </a:cubicBezTo>
                <a:cubicBezTo>
                  <a:pt x="15" y="67"/>
                  <a:pt x="17" y="59"/>
                  <a:pt x="13" y="50"/>
                </a:cubicBezTo>
                <a:cubicBezTo>
                  <a:pt x="12" y="47"/>
                  <a:pt x="12" y="42"/>
                  <a:pt x="13" y="40"/>
                </a:cubicBezTo>
                <a:cubicBezTo>
                  <a:pt x="21" y="32"/>
                  <a:pt x="18" y="25"/>
                  <a:pt x="14" y="17"/>
                </a:cubicBezTo>
                <a:cubicBezTo>
                  <a:pt x="14" y="16"/>
                  <a:pt x="13" y="15"/>
                  <a:pt x="13" y="14"/>
                </a:cubicBezTo>
                <a:cubicBezTo>
                  <a:pt x="14" y="13"/>
                  <a:pt x="14" y="13"/>
                  <a:pt x="15" y="13"/>
                </a:cubicBezTo>
                <a:cubicBezTo>
                  <a:pt x="26" y="16"/>
                  <a:pt x="35" y="14"/>
                  <a:pt x="41" y="2"/>
                </a:cubicBezTo>
                <a:cubicBezTo>
                  <a:pt x="42" y="0"/>
                  <a:pt x="49" y="0"/>
                  <a:pt x="51" y="2"/>
                </a:cubicBezTo>
                <a:cubicBezTo>
                  <a:pt x="61" y="8"/>
                  <a:pt x="63" y="17"/>
                  <a:pt x="62" y="28"/>
                </a:cubicBezTo>
                <a:cubicBezTo>
                  <a:pt x="61" y="41"/>
                  <a:pt x="61" y="52"/>
                  <a:pt x="71" y="62"/>
                </a:cubicBezTo>
                <a:cubicBezTo>
                  <a:pt x="76" y="67"/>
                  <a:pt x="74" y="73"/>
                  <a:pt x="68" y="76"/>
                </a:cubicBezTo>
                <a:cubicBezTo>
                  <a:pt x="59" y="81"/>
                  <a:pt x="58" y="89"/>
                  <a:pt x="57" y="99"/>
                </a:cubicBezTo>
                <a:cubicBezTo>
                  <a:pt x="54" y="121"/>
                  <a:pt x="50" y="143"/>
                  <a:pt x="45" y="164"/>
                </a:cubicBezTo>
                <a:cubicBezTo>
                  <a:pt x="45" y="168"/>
                  <a:pt x="42" y="171"/>
                  <a:pt x="40" y="174"/>
                </a:cubicBezTo>
                <a:cubicBezTo>
                  <a:pt x="39" y="174"/>
                  <a:pt x="38" y="173"/>
                  <a:pt x="37" y="173"/>
                </a:cubicBezTo>
                <a:close/>
                <a:moveTo>
                  <a:pt x="33" y="33"/>
                </a:moveTo>
                <a:cubicBezTo>
                  <a:pt x="32" y="33"/>
                  <a:pt x="31" y="33"/>
                  <a:pt x="29" y="33"/>
                </a:cubicBezTo>
                <a:cubicBezTo>
                  <a:pt x="30" y="37"/>
                  <a:pt x="29" y="41"/>
                  <a:pt x="30" y="44"/>
                </a:cubicBezTo>
                <a:cubicBezTo>
                  <a:pt x="35" y="53"/>
                  <a:pt x="32" y="60"/>
                  <a:pt x="27" y="67"/>
                </a:cubicBezTo>
                <a:cubicBezTo>
                  <a:pt x="25" y="70"/>
                  <a:pt x="23" y="72"/>
                  <a:pt x="22" y="75"/>
                </a:cubicBezTo>
                <a:cubicBezTo>
                  <a:pt x="23" y="75"/>
                  <a:pt x="23" y="76"/>
                  <a:pt x="24" y="77"/>
                </a:cubicBezTo>
                <a:cubicBezTo>
                  <a:pt x="27" y="73"/>
                  <a:pt x="32" y="71"/>
                  <a:pt x="33" y="67"/>
                </a:cubicBezTo>
                <a:cubicBezTo>
                  <a:pt x="34" y="56"/>
                  <a:pt x="33" y="45"/>
                  <a:pt x="33" y="33"/>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11" name="Freeform 16"/>
          <p:cNvSpPr/>
          <p:nvPr userDrawn="1"/>
        </p:nvSpPr>
        <p:spPr bwMode="auto">
          <a:xfrm>
            <a:off x="-859581" y="6068375"/>
            <a:ext cx="605074" cy="465977"/>
          </a:xfrm>
          <a:custGeom>
            <a:avLst/>
            <a:gdLst>
              <a:gd name="T0" fmla="*/ 17 w 150"/>
              <a:gd name="T1" fmla="*/ 93 h 116"/>
              <a:gd name="T2" fmla="*/ 0 w 150"/>
              <a:gd name="T3" fmla="*/ 88 h 116"/>
              <a:gd name="T4" fmla="*/ 46 w 150"/>
              <a:gd name="T5" fmla="*/ 0 h 116"/>
              <a:gd name="T6" fmla="*/ 50 w 150"/>
              <a:gd name="T7" fmla="*/ 0 h 116"/>
              <a:gd name="T8" fmla="*/ 56 w 150"/>
              <a:gd name="T9" fmla="*/ 38 h 116"/>
              <a:gd name="T10" fmla="*/ 66 w 150"/>
              <a:gd name="T11" fmla="*/ 89 h 116"/>
              <a:gd name="T12" fmla="*/ 73 w 150"/>
              <a:gd name="T13" fmla="*/ 99 h 116"/>
              <a:gd name="T14" fmla="*/ 78 w 150"/>
              <a:gd name="T15" fmla="*/ 89 h 116"/>
              <a:gd name="T16" fmla="*/ 84 w 150"/>
              <a:gd name="T17" fmla="*/ 33 h 116"/>
              <a:gd name="T18" fmla="*/ 81 w 150"/>
              <a:gd name="T19" fmla="*/ 9 h 116"/>
              <a:gd name="T20" fmla="*/ 123 w 150"/>
              <a:gd name="T21" fmla="*/ 19 h 116"/>
              <a:gd name="T22" fmla="*/ 146 w 150"/>
              <a:gd name="T23" fmla="*/ 73 h 116"/>
              <a:gd name="T24" fmla="*/ 90 w 150"/>
              <a:gd name="T25" fmla="*/ 109 h 116"/>
              <a:gd name="T26" fmla="*/ 56 w 150"/>
              <a:gd name="T27" fmla="*/ 102 h 116"/>
              <a:gd name="T28" fmla="*/ 42 w 150"/>
              <a:gd name="T29" fmla="*/ 98 h 116"/>
              <a:gd name="T30" fmla="*/ 48 w 150"/>
              <a:gd name="T31" fmla="*/ 74 h 116"/>
              <a:gd name="T32" fmla="*/ 24 w 150"/>
              <a:gd name="T33" fmla="*/ 64 h 116"/>
              <a:gd name="T34" fmla="*/ 17 w 150"/>
              <a:gd name="T35" fmla="*/ 93 h 116"/>
              <a:gd name="T36" fmla="*/ 134 w 150"/>
              <a:gd name="T37" fmla="*/ 63 h 116"/>
              <a:gd name="T38" fmla="*/ 125 w 150"/>
              <a:gd name="T39" fmla="*/ 36 h 116"/>
              <a:gd name="T40" fmla="*/ 107 w 150"/>
              <a:gd name="T41" fmla="*/ 22 h 116"/>
              <a:gd name="T42" fmla="*/ 99 w 150"/>
              <a:gd name="T43" fmla="*/ 27 h 116"/>
              <a:gd name="T44" fmla="*/ 93 w 150"/>
              <a:gd name="T45" fmla="*/ 96 h 116"/>
              <a:gd name="T46" fmla="*/ 97 w 150"/>
              <a:gd name="T47" fmla="*/ 103 h 116"/>
              <a:gd name="T48" fmla="*/ 121 w 150"/>
              <a:gd name="T49" fmla="*/ 96 h 116"/>
              <a:gd name="T50" fmla="*/ 134 w 150"/>
              <a:gd name="T51" fmla="*/ 63 h 116"/>
              <a:gd name="T52" fmla="*/ 44 w 150"/>
              <a:gd name="T53" fmla="*/ 26 h 116"/>
              <a:gd name="T54" fmla="*/ 42 w 150"/>
              <a:gd name="T55" fmla="*/ 25 h 116"/>
              <a:gd name="T56" fmla="*/ 27 w 150"/>
              <a:gd name="T57" fmla="*/ 51 h 116"/>
              <a:gd name="T58" fmla="*/ 49 w 150"/>
              <a:gd name="T59" fmla="*/ 58 h 116"/>
              <a:gd name="T60" fmla="*/ 44 w 150"/>
              <a:gd name="T61"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116">
                <a:moveTo>
                  <a:pt x="17" y="93"/>
                </a:moveTo>
                <a:cubicBezTo>
                  <a:pt x="11" y="91"/>
                  <a:pt x="6" y="90"/>
                  <a:pt x="0" y="88"/>
                </a:cubicBezTo>
                <a:cubicBezTo>
                  <a:pt x="15" y="58"/>
                  <a:pt x="31" y="29"/>
                  <a:pt x="46" y="0"/>
                </a:cubicBezTo>
                <a:cubicBezTo>
                  <a:pt x="47" y="0"/>
                  <a:pt x="48" y="0"/>
                  <a:pt x="50" y="0"/>
                </a:cubicBezTo>
                <a:cubicBezTo>
                  <a:pt x="52" y="13"/>
                  <a:pt x="54" y="25"/>
                  <a:pt x="56" y="38"/>
                </a:cubicBezTo>
                <a:cubicBezTo>
                  <a:pt x="59" y="55"/>
                  <a:pt x="62" y="72"/>
                  <a:pt x="66" y="89"/>
                </a:cubicBezTo>
                <a:cubicBezTo>
                  <a:pt x="67" y="93"/>
                  <a:pt x="70" y="96"/>
                  <a:pt x="73" y="99"/>
                </a:cubicBezTo>
                <a:cubicBezTo>
                  <a:pt x="75" y="96"/>
                  <a:pt x="78" y="93"/>
                  <a:pt x="78" y="89"/>
                </a:cubicBezTo>
                <a:cubicBezTo>
                  <a:pt x="81" y="70"/>
                  <a:pt x="83" y="52"/>
                  <a:pt x="84" y="33"/>
                </a:cubicBezTo>
                <a:cubicBezTo>
                  <a:pt x="85" y="26"/>
                  <a:pt x="83" y="19"/>
                  <a:pt x="81" y="9"/>
                </a:cubicBezTo>
                <a:cubicBezTo>
                  <a:pt x="95" y="12"/>
                  <a:pt x="110" y="14"/>
                  <a:pt x="123" y="19"/>
                </a:cubicBezTo>
                <a:cubicBezTo>
                  <a:pt x="141" y="27"/>
                  <a:pt x="150" y="51"/>
                  <a:pt x="146" y="73"/>
                </a:cubicBezTo>
                <a:cubicBezTo>
                  <a:pt x="140" y="104"/>
                  <a:pt x="121" y="116"/>
                  <a:pt x="90" y="109"/>
                </a:cubicBezTo>
                <a:cubicBezTo>
                  <a:pt x="79" y="107"/>
                  <a:pt x="67" y="105"/>
                  <a:pt x="56" y="102"/>
                </a:cubicBezTo>
                <a:cubicBezTo>
                  <a:pt x="51" y="101"/>
                  <a:pt x="47" y="100"/>
                  <a:pt x="42" y="98"/>
                </a:cubicBezTo>
                <a:cubicBezTo>
                  <a:pt x="50" y="91"/>
                  <a:pt x="54" y="79"/>
                  <a:pt x="48" y="74"/>
                </a:cubicBezTo>
                <a:cubicBezTo>
                  <a:pt x="42" y="68"/>
                  <a:pt x="32" y="65"/>
                  <a:pt x="24" y="64"/>
                </a:cubicBezTo>
                <a:cubicBezTo>
                  <a:pt x="18" y="64"/>
                  <a:pt x="15" y="79"/>
                  <a:pt x="17" y="93"/>
                </a:cubicBezTo>
                <a:close/>
                <a:moveTo>
                  <a:pt x="134" y="63"/>
                </a:moveTo>
                <a:cubicBezTo>
                  <a:pt x="131" y="53"/>
                  <a:pt x="130" y="43"/>
                  <a:pt x="125" y="36"/>
                </a:cubicBezTo>
                <a:cubicBezTo>
                  <a:pt x="121" y="30"/>
                  <a:pt x="113" y="26"/>
                  <a:pt x="107" y="22"/>
                </a:cubicBezTo>
                <a:cubicBezTo>
                  <a:pt x="105" y="21"/>
                  <a:pt x="99" y="25"/>
                  <a:pt x="99" y="27"/>
                </a:cubicBezTo>
                <a:cubicBezTo>
                  <a:pt x="97" y="50"/>
                  <a:pt x="95" y="73"/>
                  <a:pt x="93" y="96"/>
                </a:cubicBezTo>
                <a:cubicBezTo>
                  <a:pt x="93" y="98"/>
                  <a:pt x="95" y="102"/>
                  <a:pt x="97" y="103"/>
                </a:cubicBezTo>
                <a:cubicBezTo>
                  <a:pt x="104" y="107"/>
                  <a:pt x="118" y="104"/>
                  <a:pt x="121" y="96"/>
                </a:cubicBezTo>
                <a:cubicBezTo>
                  <a:pt x="126" y="85"/>
                  <a:pt x="130" y="74"/>
                  <a:pt x="134" y="63"/>
                </a:cubicBezTo>
                <a:close/>
                <a:moveTo>
                  <a:pt x="44" y="26"/>
                </a:moveTo>
                <a:cubicBezTo>
                  <a:pt x="43" y="25"/>
                  <a:pt x="43" y="25"/>
                  <a:pt x="42" y="25"/>
                </a:cubicBezTo>
                <a:cubicBezTo>
                  <a:pt x="37" y="34"/>
                  <a:pt x="32" y="42"/>
                  <a:pt x="27" y="51"/>
                </a:cubicBezTo>
                <a:cubicBezTo>
                  <a:pt x="34" y="54"/>
                  <a:pt x="41" y="56"/>
                  <a:pt x="49" y="58"/>
                </a:cubicBezTo>
                <a:cubicBezTo>
                  <a:pt x="47" y="46"/>
                  <a:pt x="45" y="36"/>
                  <a:pt x="44" y="26"/>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12" name="Freeform 17"/>
          <p:cNvSpPr/>
          <p:nvPr userDrawn="1"/>
        </p:nvSpPr>
        <p:spPr bwMode="auto">
          <a:xfrm>
            <a:off x="-2174052" y="5289429"/>
            <a:ext cx="497274" cy="618984"/>
          </a:xfrm>
          <a:custGeom>
            <a:avLst/>
            <a:gdLst>
              <a:gd name="T0" fmla="*/ 53 w 123"/>
              <a:gd name="T1" fmla="*/ 111 h 154"/>
              <a:gd name="T2" fmla="*/ 44 w 123"/>
              <a:gd name="T3" fmla="*/ 122 h 154"/>
              <a:gd name="T4" fmla="*/ 0 w 123"/>
              <a:gd name="T5" fmla="*/ 80 h 154"/>
              <a:gd name="T6" fmla="*/ 12 w 123"/>
              <a:gd name="T7" fmla="*/ 64 h 154"/>
              <a:gd name="T8" fmla="*/ 43 w 123"/>
              <a:gd name="T9" fmla="*/ 0 h 154"/>
              <a:gd name="T10" fmla="*/ 81 w 123"/>
              <a:gd name="T11" fmla="*/ 38 h 154"/>
              <a:gd name="T12" fmla="*/ 75 w 123"/>
              <a:gd name="T13" fmla="*/ 57 h 154"/>
              <a:gd name="T14" fmla="*/ 51 w 123"/>
              <a:gd name="T15" fmla="*/ 19 h 154"/>
              <a:gd name="T16" fmla="*/ 42 w 123"/>
              <a:gd name="T17" fmla="*/ 49 h 154"/>
              <a:gd name="T18" fmla="*/ 66 w 123"/>
              <a:gd name="T19" fmla="*/ 60 h 154"/>
              <a:gd name="T20" fmla="*/ 67 w 123"/>
              <a:gd name="T21" fmla="*/ 62 h 154"/>
              <a:gd name="T22" fmla="*/ 53 w 123"/>
              <a:gd name="T23" fmla="*/ 88 h 154"/>
              <a:gd name="T24" fmla="*/ 49 w 123"/>
              <a:gd name="T25" fmla="*/ 87 h 154"/>
              <a:gd name="T26" fmla="*/ 34 w 123"/>
              <a:gd name="T27" fmla="*/ 56 h 154"/>
              <a:gd name="T28" fmla="*/ 23 w 123"/>
              <a:gd name="T29" fmla="*/ 88 h 154"/>
              <a:gd name="T30" fmla="*/ 61 w 123"/>
              <a:gd name="T31" fmla="*/ 100 h 154"/>
              <a:gd name="T32" fmla="*/ 68 w 123"/>
              <a:gd name="T33" fmla="*/ 131 h 154"/>
              <a:gd name="T34" fmla="*/ 81 w 123"/>
              <a:gd name="T35" fmla="*/ 140 h 154"/>
              <a:gd name="T36" fmla="*/ 88 w 123"/>
              <a:gd name="T37" fmla="*/ 125 h 154"/>
              <a:gd name="T38" fmla="*/ 78 w 123"/>
              <a:gd name="T39" fmla="*/ 85 h 154"/>
              <a:gd name="T40" fmla="*/ 77 w 123"/>
              <a:gd name="T41" fmla="*/ 67 h 154"/>
              <a:gd name="T42" fmla="*/ 88 w 123"/>
              <a:gd name="T43" fmla="*/ 53 h 154"/>
              <a:gd name="T44" fmla="*/ 106 w 123"/>
              <a:gd name="T45" fmla="*/ 57 h 154"/>
              <a:gd name="T46" fmla="*/ 123 w 123"/>
              <a:gd name="T47" fmla="*/ 74 h 154"/>
              <a:gd name="T48" fmla="*/ 114 w 123"/>
              <a:gd name="T49" fmla="*/ 98 h 154"/>
              <a:gd name="T50" fmla="*/ 110 w 123"/>
              <a:gd name="T51" fmla="*/ 97 h 154"/>
              <a:gd name="T52" fmla="*/ 110 w 123"/>
              <a:gd name="T53" fmla="*/ 90 h 154"/>
              <a:gd name="T54" fmla="*/ 109 w 123"/>
              <a:gd name="T55" fmla="*/ 76 h 154"/>
              <a:gd name="T56" fmla="*/ 96 w 123"/>
              <a:gd name="T57" fmla="*/ 63 h 154"/>
              <a:gd name="T58" fmla="*/ 92 w 123"/>
              <a:gd name="T59" fmla="*/ 79 h 154"/>
              <a:gd name="T60" fmla="*/ 100 w 123"/>
              <a:gd name="T61" fmla="*/ 113 h 154"/>
              <a:gd name="T62" fmla="*/ 103 w 123"/>
              <a:gd name="T63" fmla="*/ 130 h 154"/>
              <a:gd name="T64" fmla="*/ 87 w 123"/>
              <a:gd name="T65" fmla="*/ 151 h 154"/>
              <a:gd name="T66" fmla="*/ 65 w 123"/>
              <a:gd name="T67" fmla="*/ 141 h 154"/>
              <a:gd name="T68" fmla="*/ 52 w 123"/>
              <a:gd name="T69" fmla="*/ 130 h 154"/>
              <a:gd name="T70" fmla="*/ 50 w 123"/>
              <a:gd name="T71" fmla="*/ 132 h 154"/>
              <a:gd name="T72" fmla="*/ 55 w 123"/>
              <a:gd name="T73" fmla="*/ 113 h 154"/>
              <a:gd name="T74" fmla="*/ 53 w 123"/>
              <a:gd name="T75" fmla="*/ 11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54">
                <a:moveTo>
                  <a:pt x="53" y="111"/>
                </a:moveTo>
                <a:cubicBezTo>
                  <a:pt x="50" y="115"/>
                  <a:pt x="48" y="118"/>
                  <a:pt x="44" y="122"/>
                </a:cubicBezTo>
                <a:cubicBezTo>
                  <a:pt x="29" y="107"/>
                  <a:pt x="14" y="93"/>
                  <a:pt x="0" y="80"/>
                </a:cubicBezTo>
                <a:cubicBezTo>
                  <a:pt x="5" y="74"/>
                  <a:pt x="10" y="69"/>
                  <a:pt x="12" y="64"/>
                </a:cubicBezTo>
                <a:cubicBezTo>
                  <a:pt x="23" y="43"/>
                  <a:pt x="32" y="23"/>
                  <a:pt x="43" y="0"/>
                </a:cubicBezTo>
                <a:cubicBezTo>
                  <a:pt x="56" y="14"/>
                  <a:pt x="70" y="25"/>
                  <a:pt x="81" y="38"/>
                </a:cubicBezTo>
                <a:cubicBezTo>
                  <a:pt x="87" y="45"/>
                  <a:pt x="81" y="51"/>
                  <a:pt x="75" y="57"/>
                </a:cubicBezTo>
                <a:cubicBezTo>
                  <a:pt x="76" y="38"/>
                  <a:pt x="64" y="30"/>
                  <a:pt x="51" y="19"/>
                </a:cubicBezTo>
                <a:cubicBezTo>
                  <a:pt x="47" y="30"/>
                  <a:pt x="40" y="40"/>
                  <a:pt x="42" y="49"/>
                </a:cubicBezTo>
                <a:cubicBezTo>
                  <a:pt x="43" y="57"/>
                  <a:pt x="53" y="65"/>
                  <a:pt x="66" y="60"/>
                </a:cubicBezTo>
                <a:cubicBezTo>
                  <a:pt x="67" y="61"/>
                  <a:pt x="67" y="62"/>
                  <a:pt x="67" y="62"/>
                </a:cubicBezTo>
                <a:cubicBezTo>
                  <a:pt x="63" y="71"/>
                  <a:pt x="58" y="79"/>
                  <a:pt x="53" y="88"/>
                </a:cubicBezTo>
                <a:cubicBezTo>
                  <a:pt x="52" y="88"/>
                  <a:pt x="51" y="87"/>
                  <a:pt x="49" y="87"/>
                </a:cubicBezTo>
                <a:cubicBezTo>
                  <a:pt x="55" y="71"/>
                  <a:pt x="45" y="64"/>
                  <a:pt x="34" y="56"/>
                </a:cubicBezTo>
                <a:cubicBezTo>
                  <a:pt x="29" y="67"/>
                  <a:pt x="17" y="76"/>
                  <a:pt x="23" y="88"/>
                </a:cubicBezTo>
                <a:cubicBezTo>
                  <a:pt x="30" y="104"/>
                  <a:pt x="44" y="112"/>
                  <a:pt x="61" y="100"/>
                </a:cubicBezTo>
                <a:cubicBezTo>
                  <a:pt x="63" y="111"/>
                  <a:pt x="65" y="121"/>
                  <a:pt x="68" y="131"/>
                </a:cubicBezTo>
                <a:cubicBezTo>
                  <a:pt x="69" y="137"/>
                  <a:pt x="73" y="143"/>
                  <a:pt x="81" y="140"/>
                </a:cubicBezTo>
                <a:cubicBezTo>
                  <a:pt x="88" y="138"/>
                  <a:pt x="89" y="131"/>
                  <a:pt x="88" y="125"/>
                </a:cubicBezTo>
                <a:cubicBezTo>
                  <a:pt x="85" y="112"/>
                  <a:pt x="81" y="99"/>
                  <a:pt x="78" y="85"/>
                </a:cubicBezTo>
                <a:cubicBezTo>
                  <a:pt x="77" y="79"/>
                  <a:pt x="76" y="73"/>
                  <a:pt x="77" y="67"/>
                </a:cubicBezTo>
                <a:cubicBezTo>
                  <a:pt x="79" y="62"/>
                  <a:pt x="83" y="56"/>
                  <a:pt x="88" y="53"/>
                </a:cubicBezTo>
                <a:cubicBezTo>
                  <a:pt x="94" y="50"/>
                  <a:pt x="101" y="52"/>
                  <a:pt x="106" y="57"/>
                </a:cubicBezTo>
                <a:cubicBezTo>
                  <a:pt x="111" y="62"/>
                  <a:pt x="116" y="67"/>
                  <a:pt x="123" y="74"/>
                </a:cubicBezTo>
                <a:cubicBezTo>
                  <a:pt x="120" y="80"/>
                  <a:pt x="117" y="89"/>
                  <a:pt x="114" y="98"/>
                </a:cubicBezTo>
                <a:cubicBezTo>
                  <a:pt x="113" y="98"/>
                  <a:pt x="111" y="98"/>
                  <a:pt x="110" y="97"/>
                </a:cubicBezTo>
                <a:cubicBezTo>
                  <a:pt x="110" y="95"/>
                  <a:pt x="110" y="92"/>
                  <a:pt x="110" y="90"/>
                </a:cubicBezTo>
                <a:cubicBezTo>
                  <a:pt x="110" y="85"/>
                  <a:pt x="110" y="81"/>
                  <a:pt x="109" y="76"/>
                </a:cubicBezTo>
                <a:cubicBezTo>
                  <a:pt x="108" y="68"/>
                  <a:pt x="100" y="61"/>
                  <a:pt x="96" y="63"/>
                </a:cubicBezTo>
                <a:cubicBezTo>
                  <a:pt x="88" y="66"/>
                  <a:pt x="90" y="73"/>
                  <a:pt x="92" y="79"/>
                </a:cubicBezTo>
                <a:cubicBezTo>
                  <a:pt x="94" y="90"/>
                  <a:pt x="98" y="101"/>
                  <a:pt x="100" y="113"/>
                </a:cubicBezTo>
                <a:cubicBezTo>
                  <a:pt x="102" y="118"/>
                  <a:pt x="103" y="125"/>
                  <a:pt x="103" y="130"/>
                </a:cubicBezTo>
                <a:cubicBezTo>
                  <a:pt x="102" y="140"/>
                  <a:pt x="97" y="148"/>
                  <a:pt x="87" y="151"/>
                </a:cubicBezTo>
                <a:cubicBezTo>
                  <a:pt x="77" y="154"/>
                  <a:pt x="71" y="148"/>
                  <a:pt x="65" y="141"/>
                </a:cubicBezTo>
                <a:cubicBezTo>
                  <a:pt x="61" y="137"/>
                  <a:pt x="56" y="134"/>
                  <a:pt x="52" y="130"/>
                </a:cubicBezTo>
                <a:cubicBezTo>
                  <a:pt x="51" y="131"/>
                  <a:pt x="51" y="131"/>
                  <a:pt x="50" y="132"/>
                </a:cubicBezTo>
                <a:cubicBezTo>
                  <a:pt x="51" y="125"/>
                  <a:pt x="53" y="119"/>
                  <a:pt x="55" y="113"/>
                </a:cubicBezTo>
                <a:cubicBezTo>
                  <a:pt x="54" y="112"/>
                  <a:pt x="53" y="112"/>
                  <a:pt x="53" y="111"/>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13" name="Freeform 18"/>
          <p:cNvSpPr/>
          <p:nvPr userDrawn="1"/>
        </p:nvSpPr>
        <p:spPr bwMode="auto">
          <a:xfrm>
            <a:off x="2471802" y="4312269"/>
            <a:ext cx="459022" cy="688533"/>
          </a:xfrm>
          <a:custGeom>
            <a:avLst/>
            <a:gdLst>
              <a:gd name="T0" fmla="*/ 53 w 114"/>
              <a:gd name="T1" fmla="*/ 0 h 171"/>
              <a:gd name="T2" fmla="*/ 73 w 114"/>
              <a:gd name="T3" fmla="*/ 13 h 171"/>
              <a:gd name="T4" fmla="*/ 72 w 114"/>
              <a:gd name="T5" fmla="*/ 15 h 171"/>
              <a:gd name="T6" fmla="*/ 63 w 114"/>
              <a:gd name="T7" fmla="*/ 17 h 171"/>
              <a:gd name="T8" fmla="*/ 46 w 114"/>
              <a:gd name="T9" fmla="*/ 38 h 171"/>
              <a:gd name="T10" fmla="*/ 58 w 114"/>
              <a:gd name="T11" fmla="*/ 45 h 171"/>
              <a:gd name="T12" fmla="*/ 78 w 114"/>
              <a:gd name="T13" fmla="*/ 33 h 171"/>
              <a:gd name="T14" fmla="*/ 111 w 114"/>
              <a:gd name="T15" fmla="*/ 48 h 171"/>
              <a:gd name="T16" fmla="*/ 95 w 114"/>
              <a:gd name="T17" fmla="*/ 93 h 171"/>
              <a:gd name="T18" fmla="*/ 88 w 114"/>
              <a:gd name="T19" fmla="*/ 95 h 171"/>
              <a:gd name="T20" fmla="*/ 85 w 114"/>
              <a:gd name="T21" fmla="*/ 124 h 171"/>
              <a:gd name="T22" fmla="*/ 66 w 114"/>
              <a:gd name="T23" fmla="*/ 159 h 171"/>
              <a:gd name="T24" fmla="*/ 59 w 114"/>
              <a:gd name="T25" fmla="*/ 171 h 171"/>
              <a:gd name="T26" fmla="*/ 42 w 114"/>
              <a:gd name="T27" fmla="*/ 142 h 171"/>
              <a:gd name="T28" fmla="*/ 20 w 114"/>
              <a:gd name="T29" fmla="*/ 120 h 171"/>
              <a:gd name="T30" fmla="*/ 0 w 114"/>
              <a:gd name="T31" fmla="*/ 115 h 171"/>
              <a:gd name="T32" fmla="*/ 33 w 114"/>
              <a:gd name="T33" fmla="*/ 52 h 171"/>
              <a:gd name="T34" fmla="*/ 47 w 114"/>
              <a:gd name="T35" fmla="*/ 68 h 171"/>
              <a:gd name="T36" fmla="*/ 29 w 114"/>
              <a:gd name="T37" fmla="*/ 75 h 171"/>
              <a:gd name="T38" fmla="*/ 20 w 114"/>
              <a:gd name="T39" fmla="*/ 93 h 171"/>
              <a:gd name="T40" fmla="*/ 35 w 114"/>
              <a:gd name="T41" fmla="*/ 115 h 171"/>
              <a:gd name="T42" fmla="*/ 39 w 114"/>
              <a:gd name="T43" fmla="*/ 115 h 171"/>
              <a:gd name="T44" fmla="*/ 52 w 114"/>
              <a:gd name="T45" fmla="*/ 82 h 171"/>
              <a:gd name="T46" fmla="*/ 65 w 114"/>
              <a:gd name="T47" fmla="*/ 96 h 171"/>
              <a:gd name="T48" fmla="*/ 47 w 114"/>
              <a:gd name="T49" fmla="*/ 115 h 171"/>
              <a:gd name="T50" fmla="*/ 50 w 114"/>
              <a:gd name="T51" fmla="*/ 124 h 171"/>
              <a:gd name="T52" fmla="*/ 65 w 114"/>
              <a:gd name="T53" fmla="*/ 141 h 171"/>
              <a:gd name="T54" fmla="*/ 75 w 114"/>
              <a:gd name="T55" fmla="*/ 83 h 171"/>
              <a:gd name="T56" fmla="*/ 85 w 114"/>
              <a:gd name="T57" fmla="*/ 81 h 171"/>
              <a:gd name="T58" fmla="*/ 102 w 114"/>
              <a:gd name="T59" fmla="*/ 66 h 171"/>
              <a:gd name="T60" fmla="*/ 97 w 114"/>
              <a:gd name="T61" fmla="*/ 48 h 171"/>
              <a:gd name="T62" fmla="*/ 82 w 114"/>
              <a:gd name="T63" fmla="*/ 51 h 171"/>
              <a:gd name="T64" fmla="*/ 72 w 114"/>
              <a:gd name="T65" fmla="*/ 58 h 171"/>
              <a:gd name="T66" fmla="*/ 47 w 114"/>
              <a:gd name="T67" fmla="*/ 61 h 171"/>
              <a:gd name="T68" fmla="*/ 38 w 114"/>
              <a:gd name="T69" fmla="*/ 33 h 171"/>
              <a:gd name="T70" fmla="*/ 53 w 114"/>
              <a:gd name="T71"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4" h="171">
                <a:moveTo>
                  <a:pt x="53" y="0"/>
                </a:moveTo>
                <a:cubicBezTo>
                  <a:pt x="60" y="5"/>
                  <a:pt x="66" y="9"/>
                  <a:pt x="73" y="13"/>
                </a:cubicBezTo>
                <a:cubicBezTo>
                  <a:pt x="73" y="13"/>
                  <a:pt x="72" y="14"/>
                  <a:pt x="72" y="15"/>
                </a:cubicBezTo>
                <a:cubicBezTo>
                  <a:pt x="69" y="16"/>
                  <a:pt x="66" y="17"/>
                  <a:pt x="63" y="17"/>
                </a:cubicBezTo>
                <a:cubicBezTo>
                  <a:pt x="51" y="18"/>
                  <a:pt x="45" y="26"/>
                  <a:pt x="46" y="38"/>
                </a:cubicBezTo>
                <a:cubicBezTo>
                  <a:pt x="47" y="46"/>
                  <a:pt x="51" y="49"/>
                  <a:pt x="58" y="45"/>
                </a:cubicBezTo>
                <a:cubicBezTo>
                  <a:pt x="65" y="42"/>
                  <a:pt x="71" y="37"/>
                  <a:pt x="78" y="33"/>
                </a:cubicBezTo>
                <a:cubicBezTo>
                  <a:pt x="94" y="22"/>
                  <a:pt x="109" y="29"/>
                  <a:pt x="111" y="48"/>
                </a:cubicBezTo>
                <a:cubicBezTo>
                  <a:pt x="114" y="66"/>
                  <a:pt x="104" y="80"/>
                  <a:pt x="95" y="93"/>
                </a:cubicBezTo>
                <a:cubicBezTo>
                  <a:pt x="95" y="95"/>
                  <a:pt x="91" y="95"/>
                  <a:pt x="88" y="95"/>
                </a:cubicBezTo>
                <a:cubicBezTo>
                  <a:pt x="93" y="105"/>
                  <a:pt x="91" y="114"/>
                  <a:pt x="85" y="124"/>
                </a:cubicBezTo>
                <a:cubicBezTo>
                  <a:pt x="78" y="135"/>
                  <a:pt x="73" y="147"/>
                  <a:pt x="66" y="159"/>
                </a:cubicBezTo>
                <a:cubicBezTo>
                  <a:pt x="65" y="162"/>
                  <a:pt x="63" y="165"/>
                  <a:pt x="59" y="171"/>
                </a:cubicBezTo>
                <a:cubicBezTo>
                  <a:pt x="59" y="156"/>
                  <a:pt x="50" y="149"/>
                  <a:pt x="42" y="142"/>
                </a:cubicBezTo>
                <a:cubicBezTo>
                  <a:pt x="35" y="135"/>
                  <a:pt x="27" y="128"/>
                  <a:pt x="20" y="120"/>
                </a:cubicBezTo>
                <a:cubicBezTo>
                  <a:pt x="15" y="115"/>
                  <a:pt x="9" y="111"/>
                  <a:pt x="0" y="115"/>
                </a:cubicBezTo>
                <a:cubicBezTo>
                  <a:pt x="11" y="94"/>
                  <a:pt x="22" y="73"/>
                  <a:pt x="33" y="52"/>
                </a:cubicBezTo>
                <a:cubicBezTo>
                  <a:pt x="38" y="58"/>
                  <a:pt x="42" y="62"/>
                  <a:pt x="47" y="68"/>
                </a:cubicBezTo>
                <a:cubicBezTo>
                  <a:pt x="40" y="68"/>
                  <a:pt x="32" y="66"/>
                  <a:pt x="29" y="75"/>
                </a:cubicBezTo>
                <a:cubicBezTo>
                  <a:pt x="26" y="81"/>
                  <a:pt x="19" y="88"/>
                  <a:pt x="20" y="93"/>
                </a:cubicBezTo>
                <a:cubicBezTo>
                  <a:pt x="22" y="101"/>
                  <a:pt x="30" y="108"/>
                  <a:pt x="35" y="115"/>
                </a:cubicBezTo>
                <a:cubicBezTo>
                  <a:pt x="36" y="115"/>
                  <a:pt x="38" y="115"/>
                  <a:pt x="39" y="115"/>
                </a:cubicBezTo>
                <a:cubicBezTo>
                  <a:pt x="43" y="104"/>
                  <a:pt x="48" y="93"/>
                  <a:pt x="52" y="82"/>
                </a:cubicBezTo>
                <a:cubicBezTo>
                  <a:pt x="55" y="86"/>
                  <a:pt x="60" y="91"/>
                  <a:pt x="65" y="96"/>
                </a:cubicBezTo>
                <a:cubicBezTo>
                  <a:pt x="53" y="98"/>
                  <a:pt x="50" y="107"/>
                  <a:pt x="47" y="115"/>
                </a:cubicBezTo>
                <a:cubicBezTo>
                  <a:pt x="46" y="117"/>
                  <a:pt x="48" y="122"/>
                  <a:pt x="50" y="124"/>
                </a:cubicBezTo>
                <a:cubicBezTo>
                  <a:pt x="54" y="130"/>
                  <a:pt x="59" y="135"/>
                  <a:pt x="65" y="141"/>
                </a:cubicBezTo>
                <a:cubicBezTo>
                  <a:pt x="82" y="124"/>
                  <a:pt x="81" y="104"/>
                  <a:pt x="75" y="83"/>
                </a:cubicBezTo>
                <a:cubicBezTo>
                  <a:pt x="79" y="82"/>
                  <a:pt x="82" y="82"/>
                  <a:pt x="85" y="81"/>
                </a:cubicBezTo>
                <a:cubicBezTo>
                  <a:pt x="94" y="80"/>
                  <a:pt x="101" y="75"/>
                  <a:pt x="102" y="66"/>
                </a:cubicBezTo>
                <a:cubicBezTo>
                  <a:pt x="103" y="60"/>
                  <a:pt x="101" y="53"/>
                  <a:pt x="97" y="48"/>
                </a:cubicBezTo>
                <a:cubicBezTo>
                  <a:pt x="96" y="46"/>
                  <a:pt x="87" y="49"/>
                  <a:pt x="82" y="51"/>
                </a:cubicBezTo>
                <a:cubicBezTo>
                  <a:pt x="79" y="52"/>
                  <a:pt x="76" y="55"/>
                  <a:pt x="72" y="58"/>
                </a:cubicBezTo>
                <a:cubicBezTo>
                  <a:pt x="64" y="64"/>
                  <a:pt x="56" y="67"/>
                  <a:pt x="47" y="61"/>
                </a:cubicBezTo>
                <a:cubicBezTo>
                  <a:pt x="39" y="56"/>
                  <a:pt x="34" y="43"/>
                  <a:pt x="38" y="33"/>
                </a:cubicBezTo>
                <a:cubicBezTo>
                  <a:pt x="42" y="22"/>
                  <a:pt x="47" y="12"/>
                  <a:pt x="53" y="0"/>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14" name="Freeform 19"/>
          <p:cNvSpPr/>
          <p:nvPr userDrawn="1"/>
        </p:nvSpPr>
        <p:spPr bwMode="auto">
          <a:xfrm>
            <a:off x="2158832" y="1829379"/>
            <a:ext cx="601598" cy="319925"/>
          </a:xfrm>
          <a:custGeom>
            <a:avLst/>
            <a:gdLst>
              <a:gd name="T0" fmla="*/ 99 w 149"/>
              <a:gd name="T1" fmla="*/ 44 h 80"/>
              <a:gd name="T2" fmla="*/ 117 w 149"/>
              <a:gd name="T3" fmla="*/ 17 h 80"/>
              <a:gd name="T4" fmla="*/ 125 w 149"/>
              <a:gd name="T5" fmla="*/ 3 h 80"/>
              <a:gd name="T6" fmla="*/ 139 w 149"/>
              <a:gd name="T7" fmla="*/ 10 h 80"/>
              <a:gd name="T8" fmla="*/ 142 w 149"/>
              <a:gd name="T9" fmla="*/ 17 h 80"/>
              <a:gd name="T10" fmla="*/ 133 w 149"/>
              <a:gd name="T11" fmla="*/ 38 h 80"/>
              <a:gd name="T12" fmla="*/ 120 w 149"/>
              <a:gd name="T13" fmla="*/ 49 h 80"/>
              <a:gd name="T14" fmla="*/ 110 w 149"/>
              <a:gd name="T15" fmla="*/ 62 h 80"/>
              <a:gd name="T16" fmla="*/ 90 w 149"/>
              <a:gd name="T17" fmla="*/ 65 h 80"/>
              <a:gd name="T18" fmla="*/ 82 w 149"/>
              <a:gd name="T19" fmla="*/ 51 h 80"/>
              <a:gd name="T20" fmla="*/ 18 w 149"/>
              <a:gd name="T21" fmla="*/ 76 h 80"/>
              <a:gd name="T22" fmla="*/ 1 w 149"/>
              <a:gd name="T23" fmla="*/ 62 h 80"/>
              <a:gd name="T24" fmla="*/ 33 w 149"/>
              <a:gd name="T25" fmla="*/ 29 h 80"/>
              <a:gd name="T26" fmla="*/ 76 w 149"/>
              <a:gd name="T27" fmla="*/ 23 h 80"/>
              <a:gd name="T28" fmla="*/ 96 w 149"/>
              <a:gd name="T29" fmla="*/ 36 h 80"/>
              <a:gd name="T30" fmla="*/ 99 w 149"/>
              <a:gd name="T31" fmla="*/ 4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9" h="80">
                <a:moveTo>
                  <a:pt x="99" y="44"/>
                </a:moveTo>
                <a:cubicBezTo>
                  <a:pt x="115" y="37"/>
                  <a:pt x="119" y="31"/>
                  <a:pt x="117" y="17"/>
                </a:cubicBezTo>
                <a:cubicBezTo>
                  <a:pt x="116" y="10"/>
                  <a:pt x="118" y="6"/>
                  <a:pt x="125" y="3"/>
                </a:cubicBezTo>
                <a:cubicBezTo>
                  <a:pt x="131" y="0"/>
                  <a:pt x="135" y="4"/>
                  <a:pt x="139" y="10"/>
                </a:cubicBezTo>
                <a:cubicBezTo>
                  <a:pt x="140" y="12"/>
                  <a:pt x="141" y="15"/>
                  <a:pt x="142" y="17"/>
                </a:cubicBezTo>
                <a:cubicBezTo>
                  <a:pt x="149" y="33"/>
                  <a:pt x="149" y="33"/>
                  <a:pt x="133" y="38"/>
                </a:cubicBezTo>
                <a:cubicBezTo>
                  <a:pt x="128" y="39"/>
                  <a:pt x="124" y="45"/>
                  <a:pt x="120" y="49"/>
                </a:cubicBezTo>
                <a:cubicBezTo>
                  <a:pt x="116" y="53"/>
                  <a:pt x="114" y="59"/>
                  <a:pt x="110" y="62"/>
                </a:cubicBezTo>
                <a:cubicBezTo>
                  <a:pt x="104" y="64"/>
                  <a:pt x="96" y="66"/>
                  <a:pt x="90" y="65"/>
                </a:cubicBezTo>
                <a:cubicBezTo>
                  <a:pt x="87" y="64"/>
                  <a:pt x="85" y="56"/>
                  <a:pt x="82" y="51"/>
                </a:cubicBezTo>
                <a:cubicBezTo>
                  <a:pt x="64" y="65"/>
                  <a:pt x="40" y="69"/>
                  <a:pt x="18" y="76"/>
                </a:cubicBezTo>
                <a:cubicBezTo>
                  <a:pt x="5" y="80"/>
                  <a:pt x="0" y="76"/>
                  <a:pt x="1" y="62"/>
                </a:cubicBezTo>
                <a:cubicBezTo>
                  <a:pt x="3" y="47"/>
                  <a:pt x="18" y="32"/>
                  <a:pt x="33" y="29"/>
                </a:cubicBezTo>
                <a:cubicBezTo>
                  <a:pt x="47" y="27"/>
                  <a:pt x="62" y="25"/>
                  <a:pt x="76" y="23"/>
                </a:cubicBezTo>
                <a:cubicBezTo>
                  <a:pt x="90" y="21"/>
                  <a:pt x="92" y="22"/>
                  <a:pt x="96" y="36"/>
                </a:cubicBezTo>
                <a:cubicBezTo>
                  <a:pt x="97" y="39"/>
                  <a:pt x="98" y="41"/>
                  <a:pt x="99" y="44"/>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15" name="Freeform 20"/>
          <p:cNvSpPr/>
          <p:nvPr userDrawn="1"/>
        </p:nvSpPr>
        <p:spPr bwMode="auto">
          <a:xfrm>
            <a:off x="-2507887" y="4910387"/>
            <a:ext cx="483364" cy="632893"/>
          </a:xfrm>
          <a:custGeom>
            <a:avLst/>
            <a:gdLst>
              <a:gd name="T0" fmla="*/ 52 w 120"/>
              <a:gd name="T1" fmla="*/ 0 h 157"/>
              <a:gd name="T2" fmla="*/ 70 w 120"/>
              <a:gd name="T3" fmla="*/ 24 h 157"/>
              <a:gd name="T4" fmla="*/ 55 w 120"/>
              <a:gd name="T5" fmla="*/ 39 h 157"/>
              <a:gd name="T6" fmla="*/ 28 w 120"/>
              <a:gd name="T7" fmla="*/ 76 h 157"/>
              <a:gd name="T8" fmla="*/ 30 w 120"/>
              <a:gd name="T9" fmla="*/ 98 h 157"/>
              <a:gd name="T10" fmla="*/ 72 w 120"/>
              <a:gd name="T11" fmla="*/ 32 h 157"/>
              <a:gd name="T12" fmla="*/ 85 w 120"/>
              <a:gd name="T13" fmla="*/ 54 h 157"/>
              <a:gd name="T14" fmla="*/ 83 w 120"/>
              <a:gd name="T15" fmla="*/ 112 h 157"/>
              <a:gd name="T16" fmla="*/ 83 w 120"/>
              <a:gd name="T17" fmla="*/ 122 h 157"/>
              <a:gd name="T18" fmla="*/ 107 w 120"/>
              <a:gd name="T19" fmla="*/ 71 h 157"/>
              <a:gd name="T20" fmla="*/ 120 w 120"/>
              <a:gd name="T21" fmla="*/ 89 h 157"/>
              <a:gd name="T22" fmla="*/ 69 w 120"/>
              <a:gd name="T23" fmla="*/ 157 h 157"/>
              <a:gd name="T24" fmla="*/ 66 w 120"/>
              <a:gd name="T25" fmla="*/ 156 h 157"/>
              <a:gd name="T26" fmla="*/ 70 w 120"/>
              <a:gd name="T27" fmla="*/ 66 h 157"/>
              <a:gd name="T28" fmla="*/ 67 w 120"/>
              <a:gd name="T29" fmla="*/ 65 h 157"/>
              <a:gd name="T30" fmla="*/ 42 w 120"/>
              <a:gd name="T31" fmla="*/ 104 h 157"/>
              <a:gd name="T32" fmla="*/ 39 w 120"/>
              <a:gd name="T33" fmla="*/ 122 h 157"/>
              <a:gd name="T34" fmla="*/ 0 w 120"/>
              <a:gd name="T35" fmla="*/ 69 h 157"/>
              <a:gd name="T36" fmla="*/ 22 w 120"/>
              <a:gd name="T37" fmla="*/ 58 h 157"/>
              <a:gd name="T38" fmla="*/ 45 w 120"/>
              <a:gd name="T39" fmla="*/ 27 h 157"/>
              <a:gd name="T40" fmla="*/ 48 w 120"/>
              <a:gd name="T41" fmla="*/ 2 h 157"/>
              <a:gd name="T42" fmla="*/ 52 w 120"/>
              <a:gd name="T4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0" h="157">
                <a:moveTo>
                  <a:pt x="52" y="0"/>
                </a:moveTo>
                <a:cubicBezTo>
                  <a:pt x="58" y="9"/>
                  <a:pt x="65" y="17"/>
                  <a:pt x="70" y="24"/>
                </a:cubicBezTo>
                <a:cubicBezTo>
                  <a:pt x="65" y="29"/>
                  <a:pt x="59" y="33"/>
                  <a:pt x="55" y="39"/>
                </a:cubicBezTo>
                <a:cubicBezTo>
                  <a:pt x="46" y="51"/>
                  <a:pt x="37" y="63"/>
                  <a:pt x="28" y="76"/>
                </a:cubicBezTo>
                <a:cubicBezTo>
                  <a:pt x="21" y="85"/>
                  <a:pt x="22" y="89"/>
                  <a:pt x="30" y="98"/>
                </a:cubicBezTo>
                <a:cubicBezTo>
                  <a:pt x="44" y="90"/>
                  <a:pt x="71" y="47"/>
                  <a:pt x="72" y="32"/>
                </a:cubicBezTo>
                <a:cubicBezTo>
                  <a:pt x="81" y="38"/>
                  <a:pt x="85" y="45"/>
                  <a:pt x="85" y="54"/>
                </a:cubicBezTo>
                <a:cubicBezTo>
                  <a:pt x="84" y="73"/>
                  <a:pt x="84" y="93"/>
                  <a:pt x="83" y="112"/>
                </a:cubicBezTo>
                <a:cubicBezTo>
                  <a:pt x="83" y="115"/>
                  <a:pt x="83" y="118"/>
                  <a:pt x="83" y="122"/>
                </a:cubicBezTo>
                <a:cubicBezTo>
                  <a:pt x="95" y="112"/>
                  <a:pt x="106" y="90"/>
                  <a:pt x="107" y="71"/>
                </a:cubicBezTo>
                <a:cubicBezTo>
                  <a:pt x="113" y="79"/>
                  <a:pt x="117" y="85"/>
                  <a:pt x="120" y="89"/>
                </a:cubicBezTo>
                <a:cubicBezTo>
                  <a:pt x="103" y="112"/>
                  <a:pt x="86" y="135"/>
                  <a:pt x="69" y="157"/>
                </a:cubicBezTo>
                <a:cubicBezTo>
                  <a:pt x="68" y="157"/>
                  <a:pt x="67" y="157"/>
                  <a:pt x="66" y="156"/>
                </a:cubicBezTo>
                <a:cubicBezTo>
                  <a:pt x="67" y="126"/>
                  <a:pt x="69" y="96"/>
                  <a:pt x="70" y="66"/>
                </a:cubicBezTo>
                <a:cubicBezTo>
                  <a:pt x="69" y="66"/>
                  <a:pt x="68" y="66"/>
                  <a:pt x="67" y="65"/>
                </a:cubicBezTo>
                <a:cubicBezTo>
                  <a:pt x="59" y="78"/>
                  <a:pt x="50" y="91"/>
                  <a:pt x="42" y="104"/>
                </a:cubicBezTo>
                <a:cubicBezTo>
                  <a:pt x="40" y="108"/>
                  <a:pt x="42" y="115"/>
                  <a:pt x="39" y="122"/>
                </a:cubicBezTo>
                <a:cubicBezTo>
                  <a:pt x="27" y="105"/>
                  <a:pt x="14" y="88"/>
                  <a:pt x="0" y="69"/>
                </a:cubicBezTo>
                <a:cubicBezTo>
                  <a:pt x="13" y="72"/>
                  <a:pt x="17" y="65"/>
                  <a:pt x="22" y="58"/>
                </a:cubicBezTo>
                <a:cubicBezTo>
                  <a:pt x="29" y="47"/>
                  <a:pt x="37" y="37"/>
                  <a:pt x="45" y="27"/>
                </a:cubicBezTo>
                <a:cubicBezTo>
                  <a:pt x="51" y="19"/>
                  <a:pt x="56" y="12"/>
                  <a:pt x="48" y="2"/>
                </a:cubicBezTo>
                <a:cubicBezTo>
                  <a:pt x="49" y="1"/>
                  <a:pt x="51" y="1"/>
                  <a:pt x="52" y="0"/>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16" name="Freeform 21"/>
          <p:cNvSpPr/>
          <p:nvPr userDrawn="1"/>
        </p:nvSpPr>
        <p:spPr bwMode="auto">
          <a:xfrm>
            <a:off x="-296237" y="281921"/>
            <a:ext cx="295583" cy="552912"/>
          </a:xfrm>
          <a:custGeom>
            <a:avLst/>
            <a:gdLst>
              <a:gd name="T0" fmla="*/ 61 w 73"/>
              <a:gd name="T1" fmla="*/ 76 h 138"/>
              <a:gd name="T2" fmla="*/ 70 w 73"/>
              <a:gd name="T3" fmla="*/ 70 h 138"/>
              <a:gd name="T4" fmla="*/ 72 w 73"/>
              <a:gd name="T5" fmla="*/ 71 h 138"/>
              <a:gd name="T6" fmla="*/ 67 w 73"/>
              <a:gd name="T7" fmla="*/ 84 h 138"/>
              <a:gd name="T8" fmla="*/ 63 w 73"/>
              <a:gd name="T9" fmla="*/ 110 h 138"/>
              <a:gd name="T10" fmla="*/ 57 w 73"/>
              <a:gd name="T11" fmla="*/ 138 h 138"/>
              <a:gd name="T12" fmla="*/ 47 w 73"/>
              <a:gd name="T13" fmla="*/ 118 h 138"/>
              <a:gd name="T14" fmla="*/ 36 w 73"/>
              <a:gd name="T15" fmla="*/ 116 h 138"/>
              <a:gd name="T16" fmla="*/ 19 w 73"/>
              <a:gd name="T17" fmla="*/ 128 h 138"/>
              <a:gd name="T18" fmla="*/ 31 w 73"/>
              <a:gd name="T19" fmla="*/ 88 h 138"/>
              <a:gd name="T20" fmla="*/ 37 w 73"/>
              <a:gd name="T21" fmla="*/ 99 h 138"/>
              <a:gd name="T22" fmla="*/ 45 w 73"/>
              <a:gd name="T23" fmla="*/ 89 h 138"/>
              <a:gd name="T24" fmla="*/ 36 w 73"/>
              <a:gd name="T25" fmla="*/ 77 h 138"/>
              <a:gd name="T26" fmla="*/ 10 w 73"/>
              <a:gd name="T27" fmla="*/ 79 h 138"/>
              <a:gd name="T28" fmla="*/ 3 w 73"/>
              <a:gd name="T29" fmla="*/ 70 h 138"/>
              <a:gd name="T30" fmla="*/ 10 w 73"/>
              <a:gd name="T31" fmla="*/ 57 h 138"/>
              <a:gd name="T32" fmla="*/ 48 w 73"/>
              <a:gd name="T33" fmla="*/ 8 h 138"/>
              <a:gd name="T34" fmla="*/ 69 w 73"/>
              <a:gd name="T35" fmla="*/ 9 h 138"/>
              <a:gd name="T36" fmla="*/ 64 w 73"/>
              <a:gd name="T37" fmla="*/ 19 h 138"/>
              <a:gd name="T38" fmla="*/ 23 w 73"/>
              <a:gd name="T39" fmla="*/ 61 h 138"/>
              <a:gd name="T40" fmla="*/ 49 w 73"/>
              <a:gd name="T41" fmla="*/ 56 h 138"/>
              <a:gd name="T42" fmla="*/ 73 w 73"/>
              <a:gd name="T43" fmla="*/ 56 h 138"/>
              <a:gd name="T44" fmla="*/ 59 w 73"/>
              <a:gd name="T45" fmla="*/ 74 h 138"/>
              <a:gd name="T46" fmla="*/ 61 w 73"/>
              <a:gd name="T47"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3" h="138">
                <a:moveTo>
                  <a:pt x="61" y="76"/>
                </a:moveTo>
                <a:cubicBezTo>
                  <a:pt x="64" y="74"/>
                  <a:pt x="67" y="72"/>
                  <a:pt x="70" y="70"/>
                </a:cubicBezTo>
                <a:cubicBezTo>
                  <a:pt x="71" y="71"/>
                  <a:pt x="71" y="71"/>
                  <a:pt x="72" y="71"/>
                </a:cubicBezTo>
                <a:cubicBezTo>
                  <a:pt x="70" y="76"/>
                  <a:pt x="69" y="80"/>
                  <a:pt x="67" y="84"/>
                </a:cubicBezTo>
                <a:cubicBezTo>
                  <a:pt x="61" y="92"/>
                  <a:pt x="60" y="100"/>
                  <a:pt x="63" y="110"/>
                </a:cubicBezTo>
                <a:cubicBezTo>
                  <a:pt x="66" y="123"/>
                  <a:pt x="65" y="126"/>
                  <a:pt x="57" y="138"/>
                </a:cubicBezTo>
                <a:cubicBezTo>
                  <a:pt x="53" y="131"/>
                  <a:pt x="50" y="125"/>
                  <a:pt x="47" y="118"/>
                </a:cubicBezTo>
                <a:cubicBezTo>
                  <a:pt x="44" y="113"/>
                  <a:pt x="41" y="112"/>
                  <a:pt x="36" y="116"/>
                </a:cubicBezTo>
                <a:cubicBezTo>
                  <a:pt x="30" y="120"/>
                  <a:pt x="24" y="124"/>
                  <a:pt x="19" y="128"/>
                </a:cubicBezTo>
                <a:cubicBezTo>
                  <a:pt x="4" y="112"/>
                  <a:pt x="8" y="100"/>
                  <a:pt x="31" y="88"/>
                </a:cubicBezTo>
                <a:cubicBezTo>
                  <a:pt x="33" y="91"/>
                  <a:pt x="34" y="94"/>
                  <a:pt x="37" y="99"/>
                </a:cubicBezTo>
                <a:cubicBezTo>
                  <a:pt x="40" y="95"/>
                  <a:pt x="44" y="93"/>
                  <a:pt x="45" y="89"/>
                </a:cubicBezTo>
                <a:cubicBezTo>
                  <a:pt x="48" y="82"/>
                  <a:pt x="44" y="76"/>
                  <a:pt x="36" y="77"/>
                </a:cubicBezTo>
                <a:cubicBezTo>
                  <a:pt x="27" y="77"/>
                  <a:pt x="18" y="78"/>
                  <a:pt x="10" y="79"/>
                </a:cubicBezTo>
                <a:cubicBezTo>
                  <a:pt x="2" y="80"/>
                  <a:pt x="0" y="76"/>
                  <a:pt x="3" y="70"/>
                </a:cubicBezTo>
                <a:cubicBezTo>
                  <a:pt x="4" y="65"/>
                  <a:pt x="7" y="61"/>
                  <a:pt x="10" y="57"/>
                </a:cubicBezTo>
                <a:cubicBezTo>
                  <a:pt x="23" y="40"/>
                  <a:pt x="36" y="24"/>
                  <a:pt x="48" y="8"/>
                </a:cubicBezTo>
                <a:cubicBezTo>
                  <a:pt x="55" y="0"/>
                  <a:pt x="65" y="0"/>
                  <a:pt x="69" y="9"/>
                </a:cubicBezTo>
                <a:cubicBezTo>
                  <a:pt x="70" y="12"/>
                  <a:pt x="66" y="16"/>
                  <a:pt x="64" y="19"/>
                </a:cubicBezTo>
                <a:cubicBezTo>
                  <a:pt x="51" y="33"/>
                  <a:pt x="38" y="46"/>
                  <a:pt x="23" y="61"/>
                </a:cubicBezTo>
                <a:cubicBezTo>
                  <a:pt x="35" y="64"/>
                  <a:pt x="43" y="63"/>
                  <a:pt x="49" y="56"/>
                </a:cubicBezTo>
                <a:cubicBezTo>
                  <a:pt x="60" y="45"/>
                  <a:pt x="60" y="45"/>
                  <a:pt x="73" y="56"/>
                </a:cubicBezTo>
                <a:cubicBezTo>
                  <a:pt x="69" y="62"/>
                  <a:pt x="64" y="68"/>
                  <a:pt x="59" y="74"/>
                </a:cubicBezTo>
                <a:cubicBezTo>
                  <a:pt x="60" y="75"/>
                  <a:pt x="60" y="75"/>
                  <a:pt x="61" y="76"/>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17" name="Freeform 22"/>
          <p:cNvSpPr/>
          <p:nvPr userDrawn="1"/>
        </p:nvSpPr>
        <p:spPr bwMode="auto">
          <a:xfrm>
            <a:off x="1588533" y="5501551"/>
            <a:ext cx="445112" cy="532047"/>
          </a:xfrm>
          <a:custGeom>
            <a:avLst/>
            <a:gdLst>
              <a:gd name="T0" fmla="*/ 71 w 111"/>
              <a:gd name="T1" fmla="*/ 0 h 132"/>
              <a:gd name="T2" fmla="*/ 76 w 111"/>
              <a:gd name="T3" fmla="*/ 22 h 132"/>
              <a:gd name="T4" fmla="*/ 94 w 111"/>
              <a:gd name="T5" fmla="*/ 66 h 132"/>
              <a:gd name="T6" fmla="*/ 110 w 111"/>
              <a:gd name="T7" fmla="*/ 78 h 132"/>
              <a:gd name="T8" fmla="*/ 111 w 111"/>
              <a:gd name="T9" fmla="*/ 81 h 132"/>
              <a:gd name="T10" fmla="*/ 85 w 111"/>
              <a:gd name="T11" fmla="*/ 101 h 132"/>
              <a:gd name="T12" fmla="*/ 83 w 111"/>
              <a:gd name="T13" fmla="*/ 100 h 132"/>
              <a:gd name="T14" fmla="*/ 82 w 111"/>
              <a:gd name="T15" fmla="*/ 72 h 132"/>
              <a:gd name="T16" fmla="*/ 62 w 111"/>
              <a:gd name="T17" fmla="*/ 26 h 132"/>
              <a:gd name="T18" fmla="*/ 54 w 111"/>
              <a:gd name="T19" fmla="*/ 21 h 132"/>
              <a:gd name="T20" fmla="*/ 54 w 111"/>
              <a:gd name="T21" fmla="*/ 29 h 132"/>
              <a:gd name="T22" fmla="*/ 58 w 111"/>
              <a:gd name="T23" fmla="*/ 47 h 132"/>
              <a:gd name="T24" fmla="*/ 51 w 111"/>
              <a:gd name="T25" fmla="*/ 41 h 132"/>
              <a:gd name="T26" fmla="*/ 23 w 111"/>
              <a:gd name="T27" fmla="*/ 46 h 132"/>
              <a:gd name="T28" fmla="*/ 19 w 111"/>
              <a:gd name="T29" fmla="*/ 84 h 132"/>
              <a:gd name="T30" fmla="*/ 32 w 111"/>
              <a:gd name="T31" fmla="*/ 109 h 132"/>
              <a:gd name="T32" fmla="*/ 61 w 111"/>
              <a:gd name="T33" fmla="*/ 109 h 132"/>
              <a:gd name="T34" fmla="*/ 76 w 111"/>
              <a:gd name="T35" fmla="*/ 85 h 132"/>
              <a:gd name="T36" fmla="*/ 77 w 111"/>
              <a:gd name="T37" fmla="*/ 91 h 132"/>
              <a:gd name="T38" fmla="*/ 50 w 111"/>
              <a:gd name="T39" fmla="*/ 128 h 132"/>
              <a:gd name="T40" fmla="*/ 19 w 111"/>
              <a:gd name="T41" fmla="*/ 119 h 132"/>
              <a:gd name="T42" fmla="*/ 5 w 111"/>
              <a:gd name="T43" fmla="*/ 61 h 132"/>
              <a:gd name="T44" fmla="*/ 24 w 111"/>
              <a:gd name="T45" fmla="*/ 33 h 132"/>
              <a:gd name="T46" fmla="*/ 68 w 111"/>
              <a:gd name="T47" fmla="*/ 2 h 132"/>
              <a:gd name="T48" fmla="*/ 71 w 111"/>
              <a:gd name="T49"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132">
                <a:moveTo>
                  <a:pt x="71" y="0"/>
                </a:moveTo>
                <a:cubicBezTo>
                  <a:pt x="73" y="7"/>
                  <a:pt x="73" y="15"/>
                  <a:pt x="76" y="22"/>
                </a:cubicBezTo>
                <a:cubicBezTo>
                  <a:pt x="82" y="37"/>
                  <a:pt x="88" y="51"/>
                  <a:pt x="94" y="66"/>
                </a:cubicBezTo>
                <a:cubicBezTo>
                  <a:pt x="97" y="73"/>
                  <a:pt x="100" y="80"/>
                  <a:pt x="110" y="78"/>
                </a:cubicBezTo>
                <a:cubicBezTo>
                  <a:pt x="110" y="79"/>
                  <a:pt x="111" y="80"/>
                  <a:pt x="111" y="81"/>
                </a:cubicBezTo>
                <a:cubicBezTo>
                  <a:pt x="102" y="87"/>
                  <a:pt x="94" y="94"/>
                  <a:pt x="85" y="101"/>
                </a:cubicBezTo>
                <a:cubicBezTo>
                  <a:pt x="84" y="101"/>
                  <a:pt x="83" y="100"/>
                  <a:pt x="83" y="100"/>
                </a:cubicBezTo>
                <a:cubicBezTo>
                  <a:pt x="90" y="90"/>
                  <a:pt x="86" y="81"/>
                  <a:pt x="82" y="72"/>
                </a:cubicBezTo>
                <a:cubicBezTo>
                  <a:pt x="75" y="57"/>
                  <a:pt x="68" y="41"/>
                  <a:pt x="62" y="26"/>
                </a:cubicBezTo>
                <a:cubicBezTo>
                  <a:pt x="60" y="24"/>
                  <a:pt x="57" y="22"/>
                  <a:pt x="54" y="21"/>
                </a:cubicBezTo>
                <a:cubicBezTo>
                  <a:pt x="54" y="23"/>
                  <a:pt x="54" y="26"/>
                  <a:pt x="54" y="29"/>
                </a:cubicBezTo>
                <a:cubicBezTo>
                  <a:pt x="56" y="35"/>
                  <a:pt x="58" y="40"/>
                  <a:pt x="58" y="47"/>
                </a:cubicBezTo>
                <a:cubicBezTo>
                  <a:pt x="56" y="45"/>
                  <a:pt x="54" y="43"/>
                  <a:pt x="51" y="41"/>
                </a:cubicBezTo>
                <a:cubicBezTo>
                  <a:pt x="40" y="32"/>
                  <a:pt x="31" y="33"/>
                  <a:pt x="23" y="46"/>
                </a:cubicBezTo>
                <a:cubicBezTo>
                  <a:pt x="15" y="58"/>
                  <a:pt x="14" y="71"/>
                  <a:pt x="19" y="84"/>
                </a:cubicBezTo>
                <a:cubicBezTo>
                  <a:pt x="22" y="92"/>
                  <a:pt x="27" y="101"/>
                  <a:pt x="32" y="109"/>
                </a:cubicBezTo>
                <a:cubicBezTo>
                  <a:pt x="40" y="120"/>
                  <a:pt x="52" y="120"/>
                  <a:pt x="61" y="109"/>
                </a:cubicBezTo>
                <a:cubicBezTo>
                  <a:pt x="66" y="102"/>
                  <a:pt x="70" y="94"/>
                  <a:pt x="76" y="85"/>
                </a:cubicBezTo>
                <a:cubicBezTo>
                  <a:pt x="76" y="89"/>
                  <a:pt x="77" y="90"/>
                  <a:pt x="77" y="91"/>
                </a:cubicBezTo>
                <a:cubicBezTo>
                  <a:pt x="77" y="105"/>
                  <a:pt x="63" y="123"/>
                  <a:pt x="50" y="128"/>
                </a:cubicBezTo>
                <a:cubicBezTo>
                  <a:pt x="39" y="132"/>
                  <a:pt x="27" y="129"/>
                  <a:pt x="19" y="119"/>
                </a:cubicBezTo>
                <a:cubicBezTo>
                  <a:pt x="6" y="102"/>
                  <a:pt x="0" y="83"/>
                  <a:pt x="5" y="61"/>
                </a:cubicBezTo>
                <a:cubicBezTo>
                  <a:pt x="8" y="49"/>
                  <a:pt x="14" y="40"/>
                  <a:pt x="24" y="33"/>
                </a:cubicBezTo>
                <a:cubicBezTo>
                  <a:pt x="39" y="23"/>
                  <a:pt x="53" y="12"/>
                  <a:pt x="68" y="2"/>
                </a:cubicBezTo>
                <a:cubicBezTo>
                  <a:pt x="69" y="1"/>
                  <a:pt x="71" y="0"/>
                  <a:pt x="71" y="0"/>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18" name="Freeform 23"/>
          <p:cNvSpPr/>
          <p:nvPr userDrawn="1"/>
        </p:nvSpPr>
        <p:spPr bwMode="auto">
          <a:xfrm>
            <a:off x="1261654" y="1019137"/>
            <a:ext cx="410337" cy="399904"/>
          </a:xfrm>
          <a:custGeom>
            <a:avLst/>
            <a:gdLst>
              <a:gd name="T0" fmla="*/ 75 w 102"/>
              <a:gd name="T1" fmla="*/ 68 h 99"/>
              <a:gd name="T2" fmla="*/ 95 w 102"/>
              <a:gd name="T3" fmla="*/ 91 h 99"/>
              <a:gd name="T4" fmla="*/ 74 w 102"/>
              <a:gd name="T5" fmla="*/ 85 h 99"/>
              <a:gd name="T6" fmla="*/ 56 w 102"/>
              <a:gd name="T7" fmla="*/ 85 h 99"/>
              <a:gd name="T8" fmla="*/ 12 w 102"/>
              <a:gd name="T9" fmla="*/ 76 h 99"/>
              <a:gd name="T10" fmla="*/ 0 w 102"/>
              <a:gd name="T11" fmla="*/ 55 h 99"/>
              <a:gd name="T12" fmla="*/ 2 w 102"/>
              <a:gd name="T13" fmla="*/ 53 h 99"/>
              <a:gd name="T14" fmla="*/ 10 w 102"/>
              <a:gd name="T15" fmla="*/ 57 h 99"/>
              <a:gd name="T16" fmla="*/ 29 w 102"/>
              <a:gd name="T17" fmla="*/ 75 h 99"/>
              <a:gd name="T18" fmla="*/ 52 w 102"/>
              <a:gd name="T19" fmla="*/ 71 h 99"/>
              <a:gd name="T20" fmla="*/ 21 w 102"/>
              <a:gd name="T21" fmla="*/ 50 h 99"/>
              <a:gd name="T22" fmla="*/ 10 w 102"/>
              <a:gd name="T23" fmla="*/ 41 h 99"/>
              <a:gd name="T24" fmla="*/ 13 w 102"/>
              <a:gd name="T25" fmla="*/ 24 h 99"/>
              <a:gd name="T26" fmla="*/ 22 w 102"/>
              <a:gd name="T27" fmla="*/ 27 h 99"/>
              <a:gd name="T28" fmla="*/ 52 w 102"/>
              <a:gd name="T29" fmla="*/ 58 h 99"/>
              <a:gd name="T30" fmla="*/ 60 w 102"/>
              <a:gd name="T31" fmla="*/ 57 h 99"/>
              <a:gd name="T32" fmla="*/ 61 w 102"/>
              <a:gd name="T33" fmla="*/ 52 h 99"/>
              <a:gd name="T34" fmla="*/ 72 w 102"/>
              <a:gd name="T35" fmla="*/ 35 h 99"/>
              <a:gd name="T36" fmla="*/ 80 w 102"/>
              <a:gd name="T37" fmla="*/ 28 h 99"/>
              <a:gd name="T38" fmla="*/ 72 w 102"/>
              <a:gd name="T39" fmla="*/ 19 h 99"/>
              <a:gd name="T40" fmla="*/ 57 w 102"/>
              <a:gd name="T41" fmla="*/ 13 h 99"/>
              <a:gd name="T42" fmla="*/ 67 w 102"/>
              <a:gd name="T43" fmla="*/ 5 h 99"/>
              <a:gd name="T44" fmla="*/ 102 w 102"/>
              <a:gd name="T45" fmla="*/ 24 h 99"/>
              <a:gd name="T46" fmla="*/ 96 w 102"/>
              <a:gd name="T47" fmla="*/ 36 h 99"/>
              <a:gd name="T48" fmla="*/ 75 w 102"/>
              <a:gd name="T49" fmla="*/ 6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2" h="99">
                <a:moveTo>
                  <a:pt x="75" y="68"/>
                </a:moveTo>
                <a:cubicBezTo>
                  <a:pt x="82" y="74"/>
                  <a:pt x="94" y="77"/>
                  <a:pt x="95" y="91"/>
                </a:cubicBezTo>
                <a:cubicBezTo>
                  <a:pt x="86" y="94"/>
                  <a:pt x="79" y="91"/>
                  <a:pt x="74" y="85"/>
                </a:cubicBezTo>
                <a:cubicBezTo>
                  <a:pt x="67" y="80"/>
                  <a:pt x="62" y="80"/>
                  <a:pt x="56" y="85"/>
                </a:cubicBezTo>
                <a:cubicBezTo>
                  <a:pt x="37" y="99"/>
                  <a:pt x="24" y="96"/>
                  <a:pt x="12" y="76"/>
                </a:cubicBezTo>
                <a:cubicBezTo>
                  <a:pt x="8" y="69"/>
                  <a:pt x="4" y="62"/>
                  <a:pt x="0" y="55"/>
                </a:cubicBezTo>
                <a:cubicBezTo>
                  <a:pt x="1" y="54"/>
                  <a:pt x="2" y="54"/>
                  <a:pt x="2" y="53"/>
                </a:cubicBezTo>
                <a:cubicBezTo>
                  <a:pt x="5" y="54"/>
                  <a:pt x="8" y="55"/>
                  <a:pt x="10" y="57"/>
                </a:cubicBezTo>
                <a:cubicBezTo>
                  <a:pt x="17" y="63"/>
                  <a:pt x="23" y="69"/>
                  <a:pt x="29" y="75"/>
                </a:cubicBezTo>
                <a:cubicBezTo>
                  <a:pt x="39" y="83"/>
                  <a:pt x="43" y="83"/>
                  <a:pt x="52" y="71"/>
                </a:cubicBezTo>
                <a:cubicBezTo>
                  <a:pt x="42" y="64"/>
                  <a:pt x="32" y="57"/>
                  <a:pt x="21" y="50"/>
                </a:cubicBezTo>
                <a:cubicBezTo>
                  <a:pt x="17" y="47"/>
                  <a:pt x="13" y="44"/>
                  <a:pt x="10" y="41"/>
                </a:cubicBezTo>
                <a:cubicBezTo>
                  <a:pt x="4" y="34"/>
                  <a:pt x="5" y="29"/>
                  <a:pt x="13" y="24"/>
                </a:cubicBezTo>
                <a:cubicBezTo>
                  <a:pt x="17" y="22"/>
                  <a:pt x="20" y="22"/>
                  <a:pt x="22" y="27"/>
                </a:cubicBezTo>
                <a:cubicBezTo>
                  <a:pt x="27" y="42"/>
                  <a:pt x="41" y="48"/>
                  <a:pt x="52" y="58"/>
                </a:cubicBezTo>
                <a:cubicBezTo>
                  <a:pt x="54" y="59"/>
                  <a:pt x="58" y="58"/>
                  <a:pt x="60" y="57"/>
                </a:cubicBezTo>
                <a:cubicBezTo>
                  <a:pt x="61" y="57"/>
                  <a:pt x="62" y="53"/>
                  <a:pt x="61" y="52"/>
                </a:cubicBezTo>
                <a:cubicBezTo>
                  <a:pt x="59" y="42"/>
                  <a:pt x="64" y="38"/>
                  <a:pt x="72" y="35"/>
                </a:cubicBezTo>
                <a:cubicBezTo>
                  <a:pt x="75" y="33"/>
                  <a:pt x="78" y="30"/>
                  <a:pt x="80" y="28"/>
                </a:cubicBezTo>
                <a:cubicBezTo>
                  <a:pt x="78" y="25"/>
                  <a:pt x="76" y="21"/>
                  <a:pt x="72" y="19"/>
                </a:cubicBezTo>
                <a:cubicBezTo>
                  <a:pt x="69" y="17"/>
                  <a:pt x="64" y="16"/>
                  <a:pt x="57" y="13"/>
                </a:cubicBezTo>
                <a:cubicBezTo>
                  <a:pt x="61" y="9"/>
                  <a:pt x="64" y="6"/>
                  <a:pt x="67" y="5"/>
                </a:cubicBezTo>
                <a:cubicBezTo>
                  <a:pt x="78" y="0"/>
                  <a:pt x="101" y="12"/>
                  <a:pt x="102" y="24"/>
                </a:cubicBezTo>
                <a:cubicBezTo>
                  <a:pt x="102" y="28"/>
                  <a:pt x="100" y="34"/>
                  <a:pt x="96" y="36"/>
                </a:cubicBezTo>
                <a:cubicBezTo>
                  <a:pt x="84" y="42"/>
                  <a:pt x="75" y="52"/>
                  <a:pt x="75" y="68"/>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19" name="Freeform 24"/>
          <p:cNvSpPr/>
          <p:nvPr userDrawn="1"/>
        </p:nvSpPr>
        <p:spPr bwMode="auto">
          <a:xfrm>
            <a:off x="-2726966" y="4597418"/>
            <a:ext cx="424247" cy="535525"/>
          </a:xfrm>
          <a:custGeom>
            <a:avLst/>
            <a:gdLst>
              <a:gd name="T0" fmla="*/ 54 w 105"/>
              <a:gd name="T1" fmla="*/ 0 h 133"/>
              <a:gd name="T2" fmla="*/ 61 w 105"/>
              <a:gd name="T3" fmla="*/ 3 h 133"/>
              <a:gd name="T4" fmla="*/ 75 w 105"/>
              <a:gd name="T5" fmla="*/ 27 h 133"/>
              <a:gd name="T6" fmla="*/ 47 w 105"/>
              <a:gd name="T7" fmla="*/ 47 h 133"/>
              <a:gd name="T8" fmla="*/ 66 w 105"/>
              <a:gd name="T9" fmla="*/ 79 h 133"/>
              <a:gd name="T10" fmla="*/ 83 w 105"/>
              <a:gd name="T11" fmla="*/ 44 h 133"/>
              <a:gd name="T12" fmla="*/ 85 w 105"/>
              <a:gd name="T13" fmla="*/ 44 h 133"/>
              <a:gd name="T14" fmla="*/ 105 w 105"/>
              <a:gd name="T15" fmla="*/ 75 h 133"/>
              <a:gd name="T16" fmla="*/ 103 w 105"/>
              <a:gd name="T17" fmla="*/ 77 h 133"/>
              <a:gd name="T18" fmla="*/ 93 w 105"/>
              <a:gd name="T19" fmla="*/ 72 h 133"/>
              <a:gd name="T20" fmla="*/ 46 w 105"/>
              <a:gd name="T21" fmla="*/ 133 h 133"/>
              <a:gd name="T22" fmla="*/ 27 w 105"/>
              <a:gd name="T23" fmla="*/ 102 h 133"/>
              <a:gd name="T24" fmla="*/ 46 w 105"/>
              <a:gd name="T25" fmla="*/ 102 h 133"/>
              <a:gd name="T26" fmla="*/ 57 w 105"/>
              <a:gd name="T27" fmla="*/ 87 h 133"/>
              <a:gd name="T28" fmla="*/ 56 w 105"/>
              <a:gd name="T29" fmla="*/ 81 h 133"/>
              <a:gd name="T30" fmla="*/ 42 w 105"/>
              <a:gd name="T31" fmla="*/ 54 h 133"/>
              <a:gd name="T32" fmla="*/ 19 w 105"/>
              <a:gd name="T33" fmla="*/ 88 h 133"/>
              <a:gd name="T34" fmla="*/ 0 w 105"/>
              <a:gd name="T35" fmla="*/ 57 h 133"/>
              <a:gd name="T36" fmla="*/ 13 w 105"/>
              <a:gd name="T37" fmla="*/ 62 h 133"/>
              <a:gd name="T38" fmla="*/ 54 w 105"/>
              <a:gd name="T39" fmla="*/ 17 h 133"/>
              <a:gd name="T40" fmla="*/ 54 w 105"/>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 h="133">
                <a:moveTo>
                  <a:pt x="54" y="0"/>
                </a:moveTo>
                <a:cubicBezTo>
                  <a:pt x="56" y="1"/>
                  <a:pt x="60" y="1"/>
                  <a:pt x="61" y="3"/>
                </a:cubicBezTo>
                <a:cubicBezTo>
                  <a:pt x="66" y="10"/>
                  <a:pt x="70" y="18"/>
                  <a:pt x="75" y="27"/>
                </a:cubicBezTo>
                <a:cubicBezTo>
                  <a:pt x="59" y="26"/>
                  <a:pt x="57" y="41"/>
                  <a:pt x="47" y="47"/>
                </a:cubicBezTo>
                <a:cubicBezTo>
                  <a:pt x="53" y="58"/>
                  <a:pt x="59" y="68"/>
                  <a:pt x="66" y="79"/>
                </a:cubicBezTo>
                <a:cubicBezTo>
                  <a:pt x="75" y="68"/>
                  <a:pt x="89" y="62"/>
                  <a:pt x="83" y="44"/>
                </a:cubicBezTo>
                <a:cubicBezTo>
                  <a:pt x="83" y="44"/>
                  <a:pt x="84" y="44"/>
                  <a:pt x="85" y="44"/>
                </a:cubicBezTo>
                <a:cubicBezTo>
                  <a:pt x="92" y="54"/>
                  <a:pt x="98" y="65"/>
                  <a:pt x="105" y="75"/>
                </a:cubicBezTo>
                <a:cubicBezTo>
                  <a:pt x="104" y="76"/>
                  <a:pt x="104" y="76"/>
                  <a:pt x="103" y="77"/>
                </a:cubicBezTo>
                <a:cubicBezTo>
                  <a:pt x="100" y="75"/>
                  <a:pt x="97" y="74"/>
                  <a:pt x="93" y="72"/>
                </a:cubicBezTo>
                <a:cubicBezTo>
                  <a:pt x="78" y="92"/>
                  <a:pt x="55" y="106"/>
                  <a:pt x="46" y="133"/>
                </a:cubicBezTo>
                <a:cubicBezTo>
                  <a:pt x="40" y="123"/>
                  <a:pt x="34" y="114"/>
                  <a:pt x="27" y="102"/>
                </a:cubicBezTo>
                <a:cubicBezTo>
                  <a:pt x="35" y="105"/>
                  <a:pt x="41" y="109"/>
                  <a:pt x="46" y="102"/>
                </a:cubicBezTo>
                <a:cubicBezTo>
                  <a:pt x="49" y="97"/>
                  <a:pt x="53" y="92"/>
                  <a:pt x="57" y="87"/>
                </a:cubicBezTo>
                <a:cubicBezTo>
                  <a:pt x="58" y="86"/>
                  <a:pt x="57" y="83"/>
                  <a:pt x="56" y="81"/>
                </a:cubicBezTo>
                <a:cubicBezTo>
                  <a:pt x="52" y="72"/>
                  <a:pt x="47" y="64"/>
                  <a:pt x="42" y="54"/>
                </a:cubicBezTo>
                <a:cubicBezTo>
                  <a:pt x="32" y="65"/>
                  <a:pt x="19" y="71"/>
                  <a:pt x="19" y="88"/>
                </a:cubicBezTo>
                <a:cubicBezTo>
                  <a:pt x="13" y="79"/>
                  <a:pt x="8" y="69"/>
                  <a:pt x="0" y="57"/>
                </a:cubicBezTo>
                <a:cubicBezTo>
                  <a:pt x="6" y="59"/>
                  <a:pt x="9" y="60"/>
                  <a:pt x="13" y="62"/>
                </a:cubicBezTo>
                <a:cubicBezTo>
                  <a:pt x="26" y="47"/>
                  <a:pt x="40" y="32"/>
                  <a:pt x="54" y="17"/>
                </a:cubicBezTo>
                <a:cubicBezTo>
                  <a:pt x="58" y="12"/>
                  <a:pt x="58" y="6"/>
                  <a:pt x="54" y="0"/>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20" name="Freeform 25"/>
          <p:cNvSpPr/>
          <p:nvPr userDrawn="1"/>
        </p:nvSpPr>
        <p:spPr bwMode="auto">
          <a:xfrm>
            <a:off x="1421617" y="876561"/>
            <a:ext cx="584209" cy="306015"/>
          </a:xfrm>
          <a:custGeom>
            <a:avLst/>
            <a:gdLst>
              <a:gd name="T0" fmla="*/ 133 w 145"/>
              <a:gd name="T1" fmla="*/ 1 h 76"/>
              <a:gd name="T2" fmla="*/ 143 w 145"/>
              <a:gd name="T3" fmla="*/ 17 h 76"/>
              <a:gd name="T4" fmla="*/ 131 w 145"/>
              <a:gd name="T5" fmla="*/ 32 h 76"/>
              <a:gd name="T6" fmla="*/ 118 w 145"/>
              <a:gd name="T7" fmla="*/ 31 h 76"/>
              <a:gd name="T8" fmla="*/ 104 w 145"/>
              <a:gd name="T9" fmla="*/ 29 h 76"/>
              <a:gd name="T10" fmla="*/ 101 w 145"/>
              <a:gd name="T11" fmla="*/ 51 h 76"/>
              <a:gd name="T12" fmla="*/ 86 w 145"/>
              <a:gd name="T13" fmla="*/ 70 h 76"/>
              <a:gd name="T14" fmla="*/ 67 w 145"/>
              <a:gd name="T15" fmla="*/ 64 h 76"/>
              <a:gd name="T16" fmla="*/ 69 w 145"/>
              <a:gd name="T17" fmla="*/ 62 h 76"/>
              <a:gd name="T18" fmla="*/ 88 w 145"/>
              <a:gd name="T19" fmla="*/ 45 h 76"/>
              <a:gd name="T20" fmla="*/ 78 w 145"/>
              <a:gd name="T21" fmla="*/ 27 h 76"/>
              <a:gd name="T22" fmla="*/ 28 w 145"/>
              <a:gd name="T23" fmla="*/ 32 h 76"/>
              <a:gd name="T24" fmla="*/ 11 w 145"/>
              <a:gd name="T25" fmla="*/ 40 h 76"/>
              <a:gd name="T26" fmla="*/ 3 w 145"/>
              <a:gd name="T27" fmla="*/ 31 h 76"/>
              <a:gd name="T28" fmla="*/ 29 w 145"/>
              <a:gd name="T29" fmla="*/ 2 h 76"/>
              <a:gd name="T30" fmla="*/ 42 w 145"/>
              <a:gd name="T31" fmla="*/ 6 h 76"/>
              <a:gd name="T32" fmla="*/ 49 w 145"/>
              <a:gd name="T33" fmla="*/ 10 h 76"/>
              <a:gd name="T34" fmla="*/ 108 w 145"/>
              <a:gd name="T35" fmla="*/ 16 h 76"/>
              <a:gd name="T36" fmla="*/ 133 w 145"/>
              <a:gd name="T37"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5" h="76">
                <a:moveTo>
                  <a:pt x="133" y="1"/>
                </a:moveTo>
                <a:cubicBezTo>
                  <a:pt x="137" y="8"/>
                  <a:pt x="141" y="12"/>
                  <a:pt x="143" y="17"/>
                </a:cubicBezTo>
                <a:cubicBezTo>
                  <a:pt x="145" y="26"/>
                  <a:pt x="140" y="32"/>
                  <a:pt x="131" y="32"/>
                </a:cubicBezTo>
                <a:cubicBezTo>
                  <a:pt x="126" y="32"/>
                  <a:pt x="122" y="31"/>
                  <a:pt x="118" y="31"/>
                </a:cubicBezTo>
                <a:cubicBezTo>
                  <a:pt x="113" y="30"/>
                  <a:pt x="109" y="30"/>
                  <a:pt x="104" y="29"/>
                </a:cubicBezTo>
                <a:cubicBezTo>
                  <a:pt x="103" y="37"/>
                  <a:pt x="104" y="45"/>
                  <a:pt x="101" y="51"/>
                </a:cubicBezTo>
                <a:cubicBezTo>
                  <a:pt x="98" y="58"/>
                  <a:pt x="93" y="65"/>
                  <a:pt x="86" y="70"/>
                </a:cubicBezTo>
                <a:cubicBezTo>
                  <a:pt x="79" y="76"/>
                  <a:pt x="73" y="73"/>
                  <a:pt x="67" y="64"/>
                </a:cubicBezTo>
                <a:cubicBezTo>
                  <a:pt x="68" y="63"/>
                  <a:pt x="69" y="62"/>
                  <a:pt x="69" y="62"/>
                </a:cubicBezTo>
                <a:cubicBezTo>
                  <a:pt x="83" y="64"/>
                  <a:pt x="86" y="56"/>
                  <a:pt x="88" y="45"/>
                </a:cubicBezTo>
                <a:cubicBezTo>
                  <a:pt x="90" y="34"/>
                  <a:pt x="89" y="31"/>
                  <a:pt x="78" y="27"/>
                </a:cubicBezTo>
                <a:cubicBezTo>
                  <a:pt x="61" y="21"/>
                  <a:pt x="44" y="22"/>
                  <a:pt x="28" y="32"/>
                </a:cubicBezTo>
                <a:cubicBezTo>
                  <a:pt x="23" y="35"/>
                  <a:pt x="17" y="38"/>
                  <a:pt x="11" y="40"/>
                </a:cubicBezTo>
                <a:cubicBezTo>
                  <a:pt x="4" y="42"/>
                  <a:pt x="0" y="37"/>
                  <a:pt x="3" y="31"/>
                </a:cubicBezTo>
                <a:cubicBezTo>
                  <a:pt x="9" y="20"/>
                  <a:pt x="16" y="8"/>
                  <a:pt x="29" y="2"/>
                </a:cubicBezTo>
                <a:cubicBezTo>
                  <a:pt x="34" y="0"/>
                  <a:pt x="39" y="0"/>
                  <a:pt x="42" y="6"/>
                </a:cubicBezTo>
                <a:cubicBezTo>
                  <a:pt x="43" y="8"/>
                  <a:pt x="46" y="10"/>
                  <a:pt x="49" y="10"/>
                </a:cubicBezTo>
                <a:cubicBezTo>
                  <a:pt x="69" y="12"/>
                  <a:pt x="89" y="14"/>
                  <a:pt x="108" y="16"/>
                </a:cubicBezTo>
                <a:cubicBezTo>
                  <a:pt x="119" y="18"/>
                  <a:pt x="127" y="13"/>
                  <a:pt x="133" y="1"/>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21" name="Freeform 26"/>
          <p:cNvSpPr/>
          <p:nvPr userDrawn="1"/>
        </p:nvSpPr>
        <p:spPr bwMode="auto">
          <a:xfrm>
            <a:off x="764380" y="6002303"/>
            <a:ext cx="333833" cy="455543"/>
          </a:xfrm>
          <a:custGeom>
            <a:avLst/>
            <a:gdLst>
              <a:gd name="T0" fmla="*/ 0 w 83"/>
              <a:gd name="T1" fmla="*/ 55 h 114"/>
              <a:gd name="T2" fmla="*/ 14 w 83"/>
              <a:gd name="T3" fmla="*/ 19 h 114"/>
              <a:gd name="T4" fmla="*/ 63 w 83"/>
              <a:gd name="T5" fmla="*/ 19 h 114"/>
              <a:gd name="T6" fmla="*/ 64 w 83"/>
              <a:gd name="T7" fmla="*/ 94 h 114"/>
              <a:gd name="T8" fmla="*/ 12 w 83"/>
              <a:gd name="T9" fmla="*/ 90 h 114"/>
              <a:gd name="T10" fmla="*/ 0 w 83"/>
              <a:gd name="T11" fmla="*/ 55 h 114"/>
              <a:gd name="T12" fmla="*/ 63 w 83"/>
              <a:gd name="T13" fmla="*/ 66 h 114"/>
              <a:gd name="T14" fmla="*/ 49 w 83"/>
              <a:gd name="T15" fmla="*/ 23 h 114"/>
              <a:gd name="T16" fmla="*/ 37 w 83"/>
              <a:gd name="T17" fmla="*/ 15 h 114"/>
              <a:gd name="T18" fmla="*/ 23 w 83"/>
              <a:gd name="T19" fmla="*/ 23 h 114"/>
              <a:gd name="T20" fmla="*/ 30 w 83"/>
              <a:gd name="T21" fmla="*/ 93 h 114"/>
              <a:gd name="T22" fmla="*/ 53 w 83"/>
              <a:gd name="T23" fmla="*/ 92 h 114"/>
              <a:gd name="T24" fmla="*/ 63 w 83"/>
              <a:gd name="T25" fmla="*/ 6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14">
                <a:moveTo>
                  <a:pt x="0" y="55"/>
                </a:moveTo>
                <a:cubicBezTo>
                  <a:pt x="4" y="43"/>
                  <a:pt x="7" y="29"/>
                  <a:pt x="14" y="19"/>
                </a:cubicBezTo>
                <a:cubicBezTo>
                  <a:pt x="26" y="0"/>
                  <a:pt x="52" y="0"/>
                  <a:pt x="63" y="19"/>
                </a:cubicBezTo>
                <a:cubicBezTo>
                  <a:pt x="80" y="47"/>
                  <a:pt x="83" y="70"/>
                  <a:pt x="64" y="94"/>
                </a:cubicBezTo>
                <a:cubicBezTo>
                  <a:pt x="48" y="114"/>
                  <a:pt x="24" y="113"/>
                  <a:pt x="12" y="90"/>
                </a:cubicBezTo>
                <a:cubicBezTo>
                  <a:pt x="6" y="80"/>
                  <a:pt x="4" y="68"/>
                  <a:pt x="0" y="55"/>
                </a:cubicBezTo>
                <a:close/>
                <a:moveTo>
                  <a:pt x="63" y="66"/>
                </a:moveTo>
                <a:cubicBezTo>
                  <a:pt x="58" y="51"/>
                  <a:pt x="55" y="36"/>
                  <a:pt x="49" y="23"/>
                </a:cubicBezTo>
                <a:cubicBezTo>
                  <a:pt x="48" y="19"/>
                  <a:pt x="41" y="15"/>
                  <a:pt x="37" y="15"/>
                </a:cubicBezTo>
                <a:cubicBezTo>
                  <a:pt x="32" y="15"/>
                  <a:pt x="26" y="19"/>
                  <a:pt x="23" y="23"/>
                </a:cubicBezTo>
                <a:cubicBezTo>
                  <a:pt x="12" y="40"/>
                  <a:pt x="17" y="77"/>
                  <a:pt x="30" y="93"/>
                </a:cubicBezTo>
                <a:cubicBezTo>
                  <a:pt x="37" y="101"/>
                  <a:pt x="47" y="101"/>
                  <a:pt x="53" y="92"/>
                </a:cubicBezTo>
                <a:cubicBezTo>
                  <a:pt x="57" y="84"/>
                  <a:pt x="59" y="75"/>
                  <a:pt x="63" y="66"/>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22" name="Freeform 27"/>
          <p:cNvSpPr/>
          <p:nvPr userDrawn="1"/>
        </p:nvSpPr>
        <p:spPr bwMode="auto">
          <a:xfrm>
            <a:off x="2106670" y="5035575"/>
            <a:ext cx="379042" cy="535525"/>
          </a:xfrm>
          <a:custGeom>
            <a:avLst/>
            <a:gdLst>
              <a:gd name="T0" fmla="*/ 35 w 94"/>
              <a:gd name="T1" fmla="*/ 21 h 133"/>
              <a:gd name="T2" fmla="*/ 56 w 94"/>
              <a:gd name="T3" fmla="*/ 0 h 133"/>
              <a:gd name="T4" fmla="*/ 61 w 94"/>
              <a:gd name="T5" fmla="*/ 26 h 133"/>
              <a:gd name="T6" fmla="*/ 88 w 94"/>
              <a:gd name="T7" fmla="*/ 70 h 133"/>
              <a:gd name="T8" fmla="*/ 94 w 94"/>
              <a:gd name="T9" fmla="*/ 84 h 133"/>
              <a:gd name="T10" fmla="*/ 24 w 94"/>
              <a:gd name="T11" fmla="*/ 66 h 133"/>
              <a:gd name="T12" fmla="*/ 62 w 94"/>
              <a:gd name="T13" fmla="*/ 115 h 133"/>
              <a:gd name="T14" fmla="*/ 47 w 94"/>
              <a:gd name="T15" fmla="*/ 133 h 133"/>
              <a:gd name="T16" fmla="*/ 12 w 94"/>
              <a:gd name="T17" fmla="*/ 66 h 133"/>
              <a:gd name="T18" fmla="*/ 0 w 94"/>
              <a:gd name="T19" fmla="*/ 60 h 133"/>
              <a:gd name="T20" fmla="*/ 26 w 94"/>
              <a:gd name="T21" fmla="*/ 49 h 133"/>
              <a:gd name="T22" fmla="*/ 71 w 94"/>
              <a:gd name="T23" fmla="*/ 58 h 133"/>
              <a:gd name="T24" fmla="*/ 47 w 94"/>
              <a:gd name="T25" fmla="*/ 21 h 133"/>
              <a:gd name="T26" fmla="*/ 35 w 94"/>
              <a:gd name="T27"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 h="133">
                <a:moveTo>
                  <a:pt x="35" y="21"/>
                </a:moveTo>
                <a:cubicBezTo>
                  <a:pt x="39" y="11"/>
                  <a:pt x="47" y="5"/>
                  <a:pt x="56" y="0"/>
                </a:cubicBezTo>
                <a:cubicBezTo>
                  <a:pt x="51" y="10"/>
                  <a:pt x="56" y="18"/>
                  <a:pt x="61" y="26"/>
                </a:cubicBezTo>
                <a:cubicBezTo>
                  <a:pt x="70" y="40"/>
                  <a:pt x="79" y="55"/>
                  <a:pt x="88" y="70"/>
                </a:cubicBezTo>
                <a:cubicBezTo>
                  <a:pt x="90" y="73"/>
                  <a:pt x="91" y="77"/>
                  <a:pt x="94" y="84"/>
                </a:cubicBezTo>
                <a:cubicBezTo>
                  <a:pt x="69" y="77"/>
                  <a:pt x="47" y="71"/>
                  <a:pt x="24" y="66"/>
                </a:cubicBezTo>
                <a:cubicBezTo>
                  <a:pt x="36" y="82"/>
                  <a:pt x="40" y="106"/>
                  <a:pt x="62" y="115"/>
                </a:cubicBezTo>
                <a:cubicBezTo>
                  <a:pt x="57" y="121"/>
                  <a:pt x="52" y="127"/>
                  <a:pt x="47" y="133"/>
                </a:cubicBezTo>
                <a:cubicBezTo>
                  <a:pt x="44" y="106"/>
                  <a:pt x="24" y="88"/>
                  <a:pt x="12" y="66"/>
                </a:cubicBezTo>
                <a:cubicBezTo>
                  <a:pt x="11" y="63"/>
                  <a:pt x="4" y="62"/>
                  <a:pt x="0" y="60"/>
                </a:cubicBezTo>
                <a:cubicBezTo>
                  <a:pt x="8" y="46"/>
                  <a:pt x="11" y="45"/>
                  <a:pt x="26" y="49"/>
                </a:cubicBezTo>
                <a:cubicBezTo>
                  <a:pt x="41" y="52"/>
                  <a:pt x="55" y="56"/>
                  <a:pt x="71" y="58"/>
                </a:cubicBezTo>
                <a:cubicBezTo>
                  <a:pt x="63" y="46"/>
                  <a:pt x="55" y="33"/>
                  <a:pt x="47" y="21"/>
                </a:cubicBezTo>
                <a:cubicBezTo>
                  <a:pt x="46" y="20"/>
                  <a:pt x="40" y="21"/>
                  <a:pt x="35" y="21"/>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23" name="Freeform 28"/>
          <p:cNvSpPr/>
          <p:nvPr userDrawn="1"/>
        </p:nvSpPr>
        <p:spPr bwMode="auto">
          <a:xfrm>
            <a:off x="-1812399" y="5602398"/>
            <a:ext cx="351222" cy="483363"/>
          </a:xfrm>
          <a:custGeom>
            <a:avLst/>
            <a:gdLst>
              <a:gd name="T0" fmla="*/ 52 w 87"/>
              <a:gd name="T1" fmla="*/ 18 h 120"/>
              <a:gd name="T2" fmla="*/ 46 w 87"/>
              <a:gd name="T3" fmla="*/ 35 h 120"/>
              <a:gd name="T4" fmla="*/ 45 w 87"/>
              <a:gd name="T5" fmla="*/ 51 h 120"/>
              <a:gd name="T6" fmla="*/ 68 w 87"/>
              <a:gd name="T7" fmla="*/ 56 h 120"/>
              <a:gd name="T8" fmla="*/ 72 w 87"/>
              <a:gd name="T9" fmla="*/ 55 h 120"/>
              <a:gd name="T10" fmla="*/ 60 w 87"/>
              <a:gd name="T11" fmla="*/ 83 h 120"/>
              <a:gd name="T12" fmla="*/ 58 w 87"/>
              <a:gd name="T13" fmla="*/ 84 h 120"/>
              <a:gd name="T14" fmla="*/ 38 w 87"/>
              <a:gd name="T15" fmla="*/ 56 h 120"/>
              <a:gd name="T16" fmla="*/ 28 w 87"/>
              <a:gd name="T17" fmla="*/ 84 h 120"/>
              <a:gd name="T18" fmla="*/ 53 w 87"/>
              <a:gd name="T19" fmla="*/ 102 h 120"/>
              <a:gd name="T20" fmla="*/ 66 w 87"/>
              <a:gd name="T21" fmla="*/ 97 h 120"/>
              <a:gd name="T22" fmla="*/ 68 w 87"/>
              <a:gd name="T23" fmla="*/ 99 h 120"/>
              <a:gd name="T24" fmla="*/ 55 w 87"/>
              <a:gd name="T25" fmla="*/ 120 h 120"/>
              <a:gd name="T26" fmla="*/ 0 w 87"/>
              <a:gd name="T27" fmla="*/ 83 h 120"/>
              <a:gd name="T28" fmla="*/ 17 w 87"/>
              <a:gd name="T29" fmla="*/ 70 h 120"/>
              <a:gd name="T30" fmla="*/ 35 w 87"/>
              <a:gd name="T31" fmla="*/ 21 h 120"/>
              <a:gd name="T32" fmla="*/ 38 w 87"/>
              <a:gd name="T33" fmla="*/ 0 h 120"/>
              <a:gd name="T34" fmla="*/ 42 w 87"/>
              <a:gd name="T35" fmla="*/ 1 h 120"/>
              <a:gd name="T36" fmla="*/ 81 w 87"/>
              <a:gd name="T37" fmla="*/ 29 h 120"/>
              <a:gd name="T38" fmla="*/ 77 w 87"/>
              <a:gd name="T39" fmla="*/ 53 h 120"/>
              <a:gd name="T40" fmla="*/ 52 w 87"/>
              <a:gd name="T41" fmla="*/ 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 h="120">
                <a:moveTo>
                  <a:pt x="52" y="18"/>
                </a:moveTo>
                <a:cubicBezTo>
                  <a:pt x="50" y="24"/>
                  <a:pt x="47" y="30"/>
                  <a:pt x="46" y="35"/>
                </a:cubicBezTo>
                <a:cubicBezTo>
                  <a:pt x="44" y="40"/>
                  <a:pt x="38" y="45"/>
                  <a:pt x="45" y="51"/>
                </a:cubicBezTo>
                <a:cubicBezTo>
                  <a:pt x="52" y="57"/>
                  <a:pt x="59" y="61"/>
                  <a:pt x="68" y="56"/>
                </a:cubicBezTo>
                <a:cubicBezTo>
                  <a:pt x="68" y="56"/>
                  <a:pt x="69" y="56"/>
                  <a:pt x="72" y="55"/>
                </a:cubicBezTo>
                <a:cubicBezTo>
                  <a:pt x="68" y="65"/>
                  <a:pt x="64" y="74"/>
                  <a:pt x="60" y="83"/>
                </a:cubicBezTo>
                <a:cubicBezTo>
                  <a:pt x="60" y="84"/>
                  <a:pt x="59" y="84"/>
                  <a:pt x="58" y="84"/>
                </a:cubicBezTo>
                <a:cubicBezTo>
                  <a:pt x="60" y="68"/>
                  <a:pt x="49" y="63"/>
                  <a:pt x="38" y="56"/>
                </a:cubicBezTo>
                <a:cubicBezTo>
                  <a:pt x="34" y="66"/>
                  <a:pt x="30" y="75"/>
                  <a:pt x="28" y="84"/>
                </a:cubicBezTo>
                <a:cubicBezTo>
                  <a:pt x="25" y="95"/>
                  <a:pt x="40" y="105"/>
                  <a:pt x="53" y="102"/>
                </a:cubicBezTo>
                <a:cubicBezTo>
                  <a:pt x="58" y="101"/>
                  <a:pt x="62" y="99"/>
                  <a:pt x="66" y="97"/>
                </a:cubicBezTo>
                <a:cubicBezTo>
                  <a:pt x="67" y="98"/>
                  <a:pt x="68" y="98"/>
                  <a:pt x="68" y="99"/>
                </a:cubicBezTo>
                <a:cubicBezTo>
                  <a:pt x="64" y="106"/>
                  <a:pt x="60" y="112"/>
                  <a:pt x="55" y="120"/>
                </a:cubicBezTo>
                <a:cubicBezTo>
                  <a:pt x="37" y="108"/>
                  <a:pt x="20" y="97"/>
                  <a:pt x="0" y="83"/>
                </a:cubicBezTo>
                <a:cubicBezTo>
                  <a:pt x="12" y="83"/>
                  <a:pt x="15" y="77"/>
                  <a:pt x="17" y="70"/>
                </a:cubicBezTo>
                <a:cubicBezTo>
                  <a:pt x="23" y="53"/>
                  <a:pt x="30" y="38"/>
                  <a:pt x="35" y="21"/>
                </a:cubicBezTo>
                <a:cubicBezTo>
                  <a:pt x="38" y="15"/>
                  <a:pt x="37" y="7"/>
                  <a:pt x="38" y="0"/>
                </a:cubicBezTo>
                <a:cubicBezTo>
                  <a:pt x="38" y="0"/>
                  <a:pt x="40" y="0"/>
                  <a:pt x="42" y="1"/>
                </a:cubicBezTo>
                <a:cubicBezTo>
                  <a:pt x="55" y="11"/>
                  <a:pt x="68" y="20"/>
                  <a:pt x="81" y="29"/>
                </a:cubicBezTo>
                <a:cubicBezTo>
                  <a:pt x="87" y="33"/>
                  <a:pt x="86" y="41"/>
                  <a:pt x="77" y="53"/>
                </a:cubicBezTo>
                <a:cubicBezTo>
                  <a:pt x="78" y="34"/>
                  <a:pt x="67" y="26"/>
                  <a:pt x="52" y="18"/>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24" name="Freeform 29"/>
          <p:cNvSpPr/>
          <p:nvPr userDrawn="1"/>
        </p:nvSpPr>
        <p:spPr bwMode="auto">
          <a:xfrm>
            <a:off x="1901502" y="5292905"/>
            <a:ext cx="361653" cy="504227"/>
          </a:xfrm>
          <a:custGeom>
            <a:avLst/>
            <a:gdLst>
              <a:gd name="T0" fmla="*/ 33 w 90"/>
              <a:gd name="T1" fmla="*/ 64 h 125"/>
              <a:gd name="T2" fmla="*/ 50 w 90"/>
              <a:gd name="T3" fmla="*/ 31 h 125"/>
              <a:gd name="T4" fmla="*/ 54 w 90"/>
              <a:gd name="T5" fmla="*/ 30 h 125"/>
              <a:gd name="T6" fmla="*/ 68 w 90"/>
              <a:gd name="T7" fmla="*/ 57 h 125"/>
              <a:gd name="T8" fmla="*/ 51 w 90"/>
              <a:gd name="T9" fmla="*/ 59 h 125"/>
              <a:gd name="T10" fmla="*/ 46 w 90"/>
              <a:gd name="T11" fmla="*/ 85 h 125"/>
              <a:gd name="T12" fmla="*/ 54 w 90"/>
              <a:gd name="T13" fmla="*/ 100 h 125"/>
              <a:gd name="T14" fmla="*/ 78 w 90"/>
              <a:gd name="T15" fmla="*/ 58 h 125"/>
              <a:gd name="T16" fmla="*/ 84 w 90"/>
              <a:gd name="T17" fmla="*/ 82 h 125"/>
              <a:gd name="T18" fmla="*/ 42 w 90"/>
              <a:gd name="T19" fmla="*/ 125 h 125"/>
              <a:gd name="T20" fmla="*/ 0 w 90"/>
              <a:gd name="T21" fmla="*/ 44 h 125"/>
              <a:gd name="T22" fmla="*/ 46 w 90"/>
              <a:gd name="T23" fmla="*/ 0 h 125"/>
              <a:gd name="T24" fmla="*/ 56 w 90"/>
              <a:gd name="T25" fmla="*/ 19 h 125"/>
              <a:gd name="T26" fmla="*/ 24 w 90"/>
              <a:gd name="T27" fmla="*/ 34 h 125"/>
              <a:gd name="T28" fmla="*/ 33 w 90"/>
              <a:gd name="T29" fmla="*/ 6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25">
                <a:moveTo>
                  <a:pt x="33" y="64"/>
                </a:moveTo>
                <a:cubicBezTo>
                  <a:pt x="45" y="54"/>
                  <a:pt x="56" y="47"/>
                  <a:pt x="50" y="31"/>
                </a:cubicBezTo>
                <a:cubicBezTo>
                  <a:pt x="51" y="31"/>
                  <a:pt x="52" y="30"/>
                  <a:pt x="54" y="30"/>
                </a:cubicBezTo>
                <a:cubicBezTo>
                  <a:pt x="58" y="39"/>
                  <a:pt x="63" y="48"/>
                  <a:pt x="68" y="57"/>
                </a:cubicBezTo>
                <a:cubicBezTo>
                  <a:pt x="61" y="58"/>
                  <a:pt x="54" y="57"/>
                  <a:pt x="51" y="59"/>
                </a:cubicBezTo>
                <a:cubicBezTo>
                  <a:pt x="36" y="73"/>
                  <a:pt x="38" y="68"/>
                  <a:pt x="46" y="85"/>
                </a:cubicBezTo>
                <a:cubicBezTo>
                  <a:pt x="48" y="90"/>
                  <a:pt x="51" y="95"/>
                  <a:pt x="54" y="100"/>
                </a:cubicBezTo>
                <a:cubicBezTo>
                  <a:pt x="70" y="91"/>
                  <a:pt x="75" y="84"/>
                  <a:pt x="78" y="58"/>
                </a:cubicBezTo>
                <a:cubicBezTo>
                  <a:pt x="86" y="63"/>
                  <a:pt x="90" y="76"/>
                  <a:pt x="84" y="82"/>
                </a:cubicBezTo>
                <a:cubicBezTo>
                  <a:pt x="71" y="97"/>
                  <a:pt x="57" y="110"/>
                  <a:pt x="42" y="125"/>
                </a:cubicBezTo>
                <a:cubicBezTo>
                  <a:pt x="42" y="103"/>
                  <a:pt x="14" y="48"/>
                  <a:pt x="0" y="44"/>
                </a:cubicBezTo>
                <a:cubicBezTo>
                  <a:pt x="16" y="30"/>
                  <a:pt x="30" y="15"/>
                  <a:pt x="46" y="0"/>
                </a:cubicBezTo>
                <a:cubicBezTo>
                  <a:pt x="50" y="7"/>
                  <a:pt x="53" y="13"/>
                  <a:pt x="56" y="19"/>
                </a:cubicBezTo>
                <a:cubicBezTo>
                  <a:pt x="40" y="12"/>
                  <a:pt x="29" y="23"/>
                  <a:pt x="24" y="34"/>
                </a:cubicBezTo>
                <a:cubicBezTo>
                  <a:pt x="21" y="41"/>
                  <a:pt x="29" y="52"/>
                  <a:pt x="33" y="64"/>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25" name="Freeform 30"/>
          <p:cNvSpPr/>
          <p:nvPr userDrawn="1"/>
        </p:nvSpPr>
        <p:spPr bwMode="auto">
          <a:xfrm>
            <a:off x="1407707" y="5738017"/>
            <a:ext cx="246900" cy="445112"/>
          </a:xfrm>
          <a:custGeom>
            <a:avLst/>
            <a:gdLst>
              <a:gd name="T0" fmla="*/ 22 w 62"/>
              <a:gd name="T1" fmla="*/ 110 h 110"/>
              <a:gd name="T2" fmla="*/ 12 w 62"/>
              <a:gd name="T3" fmla="*/ 85 h 110"/>
              <a:gd name="T4" fmla="*/ 15 w 62"/>
              <a:gd name="T5" fmla="*/ 83 h 110"/>
              <a:gd name="T6" fmla="*/ 25 w 62"/>
              <a:gd name="T7" fmla="*/ 92 h 110"/>
              <a:gd name="T8" fmla="*/ 42 w 62"/>
              <a:gd name="T9" fmla="*/ 93 h 110"/>
              <a:gd name="T10" fmla="*/ 48 w 62"/>
              <a:gd name="T11" fmla="*/ 79 h 110"/>
              <a:gd name="T12" fmla="*/ 40 w 62"/>
              <a:gd name="T13" fmla="*/ 66 h 110"/>
              <a:gd name="T14" fmla="*/ 24 w 62"/>
              <a:gd name="T15" fmla="*/ 61 h 110"/>
              <a:gd name="T16" fmla="*/ 1 w 62"/>
              <a:gd name="T17" fmla="*/ 36 h 110"/>
              <a:gd name="T18" fmla="*/ 20 w 62"/>
              <a:gd name="T19" fmla="*/ 6 h 110"/>
              <a:gd name="T20" fmla="*/ 35 w 62"/>
              <a:gd name="T21" fmla="*/ 0 h 110"/>
              <a:gd name="T22" fmla="*/ 45 w 62"/>
              <a:gd name="T23" fmla="*/ 24 h 110"/>
              <a:gd name="T24" fmla="*/ 42 w 62"/>
              <a:gd name="T25" fmla="*/ 26 h 110"/>
              <a:gd name="T26" fmla="*/ 34 w 62"/>
              <a:gd name="T27" fmla="*/ 19 h 110"/>
              <a:gd name="T28" fmla="*/ 20 w 62"/>
              <a:gd name="T29" fmla="*/ 17 h 110"/>
              <a:gd name="T30" fmla="*/ 13 w 62"/>
              <a:gd name="T31" fmla="*/ 29 h 110"/>
              <a:gd name="T32" fmla="*/ 21 w 62"/>
              <a:gd name="T33" fmla="*/ 41 h 110"/>
              <a:gd name="T34" fmla="*/ 39 w 62"/>
              <a:gd name="T35" fmla="*/ 46 h 110"/>
              <a:gd name="T36" fmla="*/ 61 w 62"/>
              <a:gd name="T37" fmla="*/ 71 h 110"/>
              <a:gd name="T38" fmla="*/ 41 w 62"/>
              <a:gd name="T39" fmla="*/ 103 h 110"/>
              <a:gd name="T40" fmla="*/ 22 w 62"/>
              <a:gd name="T41"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 h="110">
                <a:moveTo>
                  <a:pt x="22" y="110"/>
                </a:moveTo>
                <a:cubicBezTo>
                  <a:pt x="19" y="101"/>
                  <a:pt x="15" y="93"/>
                  <a:pt x="12" y="85"/>
                </a:cubicBezTo>
                <a:cubicBezTo>
                  <a:pt x="13" y="84"/>
                  <a:pt x="14" y="84"/>
                  <a:pt x="15" y="83"/>
                </a:cubicBezTo>
                <a:cubicBezTo>
                  <a:pt x="19" y="86"/>
                  <a:pt x="21" y="91"/>
                  <a:pt x="25" y="92"/>
                </a:cubicBezTo>
                <a:cubicBezTo>
                  <a:pt x="30" y="94"/>
                  <a:pt x="37" y="96"/>
                  <a:pt x="42" y="93"/>
                </a:cubicBezTo>
                <a:cubicBezTo>
                  <a:pt x="45" y="92"/>
                  <a:pt x="48" y="84"/>
                  <a:pt x="48" y="79"/>
                </a:cubicBezTo>
                <a:cubicBezTo>
                  <a:pt x="48" y="75"/>
                  <a:pt x="44" y="69"/>
                  <a:pt x="40" y="66"/>
                </a:cubicBezTo>
                <a:cubicBezTo>
                  <a:pt x="36" y="63"/>
                  <a:pt x="30" y="63"/>
                  <a:pt x="24" y="61"/>
                </a:cubicBezTo>
                <a:cubicBezTo>
                  <a:pt x="10" y="57"/>
                  <a:pt x="2" y="48"/>
                  <a:pt x="1" y="36"/>
                </a:cubicBezTo>
                <a:cubicBezTo>
                  <a:pt x="0" y="21"/>
                  <a:pt x="6" y="13"/>
                  <a:pt x="20" y="6"/>
                </a:cubicBezTo>
                <a:cubicBezTo>
                  <a:pt x="25" y="5"/>
                  <a:pt x="30" y="3"/>
                  <a:pt x="35" y="0"/>
                </a:cubicBezTo>
                <a:cubicBezTo>
                  <a:pt x="39" y="9"/>
                  <a:pt x="42" y="17"/>
                  <a:pt x="45" y="24"/>
                </a:cubicBezTo>
                <a:cubicBezTo>
                  <a:pt x="44" y="25"/>
                  <a:pt x="43" y="26"/>
                  <a:pt x="42" y="26"/>
                </a:cubicBezTo>
                <a:cubicBezTo>
                  <a:pt x="39" y="24"/>
                  <a:pt x="37" y="21"/>
                  <a:pt x="34" y="19"/>
                </a:cubicBezTo>
                <a:cubicBezTo>
                  <a:pt x="30" y="17"/>
                  <a:pt x="23" y="15"/>
                  <a:pt x="20" y="17"/>
                </a:cubicBezTo>
                <a:cubicBezTo>
                  <a:pt x="16" y="19"/>
                  <a:pt x="13" y="25"/>
                  <a:pt x="13" y="29"/>
                </a:cubicBezTo>
                <a:cubicBezTo>
                  <a:pt x="12" y="33"/>
                  <a:pt x="17" y="38"/>
                  <a:pt x="21" y="41"/>
                </a:cubicBezTo>
                <a:cubicBezTo>
                  <a:pt x="26" y="44"/>
                  <a:pt x="33" y="44"/>
                  <a:pt x="39" y="46"/>
                </a:cubicBezTo>
                <a:cubicBezTo>
                  <a:pt x="52" y="50"/>
                  <a:pt x="60" y="59"/>
                  <a:pt x="61" y="71"/>
                </a:cubicBezTo>
                <a:cubicBezTo>
                  <a:pt x="62" y="86"/>
                  <a:pt x="55" y="98"/>
                  <a:pt x="41" y="103"/>
                </a:cubicBezTo>
                <a:cubicBezTo>
                  <a:pt x="36" y="106"/>
                  <a:pt x="30" y="107"/>
                  <a:pt x="22" y="110"/>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26" name="Freeform 31"/>
          <p:cNvSpPr/>
          <p:nvPr userDrawn="1"/>
        </p:nvSpPr>
        <p:spPr bwMode="auto">
          <a:xfrm>
            <a:off x="1014755" y="5904934"/>
            <a:ext cx="243421" cy="465977"/>
          </a:xfrm>
          <a:custGeom>
            <a:avLst/>
            <a:gdLst>
              <a:gd name="T0" fmla="*/ 52 w 60"/>
              <a:gd name="T1" fmla="*/ 33 h 116"/>
              <a:gd name="T2" fmla="*/ 60 w 60"/>
              <a:gd name="T3" fmla="*/ 65 h 116"/>
              <a:gd name="T4" fmla="*/ 45 w 60"/>
              <a:gd name="T5" fmla="*/ 58 h 116"/>
              <a:gd name="T6" fmla="*/ 31 w 60"/>
              <a:gd name="T7" fmla="*/ 75 h 116"/>
              <a:gd name="T8" fmla="*/ 49 w 60"/>
              <a:gd name="T9" fmla="*/ 105 h 116"/>
              <a:gd name="T10" fmla="*/ 18 w 60"/>
              <a:gd name="T11" fmla="*/ 116 h 116"/>
              <a:gd name="T12" fmla="*/ 16 w 60"/>
              <a:gd name="T13" fmla="*/ 114 h 116"/>
              <a:gd name="T14" fmla="*/ 18 w 60"/>
              <a:gd name="T15" fmla="*/ 79 h 116"/>
              <a:gd name="T16" fmla="*/ 9 w 60"/>
              <a:gd name="T17" fmla="*/ 39 h 116"/>
              <a:gd name="T18" fmla="*/ 0 w 60"/>
              <a:gd name="T19" fmla="*/ 22 h 116"/>
              <a:gd name="T20" fmla="*/ 53 w 60"/>
              <a:gd name="T21" fmla="*/ 0 h 116"/>
              <a:gd name="T22" fmla="*/ 58 w 60"/>
              <a:gd name="T23" fmla="*/ 22 h 116"/>
              <a:gd name="T24" fmla="*/ 55 w 60"/>
              <a:gd name="T25" fmla="*/ 23 h 116"/>
              <a:gd name="T26" fmla="*/ 26 w 60"/>
              <a:gd name="T27" fmla="*/ 21 h 116"/>
              <a:gd name="T28" fmla="*/ 22 w 60"/>
              <a:gd name="T29" fmla="*/ 28 h 116"/>
              <a:gd name="T30" fmla="*/ 27 w 60"/>
              <a:gd name="T31" fmla="*/ 52 h 116"/>
              <a:gd name="T32" fmla="*/ 49 w 60"/>
              <a:gd name="T33" fmla="*/ 34 h 116"/>
              <a:gd name="T34" fmla="*/ 52 w 60"/>
              <a:gd name="T35" fmla="*/ 3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116">
                <a:moveTo>
                  <a:pt x="52" y="33"/>
                </a:moveTo>
                <a:cubicBezTo>
                  <a:pt x="54" y="43"/>
                  <a:pt x="57" y="53"/>
                  <a:pt x="60" y="65"/>
                </a:cubicBezTo>
                <a:cubicBezTo>
                  <a:pt x="53" y="62"/>
                  <a:pt x="49" y="58"/>
                  <a:pt x="45" y="58"/>
                </a:cubicBezTo>
                <a:cubicBezTo>
                  <a:pt x="33" y="58"/>
                  <a:pt x="28" y="63"/>
                  <a:pt x="31" y="75"/>
                </a:cubicBezTo>
                <a:cubicBezTo>
                  <a:pt x="34" y="86"/>
                  <a:pt x="33" y="98"/>
                  <a:pt x="49" y="105"/>
                </a:cubicBezTo>
                <a:cubicBezTo>
                  <a:pt x="37" y="109"/>
                  <a:pt x="28" y="113"/>
                  <a:pt x="18" y="116"/>
                </a:cubicBezTo>
                <a:cubicBezTo>
                  <a:pt x="18" y="115"/>
                  <a:pt x="17" y="115"/>
                  <a:pt x="16" y="114"/>
                </a:cubicBezTo>
                <a:cubicBezTo>
                  <a:pt x="28" y="102"/>
                  <a:pt x="20" y="90"/>
                  <a:pt x="18" y="79"/>
                </a:cubicBezTo>
                <a:cubicBezTo>
                  <a:pt x="16" y="65"/>
                  <a:pt x="13" y="52"/>
                  <a:pt x="9" y="39"/>
                </a:cubicBezTo>
                <a:cubicBezTo>
                  <a:pt x="8" y="34"/>
                  <a:pt x="4" y="29"/>
                  <a:pt x="0" y="22"/>
                </a:cubicBezTo>
                <a:cubicBezTo>
                  <a:pt x="16" y="16"/>
                  <a:pt x="34" y="8"/>
                  <a:pt x="53" y="0"/>
                </a:cubicBezTo>
                <a:cubicBezTo>
                  <a:pt x="55" y="9"/>
                  <a:pt x="56" y="15"/>
                  <a:pt x="58" y="22"/>
                </a:cubicBezTo>
                <a:cubicBezTo>
                  <a:pt x="56" y="22"/>
                  <a:pt x="56" y="23"/>
                  <a:pt x="55" y="23"/>
                </a:cubicBezTo>
                <a:cubicBezTo>
                  <a:pt x="45" y="14"/>
                  <a:pt x="38" y="13"/>
                  <a:pt x="26" y="21"/>
                </a:cubicBezTo>
                <a:cubicBezTo>
                  <a:pt x="24" y="22"/>
                  <a:pt x="22" y="26"/>
                  <a:pt x="22" y="28"/>
                </a:cubicBezTo>
                <a:cubicBezTo>
                  <a:pt x="23" y="36"/>
                  <a:pt x="25" y="44"/>
                  <a:pt x="27" y="52"/>
                </a:cubicBezTo>
                <a:cubicBezTo>
                  <a:pt x="41" y="53"/>
                  <a:pt x="46" y="49"/>
                  <a:pt x="49" y="34"/>
                </a:cubicBezTo>
                <a:cubicBezTo>
                  <a:pt x="50" y="34"/>
                  <a:pt x="51" y="33"/>
                  <a:pt x="52" y="33"/>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27" name="Freeform 32"/>
          <p:cNvSpPr/>
          <p:nvPr userDrawn="1"/>
        </p:nvSpPr>
        <p:spPr bwMode="auto">
          <a:xfrm>
            <a:off x="2318794" y="4799109"/>
            <a:ext cx="344267" cy="459022"/>
          </a:xfrm>
          <a:custGeom>
            <a:avLst/>
            <a:gdLst>
              <a:gd name="T0" fmla="*/ 37 w 86"/>
              <a:gd name="T1" fmla="*/ 0 h 114"/>
              <a:gd name="T2" fmla="*/ 54 w 86"/>
              <a:gd name="T3" fmla="*/ 20 h 114"/>
              <a:gd name="T4" fmla="*/ 52 w 86"/>
              <a:gd name="T5" fmla="*/ 23 h 114"/>
              <a:gd name="T6" fmla="*/ 44 w 86"/>
              <a:gd name="T7" fmla="*/ 21 h 114"/>
              <a:gd name="T8" fmla="*/ 23 w 86"/>
              <a:gd name="T9" fmla="*/ 30 h 114"/>
              <a:gd name="T10" fmla="*/ 47 w 86"/>
              <a:gd name="T11" fmla="*/ 95 h 114"/>
              <a:gd name="T12" fmla="*/ 67 w 86"/>
              <a:gd name="T13" fmla="*/ 87 h 114"/>
              <a:gd name="T14" fmla="*/ 74 w 86"/>
              <a:gd name="T15" fmla="*/ 65 h 114"/>
              <a:gd name="T16" fmla="*/ 79 w 86"/>
              <a:gd name="T17" fmla="*/ 52 h 114"/>
              <a:gd name="T18" fmla="*/ 82 w 86"/>
              <a:gd name="T19" fmla="*/ 54 h 114"/>
              <a:gd name="T20" fmla="*/ 59 w 86"/>
              <a:gd name="T21" fmla="*/ 108 h 114"/>
              <a:gd name="T22" fmla="*/ 30 w 86"/>
              <a:gd name="T23" fmla="*/ 106 h 114"/>
              <a:gd name="T24" fmla="*/ 15 w 86"/>
              <a:gd name="T25" fmla="*/ 28 h 114"/>
              <a:gd name="T26" fmla="*/ 37 w 86"/>
              <a:gd name="T2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114">
                <a:moveTo>
                  <a:pt x="37" y="0"/>
                </a:moveTo>
                <a:cubicBezTo>
                  <a:pt x="43" y="8"/>
                  <a:pt x="49" y="14"/>
                  <a:pt x="54" y="20"/>
                </a:cubicBezTo>
                <a:cubicBezTo>
                  <a:pt x="54" y="21"/>
                  <a:pt x="53" y="22"/>
                  <a:pt x="52" y="23"/>
                </a:cubicBezTo>
                <a:cubicBezTo>
                  <a:pt x="50" y="22"/>
                  <a:pt x="47" y="22"/>
                  <a:pt x="44" y="21"/>
                </a:cubicBezTo>
                <a:cubicBezTo>
                  <a:pt x="35" y="19"/>
                  <a:pt x="28" y="22"/>
                  <a:pt x="23" y="30"/>
                </a:cubicBezTo>
                <a:cubicBezTo>
                  <a:pt x="10" y="52"/>
                  <a:pt x="23" y="87"/>
                  <a:pt x="47" y="95"/>
                </a:cubicBezTo>
                <a:cubicBezTo>
                  <a:pt x="56" y="98"/>
                  <a:pt x="63" y="95"/>
                  <a:pt x="67" y="87"/>
                </a:cubicBezTo>
                <a:cubicBezTo>
                  <a:pt x="70" y="80"/>
                  <a:pt x="72" y="72"/>
                  <a:pt x="74" y="65"/>
                </a:cubicBezTo>
                <a:cubicBezTo>
                  <a:pt x="76" y="61"/>
                  <a:pt x="77" y="57"/>
                  <a:pt x="79" y="52"/>
                </a:cubicBezTo>
                <a:cubicBezTo>
                  <a:pt x="80" y="53"/>
                  <a:pt x="82" y="54"/>
                  <a:pt x="82" y="54"/>
                </a:cubicBezTo>
                <a:cubicBezTo>
                  <a:pt x="86" y="73"/>
                  <a:pt x="75" y="98"/>
                  <a:pt x="59" y="108"/>
                </a:cubicBezTo>
                <a:cubicBezTo>
                  <a:pt x="50" y="114"/>
                  <a:pt x="39" y="113"/>
                  <a:pt x="30" y="106"/>
                </a:cubicBezTo>
                <a:cubicBezTo>
                  <a:pt x="7" y="89"/>
                  <a:pt x="0" y="54"/>
                  <a:pt x="15" y="28"/>
                </a:cubicBezTo>
                <a:cubicBezTo>
                  <a:pt x="21" y="19"/>
                  <a:pt x="29" y="10"/>
                  <a:pt x="37" y="0"/>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28" name="Freeform 33"/>
          <p:cNvSpPr/>
          <p:nvPr userDrawn="1"/>
        </p:nvSpPr>
        <p:spPr bwMode="auto">
          <a:xfrm>
            <a:off x="-1395107" y="5884069"/>
            <a:ext cx="271240" cy="441633"/>
          </a:xfrm>
          <a:custGeom>
            <a:avLst/>
            <a:gdLst>
              <a:gd name="T0" fmla="*/ 18 w 67"/>
              <a:gd name="T1" fmla="*/ 88 h 110"/>
              <a:gd name="T2" fmla="*/ 0 w 67"/>
              <a:gd name="T3" fmla="*/ 80 h 110"/>
              <a:gd name="T4" fmla="*/ 54 w 67"/>
              <a:gd name="T5" fmla="*/ 0 h 110"/>
              <a:gd name="T6" fmla="*/ 57 w 67"/>
              <a:gd name="T7" fmla="*/ 1 h 110"/>
              <a:gd name="T8" fmla="*/ 67 w 67"/>
              <a:gd name="T9" fmla="*/ 110 h 110"/>
              <a:gd name="T10" fmla="*/ 44 w 67"/>
              <a:gd name="T11" fmla="*/ 100 h 110"/>
              <a:gd name="T12" fmla="*/ 29 w 67"/>
              <a:gd name="T13" fmla="*/ 61 h 110"/>
              <a:gd name="T14" fmla="*/ 16 w 67"/>
              <a:gd name="T15" fmla="*/ 78 h 110"/>
              <a:gd name="T16" fmla="*/ 18 w 67"/>
              <a:gd name="T17" fmla="*/ 88 h 110"/>
              <a:gd name="T18" fmla="*/ 48 w 67"/>
              <a:gd name="T19" fmla="*/ 59 h 110"/>
              <a:gd name="T20" fmla="*/ 46 w 67"/>
              <a:gd name="T21" fmla="*/ 27 h 110"/>
              <a:gd name="T22" fmla="*/ 44 w 67"/>
              <a:gd name="T23" fmla="*/ 27 h 110"/>
              <a:gd name="T24" fmla="*/ 29 w 67"/>
              <a:gd name="T25" fmla="*/ 50 h 110"/>
              <a:gd name="T26" fmla="*/ 48 w 67"/>
              <a:gd name="T27" fmla="*/ 5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110">
                <a:moveTo>
                  <a:pt x="18" y="88"/>
                </a:moveTo>
                <a:cubicBezTo>
                  <a:pt x="11" y="85"/>
                  <a:pt x="5" y="82"/>
                  <a:pt x="0" y="80"/>
                </a:cubicBezTo>
                <a:cubicBezTo>
                  <a:pt x="18" y="53"/>
                  <a:pt x="36" y="27"/>
                  <a:pt x="54" y="0"/>
                </a:cubicBezTo>
                <a:cubicBezTo>
                  <a:pt x="55" y="0"/>
                  <a:pt x="56" y="0"/>
                  <a:pt x="57" y="1"/>
                </a:cubicBezTo>
                <a:cubicBezTo>
                  <a:pt x="60" y="37"/>
                  <a:pt x="63" y="72"/>
                  <a:pt x="67" y="110"/>
                </a:cubicBezTo>
                <a:cubicBezTo>
                  <a:pt x="59" y="106"/>
                  <a:pt x="52" y="103"/>
                  <a:pt x="44" y="100"/>
                </a:cubicBezTo>
                <a:cubicBezTo>
                  <a:pt x="57" y="80"/>
                  <a:pt x="51" y="67"/>
                  <a:pt x="29" y="61"/>
                </a:cubicBezTo>
                <a:cubicBezTo>
                  <a:pt x="24" y="59"/>
                  <a:pt x="16" y="70"/>
                  <a:pt x="16" y="78"/>
                </a:cubicBezTo>
                <a:cubicBezTo>
                  <a:pt x="16" y="80"/>
                  <a:pt x="17" y="83"/>
                  <a:pt x="18" y="88"/>
                </a:cubicBezTo>
                <a:close/>
                <a:moveTo>
                  <a:pt x="48" y="59"/>
                </a:moveTo>
                <a:cubicBezTo>
                  <a:pt x="47" y="47"/>
                  <a:pt x="47" y="37"/>
                  <a:pt x="46" y="27"/>
                </a:cubicBezTo>
                <a:cubicBezTo>
                  <a:pt x="45" y="27"/>
                  <a:pt x="44" y="27"/>
                  <a:pt x="44" y="27"/>
                </a:cubicBezTo>
                <a:cubicBezTo>
                  <a:pt x="39" y="34"/>
                  <a:pt x="34" y="42"/>
                  <a:pt x="29" y="50"/>
                </a:cubicBezTo>
                <a:cubicBezTo>
                  <a:pt x="36" y="53"/>
                  <a:pt x="41" y="56"/>
                  <a:pt x="48" y="59"/>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29" name="Freeform 34"/>
          <p:cNvSpPr/>
          <p:nvPr userDrawn="1"/>
        </p:nvSpPr>
        <p:spPr bwMode="auto">
          <a:xfrm>
            <a:off x="-2859109" y="4319223"/>
            <a:ext cx="368608" cy="417292"/>
          </a:xfrm>
          <a:custGeom>
            <a:avLst/>
            <a:gdLst>
              <a:gd name="T0" fmla="*/ 87 w 91"/>
              <a:gd name="T1" fmla="*/ 69 h 104"/>
              <a:gd name="T2" fmla="*/ 74 w 91"/>
              <a:gd name="T3" fmla="*/ 79 h 104"/>
              <a:gd name="T4" fmla="*/ 71 w 91"/>
              <a:gd name="T5" fmla="*/ 77 h 104"/>
              <a:gd name="T6" fmla="*/ 76 w 91"/>
              <a:gd name="T7" fmla="*/ 63 h 104"/>
              <a:gd name="T8" fmla="*/ 70 w 91"/>
              <a:gd name="T9" fmla="*/ 28 h 104"/>
              <a:gd name="T10" fmla="*/ 52 w 91"/>
              <a:gd name="T11" fmla="*/ 22 h 104"/>
              <a:gd name="T12" fmla="*/ 21 w 91"/>
              <a:gd name="T13" fmla="*/ 55 h 104"/>
              <a:gd name="T14" fmla="*/ 38 w 91"/>
              <a:gd name="T15" fmla="*/ 97 h 104"/>
              <a:gd name="T16" fmla="*/ 43 w 91"/>
              <a:gd name="T17" fmla="*/ 103 h 104"/>
              <a:gd name="T18" fmla="*/ 35 w 91"/>
              <a:gd name="T19" fmla="*/ 103 h 104"/>
              <a:gd name="T20" fmla="*/ 32 w 91"/>
              <a:gd name="T21" fmla="*/ 10 h 104"/>
              <a:gd name="T22" fmla="*/ 73 w 91"/>
              <a:gd name="T23" fmla="*/ 18 h 104"/>
              <a:gd name="T24" fmla="*/ 90 w 91"/>
              <a:gd name="T25" fmla="*/ 59 h 104"/>
              <a:gd name="T26" fmla="*/ 87 w 91"/>
              <a:gd name="T27" fmla="*/ 69 h 104"/>
              <a:gd name="T28" fmla="*/ 87 w 91"/>
              <a:gd name="T29" fmla="*/ 6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104">
                <a:moveTo>
                  <a:pt x="87" y="69"/>
                </a:moveTo>
                <a:cubicBezTo>
                  <a:pt x="83" y="72"/>
                  <a:pt x="78" y="75"/>
                  <a:pt x="74" y="79"/>
                </a:cubicBezTo>
                <a:cubicBezTo>
                  <a:pt x="73" y="78"/>
                  <a:pt x="72" y="78"/>
                  <a:pt x="71" y="77"/>
                </a:cubicBezTo>
                <a:cubicBezTo>
                  <a:pt x="73" y="73"/>
                  <a:pt x="74" y="68"/>
                  <a:pt x="76" y="63"/>
                </a:cubicBezTo>
                <a:cubicBezTo>
                  <a:pt x="81" y="50"/>
                  <a:pt x="80" y="37"/>
                  <a:pt x="70" y="28"/>
                </a:cubicBezTo>
                <a:cubicBezTo>
                  <a:pt x="66" y="24"/>
                  <a:pt x="58" y="21"/>
                  <a:pt x="52" y="22"/>
                </a:cubicBezTo>
                <a:cubicBezTo>
                  <a:pt x="37" y="24"/>
                  <a:pt x="23" y="40"/>
                  <a:pt x="21" y="55"/>
                </a:cubicBezTo>
                <a:cubicBezTo>
                  <a:pt x="18" y="72"/>
                  <a:pt x="23" y="87"/>
                  <a:pt x="38" y="97"/>
                </a:cubicBezTo>
                <a:cubicBezTo>
                  <a:pt x="40" y="98"/>
                  <a:pt x="41" y="101"/>
                  <a:pt x="43" y="103"/>
                </a:cubicBezTo>
                <a:cubicBezTo>
                  <a:pt x="40" y="103"/>
                  <a:pt x="37" y="104"/>
                  <a:pt x="35" y="103"/>
                </a:cubicBezTo>
                <a:cubicBezTo>
                  <a:pt x="2" y="84"/>
                  <a:pt x="0" y="31"/>
                  <a:pt x="32" y="10"/>
                </a:cubicBezTo>
                <a:cubicBezTo>
                  <a:pt x="48" y="0"/>
                  <a:pt x="64" y="2"/>
                  <a:pt x="73" y="18"/>
                </a:cubicBezTo>
                <a:cubicBezTo>
                  <a:pt x="81" y="31"/>
                  <a:pt x="85" y="45"/>
                  <a:pt x="90" y="59"/>
                </a:cubicBezTo>
                <a:cubicBezTo>
                  <a:pt x="91" y="61"/>
                  <a:pt x="88" y="65"/>
                  <a:pt x="87" y="69"/>
                </a:cubicBezTo>
                <a:cubicBezTo>
                  <a:pt x="87" y="69"/>
                  <a:pt x="87" y="69"/>
                  <a:pt x="87" y="69"/>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30" name="Freeform 35"/>
          <p:cNvSpPr/>
          <p:nvPr userDrawn="1"/>
        </p:nvSpPr>
        <p:spPr bwMode="auto">
          <a:xfrm>
            <a:off x="-1116912" y="5974483"/>
            <a:ext cx="306015" cy="424247"/>
          </a:xfrm>
          <a:custGeom>
            <a:avLst/>
            <a:gdLst>
              <a:gd name="T0" fmla="*/ 63 w 76"/>
              <a:gd name="T1" fmla="*/ 90 h 106"/>
              <a:gd name="T2" fmla="*/ 48 w 76"/>
              <a:gd name="T3" fmla="*/ 103 h 106"/>
              <a:gd name="T4" fmla="*/ 12 w 76"/>
              <a:gd name="T5" fmla="*/ 86 h 106"/>
              <a:gd name="T6" fmla="*/ 19 w 76"/>
              <a:gd name="T7" fmla="*/ 14 h 106"/>
              <a:gd name="T8" fmla="*/ 51 w 76"/>
              <a:gd name="T9" fmla="*/ 5 h 106"/>
              <a:gd name="T10" fmla="*/ 71 w 76"/>
              <a:gd name="T11" fmla="*/ 14 h 106"/>
              <a:gd name="T12" fmla="*/ 76 w 76"/>
              <a:gd name="T13" fmla="*/ 22 h 106"/>
              <a:gd name="T14" fmla="*/ 72 w 76"/>
              <a:gd name="T15" fmla="*/ 45 h 106"/>
              <a:gd name="T16" fmla="*/ 70 w 76"/>
              <a:gd name="T17" fmla="*/ 46 h 106"/>
              <a:gd name="T18" fmla="*/ 66 w 76"/>
              <a:gd name="T19" fmla="*/ 36 h 106"/>
              <a:gd name="T20" fmla="*/ 61 w 76"/>
              <a:gd name="T21" fmla="*/ 21 h 106"/>
              <a:gd name="T22" fmla="*/ 33 w 76"/>
              <a:gd name="T23" fmla="*/ 19 h 106"/>
              <a:gd name="T24" fmla="*/ 25 w 76"/>
              <a:gd name="T25" fmla="*/ 83 h 106"/>
              <a:gd name="T26" fmla="*/ 53 w 76"/>
              <a:gd name="T27" fmla="*/ 94 h 106"/>
              <a:gd name="T28" fmla="*/ 63 w 76"/>
              <a:gd name="T29"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06">
                <a:moveTo>
                  <a:pt x="63" y="90"/>
                </a:moveTo>
                <a:cubicBezTo>
                  <a:pt x="61" y="100"/>
                  <a:pt x="55" y="102"/>
                  <a:pt x="48" y="103"/>
                </a:cubicBezTo>
                <a:cubicBezTo>
                  <a:pt x="34" y="106"/>
                  <a:pt x="19" y="98"/>
                  <a:pt x="12" y="86"/>
                </a:cubicBezTo>
                <a:cubicBezTo>
                  <a:pt x="0" y="64"/>
                  <a:pt x="2" y="34"/>
                  <a:pt x="19" y="14"/>
                </a:cubicBezTo>
                <a:cubicBezTo>
                  <a:pt x="27" y="4"/>
                  <a:pt x="39" y="0"/>
                  <a:pt x="51" y="5"/>
                </a:cubicBezTo>
                <a:cubicBezTo>
                  <a:pt x="58" y="7"/>
                  <a:pt x="65" y="10"/>
                  <a:pt x="71" y="14"/>
                </a:cubicBezTo>
                <a:cubicBezTo>
                  <a:pt x="74" y="15"/>
                  <a:pt x="76" y="19"/>
                  <a:pt x="76" y="22"/>
                </a:cubicBezTo>
                <a:cubicBezTo>
                  <a:pt x="75" y="30"/>
                  <a:pt x="74" y="37"/>
                  <a:pt x="72" y="45"/>
                </a:cubicBezTo>
                <a:cubicBezTo>
                  <a:pt x="72" y="45"/>
                  <a:pt x="71" y="45"/>
                  <a:pt x="70" y="46"/>
                </a:cubicBezTo>
                <a:cubicBezTo>
                  <a:pt x="69" y="42"/>
                  <a:pt x="67" y="39"/>
                  <a:pt x="66" y="36"/>
                </a:cubicBezTo>
                <a:cubicBezTo>
                  <a:pt x="64" y="31"/>
                  <a:pt x="63" y="26"/>
                  <a:pt x="61" y="21"/>
                </a:cubicBezTo>
                <a:cubicBezTo>
                  <a:pt x="55" y="11"/>
                  <a:pt x="42" y="10"/>
                  <a:pt x="33" y="19"/>
                </a:cubicBezTo>
                <a:cubicBezTo>
                  <a:pt x="19" y="34"/>
                  <a:pt x="15" y="64"/>
                  <a:pt x="25" y="83"/>
                </a:cubicBezTo>
                <a:cubicBezTo>
                  <a:pt x="30" y="94"/>
                  <a:pt x="41" y="98"/>
                  <a:pt x="53" y="94"/>
                </a:cubicBezTo>
                <a:cubicBezTo>
                  <a:pt x="56" y="93"/>
                  <a:pt x="59" y="92"/>
                  <a:pt x="63" y="90"/>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31" name="Freeform 36"/>
          <p:cNvSpPr/>
          <p:nvPr userDrawn="1"/>
        </p:nvSpPr>
        <p:spPr bwMode="auto">
          <a:xfrm>
            <a:off x="1612874" y="671394"/>
            <a:ext cx="125187" cy="184304"/>
          </a:xfrm>
          <a:custGeom>
            <a:avLst/>
            <a:gdLst>
              <a:gd name="T0" fmla="*/ 30 w 31"/>
              <a:gd name="T1" fmla="*/ 0 h 46"/>
              <a:gd name="T2" fmla="*/ 24 w 31"/>
              <a:gd name="T3" fmla="*/ 41 h 46"/>
              <a:gd name="T4" fmla="*/ 10 w 31"/>
              <a:gd name="T5" fmla="*/ 43 h 46"/>
              <a:gd name="T6" fmla="*/ 3 w 31"/>
              <a:gd name="T7" fmla="*/ 26 h 46"/>
              <a:gd name="T8" fmla="*/ 30 w 31"/>
              <a:gd name="T9" fmla="*/ 0 h 46"/>
            </a:gdLst>
            <a:ahLst/>
            <a:cxnLst>
              <a:cxn ang="0">
                <a:pos x="T0" y="T1"/>
              </a:cxn>
              <a:cxn ang="0">
                <a:pos x="T2" y="T3"/>
              </a:cxn>
              <a:cxn ang="0">
                <a:pos x="T4" y="T5"/>
              </a:cxn>
              <a:cxn ang="0">
                <a:pos x="T6" y="T7"/>
              </a:cxn>
              <a:cxn ang="0">
                <a:pos x="T8" y="T9"/>
              </a:cxn>
            </a:cxnLst>
            <a:rect l="0" t="0" r="r" b="b"/>
            <a:pathLst>
              <a:path w="31" h="46">
                <a:moveTo>
                  <a:pt x="30" y="0"/>
                </a:moveTo>
                <a:cubicBezTo>
                  <a:pt x="31" y="16"/>
                  <a:pt x="29" y="29"/>
                  <a:pt x="24" y="41"/>
                </a:cubicBezTo>
                <a:cubicBezTo>
                  <a:pt x="22" y="46"/>
                  <a:pt x="15" y="46"/>
                  <a:pt x="10" y="43"/>
                </a:cubicBezTo>
                <a:cubicBezTo>
                  <a:pt x="3" y="39"/>
                  <a:pt x="0" y="33"/>
                  <a:pt x="3" y="26"/>
                </a:cubicBezTo>
                <a:cubicBezTo>
                  <a:pt x="8" y="14"/>
                  <a:pt x="17" y="7"/>
                  <a:pt x="30" y="0"/>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32" name="Freeform 37"/>
          <p:cNvSpPr/>
          <p:nvPr userDrawn="1"/>
        </p:nvSpPr>
        <p:spPr bwMode="auto">
          <a:xfrm>
            <a:off x="2843886" y="2079754"/>
            <a:ext cx="111277" cy="139097"/>
          </a:xfrm>
          <a:custGeom>
            <a:avLst/>
            <a:gdLst>
              <a:gd name="T0" fmla="*/ 19 w 27"/>
              <a:gd name="T1" fmla="*/ 0 h 35"/>
              <a:gd name="T2" fmla="*/ 26 w 27"/>
              <a:gd name="T3" fmla="*/ 22 h 35"/>
              <a:gd name="T4" fmla="*/ 22 w 27"/>
              <a:gd name="T5" fmla="*/ 33 h 35"/>
              <a:gd name="T6" fmla="*/ 11 w 27"/>
              <a:gd name="T7" fmla="*/ 32 h 35"/>
              <a:gd name="T8" fmla="*/ 1 w 27"/>
              <a:gd name="T9" fmla="*/ 24 h 35"/>
              <a:gd name="T10" fmla="*/ 2 w 27"/>
              <a:gd name="T11" fmla="*/ 15 h 35"/>
              <a:gd name="T12" fmla="*/ 19 w 27"/>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27" h="35">
                <a:moveTo>
                  <a:pt x="19" y="0"/>
                </a:moveTo>
                <a:cubicBezTo>
                  <a:pt x="22" y="7"/>
                  <a:pt x="25" y="15"/>
                  <a:pt x="26" y="22"/>
                </a:cubicBezTo>
                <a:cubicBezTo>
                  <a:pt x="27" y="26"/>
                  <a:pt x="25" y="31"/>
                  <a:pt x="22" y="33"/>
                </a:cubicBezTo>
                <a:cubicBezTo>
                  <a:pt x="20" y="35"/>
                  <a:pt x="14" y="33"/>
                  <a:pt x="11" y="32"/>
                </a:cubicBezTo>
                <a:cubicBezTo>
                  <a:pt x="7" y="30"/>
                  <a:pt x="3" y="28"/>
                  <a:pt x="1" y="24"/>
                </a:cubicBezTo>
                <a:cubicBezTo>
                  <a:pt x="0" y="22"/>
                  <a:pt x="0" y="17"/>
                  <a:pt x="2" y="15"/>
                </a:cubicBezTo>
                <a:cubicBezTo>
                  <a:pt x="7" y="10"/>
                  <a:pt x="13" y="6"/>
                  <a:pt x="19" y="0"/>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33" name="Freeform 38"/>
          <p:cNvSpPr/>
          <p:nvPr userDrawn="1"/>
        </p:nvSpPr>
        <p:spPr bwMode="auto">
          <a:xfrm>
            <a:off x="1790224" y="789626"/>
            <a:ext cx="153007" cy="107800"/>
          </a:xfrm>
          <a:custGeom>
            <a:avLst/>
            <a:gdLst>
              <a:gd name="T0" fmla="*/ 12 w 38"/>
              <a:gd name="T1" fmla="*/ 0 h 26"/>
              <a:gd name="T2" fmla="*/ 38 w 38"/>
              <a:gd name="T3" fmla="*/ 25 h 26"/>
              <a:gd name="T4" fmla="*/ 4 w 38"/>
              <a:gd name="T5" fmla="*/ 25 h 26"/>
              <a:gd name="T6" fmla="*/ 1 w 38"/>
              <a:gd name="T7" fmla="*/ 14 h 26"/>
              <a:gd name="T8" fmla="*/ 8 w 38"/>
              <a:gd name="T9" fmla="*/ 0 h 26"/>
              <a:gd name="T10" fmla="*/ 12 w 38"/>
              <a:gd name="T11" fmla="*/ 0 h 26"/>
            </a:gdLst>
            <a:ahLst/>
            <a:cxnLst>
              <a:cxn ang="0">
                <a:pos x="T0" y="T1"/>
              </a:cxn>
              <a:cxn ang="0">
                <a:pos x="T2" y="T3"/>
              </a:cxn>
              <a:cxn ang="0">
                <a:pos x="T4" y="T5"/>
              </a:cxn>
              <a:cxn ang="0">
                <a:pos x="T6" y="T7"/>
              </a:cxn>
              <a:cxn ang="0">
                <a:pos x="T8" y="T9"/>
              </a:cxn>
              <a:cxn ang="0">
                <a:pos x="T10" y="T11"/>
              </a:cxn>
            </a:cxnLst>
            <a:rect l="0" t="0" r="r" b="b"/>
            <a:pathLst>
              <a:path w="38" h="26">
                <a:moveTo>
                  <a:pt x="12" y="0"/>
                </a:moveTo>
                <a:cubicBezTo>
                  <a:pt x="10" y="19"/>
                  <a:pt x="31" y="13"/>
                  <a:pt x="38" y="25"/>
                </a:cubicBezTo>
                <a:cubicBezTo>
                  <a:pt x="26" y="25"/>
                  <a:pt x="15" y="26"/>
                  <a:pt x="4" y="25"/>
                </a:cubicBezTo>
                <a:cubicBezTo>
                  <a:pt x="3" y="24"/>
                  <a:pt x="0" y="17"/>
                  <a:pt x="1" y="14"/>
                </a:cubicBezTo>
                <a:cubicBezTo>
                  <a:pt x="2" y="9"/>
                  <a:pt x="6" y="5"/>
                  <a:pt x="8" y="0"/>
                </a:cubicBezTo>
                <a:cubicBezTo>
                  <a:pt x="10" y="0"/>
                  <a:pt x="11" y="0"/>
                  <a:pt x="12" y="0"/>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34" name="Freeform 44"/>
          <p:cNvSpPr/>
          <p:nvPr userDrawn="1"/>
        </p:nvSpPr>
        <p:spPr bwMode="auto">
          <a:xfrm>
            <a:off x="82802" y="427973"/>
            <a:ext cx="52162" cy="177349"/>
          </a:xfrm>
          <a:custGeom>
            <a:avLst/>
            <a:gdLst>
              <a:gd name="T0" fmla="*/ 11 w 13"/>
              <a:gd name="T1" fmla="*/ 0 h 44"/>
              <a:gd name="T2" fmla="*/ 11 w 13"/>
              <a:gd name="T3" fmla="*/ 34 h 44"/>
              <a:gd name="T4" fmla="*/ 2 w 13"/>
              <a:gd name="T5" fmla="*/ 44 h 44"/>
              <a:gd name="T6" fmla="*/ 0 w 13"/>
              <a:gd name="T7" fmla="*/ 42 h 44"/>
              <a:gd name="T8" fmla="*/ 5 w 13"/>
              <a:gd name="T9" fmla="*/ 34 h 44"/>
              <a:gd name="T10" fmla="*/ 8 w 13"/>
              <a:gd name="T11" fmla="*/ 11 h 44"/>
              <a:gd name="T12" fmla="*/ 7 w 13"/>
              <a:gd name="T13" fmla="*/ 0 h 44"/>
              <a:gd name="T14" fmla="*/ 11 w 13"/>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44">
                <a:moveTo>
                  <a:pt x="11" y="0"/>
                </a:moveTo>
                <a:cubicBezTo>
                  <a:pt x="11" y="12"/>
                  <a:pt x="12" y="23"/>
                  <a:pt x="11" y="34"/>
                </a:cubicBezTo>
                <a:cubicBezTo>
                  <a:pt x="10" y="38"/>
                  <a:pt x="5" y="40"/>
                  <a:pt x="2" y="44"/>
                </a:cubicBezTo>
                <a:cubicBezTo>
                  <a:pt x="1" y="43"/>
                  <a:pt x="1" y="42"/>
                  <a:pt x="0" y="42"/>
                </a:cubicBezTo>
                <a:cubicBezTo>
                  <a:pt x="1" y="39"/>
                  <a:pt x="3" y="37"/>
                  <a:pt x="5" y="34"/>
                </a:cubicBezTo>
                <a:cubicBezTo>
                  <a:pt x="10" y="27"/>
                  <a:pt x="13" y="20"/>
                  <a:pt x="8" y="11"/>
                </a:cubicBezTo>
                <a:cubicBezTo>
                  <a:pt x="7" y="8"/>
                  <a:pt x="8" y="4"/>
                  <a:pt x="7" y="0"/>
                </a:cubicBezTo>
                <a:cubicBezTo>
                  <a:pt x="9" y="0"/>
                  <a:pt x="10" y="0"/>
                  <a:pt x="11" y="0"/>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35" name="Freeform 49"/>
          <p:cNvSpPr/>
          <p:nvPr userDrawn="1"/>
        </p:nvSpPr>
        <p:spPr bwMode="auto">
          <a:xfrm>
            <a:off x="-2299241" y="1144326"/>
            <a:ext cx="4607604" cy="4590216"/>
          </a:xfrm>
          <a:custGeom>
            <a:avLst/>
            <a:gdLst>
              <a:gd name="T0" fmla="*/ 557 w 1143"/>
              <a:gd name="T1" fmla="*/ 1136 h 1141"/>
              <a:gd name="T2" fmla="*/ 3 w 1143"/>
              <a:gd name="T3" fmla="*/ 566 h 1141"/>
              <a:gd name="T4" fmla="*/ 586 w 1143"/>
              <a:gd name="T5" fmla="*/ 9 h 1141"/>
              <a:gd name="T6" fmla="*/ 1135 w 1143"/>
              <a:gd name="T7" fmla="*/ 587 h 1141"/>
              <a:gd name="T8" fmla="*/ 557 w 1143"/>
              <a:gd name="T9" fmla="*/ 1136 h 1141"/>
              <a:gd name="T10" fmla="*/ 1088 w 1143"/>
              <a:gd name="T11" fmla="*/ 392 h 1141"/>
              <a:gd name="T12" fmla="*/ 1085 w 1143"/>
              <a:gd name="T13" fmla="*/ 389 h 1141"/>
              <a:gd name="T14" fmla="*/ 951 w 1143"/>
              <a:gd name="T15" fmla="*/ 290 h 1141"/>
              <a:gd name="T16" fmla="*/ 932 w 1143"/>
              <a:gd name="T17" fmla="*/ 286 h 1141"/>
              <a:gd name="T18" fmla="*/ 727 w 1143"/>
              <a:gd name="T19" fmla="*/ 331 h 1141"/>
              <a:gd name="T20" fmla="*/ 699 w 1143"/>
              <a:gd name="T21" fmla="*/ 336 h 1141"/>
              <a:gd name="T22" fmla="*/ 703 w 1143"/>
              <a:gd name="T23" fmla="*/ 325 h 1141"/>
              <a:gd name="T24" fmla="*/ 754 w 1143"/>
              <a:gd name="T25" fmla="*/ 205 h 1141"/>
              <a:gd name="T26" fmla="*/ 753 w 1143"/>
              <a:gd name="T27" fmla="*/ 183 h 1141"/>
              <a:gd name="T28" fmla="*/ 677 w 1143"/>
              <a:gd name="T29" fmla="*/ 44 h 1141"/>
              <a:gd name="T30" fmla="*/ 659 w 1143"/>
              <a:gd name="T31" fmla="*/ 37 h 1141"/>
              <a:gd name="T32" fmla="*/ 519 w 1143"/>
              <a:gd name="T33" fmla="*/ 97 h 1141"/>
              <a:gd name="T34" fmla="*/ 500 w 1143"/>
              <a:gd name="T35" fmla="*/ 117 h 1141"/>
              <a:gd name="T36" fmla="*/ 444 w 1143"/>
              <a:gd name="T37" fmla="*/ 293 h 1141"/>
              <a:gd name="T38" fmla="*/ 428 w 1143"/>
              <a:gd name="T39" fmla="*/ 341 h 1141"/>
              <a:gd name="T40" fmla="*/ 420 w 1143"/>
              <a:gd name="T41" fmla="*/ 332 h 1141"/>
              <a:gd name="T42" fmla="*/ 343 w 1143"/>
              <a:gd name="T43" fmla="*/ 231 h 1141"/>
              <a:gd name="T44" fmla="*/ 319 w 1143"/>
              <a:gd name="T45" fmla="*/ 218 h 1141"/>
              <a:gd name="T46" fmla="*/ 166 w 1143"/>
              <a:gd name="T47" fmla="*/ 215 h 1141"/>
              <a:gd name="T48" fmla="*/ 148 w 1143"/>
              <a:gd name="T49" fmla="*/ 230 h 1141"/>
              <a:gd name="T50" fmla="*/ 146 w 1143"/>
              <a:gd name="T51" fmla="*/ 240 h 1141"/>
              <a:gd name="T52" fmla="*/ 130 w 1143"/>
              <a:gd name="T53" fmla="*/ 375 h 1141"/>
              <a:gd name="T54" fmla="*/ 139 w 1143"/>
              <a:gd name="T55" fmla="*/ 405 h 1141"/>
              <a:gd name="T56" fmla="*/ 288 w 1143"/>
              <a:gd name="T57" fmla="*/ 568 h 1141"/>
              <a:gd name="T58" fmla="*/ 296 w 1143"/>
              <a:gd name="T59" fmla="*/ 577 h 1141"/>
              <a:gd name="T60" fmla="*/ 286 w 1143"/>
              <a:gd name="T61" fmla="*/ 579 h 1141"/>
              <a:gd name="T62" fmla="*/ 165 w 1143"/>
              <a:gd name="T63" fmla="*/ 594 h 1141"/>
              <a:gd name="T64" fmla="*/ 129 w 1143"/>
              <a:gd name="T65" fmla="*/ 617 h 1141"/>
              <a:gd name="T66" fmla="*/ 84 w 1143"/>
              <a:gd name="T67" fmla="*/ 692 h 1141"/>
              <a:gd name="T68" fmla="*/ 47 w 1143"/>
              <a:gd name="T69" fmla="*/ 753 h 1141"/>
              <a:gd name="T70" fmla="*/ 50 w 1143"/>
              <a:gd name="T71" fmla="*/ 756 h 1141"/>
              <a:gd name="T72" fmla="*/ 182 w 1143"/>
              <a:gd name="T73" fmla="*/ 855 h 1141"/>
              <a:gd name="T74" fmla="*/ 201 w 1143"/>
              <a:gd name="T75" fmla="*/ 859 h 1141"/>
              <a:gd name="T76" fmla="*/ 400 w 1143"/>
              <a:gd name="T77" fmla="*/ 816 h 1141"/>
              <a:gd name="T78" fmla="*/ 436 w 1143"/>
              <a:gd name="T79" fmla="*/ 809 h 1141"/>
              <a:gd name="T80" fmla="*/ 430 w 1143"/>
              <a:gd name="T81" fmla="*/ 825 h 1141"/>
              <a:gd name="T82" fmla="*/ 383 w 1143"/>
              <a:gd name="T83" fmla="*/ 937 h 1141"/>
              <a:gd name="T84" fmla="*/ 384 w 1143"/>
              <a:gd name="T85" fmla="*/ 967 h 1141"/>
              <a:gd name="T86" fmla="*/ 458 w 1143"/>
              <a:gd name="T87" fmla="*/ 1103 h 1141"/>
              <a:gd name="T88" fmla="*/ 475 w 1143"/>
              <a:gd name="T89" fmla="*/ 1109 h 1141"/>
              <a:gd name="T90" fmla="*/ 615 w 1143"/>
              <a:gd name="T91" fmla="*/ 1049 h 1141"/>
              <a:gd name="T92" fmla="*/ 636 w 1143"/>
              <a:gd name="T93" fmla="*/ 1027 h 1141"/>
              <a:gd name="T94" fmla="*/ 701 w 1143"/>
              <a:gd name="T95" fmla="*/ 821 h 1141"/>
              <a:gd name="T96" fmla="*/ 707 w 1143"/>
              <a:gd name="T97" fmla="*/ 805 h 1141"/>
              <a:gd name="T98" fmla="*/ 713 w 1143"/>
              <a:gd name="T99" fmla="*/ 812 h 1141"/>
              <a:gd name="T100" fmla="*/ 793 w 1143"/>
              <a:gd name="T101" fmla="*/ 916 h 1141"/>
              <a:gd name="T102" fmla="*/ 816 w 1143"/>
              <a:gd name="T103" fmla="*/ 929 h 1141"/>
              <a:gd name="T104" fmla="*/ 975 w 1143"/>
              <a:gd name="T105" fmla="*/ 932 h 1141"/>
              <a:gd name="T106" fmla="*/ 987 w 1143"/>
              <a:gd name="T107" fmla="*/ 921 h 1141"/>
              <a:gd name="T108" fmla="*/ 1006 w 1143"/>
              <a:gd name="T109" fmla="*/ 768 h 1141"/>
              <a:gd name="T110" fmla="*/ 998 w 1143"/>
              <a:gd name="T111" fmla="*/ 744 h 1141"/>
              <a:gd name="T112" fmla="*/ 867 w 1143"/>
              <a:gd name="T113" fmla="*/ 600 h 1141"/>
              <a:gd name="T114" fmla="*/ 839 w 1143"/>
              <a:gd name="T115" fmla="*/ 569 h 1141"/>
              <a:gd name="T116" fmla="*/ 845 w 1143"/>
              <a:gd name="T117" fmla="*/ 567 h 1141"/>
              <a:gd name="T118" fmla="*/ 978 w 1143"/>
              <a:gd name="T119" fmla="*/ 550 h 1141"/>
              <a:gd name="T120" fmla="*/ 1000 w 1143"/>
              <a:gd name="T121" fmla="*/ 536 h 1141"/>
              <a:gd name="T122" fmla="*/ 1019 w 1143"/>
              <a:gd name="T123" fmla="*/ 505 h 1141"/>
              <a:gd name="T124" fmla="*/ 1088 w 1143"/>
              <a:gd name="T125" fmla="*/ 392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43" h="1141">
                <a:moveTo>
                  <a:pt x="557" y="1136"/>
                </a:moveTo>
                <a:cubicBezTo>
                  <a:pt x="245" y="1129"/>
                  <a:pt x="0" y="873"/>
                  <a:pt x="3" y="566"/>
                </a:cubicBezTo>
                <a:cubicBezTo>
                  <a:pt x="6" y="251"/>
                  <a:pt x="272" y="0"/>
                  <a:pt x="586" y="9"/>
                </a:cubicBezTo>
                <a:cubicBezTo>
                  <a:pt x="891" y="18"/>
                  <a:pt x="1143" y="272"/>
                  <a:pt x="1135" y="587"/>
                </a:cubicBezTo>
                <a:cubicBezTo>
                  <a:pt x="1128" y="892"/>
                  <a:pt x="873" y="1141"/>
                  <a:pt x="557" y="1136"/>
                </a:cubicBezTo>
                <a:close/>
                <a:moveTo>
                  <a:pt x="1088" y="392"/>
                </a:moveTo>
                <a:cubicBezTo>
                  <a:pt x="1087" y="391"/>
                  <a:pt x="1086" y="390"/>
                  <a:pt x="1085" y="389"/>
                </a:cubicBezTo>
                <a:cubicBezTo>
                  <a:pt x="1041" y="356"/>
                  <a:pt x="996" y="322"/>
                  <a:pt x="951" y="290"/>
                </a:cubicBezTo>
                <a:cubicBezTo>
                  <a:pt x="947" y="286"/>
                  <a:pt x="938" y="285"/>
                  <a:pt x="932" y="286"/>
                </a:cubicBezTo>
                <a:cubicBezTo>
                  <a:pt x="864" y="301"/>
                  <a:pt x="796" y="316"/>
                  <a:pt x="727" y="331"/>
                </a:cubicBezTo>
                <a:cubicBezTo>
                  <a:pt x="719" y="333"/>
                  <a:pt x="710" y="334"/>
                  <a:pt x="699" y="336"/>
                </a:cubicBezTo>
                <a:cubicBezTo>
                  <a:pt x="701" y="331"/>
                  <a:pt x="702" y="328"/>
                  <a:pt x="703" y="325"/>
                </a:cubicBezTo>
                <a:cubicBezTo>
                  <a:pt x="720" y="285"/>
                  <a:pt x="737" y="245"/>
                  <a:pt x="754" y="205"/>
                </a:cubicBezTo>
                <a:cubicBezTo>
                  <a:pt x="757" y="197"/>
                  <a:pt x="757" y="191"/>
                  <a:pt x="753" y="183"/>
                </a:cubicBezTo>
                <a:cubicBezTo>
                  <a:pt x="727" y="137"/>
                  <a:pt x="702" y="90"/>
                  <a:pt x="677" y="44"/>
                </a:cubicBezTo>
                <a:cubicBezTo>
                  <a:pt x="671" y="32"/>
                  <a:pt x="671" y="32"/>
                  <a:pt x="659" y="37"/>
                </a:cubicBezTo>
                <a:cubicBezTo>
                  <a:pt x="612" y="57"/>
                  <a:pt x="565" y="77"/>
                  <a:pt x="519" y="97"/>
                </a:cubicBezTo>
                <a:cubicBezTo>
                  <a:pt x="509" y="101"/>
                  <a:pt x="503" y="107"/>
                  <a:pt x="500" y="117"/>
                </a:cubicBezTo>
                <a:cubicBezTo>
                  <a:pt x="481" y="176"/>
                  <a:pt x="463" y="235"/>
                  <a:pt x="444" y="293"/>
                </a:cubicBezTo>
                <a:cubicBezTo>
                  <a:pt x="439" y="309"/>
                  <a:pt x="434" y="324"/>
                  <a:pt x="428" y="341"/>
                </a:cubicBezTo>
                <a:cubicBezTo>
                  <a:pt x="425" y="337"/>
                  <a:pt x="423" y="335"/>
                  <a:pt x="420" y="332"/>
                </a:cubicBezTo>
                <a:cubicBezTo>
                  <a:pt x="395" y="298"/>
                  <a:pt x="368" y="265"/>
                  <a:pt x="343" y="231"/>
                </a:cubicBezTo>
                <a:cubicBezTo>
                  <a:pt x="337" y="222"/>
                  <a:pt x="330" y="218"/>
                  <a:pt x="319" y="218"/>
                </a:cubicBezTo>
                <a:cubicBezTo>
                  <a:pt x="268" y="217"/>
                  <a:pt x="217" y="216"/>
                  <a:pt x="166" y="215"/>
                </a:cubicBezTo>
                <a:cubicBezTo>
                  <a:pt x="150" y="215"/>
                  <a:pt x="150" y="215"/>
                  <a:pt x="148" y="230"/>
                </a:cubicBezTo>
                <a:cubicBezTo>
                  <a:pt x="147" y="233"/>
                  <a:pt x="147" y="237"/>
                  <a:pt x="146" y="240"/>
                </a:cubicBezTo>
                <a:cubicBezTo>
                  <a:pt x="141" y="285"/>
                  <a:pt x="136" y="330"/>
                  <a:pt x="130" y="375"/>
                </a:cubicBezTo>
                <a:cubicBezTo>
                  <a:pt x="128" y="387"/>
                  <a:pt x="131" y="396"/>
                  <a:pt x="139" y="405"/>
                </a:cubicBezTo>
                <a:cubicBezTo>
                  <a:pt x="189" y="459"/>
                  <a:pt x="239" y="514"/>
                  <a:pt x="288" y="568"/>
                </a:cubicBezTo>
                <a:cubicBezTo>
                  <a:pt x="291" y="571"/>
                  <a:pt x="293" y="573"/>
                  <a:pt x="296" y="577"/>
                </a:cubicBezTo>
                <a:cubicBezTo>
                  <a:pt x="292" y="578"/>
                  <a:pt x="289" y="579"/>
                  <a:pt x="286" y="579"/>
                </a:cubicBezTo>
                <a:cubicBezTo>
                  <a:pt x="246" y="584"/>
                  <a:pt x="206" y="590"/>
                  <a:pt x="165" y="594"/>
                </a:cubicBezTo>
                <a:cubicBezTo>
                  <a:pt x="149" y="596"/>
                  <a:pt x="138" y="603"/>
                  <a:pt x="129" y="617"/>
                </a:cubicBezTo>
                <a:cubicBezTo>
                  <a:pt x="115" y="643"/>
                  <a:pt x="99" y="667"/>
                  <a:pt x="84" y="692"/>
                </a:cubicBezTo>
                <a:cubicBezTo>
                  <a:pt x="72" y="713"/>
                  <a:pt x="60" y="733"/>
                  <a:pt x="47" y="753"/>
                </a:cubicBezTo>
                <a:cubicBezTo>
                  <a:pt x="49" y="755"/>
                  <a:pt x="49" y="756"/>
                  <a:pt x="50" y="756"/>
                </a:cubicBezTo>
                <a:cubicBezTo>
                  <a:pt x="94" y="789"/>
                  <a:pt x="138" y="823"/>
                  <a:pt x="182" y="855"/>
                </a:cubicBezTo>
                <a:cubicBezTo>
                  <a:pt x="187" y="859"/>
                  <a:pt x="195" y="861"/>
                  <a:pt x="201" y="859"/>
                </a:cubicBezTo>
                <a:cubicBezTo>
                  <a:pt x="268" y="845"/>
                  <a:pt x="334" y="831"/>
                  <a:pt x="400" y="816"/>
                </a:cubicBezTo>
                <a:cubicBezTo>
                  <a:pt x="411" y="814"/>
                  <a:pt x="423" y="812"/>
                  <a:pt x="436" y="809"/>
                </a:cubicBezTo>
                <a:cubicBezTo>
                  <a:pt x="433" y="815"/>
                  <a:pt x="432" y="820"/>
                  <a:pt x="430" y="825"/>
                </a:cubicBezTo>
                <a:cubicBezTo>
                  <a:pt x="414" y="862"/>
                  <a:pt x="399" y="900"/>
                  <a:pt x="383" y="937"/>
                </a:cubicBezTo>
                <a:cubicBezTo>
                  <a:pt x="378" y="948"/>
                  <a:pt x="378" y="957"/>
                  <a:pt x="384" y="967"/>
                </a:cubicBezTo>
                <a:cubicBezTo>
                  <a:pt x="409" y="1012"/>
                  <a:pt x="434" y="1058"/>
                  <a:pt x="458" y="1103"/>
                </a:cubicBezTo>
                <a:cubicBezTo>
                  <a:pt x="463" y="1112"/>
                  <a:pt x="467" y="1112"/>
                  <a:pt x="475" y="1109"/>
                </a:cubicBezTo>
                <a:cubicBezTo>
                  <a:pt x="522" y="1089"/>
                  <a:pt x="569" y="1069"/>
                  <a:pt x="615" y="1049"/>
                </a:cubicBezTo>
                <a:cubicBezTo>
                  <a:pt x="626" y="1045"/>
                  <a:pt x="632" y="1038"/>
                  <a:pt x="636" y="1027"/>
                </a:cubicBezTo>
                <a:cubicBezTo>
                  <a:pt x="657" y="958"/>
                  <a:pt x="679" y="889"/>
                  <a:pt x="701" y="821"/>
                </a:cubicBezTo>
                <a:cubicBezTo>
                  <a:pt x="703" y="816"/>
                  <a:pt x="705" y="811"/>
                  <a:pt x="707" y="805"/>
                </a:cubicBezTo>
                <a:cubicBezTo>
                  <a:pt x="710" y="808"/>
                  <a:pt x="711" y="810"/>
                  <a:pt x="713" y="812"/>
                </a:cubicBezTo>
                <a:cubicBezTo>
                  <a:pt x="740" y="847"/>
                  <a:pt x="766" y="881"/>
                  <a:pt x="793" y="916"/>
                </a:cubicBezTo>
                <a:cubicBezTo>
                  <a:pt x="799" y="925"/>
                  <a:pt x="806" y="928"/>
                  <a:pt x="816" y="929"/>
                </a:cubicBezTo>
                <a:cubicBezTo>
                  <a:pt x="869" y="929"/>
                  <a:pt x="922" y="930"/>
                  <a:pt x="975" y="932"/>
                </a:cubicBezTo>
                <a:cubicBezTo>
                  <a:pt x="983" y="932"/>
                  <a:pt x="986" y="929"/>
                  <a:pt x="987" y="921"/>
                </a:cubicBezTo>
                <a:cubicBezTo>
                  <a:pt x="993" y="870"/>
                  <a:pt x="999" y="819"/>
                  <a:pt x="1006" y="768"/>
                </a:cubicBezTo>
                <a:cubicBezTo>
                  <a:pt x="1007" y="759"/>
                  <a:pt x="1005" y="751"/>
                  <a:pt x="998" y="744"/>
                </a:cubicBezTo>
                <a:cubicBezTo>
                  <a:pt x="954" y="696"/>
                  <a:pt x="911" y="648"/>
                  <a:pt x="867" y="600"/>
                </a:cubicBezTo>
                <a:cubicBezTo>
                  <a:pt x="858" y="590"/>
                  <a:pt x="849" y="580"/>
                  <a:pt x="839" y="569"/>
                </a:cubicBezTo>
                <a:cubicBezTo>
                  <a:pt x="842" y="568"/>
                  <a:pt x="844" y="568"/>
                  <a:pt x="845" y="567"/>
                </a:cubicBezTo>
                <a:cubicBezTo>
                  <a:pt x="890" y="562"/>
                  <a:pt x="934" y="556"/>
                  <a:pt x="978" y="550"/>
                </a:cubicBezTo>
                <a:cubicBezTo>
                  <a:pt x="988" y="549"/>
                  <a:pt x="996" y="545"/>
                  <a:pt x="1000" y="536"/>
                </a:cubicBezTo>
                <a:cubicBezTo>
                  <a:pt x="1006" y="525"/>
                  <a:pt x="1013" y="515"/>
                  <a:pt x="1019" y="505"/>
                </a:cubicBezTo>
                <a:cubicBezTo>
                  <a:pt x="1042" y="467"/>
                  <a:pt x="1065" y="430"/>
                  <a:pt x="1088" y="392"/>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36" name="Freeform 50"/>
          <p:cNvSpPr/>
          <p:nvPr userDrawn="1"/>
        </p:nvSpPr>
        <p:spPr bwMode="auto">
          <a:xfrm>
            <a:off x="-1655915" y="918291"/>
            <a:ext cx="93892" cy="93890"/>
          </a:xfrm>
          <a:custGeom>
            <a:avLst/>
            <a:gdLst>
              <a:gd name="T0" fmla="*/ 0 w 24"/>
              <a:gd name="T1" fmla="*/ 3 h 23"/>
              <a:gd name="T2" fmla="*/ 23 w 24"/>
              <a:gd name="T3" fmla="*/ 10 h 23"/>
              <a:gd name="T4" fmla="*/ 13 w 24"/>
              <a:gd name="T5" fmla="*/ 23 h 23"/>
              <a:gd name="T6" fmla="*/ 0 w 24"/>
              <a:gd name="T7" fmla="*/ 3 h 23"/>
            </a:gdLst>
            <a:ahLst/>
            <a:cxnLst>
              <a:cxn ang="0">
                <a:pos x="T0" y="T1"/>
              </a:cxn>
              <a:cxn ang="0">
                <a:pos x="T2" y="T3"/>
              </a:cxn>
              <a:cxn ang="0">
                <a:pos x="T4" y="T5"/>
              </a:cxn>
              <a:cxn ang="0">
                <a:pos x="T6" y="T7"/>
              </a:cxn>
            </a:cxnLst>
            <a:rect l="0" t="0" r="r" b="b"/>
            <a:pathLst>
              <a:path w="24" h="23">
                <a:moveTo>
                  <a:pt x="0" y="3"/>
                </a:moveTo>
                <a:cubicBezTo>
                  <a:pt x="13" y="0"/>
                  <a:pt x="22" y="3"/>
                  <a:pt x="23" y="10"/>
                </a:cubicBezTo>
                <a:cubicBezTo>
                  <a:pt x="24" y="16"/>
                  <a:pt x="19" y="22"/>
                  <a:pt x="13" y="23"/>
                </a:cubicBezTo>
                <a:cubicBezTo>
                  <a:pt x="6" y="23"/>
                  <a:pt x="1" y="16"/>
                  <a:pt x="0" y="3"/>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37" name="Freeform 52"/>
          <p:cNvSpPr/>
          <p:nvPr userDrawn="1"/>
        </p:nvSpPr>
        <p:spPr bwMode="auto">
          <a:xfrm>
            <a:off x="-480542" y="2994321"/>
            <a:ext cx="952817" cy="907610"/>
          </a:xfrm>
          <a:custGeom>
            <a:avLst/>
            <a:gdLst>
              <a:gd name="T0" fmla="*/ 1 w 236"/>
              <a:gd name="T1" fmla="*/ 133 h 225"/>
              <a:gd name="T2" fmla="*/ 23 w 236"/>
              <a:gd name="T3" fmla="*/ 133 h 225"/>
              <a:gd name="T4" fmla="*/ 39 w 236"/>
              <a:gd name="T5" fmla="*/ 23 h 225"/>
              <a:gd name="T6" fmla="*/ 41 w 236"/>
              <a:gd name="T7" fmla="*/ 22 h 225"/>
              <a:gd name="T8" fmla="*/ 53 w 236"/>
              <a:gd name="T9" fmla="*/ 42 h 225"/>
              <a:gd name="T10" fmla="*/ 156 w 236"/>
              <a:gd name="T11" fmla="*/ 0 h 225"/>
              <a:gd name="T12" fmla="*/ 158 w 236"/>
              <a:gd name="T13" fmla="*/ 4 h 225"/>
              <a:gd name="T14" fmla="*/ 146 w 236"/>
              <a:gd name="T15" fmla="*/ 22 h 225"/>
              <a:gd name="T16" fmla="*/ 236 w 236"/>
              <a:gd name="T17" fmla="*/ 92 h 225"/>
              <a:gd name="T18" fmla="*/ 211 w 236"/>
              <a:gd name="T19" fmla="*/ 92 h 225"/>
              <a:gd name="T20" fmla="*/ 195 w 236"/>
              <a:gd name="T21" fmla="*/ 203 h 225"/>
              <a:gd name="T22" fmla="*/ 192 w 236"/>
              <a:gd name="T23" fmla="*/ 204 h 225"/>
              <a:gd name="T24" fmla="*/ 186 w 236"/>
              <a:gd name="T25" fmla="*/ 192 h 225"/>
              <a:gd name="T26" fmla="*/ 173 w 236"/>
              <a:gd name="T27" fmla="*/ 187 h 225"/>
              <a:gd name="T28" fmla="*/ 86 w 236"/>
              <a:gd name="T29" fmla="*/ 222 h 225"/>
              <a:gd name="T30" fmla="*/ 76 w 236"/>
              <a:gd name="T31" fmla="*/ 225 h 225"/>
              <a:gd name="T32" fmla="*/ 75 w 236"/>
              <a:gd name="T33" fmla="*/ 223 h 225"/>
              <a:gd name="T34" fmla="*/ 88 w 236"/>
              <a:gd name="T35" fmla="*/ 204 h 225"/>
              <a:gd name="T36" fmla="*/ 0 w 236"/>
              <a:gd name="T37" fmla="*/ 135 h 225"/>
              <a:gd name="T38" fmla="*/ 1 w 236"/>
              <a:gd name="T39" fmla="*/ 133 h 225"/>
              <a:gd name="T40" fmla="*/ 171 w 236"/>
              <a:gd name="T41" fmla="*/ 113 h 225"/>
              <a:gd name="T42" fmla="*/ 118 w 236"/>
              <a:gd name="T43" fmla="*/ 60 h 225"/>
              <a:gd name="T44" fmla="*/ 64 w 236"/>
              <a:gd name="T45" fmla="*/ 114 h 225"/>
              <a:gd name="T46" fmla="*/ 118 w 236"/>
              <a:gd name="T47" fmla="*/ 167 h 225"/>
              <a:gd name="T48" fmla="*/ 171 w 236"/>
              <a:gd name="T49" fmla="*/ 11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25">
                <a:moveTo>
                  <a:pt x="1" y="133"/>
                </a:moveTo>
                <a:cubicBezTo>
                  <a:pt x="8" y="133"/>
                  <a:pt x="15" y="133"/>
                  <a:pt x="23" y="133"/>
                </a:cubicBezTo>
                <a:cubicBezTo>
                  <a:pt x="28" y="96"/>
                  <a:pt x="34" y="59"/>
                  <a:pt x="39" y="23"/>
                </a:cubicBezTo>
                <a:cubicBezTo>
                  <a:pt x="40" y="23"/>
                  <a:pt x="41" y="22"/>
                  <a:pt x="41" y="22"/>
                </a:cubicBezTo>
                <a:cubicBezTo>
                  <a:pt x="45" y="29"/>
                  <a:pt x="49" y="35"/>
                  <a:pt x="53" y="42"/>
                </a:cubicBezTo>
                <a:cubicBezTo>
                  <a:pt x="87" y="28"/>
                  <a:pt x="122" y="14"/>
                  <a:pt x="156" y="0"/>
                </a:cubicBezTo>
                <a:cubicBezTo>
                  <a:pt x="157" y="2"/>
                  <a:pt x="157" y="3"/>
                  <a:pt x="158" y="4"/>
                </a:cubicBezTo>
                <a:cubicBezTo>
                  <a:pt x="154" y="10"/>
                  <a:pt x="151" y="16"/>
                  <a:pt x="146" y="22"/>
                </a:cubicBezTo>
                <a:cubicBezTo>
                  <a:pt x="176" y="45"/>
                  <a:pt x="205" y="68"/>
                  <a:pt x="236" y="92"/>
                </a:cubicBezTo>
                <a:cubicBezTo>
                  <a:pt x="227" y="92"/>
                  <a:pt x="220" y="92"/>
                  <a:pt x="211" y="92"/>
                </a:cubicBezTo>
                <a:cubicBezTo>
                  <a:pt x="206" y="130"/>
                  <a:pt x="200" y="167"/>
                  <a:pt x="195" y="203"/>
                </a:cubicBezTo>
                <a:cubicBezTo>
                  <a:pt x="194" y="204"/>
                  <a:pt x="193" y="204"/>
                  <a:pt x="192" y="204"/>
                </a:cubicBezTo>
                <a:cubicBezTo>
                  <a:pt x="190" y="200"/>
                  <a:pt x="187" y="196"/>
                  <a:pt x="186" y="192"/>
                </a:cubicBezTo>
                <a:cubicBezTo>
                  <a:pt x="183" y="185"/>
                  <a:pt x="180" y="184"/>
                  <a:pt x="173" y="187"/>
                </a:cubicBezTo>
                <a:cubicBezTo>
                  <a:pt x="144" y="199"/>
                  <a:pt x="115" y="210"/>
                  <a:pt x="86" y="222"/>
                </a:cubicBezTo>
                <a:cubicBezTo>
                  <a:pt x="83" y="223"/>
                  <a:pt x="79" y="224"/>
                  <a:pt x="76" y="225"/>
                </a:cubicBezTo>
                <a:cubicBezTo>
                  <a:pt x="76" y="225"/>
                  <a:pt x="75" y="224"/>
                  <a:pt x="75" y="223"/>
                </a:cubicBezTo>
                <a:cubicBezTo>
                  <a:pt x="79" y="217"/>
                  <a:pt x="83" y="211"/>
                  <a:pt x="88" y="204"/>
                </a:cubicBezTo>
                <a:cubicBezTo>
                  <a:pt x="59" y="181"/>
                  <a:pt x="29" y="158"/>
                  <a:pt x="0" y="135"/>
                </a:cubicBezTo>
                <a:cubicBezTo>
                  <a:pt x="0" y="135"/>
                  <a:pt x="1" y="134"/>
                  <a:pt x="1" y="133"/>
                </a:cubicBezTo>
                <a:close/>
                <a:moveTo>
                  <a:pt x="171" y="113"/>
                </a:moveTo>
                <a:cubicBezTo>
                  <a:pt x="171" y="84"/>
                  <a:pt x="147" y="60"/>
                  <a:pt x="118" y="60"/>
                </a:cubicBezTo>
                <a:cubicBezTo>
                  <a:pt x="88" y="60"/>
                  <a:pt x="64" y="85"/>
                  <a:pt x="64" y="114"/>
                </a:cubicBezTo>
                <a:cubicBezTo>
                  <a:pt x="65" y="143"/>
                  <a:pt x="89" y="167"/>
                  <a:pt x="118" y="167"/>
                </a:cubicBezTo>
                <a:cubicBezTo>
                  <a:pt x="147" y="166"/>
                  <a:pt x="171" y="142"/>
                  <a:pt x="171" y="113"/>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38" name="Freeform 53"/>
          <p:cNvSpPr/>
          <p:nvPr userDrawn="1"/>
        </p:nvSpPr>
        <p:spPr bwMode="auto">
          <a:xfrm>
            <a:off x="-786556" y="3731537"/>
            <a:ext cx="299060" cy="302536"/>
          </a:xfrm>
          <a:custGeom>
            <a:avLst/>
            <a:gdLst>
              <a:gd name="T0" fmla="*/ 73 w 74"/>
              <a:gd name="T1" fmla="*/ 38 h 75"/>
              <a:gd name="T2" fmla="*/ 37 w 74"/>
              <a:gd name="T3" fmla="*/ 75 h 75"/>
              <a:gd name="T4" fmla="*/ 0 w 74"/>
              <a:gd name="T5" fmla="*/ 36 h 75"/>
              <a:gd name="T6" fmla="*/ 39 w 74"/>
              <a:gd name="T7" fmla="*/ 1 h 75"/>
              <a:gd name="T8" fmla="*/ 73 w 74"/>
              <a:gd name="T9" fmla="*/ 38 h 75"/>
            </a:gdLst>
            <a:ahLst/>
            <a:cxnLst>
              <a:cxn ang="0">
                <a:pos x="T0" y="T1"/>
              </a:cxn>
              <a:cxn ang="0">
                <a:pos x="T2" y="T3"/>
              </a:cxn>
              <a:cxn ang="0">
                <a:pos x="T4" y="T5"/>
              </a:cxn>
              <a:cxn ang="0">
                <a:pos x="T6" y="T7"/>
              </a:cxn>
              <a:cxn ang="0">
                <a:pos x="T8" y="T9"/>
              </a:cxn>
            </a:cxnLst>
            <a:rect l="0" t="0" r="r" b="b"/>
            <a:pathLst>
              <a:path w="74" h="75">
                <a:moveTo>
                  <a:pt x="73" y="38"/>
                </a:moveTo>
                <a:cubicBezTo>
                  <a:pt x="73" y="59"/>
                  <a:pt x="56" y="75"/>
                  <a:pt x="37" y="75"/>
                </a:cubicBezTo>
                <a:cubicBezTo>
                  <a:pt x="17" y="74"/>
                  <a:pt x="0" y="56"/>
                  <a:pt x="0" y="36"/>
                </a:cubicBezTo>
                <a:cubicBezTo>
                  <a:pt x="0" y="15"/>
                  <a:pt x="17" y="0"/>
                  <a:pt x="39" y="1"/>
                </a:cubicBezTo>
                <a:cubicBezTo>
                  <a:pt x="59" y="1"/>
                  <a:pt x="74" y="17"/>
                  <a:pt x="73" y="38"/>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39" name="Freeform 54"/>
          <p:cNvSpPr/>
          <p:nvPr userDrawn="1"/>
        </p:nvSpPr>
        <p:spPr bwMode="auto">
          <a:xfrm>
            <a:off x="-219733" y="2545731"/>
            <a:ext cx="299060" cy="302536"/>
          </a:xfrm>
          <a:custGeom>
            <a:avLst/>
            <a:gdLst>
              <a:gd name="T0" fmla="*/ 37 w 74"/>
              <a:gd name="T1" fmla="*/ 1 h 75"/>
              <a:gd name="T2" fmla="*/ 74 w 74"/>
              <a:gd name="T3" fmla="*/ 38 h 75"/>
              <a:gd name="T4" fmla="*/ 37 w 74"/>
              <a:gd name="T5" fmla="*/ 74 h 75"/>
              <a:gd name="T6" fmla="*/ 0 w 74"/>
              <a:gd name="T7" fmla="*/ 36 h 75"/>
              <a:gd name="T8" fmla="*/ 37 w 74"/>
              <a:gd name="T9" fmla="*/ 1 h 75"/>
            </a:gdLst>
            <a:ahLst/>
            <a:cxnLst>
              <a:cxn ang="0">
                <a:pos x="T0" y="T1"/>
              </a:cxn>
              <a:cxn ang="0">
                <a:pos x="T2" y="T3"/>
              </a:cxn>
              <a:cxn ang="0">
                <a:pos x="T4" y="T5"/>
              </a:cxn>
              <a:cxn ang="0">
                <a:pos x="T6" y="T7"/>
              </a:cxn>
              <a:cxn ang="0">
                <a:pos x="T8" y="T9"/>
              </a:cxn>
            </a:cxnLst>
            <a:rect l="0" t="0" r="r" b="b"/>
            <a:pathLst>
              <a:path w="74" h="75">
                <a:moveTo>
                  <a:pt x="37" y="1"/>
                </a:moveTo>
                <a:cubicBezTo>
                  <a:pt x="58" y="1"/>
                  <a:pt x="74" y="17"/>
                  <a:pt x="74" y="38"/>
                </a:cubicBezTo>
                <a:cubicBezTo>
                  <a:pt x="74" y="58"/>
                  <a:pt x="56" y="75"/>
                  <a:pt x="37" y="74"/>
                </a:cubicBezTo>
                <a:cubicBezTo>
                  <a:pt x="17" y="73"/>
                  <a:pt x="0" y="56"/>
                  <a:pt x="0" y="36"/>
                </a:cubicBezTo>
                <a:cubicBezTo>
                  <a:pt x="1" y="16"/>
                  <a:pt x="17" y="0"/>
                  <a:pt x="37" y="1"/>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40" name="Freeform 55"/>
          <p:cNvSpPr/>
          <p:nvPr userDrawn="1"/>
        </p:nvSpPr>
        <p:spPr bwMode="auto">
          <a:xfrm>
            <a:off x="472276" y="2872610"/>
            <a:ext cx="292105" cy="295581"/>
          </a:xfrm>
          <a:custGeom>
            <a:avLst/>
            <a:gdLst>
              <a:gd name="T0" fmla="*/ 0 w 73"/>
              <a:gd name="T1" fmla="*/ 36 h 74"/>
              <a:gd name="T2" fmla="*/ 36 w 73"/>
              <a:gd name="T3" fmla="*/ 0 h 74"/>
              <a:gd name="T4" fmla="*/ 73 w 73"/>
              <a:gd name="T5" fmla="*/ 37 h 74"/>
              <a:gd name="T6" fmla="*/ 36 w 73"/>
              <a:gd name="T7" fmla="*/ 74 h 74"/>
              <a:gd name="T8" fmla="*/ 0 w 73"/>
              <a:gd name="T9" fmla="*/ 36 h 74"/>
            </a:gdLst>
            <a:ahLst/>
            <a:cxnLst>
              <a:cxn ang="0">
                <a:pos x="T0" y="T1"/>
              </a:cxn>
              <a:cxn ang="0">
                <a:pos x="T2" y="T3"/>
              </a:cxn>
              <a:cxn ang="0">
                <a:pos x="T4" y="T5"/>
              </a:cxn>
              <a:cxn ang="0">
                <a:pos x="T6" y="T7"/>
              </a:cxn>
              <a:cxn ang="0">
                <a:pos x="T8" y="T9"/>
              </a:cxn>
            </a:cxnLst>
            <a:rect l="0" t="0" r="r" b="b"/>
            <a:pathLst>
              <a:path w="73" h="74">
                <a:moveTo>
                  <a:pt x="0" y="36"/>
                </a:moveTo>
                <a:cubicBezTo>
                  <a:pt x="0" y="17"/>
                  <a:pt x="17" y="0"/>
                  <a:pt x="36" y="0"/>
                </a:cubicBezTo>
                <a:cubicBezTo>
                  <a:pt x="56" y="0"/>
                  <a:pt x="73" y="18"/>
                  <a:pt x="73" y="37"/>
                </a:cubicBezTo>
                <a:cubicBezTo>
                  <a:pt x="73" y="58"/>
                  <a:pt x="56" y="74"/>
                  <a:pt x="36" y="74"/>
                </a:cubicBezTo>
                <a:cubicBezTo>
                  <a:pt x="16" y="73"/>
                  <a:pt x="0" y="56"/>
                  <a:pt x="0" y="36"/>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41" name="Freeform 56"/>
          <p:cNvSpPr/>
          <p:nvPr userDrawn="1"/>
        </p:nvSpPr>
        <p:spPr bwMode="auto">
          <a:xfrm>
            <a:off x="531393" y="3627215"/>
            <a:ext cx="288628" cy="299060"/>
          </a:xfrm>
          <a:custGeom>
            <a:avLst/>
            <a:gdLst>
              <a:gd name="T0" fmla="*/ 72 w 72"/>
              <a:gd name="T1" fmla="*/ 37 h 74"/>
              <a:gd name="T2" fmla="*/ 37 w 72"/>
              <a:gd name="T3" fmla="*/ 74 h 74"/>
              <a:gd name="T4" fmla="*/ 0 w 72"/>
              <a:gd name="T5" fmla="*/ 36 h 74"/>
              <a:gd name="T6" fmla="*/ 36 w 72"/>
              <a:gd name="T7" fmla="*/ 0 h 74"/>
              <a:gd name="T8" fmla="*/ 72 w 72"/>
              <a:gd name="T9" fmla="*/ 37 h 74"/>
            </a:gdLst>
            <a:ahLst/>
            <a:cxnLst>
              <a:cxn ang="0">
                <a:pos x="T0" y="T1"/>
              </a:cxn>
              <a:cxn ang="0">
                <a:pos x="T2" y="T3"/>
              </a:cxn>
              <a:cxn ang="0">
                <a:pos x="T4" y="T5"/>
              </a:cxn>
              <a:cxn ang="0">
                <a:pos x="T6" y="T7"/>
              </a:cxn>
              <a:cxn ang="0">
                <a:pos x="T8" y="T9"/>
              </a:cxn>
            </a:cxnLst>
            <a:rect l="0" t="0" r="r" b="b"/>
            <a:pathLst>
              <a:path w="72" h="74">
                <a:moveTo>
                  <a:pt x="72" y="37"/>
                </a:moveTo>
                <a:cubicBezTo>
                  <a:pt x="72" y="58"/>
                  <a:pt x="57" y="74"/>
                  <a:pt x="37" y="74"/>
                </a:cubicBezTo>
                <a:cubicBezTo>
                  <a:pt x="17" y="74"/>
                  <a:pt x="0" y="56"/>
                  <a:pt x="0" y="36"/>
                </a:cubicBezTo>
                <a:cubicBezTo>
                  <a:pt x="0" y="17"/>
                  <a:pt x="17" y="1"/>
                  <a:pt x="36" y="0"/>
                </a:cubicBezTo>
                <a:cubicBezTo>
                  <a:pt x="56" y="0"/>
                  <a:pt x="72" y="17"/>
                  <a:pt x="72" y="37"/>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42" name="Freeform 57"/>
          <p:cNvSpPr/>
          <p:nvPr userDrawn="1"/>
        </p:nvSpPr>
        <p:spPr bwMode="auto">
          <a:xfrm>
            <a:off x="-98025" y="4061893"/>
            <a:ext cx="295583" cy="288626"/>
          </a:xfrm>
          <a:custGeom>
            <a:avLst/>
            <a:gdLst>
              <a:gd name="T0" fmla="*/ 36 w 73"/>
              <a:gd name="T1" fmla="*/ 0 h 72"/>
              <a:gd name="T2" fmla="*/ 73 w 73"/>
              <a:gd name="T3" fmla="*/ 36 h 72"/>
              <a:gd name="T4" fmla="*/ 37 w 73"/>
              <a:gd name="T5" fmla="*/ 72 h 72"/>
              <a:gd name="T6" fmla="*/ 0 w 73"/>
              <a:gd name="T7" fmla="*/ 35 h 72"/>
              <a:gd name="T8" fmla="*/ 36 w 73"/>
              <a:gd name="T9" fmla="*/ 0 h 72"/>
            </a:gdLst>
            <a:ahLst/>
            <a:cxnLst>
              <a:cxn ang="0">
                <a:pos x="T0" y="T1"/>
              </a:cxn>
              <a:cxn ang="0">
                <a:pos x="T2" y="T3"/>
              </a:cxn>
              <a:cxn ang="0">
                <a:pos x="T4" y="T5"/>
              </a:cxn>
              <a:cxn ang="0">
                <a:pos x="T6" y="T7"/>
              </a:cxn>
              <a:cxn ang="0">
                <a:pos x="T8" y="T9"/>
              </a:cxn>
            </a:cxnLst>
            <a:rect l="0" t="0" r="r" b="b"/>
            <a:pathLst>
              <a:path w="73" h="72">
                <a:moveTo>
                  <a:pt x="36" y="0"/>
                </a:moveTo>
                <a:cubicBezTo>
                  <a:pt x="57" y="0"/>
                  <a:pt x="73" y="16"/>
                  <a:pt x="73" y="36"/>
                </a:cubicBezTo>
                <a:cubicBezTo>
                  <a:pt x="73" y="57"/>
                  <a:pt x="58" y="72"/>
                  <a:pt x="37" y="72"/>
                </a:cubicBezTo>
                <a:cubicBezTo>
                  <a:pt x="16" y="72"/>
                  <a:pt x="0" y="56"/>
                  <a:pt x="0" y="35"/>
                </a:cubicBezTo>
                <a:cubicBezTo>
                  <a:pt x="0" y="16"/>
                  <a:pt x="16" y="0"/>
                  <a:pt x="36" y="0"/>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43" name="Freeform 58"/>
          <p:cNvSpPr/>
          <p:nvPr userDrawn="1"/>
        </p:nvSpPr>
        <p:spPr bwMode="auto">
          <a:xfrm>
            <a:off x="-842196" y="2976933"/>
            <a:ext cx="292105" cy="292105"/>
          </a:xfrm>
          <a:custGeom>
            <a:avLst/>
            <a:gdLst>
              <a:gd name="T0" fmla="*/ 36 w 73"/>
              <a:gd name="T1" fmla="*/ 73 h 73"/>
              <a:gd name="T2" fmla="*/ 0 w 73"/>
              <a:gd name="T3" fmla="*/ 36 h 73"/>
              <a:gd name="T4" fmla="*/ 36 w 73"/>
              <a:gd name="T5" fmla="*/ 1 h 73"/>
              <a:gd name="T6" fmla="*/ 73 w 73"/>
              <a:gd name="T7" fmla="*/ 37 h 73"/>
              <a:gd name="T8" fmla="*/ 36 w 73"/>
              <a:gd name="T9" fmla="*/ 73 h 73"/>
            </a:gdLst>
            <a:ahLst/>
            <a:cxnLst>
              <a:cxn ang="0">
                <a:pos x="T0" y="T1"/>
              </a:cxn>
              <a:cxn ang="0">
                <a:pos x="T2" y="T3"/>
              </a:cxn>
              <a:cxn ang="0">
                <a:pos x="T4" y="T5"/>
              </a:cxn>
              <a:cxn ang="0">
                <a:pos x="T6" y="T7"/>
              </a:cxn>
              <a:cxn ang="0">
                <a:pos x="T8" y="T9"/>
              </a:cxn>
            </a:cxnLst>
            <a:rect l="0" t="0" r="r" b="b"/>
            <a:pathLst>
              <a:path w="73" h="73">
                <a:moveTo>
                  <a:pt x="36" y="73"/>
                </a:moveTo>
                <a:cubicBezTo>
                  <a:pt x="15" y="73"/>
                  <a:pt x="0" y="57"/>
                  <a:pt x="0" y="36"/>
                </a:cubicBezTo>
                <a:cubicBezTo>
                  <a:pt x="0" y="16"/>
                  <a:pt x="16" y="0"/>
                  <a:pt x="36" y="1"/>
                </a:cubicBezTo>
                <a:cubicBezTo>
                  <a:pt x="56" y="1"/>
                  <a:pt x="72" y="17"/>
                  <a:pt x="73" y="37"/>
                </a:cubicBezTo>
                <a:cubicBezTo>
                  <a:pt x="73" y="56"/>
                  <a:pt x="56" y="73"/>
                  <a:pt x="36" y="73"/>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grpSp>
        <p:nvGrpSpPr>
          <p:cNvPr id="2" name="组合 1"/>
          <p:cNvGrpSpPr/>
          <p:nvPr userDrawn="1"/>
        </p:nvGrpSpPr>
        <p:grpSpPr>
          <a:xfrm>
            <a:off x="8709074" y="-17139"/>
            <a:ext cx="6920098" cy="6892278"/>
            <a:chOff x="8709074" y="-17139"/>
            <a:chExt cx="6920098" cy="6892278"/>
          </a:xfrm>
        </p:grpSpPr>
        <p:sp>
          <p:nvSpPr>
            <p:cNvPr id="45" name="Freeform 8"/>
            <p:cNvSpPr/>
            <p:nvPr/>
          </p:nvSpPr>
          <p:spPr bwMode="auto">
            <a:xfrm>
              <a:off x="8709074" y="-17139"/>
              <a:ext cx="6920098" cy="6892278"/>
            </a:xfrm>
            <a:custGeom>
              <a:avLst/>
              <a:gdLst>
                <a:gd name="T0" fmla="*/ 858 w 1717"/>
                <a:gd name="T1" fmla="*/ 2 h 1713"/>
                <a:gd name="T2" fmla="*/ 1715 w 1717"/>
                <a:gd name="T3" fmla="*/ 860 h 1713"/>
                <a:gd name="T4" fmla="*/ 857 w 1717"/>
                <a:gd name="T5" fmla="*/ 1713 h 1713"/>
                <a:gd name="T6" fmla="*/ 1 w 1717"/>
                <a:gd name="T7" fmla="*/ 856 h 1713"/>
                <a:gd name="T8" fmla="*/ 858 w 1717"/>
                <a:gd name="T9" fmla="*/ 2 h 1713"/>
                <a:gd name="T10" fmla="*/ 1693 w 1717"/>
                <a:gd name="T11" fmla="*/ 857 h 1713"/>
                <a:gd name="T12" fmla="*/ 1687 w 1717"/>
                <a:gd name="T13" fmla="*/ 764 h 1713"/>
                <a:gd name="T14" fmla="*/ 1610 w 1717"/>
                <a:gd name="T15" fmla="*/ 503 h 1713"/>
                <a:gd name="T16" fmla="*/ 1250 w 1717"/>
                <a:gd name="T17" fmla="*/ 130 h 1713"/>
                <a:gd name="T18" fmla="*/ 727 w 1717"/>
                <a:gd name="T19" fmla="*/ 43 h 1713"/>
                <a:gd name="T20" fmla="*/ 414 w 1717"/>
                <a:gd name="T21" fmla="*/ 162 h 1713"/>
                <a:gd name="T22" fmla="*/ 165 w 1717"/>
                <a:gd name="T23" fmla="*/ 404 h 1713"/>
                <a:gd name="T24" fmla="*/ 27 w 1717"/>
                <a:gd name="T25" fmla="*/ 911 h 1713"/>
                <a:gd name="T26" fmla="*/ 59 w 1717"/>
                <a:gd name="T27" fmla="*/ 1097 h 1713"/>
                <a:gd name="T28" fmla="*/ 297 w 1717"/>
                <a:gd name="T29" fmla="*/ 1474 h 1713"/>
                <a:gd name="T30" fmla="*/ 831 w 1717"/>
                <a:gd name="T31" fmla="*/ 1691 h 1713"/>
                <a:gd name="T32" fmla="*/ 1144 w 1717"/>
                <a:gd name="T33" fmla="*/ 1642 h 1713"/>
                <a:gd name="T34" fmla="*/ 1414 w 1717"/>
                <a:gd name="T35" fmla="*/ 1482 h 1713"/>
                <a:gd name="T36" fmla="*/ 1626 w 1717"/>
                <a:gd name="T37" fmla="*/ 1191 h 1713"/>
                <a:gd name="T38" fmla="*/ 1693 w 1717"/>
                <a:gd name="T39" fmla="*/ 857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17" h="1713">
                  <a:moveTo>
                    <a:pt x="858" y="2"/>
                  </a:moveTo>
                  <a:cubicBezTo>
                    <a:pt x="1334" y="4"/>
                    <a:pt x="1717" y="388"/>
                    <a:pt x="1715" y="860"/>
                  </a:cubicBezTo>
                  <a:cubicBezTo>
                    <a:pt x="1713" y="1330"/>
                    <a:pt x="1332" y="1713"/>
                    <a:pt x="857" y="1713"/>
                  </a:cubicBezTo>
                  <a:cubicBezTo>
                    <a:pt x="383" y="1712"/>
                    <a:pt x="0" y="1328"/>
                    <a:pt x="1" y="856"/>
                  </a:cubicBezTo>
                  <a:cubicBezTo>
                    <a:pt x="2" y="384"/>
                    <a:pt x="387" y="0"/>
                    <a:pt x="858" y="2"/>
                  </a:cubicBezTo>
                  <a:close/>
                  <a:moveTo>
                    <a:pt x="1693" y="857"/>
                  </a:moveTo>
                  <a:cubicBezTo>
                    <a:pt x="1691" y="826"/>
                    <a:pt x="1691" y="795"/>
                    <a:pt x="1687" y="764"/>
                  </a:cubicBezTo>
                  <a:cubicBezTo>
                    <a:pt x="1677" y="672"/>
                    <a:pt x="1651" y="586"/>
                    <a:pt x="1610" y="503"/>
                  </a:cubicBezTo>
                  <a:cubicBezTo>
                    <a:pt x="1531" y="340"/>
                    <a:pt x="1411" y="216"/>
                    <a:pt x="1250" y="130"/>
                  </a:cubicBezTo>
                  <a:cubicBezTo>
                    <a:pt x="1086" y="42"/>
                    <a:pt x="911" y="15"/>
                    <a:pt x="727" y="43"/>
                  </a:cubicBezTo>
                  <a:cubicBezTo>
                    <a:pt x="615" y="61"/>
                    <a:pt x="510" y="101"/>
                    <a:pt x="414" y="162"/>
                  </a:cubicBezTo>
                  <a:cubicBezTo>
                    <a:pt x="315" y="226"/>
                    <a:pt x="229" y="305"/>
                    <a:pt x="165" y="404"/>
                  </a:cubicBezTo>
                  <a:cubicBezTo>
                    <a:pt x="65" y="558"/>
                    <a:pt x="16" y="726"/>
                    <a:pt x="27" y="911"/>
                  </a:cubicBezTo>
                  <a:cubicBezTo>
                    <a:pt x="31" y="974"/>
                    <a:pt x="42" y="1036"/>
                    <a:pt x="59" y="1097"/>
                  </a:cubicBezTo>
                  <a:cubicBezTo>
                    <a:pt x="103" y="1245"/>
                    <a:pt x="184" y="1371"/>
                    <a:pt x="297" y="1474"/>
                  </a:cubicBezTo>
                  <a:cubicBezTo>
                    <a:pt x="448" y="1612"/>
                    <a:pt x="627" y="1682"/>
                    <a:pt x="831" y="1691"/>
                  </a:cubicBezTo>
                  <a:cubicBezTo>
                    <a:pt x="938" y="1696"/>
                    <a:pt x="1042" y="1678"/>
                    <a:pt x="1144" y="1642"/>
                  </a:cubicBezTo>
                  <a:cubicBezTo>
                    <a:pt x="1244" y="1607"/>
                    <a:pt x="1335" y="1553"/>
                    <a:pt x="1414" y="1482"/>
                  </a:cubicBezTo>
                  <a:cubicBezTo>
                    <a:pt x="1504" y="1399"/>
                    <a:pt x="1577" y="1303"/>
                    <a:pt x="1626" y="1191"/>
                  </a:cubicBezTo>
                  <a:cubicBezTo>
                    <a:pt x="1672" y="1085"/>
                    <a:pt x="1692" y="973"/>
                    <a:pt x="1693" y="857"/>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46" name="Freeform 10"/>
            <p:cNvSpPr/>
            <p:nvPr/>
          </p:nvSpPr>
          <p:spPr bwMode="auto">
            <a:xfrm>
              <a:off x="9752305" y="1057388"/>
              <a:ext cx="4844070" cy="4805817"/>
            </a:xfrm>
            <a:custGeom>
              <a:avLst/>
              <a:gdLst>
                <a:gd name="T0" fmla="*/ 598 w 1201"/>
                <a:gd name="T1" fmla="*/ 1191 h 1195"/>
                <a:gd name="T2" fmla="*/ 2 w 1201"/>
                <a:gd name="T3" fmla="*/ 593 h 1195"/>
                <a:gd name="T4" fmla="*/ 599 w 1201"/>
                <a:gd name="T5" fmla="*/ 0 h 1195"/>
                <a:gd name="T6" fmla="*/ 1199 w 1201"/>
                <a:gd name="T7" fmla="*/ 597 h 1195"/>
                <a:gd name="T8" fmla="*/ 598 w 1201"/>
                <a:gd name="T9" fmla="*/ 1191 h 1195"/>
                <a:gd name="T10" fmla="*/ 597 w 1201"/>
                <a:gd name="T11" fmla="*/ 1171 h 1195"/>
                <a:gd name="T12" fmla="*/ 1179 w 1201"/>
                <a:gd name="T13" fmla="*/ 596 h 1195"/>
                <a:gd name="T14" fmla="*/ 601 w 1201"/>
                <a:gd name="T15" fmla="*/ 18 h 1195"/>
                <a:gd name="T16" fmla="*/ 21 w 1201"/>
                <a:gd name="T17" fmla="*/ 593 h 1195"/>
                <a:gd name="T18" fmla="*/ 597 w 1201"/>
                <a:gd name="T19" fmla="*/ 1171 h 1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01" h="1195">
                  <a:moveTo>
                    <a:pt x="598" y="1191"/>
                  </a:moveTo>
                  <a:cubicBezTo>
                    <a:pt x="286" y="1195"/>
                    <a:pt x="0" y="930"/>
                    <a:pt x="2" y="593"/>
                  </a:cubicBezTo>
                  <a:cubicBezTo>
                    <a:pt x="4" y="268"/>
                    <a:pt x="272" y="0"/>
                    <a:pt x="599" y="0"/>
                  </a:cubicBezTo>
                  <a:cubicBezTo>
                    <a:pt x="930" y="0"/>
                    <a:pt x="1197" y="267"/>
                    <a:pt x="1199" y="597"/>
                  </a:cubicBezTo>
                  <a:cubicBezTo>
                    <a:pt x="1201" y="913"/>
                    <a:pt x="933" y="1195"/>
                    <a:pt x="598" y="1191"/>
                  </a:cubicBezTo>
                  <a:close/>
                  <a:moveTo>
                    <a:pt x="597" y="1171"/>
                  </a:moveTo>
                  <a:cubicBezTo>
                    <a:pt x="919" y="1171"/>
                    <a:pt x="1179" y="914"/>
                    <a:pt x="1179" y="596"/>
                  </a:cubicBezTo>
                  <a:cubicBezTo>
                    <a:pt x="1179" y="276"/>
                    <a:pt x="921" y="18"/>
                    <a:pt x="601" y="18"/>
                  </a:cubicBezTo>
                  <a:cubicBezTo>
                    <a:pt x="282" y="18"/>
                    <a:pt x="21" y="277"/>
                    <a:pt x="21" y="593"/>
                  </a:cubicBezTo>
                  <a:cubicBezTo>
                    <a:pt x="21" y="911"/>
                    <a:pt x="281" y="1171"/>
                    <a:pt x="597" y="1171"/>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47" name="Freeform 11"/>
            <p:cNvSpPr/>
            <p:nvPr/>
          </p:nvSpPr>
          <p:spPr bwMode="auto">
            <a:xfrm>
              <a:off x="10270442" y="730509"/>
              <a:ext cx="681578" cy="799810"/>
            </a:xfrm>
            <a:custGeom>
              <a:avLst/>
              <a:gdLst>
                <a:gd name="T0" fmla="*/ 61 w 169"/>
                <a:gd name="T1" fmla="*/ 174 h 199"/>
                <a:gd name="T2" fmla="*/ 30 w 169"/>
                <a:gd name="T3" fmla="*/ 124 h 199"/>
                <a:gd name="T4" fmla="*/ 47 w 169"/>
                <a:gd name="T5" fmla="*/ 13 h 199"/>
                <a:gd name="T6" fmla="*/ 92 w 169"/>
                <a:gd name="T7" fmla="*/ 19 h 199"/>
                <a:gd name="T8" fmla="*/ 161 w 169"/>
                <a:gd name="T9" fmla="*/ 114 h 199"/>
                <a:gd name="T10" fmla="*/ 157 w 169"/>
                <a:gd name="T11" fmla="*/ 139 h 199"/>
                <a:gd name="T12" fmla="*/ 114 w 169"/>
                <a:gd name="T13" fmla="*/ 162 h 199"/>
                <a:gd name="T14" fmla="*/ 63 w 169"/>
                <a:gd name="T15" fmla="*/ 152 h 199"/>
                <a:gd name="T16" fmla="*/ 68 w 169"/>
                <a:gd name="T17" fmla="*/ 199 h 199"/>
                <a:gd name="T18" fmla="*/ 53 w 169"/>
                <a:gd name="T19" fmla="*/ 185 h 199"/>
                <a:gd name="T20" fmla="*/ 3 w 169"/>
                <a:gd name="T21" fmla="*/ 101 h 199"/>
                <a:gd name="T22" fmla="*/ 1 w 169"/>
                <a:gd name="T23" fmla="*/ 93 h 199"/>
                <a:gd name="T24" fmla="*/ 3 w 169"/>
                <a:gd name="T25" fmla="*/ 91 h 199"/>
                <a:gd name="T26" fmla="*/ 15 w 169"/>
                <a:gd name="T27" fmla="*/ 105 h 199"/>
                <a:gd name="T28" fmla="*/ 52 w 169"/>
                <a:gd name="T29" fmla="*/ 167 h 199"/>
                <a:gd name="T30" fmla="*/ 57 w 169"/>
                <a:gd name="T31" fmla="*/ 176 h 199"/>
                <a:gd name="T32" fmla="*/ 61 w 169"/>
                <a:gd name="T33" fmla="*/ 174 h 199"/>
                <a:gd name="T34" fmla="*/ 95 w 169"/>
                <a:gd name="T35" fmla="*/ 150 h 199"/>
                <a:gd name="T36" fmla="*/ 97 w 169"/>
                <a:gd name="T37" fmla="*/ 153 h 199"/>
                <a:gd name="T38" fmla="*/ 107 w 169"/>
                <a:gd name="T39" fmla="*/ 152 h 199"/>
                <a:gd name="T40" fmla="*/ 143 w 169"/>
                <a:gd name="T41" fmla="*/ 128 h 199"/>
                <a:gd name="T42" fmla="*/ 144 w 169"/>
                <a:gd name="T43" fmla="*/ 111 h 199"/>
                <a:gd name="T44" fmla="*/ 124 w 169"/>
                <a:gd name="T45" fmla="*/ 82 h 199"/>
                <a:gd name="T46" fmla="*/ 85 w 169"/>
                <a:gd name="T47" fmla="*/ 26 h 199"/>
                <a:gd name="T48" fmla="*/ 48 w 169"/>
                <a:gd name="T49" fmla="*/ 25 h 199"/>
                <a:gd name="T50" fmla="*/ 29 w 169"/>
                <a:gd name="T51" fmla="*/ 63 h 199"/>
                <a:gd name="T52" fmla="*/ 88 w 169"/>
                <a:gd name="T53" fmla="*/ 107 h 199"/>
                <a:gd name="T54" fmla="*/ 91 w 169"/>
                <a:gd name="T55" fmla="*/ 94 h 199"/>
                <a:gd name="T56" fmla="*/ 99 w 169"/>
                <a:gd name="T57" fmla="*/ 76 h 199"/>
                <a:gd name="T58" fmla="*/ 109 w 169"/>
                <a:gd name="T59" fmla="*/ 73 h 199"/>
                <a:gd name="T60" fmla="*/ 109 w 169"/>
                <a:gd name="T61" fmla="*/ 84 h 199"/>
                <a:gd name="T62" fmla="*/ 113 w 169"/>
                <a:gd name="T63" fmla="*/ 114 h 199"/>
                <a:gd name="T64" fmla="*/ 111 w 169"/>
                <a:gd name="T65" fmla="*/ 135 h 199"/>
                <a:gd name="T66" fmla="*/ 95 w 169"/>
                <a:gd name="T67" fmla="*/ 150 h 199"/>
                <a:gd name="T68" fmla="*/ 83 w 169"/>
                <a:gd name="T69" fmla="*/ 121 h 199"/>
                <a:gd name="T70" fmla="*/ 73 w 169"/>
                <a:gd name="T71" fmla="*/ 132 h 199"/>
                <a:gd name="T72" fmla="*/ 59 w 169"/>
                <a:gd name="T73" fmla="*/ 132 h 199"/>
                <a:gd name="T74" fmla="*/ 44 w 169"/>
                <a:gd name="T75" fmla="*/ 109 h 199"/>
                <a:gd name="T76" fmla="*/ 43 w 169"/>
                <a:gd name="T77" fmla="*/ 105 h 199"/>
                <a:gd name="T78" fmla="*/ 29 w 169"/>
                <a:gd name="T79" fmla="*/ 89 h 199"/>
                <a:gd name="T80" fmla="*/ 80 w 169"/>
                <a:gd name="T81" fmla="*/ 148 h 199"/>
                <a:gd name="T82" fmla="*/ 83 w 169"/>
                <a:gd name="T83" fmla="*/ 121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69" h="199">
                  <a:moveTo>
                    <a:pt x="61" y="174"/>
                  </a:moveTo>
                  <a:cubicBezTo>
                    <a:pt x="51" y="157"/>
                    <a:pt x="42" y="139"/>
                    <a:pt x="30" y="124"/>
                  </a:cubicBezTo>
                  <a:cubicBezTo>
                    <a:pt x="0" y="86"/>
                    <a:pt x="20" y="32"/>
                    <a:pt x="47" y="13"/>
                  </a:cubicBezTo>
                  <a:cubicBezTo>
                    <a:pt x="64" y="0"/>
                    <a:pt x="79" y="1"/>
                    <a:pt x="92" y="19"/>
                  </a:cubicBezTo>
                  <a:cubicBezTo>
                    <a:pt x="115" y="50"/>
                    <a:pt x="138" y="82"/>
                    <a:pt x="161" y="114"/>
                  </a:cubicBezTo>
                  <a:cubicBezTo>
                    <a:pt x="169" y="127"/>
                    <a:pt x="169" y="131"/>
                    <a:pt x="157" y="139"/>
                  </a:cubicBezTo>
                  <a:cubicBezTo>
                    <a:pt x="143" y="148"/>
                    <a:pt x="129" y="156"/>
                    <a:pt x="114" y="162"/>
                  </a:cubicBezTo>
                  <a:cubicBezTo>
                    <a:pt x="97" y="168"/>
                    <a:pt x="80" y="165"/>
                    <a:pt x="63" y="152"/>
                  </a:cubicBezTo>
                  <a:cubicBezTo>
                    <a:pt x="66" y="168"/>
                    <a:pt x="76" y="182"/>
                    <a:pt x="68" y="199"/>
                  </a:cubicBezTo>
                  <a:cubicBezTo>
                    <a:pt x="62" y="194"/>
                    <a:pt x="56" y="190"/>
                    <a:pt x="53" y="185"/>
                  </a:cubicBezTo>
                  <a:cubicBezTo>
                    <a:pt x="36" y="157"/>
                    <a:pt x="20" y="129"/>
                    <a:pt x="3" y="101"/>
                  </a:cubicBezTo>
                  <a:cubicBezTo>
                    <a:pt x="2" y="98"/>
                    <a:pt x="2" y="95"/>
                    <a:pt x="1" y="93"/>
                  </a:cubicBezTo>
                  <a:cubicBezTo>
                    <a:pt x="2" y="92"/>
                    <a:pt x="3" y="92"/>
                    <a:pt x="3" y="91"/>
                  </a:cubicBezTo>
                  <a:cubicBezTo>
                    <a:pt x="7" y="96"/>
                    <a:pt x="12" y="100"/>
                    <a:pt x="15" y="105"/>
                  </a:cubicBezTo>
                  <a:cubicBezTo>
                    <a:pt x="27" y="125"/>
                    <a:pt x="39" y="146"/>
                    <a:pt x="52" y="167"/>
                  </a:cubicBezTo>
                  <a:cubicBezTo>
                    <a:pt x="53" y="170"/>
                    <a:pt x="55" y="173"/>
                    <a:pt x="57" y="176"/>
                  </a:cubicBezTo>
                  <a:cubicBezTo>
                    <a:pt x="58" y="175"/>
                    <a:pt x="59" y="174"/>
                    <a:pt x="61" y="174"/>
                  </a:cubicBezTo>
                  <a:close/>
                  <a:moveTo>
                    <a:pt x="95" y="150"/>
                  </a:moveTo>
                  <a:cubicBezTo>
                    <a:pt x="96" y="151"/>
                    <a:pt x="96" y="152"/>
                    <a:pt x="97" y="153"/>
                  </a:cubicBezTo>
                  <a:cubicBezTo>
                    <a:pt x="100" y="152"/>
                    <a:pt x="103" y="153"/>
                    <a:pt x="107" y="152"/>
                  </a:cubicBezTo>
                  <a:cubicBezTo>
                    <a:pt x="121" y="148"/>
                    <a:pt x="133" y="140"/>
                    <a:pt x="143" y="128"/>
                  </a:cubicBezTo>
                  <a:cubicBezTo>
                    <a:pt x="148" y="123"/>
                    <a:pt x="149" y="118"/>
                    <a:pt x="144" y="111"/>
                  </a:cubicBezTo>
                  <a:cubicBezTo>
                    <a:pt x="137" y="102"/>
                    <a:pt x="131" y="92"/>
                    <a:pt x="124" y="82"/>
                  </a:cubicBezTo>
                  <a:cubicBezTo>
                    <a:pt x="111" y="63"/>
                    <a:pt x="99" y="44"/>
                    <a:pt x="85" y="26"/>
                  </a:cubicBezTo>
                  <a:cubicBezTo>
                    <a:pt x="75" y="12"/>
                    <a:pt x="57" y="11"/>
                    <a:pt x="48" y="25"/>
                  </a:cubicBezTo>
                  <a:cubicBezTo>
                    <a:pt x="40" y="36"/>
                    <a:pt x="36" y="49"/>
                    <a:pt x="29" y="63"/>
                  </a:cubicBezTo>
                  <a:cubicBezTo>
                    <a:pt x="66" y="59"/>
                    <a:pt x="81" y="77"/>
                    <a:pt x="88" y="107"/>
                  </a:cubicBezTo>
                  <a:cubicBezTo>
                    <a:pt x="90" y="103"/>
                    <a:pt x="91" y="98"/>
                    <a:pt x="91" y="94"/>
                  </a:cubicBezTo>
                  <a:cubicBezTo>
                    <a:pt x="89" y="85"/>
                    <a:pt x="92" y="80"/>
                    <a:pt x="99" y="76"/>
                  </a:cubicBezTo>
                  <a:cubicBezTo>
                    <a:pt x="102" y="74"/>
                    <a:pt x="106" y="74"/>
                    <a:pt x="109" y="73"/>
                  </a:cubicBezTo>
                  <a:cubicBezTo>
                    <a:pt x="109" y="77"/>
                    <a:pt x="110" y="81"/>
                    <a:pt x="109" y="84"/>
                  </a:cubicBezTo>
                  <a:cubicBezTo>
                    <a:pt x="103" y="95"/>
                    <a:pt x="104" y="104"/>
                    <a:pt x="113" y="114"/>
                  </a:cubicBezTo>
                  <a:cubicBezTo>
                    <a:pt x="121" y="123"/>
                    <a:pt x="119" y="127"/>
                    <a:pt x="111" y="135"/>
                  </a:cubicBezTo>
                  <a:cubicBezTo>
                    <a:pt x="105" y="140"/>
                    <a:pt x="100" y="145"/>
                    <a:pt x="95" y="150"/>
                  </a:cubicBezTo>
                  <a:close/>
                  <a:moveTo>
                    <a:pt x="83" y="121"/>
                  </a:moveTo>
                  <a:cubicBezTo>
                    <a:pt x="79" y="126"/>
                    <a:pt x="76" y="129"/>
                    <a:pt x="73" y="132"/>
                  </a:cubicBezTo>
                  <a:cubicBezTo>
                    <a:pt x="68" y="138"/>
                    <a:pt x="63" y="138"/>
                    <a:pt x="59" y="132"/>
                  </a:cubicBezTo>
                  <a:cubicBezTo>
                    <a:pt x="54" y="124"/>
                    <a:pt x="49" y="117"/>
                    <a:pt x="44" y="109"/>
                  </a:cubicBezTo>
                  <a:cubicBezTo>
                    <a:pt x="43" y="108"/>
                    <a:pt x="43" y="106"/>
                    <a:pt x="43" y="105"/>
                  </a:cubicBezTo>
                  <a:cubicBezTo>
                    <a:pt x="43" y="91"/>
                    <a:pt x="43" y="91"/>
                    <a:pt x="29" y="89"/>
                  </a:cubicBezTo>
                  <a:cubicBezTo>
                    <a:pt x="26" y="115"/>
                    <a:pt x="54" y="147"/>
                    <a:pt x="80" y="148"/>
                  </a:cubicBezTo>
                  <a:cubicBezTo>
                    <a:pt x="81" y="139"/>
                    <a:pt x="82" y="131"/>
                    <a:pt x="83" y="121"/>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48" name="Freeform 12"/>
            <p:cNvSpPr/>
            <p:nvPr/>
          </p:nvSpPr>
          <p:spPr bwMode="auto">
            <a:xfrm>
              <a:off x="11901361" y="6117059"/>
              <a:ext cx="879792" cy="434678"/>
            </a:xfrm>
            <a:custGeom>
              <a:avLst/>
              <a:gdLst>
                <a:gd name="T0" fmla="*/ 200 w 218"/>
                <a:gd name="T1" fmla="*/ 100 h 108"/>
                <a:gd name="T2" fmla="*/ 169 w 218"/>
                <a:gd name="T3" fmla="*/ 104 h 108"/>
                <a:gd name="T4" fmla="*/ 174 w 218"/>
                <a:gd name="T5" fmla="*/ 60 h 108"/>
                <a:gd name="T6" fmla="*/ 148 w 218"/>
                <a:gd name="T7" fmla="*/ 13 h 108"/>
                <a:gd name="T8" fmla="*/ 144 w 218"/>
                <a:gd name="T9" fmla="*/ 13 h 108"/>
                <a:gd name="T10" fmla="*/ 140 w 218"/>
                <a:gd name="T11" fmla="*/ 24 h 108"/>
                <a:gd name="T12" fmla="*/ 140 w 218"/>
                <a:gd name="T13" fmla="*/ 92 h 108"/>
                <a:gd name="T14" fmla="*/ 144 w 218"/>
                <a:gd name="T15" fmla="*/ 106 h 108"/>
                <a:gd name="T16" fmla="*/ 124 w 218"/>
                <a:gd name="T17" fmla="*/ 106 h 108"/>
                <a:gd name="T18" fmla="*/ 124 w 218"/>
                <a:gd name="T19" fmla="*/ 37 h 108"/>
                <a:gd name="T20" fmla="*/ 102 w 218"/>
                <a:gd name="T21" fmla="*/ 108 h 108"/>
                <a:gd name="T22" fmla="*/ 99 w 218"/>
                <a:gd name="T23" fmla="*/ 108 h 108"/>
                <a:gd name="T24" fmla="*/ 76 w 218"/>
                <a:gd name="T25" fmla="*/ 45 h 108"/>
                <a:gd name="T26" fmla="*/ 80 w 218"/>
                <a:gd name="T27" fmla="*/ 107 h 108"/>
                <a:gd name="T28" fmla="*/ 58 w 218"/>
                <a:gd name="T29" fmla="*/ 107 h 108"/>
                <a:gd name="T30" fmla="*/ 66 w 218"/>
                <a:gd name="T31" fmla="*/ 78 h 108"/>
                <a:gd name="T32" fmla="*/ 65 w 218"/>
                <a:gd name="T33" fmla="*/ 47 h 108"/>
                <a:gd name="T34" fmla="*/ 59 w 218"/>
                <a:gd name="T35" fmla="*/ 18 h 108"/>
                <a:gd name="T36" fmla="*/ 57 w 218"/>
                <a:gd name="T37" fmla="*/ 34 h 108"/>
                <a:gd name="T38" fmla="*/ 21 w 218"/>
                <a:gd name="T39" fmla="*/ 18 h 108"/>
                <a:gd name="T40" fmla="*/ 21 w 218"/>
                <a:gd name="T41" fmla="*/ 50 h 108"/>
                <a:gd name="T42" fmla="*/ 50 w 218"/>
                <a:gd name="T43" fmla="*/ 42 h 108"/>
                <a:gd name="T44" fmla="*/ 50 w 218"/>
                <a:gd name="T45" fmla="*/ 72 h 108"/>
                <a:gd name="T46" fmla="*/ 19 w 218"/>
                <a:gd name="T47" fmla="*/ 61 h 108"/>
                <a:gd name="T48" fmla="*/ 19 w 218"/>
                <a:gd name="T49" fmla="*/ 92 h 108"/>
                <a:gd name="T50" fmla="*/ 24 w 218"/>
                <a:gd name="T51" fmla="*/ 98 h 108"/>
                <a:gd name="T52" fmla="*/ 54 w 218"/>
                <a:gd name="T53" fmla="*/ 88 h 108"/>
                <a:gd name="T54" fmla="*/ 57 w 218"/>
                <a:gd name="T55" fmla="*/ 83 h 108"/>
                <a:gd name="T56" fmla="*/ 60 w 218"/>
                <a:gd name="T57" fmla="*/ 84 h 108"/>
                <a:gd name="T58" fmla="*/ 56 w 218"/>
                <a:gd name="T59" fmla="*/ 105 h 108"/>
                <a:gd name="T60" fmla="*/ 52 w 218"/>
                <a:gd name="T61" fmla="*/ 108 h 108"/>
                <a:gd name="T62" fmla="*/ 0 w 218"/>
                <a:gd name="T63" fmla="*/ 105 h 108"/>
                <a:gd name="T64" fmla="*/ 5 w 218"/>
                <a:gd name="T65" fmla="*/ 86 h 108"/>
                <a:gd name="T66" fmla="*/ 8 w 218"/>
                <a:gd name="T67" fmla="*/ 27 h 108"/>
                <a:gd name="T68" fmla="*/ 4 w 218"/>
                <a:gd name="T69" fmla="*/ 10 h 108"/>
                <a:gd name="T70" fmla="*/ 45 w 218"/>
                <a:gd name="T71" fmla="*/ 10 h 108"/>
                <a:gd name="T72" fmla="*/ 66 w 218"/>
                <a:gd name="T73" fmla="*/ 11 h 108"/>
                <a:gd name="T74" fmla="*/ 83 w 218"/>
                <a:gd name="T75" fmla="*/ 23 h 108"/>
                <a:gd name="T76" fmla="*/ 103 w 218"/>
                <a:gd name="T77" fmla="*/ 80 h 108"/>
                <a:gd name="T78" fmla="*/ 116 w 218"/>
                <a:gd name="T79" fmla="*/ 40 h 108"/>
                <a:gd name="T80" fmla="*/ 151 w 218"/>
                <a:gd name="T81" fmla="*/ 8 h 108"/>
                <a:gd name="T82" fmla="*/ 169 w 218"/>
                <a:gd name="T83" fmla="*/ 6 h 108"/>
                <a:gd name="T84" fmla="*/ 187 w 218"/>
                <a:gd name="T85" fmla="*/ 47 h 108"/>
                <a:gd name="T86" fmla="*/ 193 w 218"/>
                <a:gd name="T87" fmla="*/ 3 h 108"/>
                <a:gd name="T88" fmla="*/ 218 w 218"/>
                <a:gd name="T89" fmla="*/ 0 h 108"/>
                <a:gd name="T90" fmla="*/ 211 w 218"/>
                <a:gd name="T91" fmla="*/ 9 h 108"/>
                <a:gd name="T92" fmla="*/ 192 w 218"/>
                <a:gd name="T93" fmla="*/ 81 h 108"/>
                <a:gd name="T94" fmla="*/ 200 w 218"/>
                <a:gd name="T95" fmla="*/ 100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8" h="108">
                  <a:moveTo>
                    <a:pt x="200" y="100"/>
                  </a:moveTo>
                  <a:cubicBezTo>
                    <a:pt x="191" y="101"/>
                    <a:pt x="180" y="103"/>
                    <a:pt x="169" y="104"/>
                  </a:cubicBezTo>
                  <a:cubicBezTo>
                    <a:pt x="184" y="90"/>
                    <a:pt x="179" y="74"/>
                    <a:pt x="174" y="60"/>
                  </a:cubicBezTo>
                  <a:cubicBezTo>
                    <a:pt x="167" y="44"/>
                    <a:pt x="157" y="29"/>
                    <a:pt x="148" y="13"/>
                  </a:cubicBezTo>
                  <a:cubicBezTo>
                    <a:pt x="146" y="13"/>
                    <a:pt x="145" y="13"/>
                    <a:pt x="144" y="13"/>
                  </a:cubicBezTo>
                  <a:cubicBezTo>
                    <a:pt x="142" y="17"/>
                    <a:pt x="140" y="20"/>
                    <a:pt x="140" y="24"/>
                  </a:cubicBezTo>
                  <a:cubicBezTo>
                    <a:pt x="140" y="46"/>
                    <a:pt x="140" y="69"/>
                    <a:pt x="140" y="92"/>
                  </a:cubicBezTo>
                  <a:cubicBezTo>
                    <a:pt x="140" y="96"/>
                    <a:pt x="143" y="101"/>
                    <a:pt x="144" y="106"/>
                  </a:cubicBezTo>
                  <a:cubicBezTo>
                    <a:pt x="137" y="106"/>
                    <a:pt x="130" y="106"/>
                    <a:pt x="124" y="106"/>
                  </a:cubicBezTo>
                  <a:cubicBezTo>
                    <a:pt x="124" y="83"/>
                    <a:pt x="124" y="60"/>
                    <a:pt x="124" y="37"/>
                  </a:cubicBezTo>
                  <a:cubicBezTo>
                    <a:pt x="117" y="61"/>
                    <a:pt x="109" y="84"/>
                    <a:pt x="102" y="108"/>
                  </a:cubicBezTo>
                  <a:cubicBezTo>
                    <a:pt x="101" y="108"/>
                    <a:pt x="100" y="108"/>
                    <a:pt x="99" y="108"/>
                  </a:cubicBezTo>
                  <a:cubicBezTo>
                    <a:pt x="91" y="87"/>
                    <a:pt x="84" y="66"/>
                    <a:pt x="76" y="45"/>
                  </a:cubicBezTo>
                  <a:cubicBezTo>
                    <a:pt x="77" y="66"/>
                    <a:pt x="67" y="87"/>
                    <a:pt x="80" y="107"/>
                  </a:cubicBezTo>
                  <a:cubicBezTo>
                    <a:pt x="73" y="107"/>
                    <a:pt x="67" y="107"/>
                    <a:pt x="58" y="107"/>
                  </a:cubicBezTo>
                  <a:cubicBezTo>
                    <a:pt x="68" y="99"/>
                    <a:pt x="66" y="88"/>
                    <a:pt x="66" y="78"/>
                  </a:cubicBezTo>
                  <a:cubicBezTo>
                    <a:pt x="66" y="68"/>
                    <a:pt x="66" y="57"/>
                    <a:pt x="65" y="47"/>
                  </a:cubicBezTo>
                  <a:cubicBezTo>
                    <a:pt x="64" y="37"/>
                    <a:pt x="69" y="27"/>
                    <a:pt x="59" y="18"/>
                  </a:cubicBezTo>
                  <a:cubicBezTo>
                    <a:pt x="58" y="23"/>
                    <a:pt x="57" y="29"/>
                    <a:pt x="57" y="34"/>
                  </a:cubicBezTo>
                  <a:cubicBezTo>
                    <a:pt x="51" y="16"/>
                    <a:pt x="36" y="18"/>
                    <a:pt x="21" y="18"/>
                  </a:cubicBezTo>
                  <a:cubicBezTo>
                    <a:pt x="21" y="29"/>
                    <a:pt x="21" y="40"/>
                    <a:pt x="21" y="50"/>
                  </a:cubicBezTo>
                  <a:cubicBezTo>
                    <a:pt x="33" y="56"/>
                    <a:pt x="42" y="53"/>
                    <a:pt x="50" y="42"/>
                  </a:cubicBezTo>
                  <a:cubicBezTo>
                    <a:pt x="50" y="51"/>
                    <a:pt x="50" y="61"/>
                    <a:pt x="50" y="72"/>
                  </a:cubicBezTo>
                  <a:cubicBezTo>
                    <a:pt x="40" y="63"/>
                    <a:pt x="32" y="58"/>
                    <a:pt x="19" y="61"/>
                  </a:cubicBezTo>
                  <a:cubicBezTo>
                    <a:pt x="19" y="71"/>
                    <a:pt x="19" y="82"/>
                    <a:pt x="19" y="92"/>
                  </a:cubicBezTo>
                  <a:cubicBezTo>
                    <a:pt x="19" y="94"/>
                    <a:pt x="22" y="97"/>
                    <a:pt x="24" y="98"/>
                  </a:cubicBezTo>
                  <a:cubicBezTo>
                    <a:pt x="35" y="104"/>
                    <a:pt x="48" y="99"/>
                    <a:pt x="54" y="88"/>
                  </a:cubicBezTo>
                  <a:cubicBezTo>
                    <a:pt x="55" y="86"/>
                    <a:pt x="56" y="85"/>
                    <a:pt x="57" y="83"/>
                  </a:cubicBezTo>
                  <a:cubicBezTo>
                    <a:pt x="58" y="83"/>
                    <a:pt x="59" y="84"/>
                    <a:pt x="60" y="84"/>
                  </a:cubicBezTo>
                  <a:cubicBezTo>
                    <a:pt x="59" y="91"/>
                    <a:pt x="57" y="98"/>
                    <a:pt x="56" y="105"/>
                  </a:cubicBezTo>
                  <a:cubicBezTo>
                    <a:pt x="55" y="106"/>
                    <a:pt x="53" y="108"/>
                    <a:pt x="52" y="108"/>
                  </a:cubicBezTo>
                  <a:cubicBezTo>
                    <a:pt x="34" y="107"/>
                    <a:pt x="16" y="106"/>
                    <a:pt x="0" y="105"/>
                  </a:cubicBezTo>
                  <a:cubicBezTo>
                    <a:pt x="2" y="97"/>
                    <a:pt x="5" y="92"/>
                    <a:pt x="5" y="86"/>
                  </a:cubicBezTo>
                  <a:cubicBezTo>
                    <a:pt x="7" y="66"/>
                    <a:pt x="8" y="47"/>
                    <a:pt x="8" y="27"/>
                  </a:cubicBezTo>
                  <a:cubicBezTo>
                    <a:pt x="8" y="21"/>
                    <a:pt x="5" y="15"/>
                    <a:pt x="4" y="10"/>
                  </a:cubicBezTo>
                  <a:cubicBezTo>
                    <a:pt x="17" y="10"/>
                    <a:pt x="31" y="10"/>
                    <a:pt x="45" y="10"/>
                  </a:cubicBezTo>
                  <a:cubicBezTo>
                    <a:pt x="52" y="10"/>
                    <a:pt x="59" y="11"/>
                    <a:pt x="66" y="11"/>
                  </a:cubicBezTo>
                  <a:cubicBezTo>
                    <a:pt x="75" y="11"/>
                    <a:pt x="80" y="14"/>
                    <a:pt x="83" y="23"/>
                  </a:cubicBezTo>
                  <a:cubicBezTo>
                    <a:pt x="89" y="41"/>
                    <a:pt x="96" y="59"/>
                    <a:pt x="103" y="80"/>
                  </a:cubicBezTo>
                  <a:cubicBezTo>
                    <a:pt x="108" y="65"/>
                    <a:pt x="112" y="52"/>
                    <a:pt x="116" y="40"/>
                  </a:cubicBezTo>
                  <a:cubicBezTo>
                    <a:pt x="126" y="6"/>
                    <a:pt x="122" y="12"/>
                    <a:pt x="151" y="8"/>
                  </a:cubicBezTo>
                  <a:cubicBezTo>
                    <a:pt x="157" y="8"/>
                    <a:pt x="163" y="7"/>
                    <a:pt x="169" y="6"/>
                  </a:cubicBezTo>
                  <a:cubicBezTo>
                    <a:pt x="166" y="18"/>
                    <a:pt x="170" y="27"/>
                    <a:pt x="187" y="47"/>
                  </a:cubicBezTo>
                  <a:cubicBezTo>
                    <a:pt x="188" y="32"/>
                    <a:pt x="203" y="20"/>
                    <a:pt x="193" y="3"/>
                  </a:cubicBezTo>
                  <a:cubicBezTo>
                    <a:pt x="200" y="2"/>
                    <a:pt x="208" y="2"/>
                    <a:pt x="218" y="0"/>
                  </a:cubicBezTo>
                  <a:cubicBezTo>
                    <a:pt x="215" y="5"/>
                    <a:pt x="213" y="7"/>
                    <a:pt x="211" y="9"/>
                  </a:cubicBezTo>
                  <a:cubicBezTo>
                    <a:pt x="196" y="31"/>
                    <a:pt x="188" y="54"/>
                    <a:pt x="192" y="81"/>
                  </a:cubicBezTo>
                  <a:cubicBezTo>
                    <a:pt x="193" y="87"/>
                    <a:pt x="197" y="93"/>
                    <a:pt x="200" y="100"/>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49" name="Freeform 13"/>
            <p:cNvSpPr/>
            <p:nvPr/>
          </p:nvSpPr>
          <p:spPr bwMode="auto">
            <a:xfrm>
              <a:off x="9199392" y="2038024"/>
              <a:ext cx="667668" cy="528571"/>
            </a:xfrm>
            <a:custGeom>
              <a:avLst/>
              <a:gdLst>
                <a:gd name="T0" fmla="*/ 92 w 165"/>
                <a:gd name="T1" fmla="*/ 106 h 131"/>
                <a:gd name="T2" fmla="*/ 75 w 165"/>
                <a:gd name="T3" fmla="*/ 84 h 131"/>
                <a:gd name="T4" fmla="*/ 82 w 165"/>
                <a:gd name="T5" fmla="*/ 109 h 131"/>
                <a:gd name="T6" fmla="*/ 90 w 165"/>
                <a:gd name="T7" fmla="*/ 123 h 131"/>
                <a:gd name="T8" fmla="*/ 74 w 165"/>
                <a:gd name="T9" fmla="*/ 131 h 131"/>
                <a:gd name="T10" fmla="*/ 46 w 165"/>
                <a:gd name="T11" fmla="*/ 127 h 131"/>
                <a:gd name="T12" fmla="*/ 30 w 165"/>
                <a:gd name="T13" fmla="*/ 117 h 131"/>
                <a:gd name="T14" fmla="*/ 31 w 165"/>
                <a:gd name="T15" fmla="*/ 112 h 131"/>
                <a:gd name="T16" fmla="*/ 54 w 165"/>
                <a:gd name="T17" fmla="*/ 114 h 131"/>
                <a:gd name="T18" fmla="*/ 61 w 165"/>
                <a:gd name="T19" fmla="*/ 105 h 131"/>
                <a:gd name="T20" fmla="*/ 55 w 165"/>
                <a:gd name="T21" fmla="*/ 87 h 131"/>
                <a:gd name="T22" fmla="*/ 16 w 165"/>
                <a:gd name="T23" fmla="*/ 58 h 131"/>
                <a:gd name="T24" fmla="*/ 2 w 165"/>
                <a:gd name="T25" fmla="*/ 50 h 131"/>
                <a:gd name="T26" fmla="*/ 10 w 165"/>
                <a:gd name="T27" fmla="*/ 36 h 131"/>
                <a:gd name="T28" fmla="*/ 46 w 165"/>
                <a:gd name="T29" fmla="*/ 35 h 131"/>
                <a:gd name="T30" fmla="*/ 53 w 165"/>
                <a:gd name="T31" fmla="*/ 16 h 131"/>
                <a:gd name="T32" fmla="*/ 67 w 165"/>
                <a:gd name="T33" fmla="*/ 0 h 131"/>
                <a:gd name="T34" fmla="*/ 79 w 165"/>
                <a:gd name="T35" fmla="*/ 17 h 131"/>
                <a:gd name="T36" fmla="*/ 89 w 165"/>
                <a:gd name="T37" fmla="*/ 47 h 131"/>
                <a:gd name="T38" fmla="*/ 99 w 165"/>
                <a:gd name="T39" fmla="*/ 29 h 131"/>
                <a:gd name="T40" fmla="*/ 102 w 165"/>
                <a:gd name="T41" fmla="*/ 29 h 131"/>
                <a:gd name="T42" fmla="*/ 105 w 165"/>
                <a:gd name="T43" fmla="*/ 48 h 131"/>
                <a:gd name="T44" fmla="*/ 121 w 165"/>
                <a:gd name="T45" fmla="*/ 76 h 131"/>
                <a:gd name="T46" fmla="*/ 165 w 165"/>
                <a:gd name="T47" fmla="*/ 105 h 131"/>
                <a:gd name="T48" fmla="*/ 107 w 165"/>
                <a:gd name="T49" fmla="*/ 96 h 131"/>
                <a:gd name="T50" fmla="*/ 92 w 165"/>
                <a:gd name="T51" fmla="*/ 106 h 131"/>
                <a:gd name="T52" fmla="*/ 64 w 165"/>
                <a:gd name="T53" fmla="*/ 26 h 131"/>
                <a:gd name="T54" fmla="*/ 74 w 165"/>
                <a:gd name="T55" fmla="*/ 45 h 131"/>
                <a:gd name="T56" fmla="*/ 64 w 165"/>
                <a:gd name="T57" fmla="*/ 26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65" h="131">
                  <a:moveTo>
                    <a:pt x="92" y="106"/>
                  </a:moveTo>
                  <a:cubicBezTo>
                    <a:pt x="90" y="87"/>
                    <a:pt x="90" y="87"/>
                    <a:pt x="75" y="84"/>
                  </a:cubicBezTo>
                  <a:cubicBezTo>
                    <a:pt x="70" y="96"/>
                    <a:pt x="72" y="101"/>
                    <a:pt x="82" y="109"/>
                  </a:cubicBezTo>
                  <a:cubicBezTo>
                    <a:pt x="87" y="112"/>
                    <a:pt x="92" y="116"/>
                    <a:pt x="90" y="123"/>
                  </a:cubicBezTo>
                  <a:cubicBezTo>
                    <a:pt x="87" y="131"/>
                    <a:pt x="80" y="131"/>
                    <a:pt x="74" y="131"/>
                  </a:cubicBezTo>
                  <a:cubicBezTo>
                    <a:pt x="64" y="130"/>
                    <a:pt x="55" y="129"/>
                    <a:pt x="46" y="127"/>
                  </a:cubicBezTo>
                  <a:cubicBezTo>
                    <a:pt x="40" y="125"/>
                    <a:pt x="35" y="120"/>
                    <a:pt x="30" y="117"/>
                  </a:cubicBezTo>
                  <a:cubicBezTo>
                    <a:pt x="30" y="115"/>
                    <a:pt x="30" y="114"/>
                    <a:pt x="31" y="112"/>
                  </a:cubicBezTo>
                  <a:cubicBezTo>
                    <a:pt x="39" y="113"/>
                    <a:pt x="46" y="113"/>
                    <a:pt x="54" y="114"/>
                  </a:cubicBezTo>
                  <a:cubicBezTo>
                    <a:pt x="62" y="115"/>
                    <a:pt x="64" y="113"/>
                    <a:pt x="61" y="105"/>
                  </a:cubicBezTo>
                  <a:cubicBezTo>
                    <a:pt x="59" y="99"/>
                    <a:pt x="56" y="93"/>
                    <a:pt x="55" y="87"/>
                  </a:cubicBezTo>
                  <a:cubicBezTo>
                    <a:pt x="50" y="67"/>
                    <a:pt x="35" y="60"/>
                    <a:pt x="16" y="58"/>
                  </a:cubicBezTo>
                  <a:cubicBezTo>
                    <a:pt x="9" y="58"/>
                    <a:pt x="3" y="58"/>
                    <a:pt x="2" y="50"/>
                  </a:cubicBezTo>
                  <a:cubicBezTo>
                    <a:pt x="0" y="43"/>
                    <a:pt x="5" y="40"/>
                    <a:pt x="10" y="36"/>
                  </a:cubicBezTo>
                  <a:cubicBezTo>
                    <a:pt x="21" y="28"/>
                    <a:pt x="33" y="26"/>
                    <a:pt x="46" y="35"/>
                  </a:cubicBezTo>
                  <a:cubicBezTo>
                    <a:pt x="49" y="28"/>
                    <a:pt x="50" y="22"/>
                    <a:pt x="53" y="16"/>
                  </a:cubicBezTo>
                  <a:cubicBezTo>
                    <a:pt x="57" y="10"/>
                    <a:pt x="62" y="5"/>
                    <a:pt x="67" y="0"/>
                  </a:cubicBezTo>
                  <a:cubicBezTo>
                    <a:pt x="71" y="6"/>
                    <a:pt x="76" y="11"/>
                    <a:pt x="79" y="17"/>
                  </a:cubicBezTo>
                  <a:cubicBezTo>
                    <a:pt x="83" y="26"/>
                    <a:pt x="85" y="36"/>
                    <a:pt x="89" y="47"/>
                  </a:cubicBezTo>
                  <a:cubicBezTo>
                    <a:pt x="93" y="40"/>
                    <a:pt x="96" y="34"/>
                    <a:pt x="99" y="29"/>
                  </a:cubicBezTo>
                  <a:cubicBezTo>
                    <a:pt x="100" y="29"/>
                    <a:pt x="101" y="29"/>
                    <a:pt x="102" y="29"/>
                  </a:cubicBezTo>
                  <a:cubicBezTo>
                    <a:pt x="103" y="35"/>
                    <a:pt x="105" y="42"/>
                    <a:pt x="105" y="48"/>
                  </a:cubicBezTo>
                  <a:cubicBezTo>
                    <a:pt x="106" y="60"/>
                    <a:pt x="111" y="69"/>
                    <a:pt x="121" y="76"/>
                  </a:cubicBezTo>
                  <a:cubicBezTo>
                    <a:pt x="136" y="85"/>
                    <a:pt x="151" y="94"/>
                    <a:pt x="165" y="105"/>
                  </a:cubicBezTo>
                  <a:cubicBezTo>
                    <a:pt x="144" y="111"/>
                    <a:pt x="126" y="100"/>
                    <a:pt x="107" y="96"/>
                  </a:cubicBezTo>
                  <a:cubicBezTo>
                    <a:pt x="106" y="105"/>
                    <a:pt x="101" y="108"/>
                    <a:pt x="92" y="106"/>
                  </a:cubicBezTo>
                  <a:close/>
                  <a:moveTo>
                    <a:pt x="64" y="26"/>
                  </a:moveTo>
                  <a:cubicBezTo>
                    <a:pt x="58" y="39"/>
                    <a:pt x="61" y="44"/>
                    <a:pt x="74" y="45"/>
                  </a:cubicBezTo>
                  <a:cubicBezTo>
                    <a:pt x="71" y="39"/>
                    <a:pt x="68" y="33"/>
                    <a:pt x="64" y="26"/>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50" name="Freeform 14"/>
            <p:cNvSpPr/>
            <p:nvPr/>
          </p:nvSpPr>
          <p:spPr bwMode="auto">
            <a:xfrm>
              <a:off x="14502482" y="2079754"/>
              <a:ext cx="591164" cy="549435"/>
            </a:xfrm>
            <a:custGeom>
              <a:avLst/>
              <a:gdLst>
                <a:gd name="T0" fmla="*/ 117 w 147"/>
                <a:gd name="T1" fmla="*/ 11 h 137"/>
                <a:gd name="T2" fmla="*/ 97 w 147"/>
                <a:gd name="T3" fmla="*/ 20 h 137"/>
                <a:gd name="T4" fmla="*/ 123 w 147"/>
                <a:gd name="T5" fmla="*/ 38 h 137"/>
                <a:gd name="T6" fmla="*/ 140 w 147"/>
                <a:gd name="T7" fmla="*/ 54 h 137"/>
                <a:gd name="T8" fmla="*/ 135 w 147"/>
                <a:gd name="T9" fmla="*/ 76 h 137"/>
                <a:gd name="T10" fmla="*/ 108 w 147"/>
                <a:gd name="T11" fmla="*/ 77 h 137"/>
                <a:gd name="T12" fmla="*/ 72 w 147"/>
                <a:gd name="T13" fmla="*/ 52 h 137"/>
                <a:gd name="T14" fmla="*/ 62 w 147"/>
                <a:gd name="T15" fmla="*/ 47 h 137"/>
                <a:gd name="T16" fmla="*/ 60 w 147"/>
                <a:gd name="T17" fmla="*/ 49 h 137"/>
                <a:gd name="T18" fmla="*/ 77 w 147"/>
                <a:gd name="T19" fmla="*/ 64 h 137"/>
                <a:gd name="T20" fmla="*/ 83 w 147"/>
                <a:gd name="T21" fmla="*/ 72 h 137"/>
                <a:gd name="T22" fmla="*/ 77 w 147"/>
                <a:gd name="T23" fmla="*/ 79 h 137"/>
                <a:gd name="T24" fmla="*/ 41 w 147"/>
                <a:gd name="T25" fmla="*/ 84 h 137"/>
                <a:gd name="T26" fmla="*/ 37 w 147"/>
                <a:gd name="T27" fmla="*/ 86 h 137"/>
                <a:gd name="T28" fmla="*/ 34 w 147"/>
                <a:gd name="T29" fmla="*/ 110 h 137"/>
                <a:gd name="T30" fmla="*/ 40 w 147"/>
                <a:gd name="T31" fmla="*/ 111 h 137"/>
                <a:gd name="T32" fmla="*/ 51 w 147"/>
                <a:gd name="T33" fmla="*/ 108 h 137"/>
                <a:gd name="T34" fmla="*/ 36 w 147"/>
                <a:gd name="T35" fmla="*/ 137 h 137"/>
                <a:gd name="T36" fmla="*/ 25 w 147"/>
                <a:gd name="T37" fmla="*/ 131 h 137"/>
                <a:gd name="T38" fmla="*/ 6 w 147"/>
                <a:gd name="T39" fmla="*/ 101 h 137"/>
                <a:gd name="T40" fmla="*/ 11 w 147"/>
                <a:gd name="T41" fmla="*/ 83 h 137"/>
                <a:gd name="T42" fmla="*/ 34 w 147"/>
                <a:gd name="T43" fmla="*/ 72 h 137"/>
                <a:gd name="T44" fmla="*/ 1 w 147"/>
                <a:gd name="T45" fmla="*/ 54 h 137"/>
                <a:gd name="T46" fmla="*/ 31 w 147"/>
                <a:gd name="T47" fmla="*/ 45 h 137"/>
                <a:gd name="T48" fmla="*/ 48 w 147"/>
                <a:gd name="T49" fmla="*/ 41 h 137"/>
                <a:gd name="T50" fmla="*/ 64 w 147"/>
                <a:gd name="T51" fmla="*/ 37 h 137"/>
                <a:gd name="T52" fmla="*/ 73 w 147"/>
                <a:gd name="T53" fmla="*/ 39 h 137"/>
                <a:gd name="T54" fmla="*/ 68 w 147"/>
                <a:gd name="T55" fmla="*/ 29 h 137"/>
                <a:gd name="T56" fmla="*/ 59 w 147"/>
                <a:gd name="T57" fmla="*/ 22 h 137"/>
                <a:gd name="T58" fmla="*/ 66 w 147"/>
                <a:gd name="T59" fmla="*/ 12 h 137"/>
                <a:gd name="T60" fmla="*/ 117 w 147"/>
                <a:gd name="T61" fmla="*/ 11 h 137"/>
                <a:gd name="T62" fmla="*/ 85 w 147"/>
                <a:gd name="T63" fmla="*/ 29 h 137"/>
                <a:gd name="T64" fmla="*/ 82 w 147"/>
                <a:gd name="T65" fmla="*/ 32 h 137"/>
                <a:gd name="T66" fmla="*/ 114 w 147"/>
                <a:gd name="T67" fmla="*/ 63 h 137"/>
                <a:gd name="T68" fmla="*/ 128 w 147"/>
                <a:gd name="T69" fmla="*/ 55 h 137"/>
                <a:gd name="T70" fmla="*/ 85 w 147"/>
                <a:gd name="T71" fmla="*/ 29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47" h="137">
                  <a:moveTo>
                    <a:pt x="117" y="11"/>
                  </a:moveTo>
                  <a:cubicBezTo>
                    <a:pt x="111" y="14"/>
                    <a:pt x="105" y="17"/>
                    <a:pt x="97" y="20"/>
                  </a:cubicBezTo>
                  <a:cubicBezTo>
                    <a:pt x="106" y="27"/>
                    <a:pt x="115" y="32"/>
                    <a:pt x="123" y="38"/>
                  </a:cubicBezTo>
                  <a:cubicBezTo>
                    <a:pt x="129" y="43"/>
                    <a:pt x="135" y="48"/>
                    <a:pt x="140" y="54"/>
                  </a:cubicBezTo>
                  <a:cubicBezTo>
                    <a:pt x="147" y="61"/>
                    <a:pt x="145" y="72"/>
                    <a:pt x="135" y="76"/>
                  </a:cubicBezTo>
                  <a:cubicBezTo>
                    <a:pt x="126" y="80"/>
                    <a:pt x="117" y="82"/>
                    <a:pt x="108" y="77"/>
                  </a:cubicBezTo>
                  <a:cubicBezTo>
                    <a:pt x="96" y="69"/>
                    <a:pt x="84" y="60"/>
                    <a:pt x="72" y="52"/>
                  </a:cubicBezTo>
                  <a:cubicBezTo>
                    <a:pt x="69" y="50"/>
                    <a:pt x="65" y="48"/>
                    <a:pt x="62" y="47"/>
                  </a:cubicBezTo>
                  <a:cubicBezTo>
                    <a:pt x="61" y="47"/>
                    <a:pt x="61" y="48"/>
                    <a:pt x="60" y="49"/>
                  </a:cubicBezTo>
                  <a:cubicBezTo>
                    <a:pt x="66" y="54"/>
                    <a:pt x="71" y="59"/>
                    <a:pt x="77" y="64"/>
                  </a:cubicBezTo>
                  <a:cubicBezTo>
                    <a:pt x="79" y="66"/>
                    <a:pt x="82" y="69"/>
                    <a:pt x="83" y="72"/>
                  </a:cubicBezTo>
                  <a:cubicBezTo>
                    <a:pt x="85" y="76"/>
                    <a:pt x="83" y="82"/>
                    <a:pt x="77" y="79"/>
                  </a:cubicBezTo>
                  <a:cubicBezTo>
                    <a:pt x="64" y="71"/>
                    <a:pt x="53" y="79"/>
                    <a:pt x="41" y="84"/>
                  </a:cubicBezTo>
                  <a:cubicBezTo>
                    <a:pt x="40" y="84"/>
                    <a:pt x="39" y="85"/>
                    <a:pt x="37" y="86"/>
                  </a:cubicBezTo>
                  <a:cubicBezTo>
                    <a:pt x="23" y="92"/>
                    <a:pt x="22" y="101"/>
                    <a:pt x="34" y="110"/>
                  </a:cubicBezTo>
                  <a:cubicBezTo>
                    <a:pt x="35" y="111"/>
                    <a:pt x="38" y="111"/>
                    <a:pt x="40" y="111"/>
                  </a:cubicBezTo>
                  <a:cubicBezTo>
                    <a:pt x="43" y="110"/>
                    <a:pt x="46" y="109"/>
                    <a:pt x="51" y="108"/>
                  </a:cubicBezTo>
                  <a:cubicBezTo>
                    <a:pt x="50" y="121"/>
                    <a:pt x="41" y="128"/>
                    <a:pt x="36" y="137"/>
                  </a:cubicBezTo>
                  <a:cubicBezTo>
                    <a:pt x="35" y="137"/>
                    <a:pt x="26" y="134"/>
                    <a:pt x="25" y="131"/>
                  </a:cubicBezTo>
                  <a:cubicBezTo>
                    <a:pt x="22" y="119"/>
                    <a:pt x="15" y="110"/>
                    <a:pt x="6" y="101"/>
                  </a:cubicBezTo>
                  <a:cubicBezTo>
                    <a:pt x="0" y="95"/>
                    <a:pt x="2" y="88"/>
                    <a:pt x="11" y="83"/>
                  </a:cubicBezTo>
                  <a:cubicBezTo>
                    <a:pt x="19" y="79"/>
                    <a:pt x="27" y="75"/>
                    <a:pt x="34" y="72"/>
                  </a:cubicBezTo>
                  <a:cubicBezTo>
                    <a:pt x="24" y="66"/>
                    <a:pt x="13" y="60"/>
                    <a:pt x="1" y="54"/>
                  </a:cubicBezTo>
                  <a:cubicBezTo>
                    <a:pt x="11" y="45"/>
                    <a:pt x="21" y="43"/>
                    <a:pt x="31" y="45"/>
                  </a:cubicBezTo>
                  <a:cubicBezTo>
                    <a:pt x="38" y="46"/>
                    <a:pt x="43" y="45"/>
                    <a:pt x="48" y="41"/>
                  </a:cubicBezTo>
                  <a:cubicBezTo>
                    <a:pt x="52" y="38"/>
                    <a:pt x="59" y="38"/>
                    <a:pt x="64" y="37"/>
                  </a:cubicBezTo>
                  <a:cubicBezTo>
                    <a:pt x="67" y="37"/>
                    <a:pt x="70" y="38"/>
                    <a:pt x="73" y="39"/>
                  </a:cubicBezTo>
                  <a:cubicBezTo>
                    <a:pt x="76" y="33"/>
                    <a:pt x="73" y="31"/>
                    <a:pt x="68" y="29"/>
                  </a:cubicBezTo>
                  <a:cubicBezTo>
                    <a:pt x="64" y="28"/>
                    <a:pt x="59" y="24"/>
                    <a:pt x="59" y="22"/>
                  </a:cubicBezTo>
                  <a:cubicBezTo>
                    <a:pt x="60" y="18"/>
                    <a:pt x="63" y="14"/>
                    <a:pt x="66" y="12"/>
                  </a:cubicBezTo>
                  <a:cubicBezTo>
                    <a:pt x="84" y="0"/>
                    <a:pt x="103" y="0"/>
                    <a:pt x="117" y="11"/>
                  </a:cubicBezTo>
                  <a:close/>
                  <a:moveTo>
                    <a:pt x="85" y="29"/>
                  </a:moveTo>
                  <a:cubicBezTo>
                    <a:pt x="84" y="30"/>
                    <a:pt x="83" y="31"/>
                    <a:pt x="82" y="32"/>
                  </a:cubicBezTo>
                  <a:cubicBezTo>
                    <a:pt x="87" y="48"/>
                    <a:pt x="100" y="57"/>
                    <a:pt x="114" y="63"/>
                  </a:cubicBezTo>
                  <a:cubicBezTo>
                    <a:pt x="122" y="67"/>
                    <a:pt x="125" y="63"/>
                    <a:pt x="128" y="55"/>
                  </a:cubicBezTo>
                  <a:cubicBezTo>
                    <a:pt x="113" y="46"/>
                    <a:pt x="99" y="38"/>
                    <a:pt x="85" y="29"/>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51" name="Freeform 15"/>
            <p:cNvSpPr/>
            <p:nvPr/>
          </p:nvSpPr>
          <p:spPr bwMode="auto">
            <a:xfrm>
              <a:off x="12172600" y="295831"/>
              <a:ext cx="306015" cy="698964"/>
            </a:xfrm>
            <a:custGeom>
              <a:avLst/>
              <a:gdLst>
                <a:gd name="T0" fmla="*/ 37 w 76"/>
                <a:gd name="T1" fmla="*/ 173 h 174"/>
                <a:gd name="T2" fmla="*/ 33 w 76"/>
                <a:gd name="T3" fmla="*/ 91 h 174"/>
                <a:gd name="T4" fmla="*/ 3 w 76"/>
                <a:gd name="T5" fmla="*/ 104 h 174"/>
                <a:gd name="T6" fmla="*/ 8 w 76"/>
                <a:gd name="T7" fmla="*/ 74 h 174"/>
                <a:gd name="T8" fmla="*/ 13 w 76"/>
                <a:gd name="T9" fmla="*/ 50 h 174"/>
                <a:gd name="T10" fmla="*/ 13 w 76"/>
                <a:gd name="T11" fmla="*/ 40 h 174"/>
                <a:gd name="T12" fmla="*/ 14 w 76"/>
                <a:gd name="T13" fmla="*/ 17 h 174"/>
                <a:gd name="T14" fmla="*/ 13 w 76"/>
                <a:gd name="T15" fmla="*/ 14 h 174"/>
                <a:gd name="T16" fmla="*/ 15 w 76"/>
                <a:gd name="T17" fmla="*/ 13 h 174"/>
                <a:gd name="T18" fmla="*/ 41 w 76"/>
                <a:gd name="T19" fmla="*/ 2 h 174"/>
                <a:gd name="T20" fmla="*/ 51 w 76"/>
                <a:gd name="T21" fmla="*/ 2 h 174"/>
                <a:gd name="T22" fmla="*/ 62 w 76"/>
                <a:gd name="T23" fmla="*/ 28 h 174"/>
                <a:gd name="T24" fmla="*/ 71 w 76"/>
                <a:gd name="T25" fmla="*/ 62 h 174"/>
                <a:gd name="T26" fmla="*/ 68 w 76"/>
                <a:gd name="T27" fmla="*/ 76 h 174"/>
                <a:gd name="T28" fmla="*/ 57 w 76"/>
                <a:gd name="T29" fmla="*/ 99 h 174"/>
                <a:gd name="T30" fmla="*/ 45 w 76"/>
                <a:gd name="T31" fmla="*/ 164 h 174"/>
                <a:gd name="T32" fmla="*/ 40 w 76"/>
                <a:gd name="T33" fmla="*/ 174 h 174"/>
                <a:gd name="T34" fmla="*/ 37 w 76"/>
                <a:gd name="T35" fmla="*/ 173 h 174"/>
                <a:gd name="T36" fmla="*/ 33 w 76"/>
                <a:gd name="T37" fmla="*/ 33 h 174"/>
                <a:gd name="T38" fmla="*/ 29 w 76"/>
                <a:gd name="T39" fmla="*/ 33 h 174"/>
                <a:gd name="T40" fmla="*/ 30 w 76"/>
                <a:gd name="T41" fmla="*/ 44 h 174"/>
                <a:gd name="T42" fmla="*/ 27 w 76"/>
                <a:gd name="T43" fmla="*/ 67 h 174"/>
                <a:gd name="T44" fmla="*/ 22 w 76"/>
                <a:gd name="T45" fmla="*/ 75 h 174"/>
                <a:gd name="T46" fmla="*/ 24 w 76"/>
                <a:gd name="T47" fmla="*/ 77 h 174"/>
                <a:gd name="T48" fmla="*/ 33 w 76"/>
                <a:gd name="T49" fmla="*/ 67 h 174"/>
                <a:gd name="T50" fmla="*/ 33 w 76"/>
                <a:gd name="T51" fmla="*/ 33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6" h="174">
                  <a:moveTo>
                    <a:pt x="37" y="173"/>
                  </a:moveTo>
                  <a:cubicBezTo>
                    <a:pt x="36" y="146"/>
                    <a:pt x="35" y="119"/>
                    <a:pt x="33" y="91"/>
                  </a:cubicBezTo>
                  <a:cubicBezTo>
                    <a:pt x="23" y="95"/>
                    <a:pt x="14" y="99"/>
                    <a:pt x="3" y="104"/>
                  </a:cubicBezTo>
                  <a:cubicBezTo>
                    <a:pt x="1" y="93"/>
                    <a:pt x="0" y="82"/>
                    <a:pt x="8" y="74"/>
                  </a:cubicBezTo>
                  <a:cubicBezTo>
                    <a:pt x="15" y="67"/>
                    <a:pt x="17" y="59"/>
                    <a:pt x="13" y="50"/>
                  </a:cubicBezTo>
                  <a:cubicBezTo>
                    <a:pt x="12" y="47"/>
                    <a:pt x="12" y="42"/>
                    <a:pt x="13" y="40"/>
                  </a:cubicBezTo>
                  <a:cubicBezTo>
                    <a:pt x="21" y="32"/>
                    <a:pt x="18" y="25"/>
                    <a:pt x="14" y="17"/>
                  </a:cubicBezTo>
                  <a:cubicBezTo>
                    <a:pt x="14" y="16"/>
                    <a:pt x="13" y="15"/>
                    <a:pt x="13" y="14"/>
                  </a:cubicBezTo>
                  <a:cubicBezTo>
                    <a:pt x="14" y="13"/>
                    <a:pt x="14" y="13"/>
                    <a:pt x="15" y="13"/>
                  </a:cubicBezTo>
                  <a:cubicBezTo>
                    <a:pt x="26" y="16"/>
                    <a:pt x="35" y="14"/>
                    <a:pt x="41" y="2"/>
                  </a:cubicBezTo>
                  <a:cubicBezTo>
                    <a:pt x="42" y="0"/>
                    <a:pt x="49" y="0"/>
                    <a:pt x="51" y="2"/>
                  </a:cubicBezTo>
                  <a:cubicBezTo>
                    <a:pt x="61" y="8"/>
                    <a:pt x="63" y="17"/>
                    <a:pt x="62" y="28"/>
                  </a:cubicBezTo>
                  <a:cubicBezTo>
                    <a:pt x="61" y="41"/>
                    <a:pt x="61" y="52"/>
                    <a:pt x="71" y="62"/>
                  </a:cubicBezTo>
                  <a:cubicBezTo>
                    <a:pt x="76" y="67"/>
                    <a:pt x="74" y="73"/>
                    <a:pt x="68" y="76"/>
                  </a:cubicBezTo>
                  <a:cubicBezTo>
                    <a:pt x="59" y="81"/>
                    <a:pt x="58" y="89"/>
                    <a:pt x="57" y="99"/>
                  </a:cubicBezTo>
                  <a:cubicBezTo>
                    <a:pt x="54" y="121"/>
                    <a:pt x="50" y="143"/>
                    <a:pt x="45" y="164"/>
                  </a:cubicBezTo>
                  <a:cubicBezTo>
                    <a:pt x="45" y="168"/>
                    <a:pt x="42" y="171"/>
                    <a:pt x="40" y="174"/>
                  </a:cubicBezTo>
                  <a:cubicBezTo>
                    <a:pt x="39" y="174"/>
                    <a:pt x="38" y="173"/>
                    <a:pt x="37" y="173"/>
                  </a:cubicBezTo>
                  <a:close/>
                  <a:moveTo>
                    <a:pt x="33" y="33"/>
                  </a:moveTo>
                  <a:cubicBezTo>
                    <a:pt x="32" y="33"/>
                    <a:pt x="31" y="33"/>
                    <a:pt x="29" y="33"/>
                  </a:cubicBezTo>
                  <a:cubicBezTo>
                    <a:pt x="30" y="37"/>
                    <a:pt x="29" y="41"/>
                    <a:pt x="30" y="44"/>
                  </a:cubicBezTo>
                  <a:cubicBezTo>
                    <a:pt x="35" y="53"/>
                    <a:pt x="32" y="60"/>
                    <a:pt x="27" y="67"/>
                  </a:cubicBezTo>
                  <a:cubicBezTo>
                    <a:pt x="25" y="70"/>
                    <a:pt x="23" y="72"/>
                    <a:pt x="22" y="75"/>
                  </a:cubicBezTo>
                  <a:cubicBezTo>
                    <a:pt x="23" y="75"/>
                    <a:pt x="23" y="76"/>
                    <a:pt x="24" y="77"/>
                  </a:cubicBezTo>
                  <a:cubicBezTo>
                    <a:pt x="27" y="73"/>
                    <a:pt x="32" y="71"/>
                    <a:pt x="33" y="67"/>
                  </a:cubicBezTo>
                  <a:cubicBezTo>
                    <a:pt x="34" y="56"/>
                    <a:pt x="33" y="45"/>
                    <a:pt x="33" y="33"/>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52" name="Freeform 16"/>
            <p:cNvSpPr/>
            <p:nvPr/>
          </p:nvSpPr>
          <p:spPr bwMode="auto">
            <a:xfrm>
              <a:off x="11317152" y="6068375"/>
              <a:ext cx="605074" cy="465977"/>
            </a:xfrm>
            <a:custGeom>
              <a:avLst/>
              <a:gdLst>
                <a:gd name="T0" fmla="*/ 17 w 150"/>
                <a:gd name="T1" fmla="*/ 93 h 116"/>
                <a:gd name="T2" fmla="*/ 0 w 150"/>
                <a:gd name="T3" fmla="*/ 88 h 116"/>
                <a:gd name="T4" fmla="*/ 46 w 150"/>
                <a:gd name="T5" fmla="*/ 0 h 116"/>
                <a:gd name="T6" fmla="*/ 50 w 150"/>
                <a:gd name="T7" fmla="*/ 0 h 116"/>
                <a:gd name="T8" fmla="*/ 56 w 150"/>
                <a:gd name="T9" fmla="*/ 38 h 116"/>
                <a:gd name="T10" fmla="*/ 66 w 150"/>
                <a:gd name="T11" fmla="*/ 89 h 116"/>
                <a:gd name="T12" fmla="*/ 73 w 150"/>
                <a:gd name="T13" fmla="*/ 99 h 116"/>
                <a:gd name="T14" fmla="*/ 78 w 150"/>
                <a:gd name="T15" fmla="*/ 89 h 116"/>
                <a:gd name="T16" fmla="*/ 84 w 150"/>
                <a:gd name="T17" fmla="*/ 33 h 116"/>
                <a:gd name="T18" fmla="*/ 81 w 150"/>
                <a:gd name="T19" fmla="*/ 9 h 116"/>
                <a:gd name="T20" fmla="*/ 123 w 150"/>
                <a:gd name="T21" fmla="*/ 19 h 116"/>
                <a:gd name="T22" fmla="*/ 146 w 150"/>
                <a:gd name="T23" fmla="*/ 73 h 116"/>
                <a:gd name="T24" fmla="*/ 90 w 150"/>
                <a:gd name="T25" fmla="*/ 109 h 116"/>
                <a:gd name="T26" fmla="*/ 56 w 150"/>
                <a:gd name="T27" fmla="*/ 102 h 116"/>
                <a:gd name="T28" fmla="*/ 42 w 150"/>
                <a:gd name="T29" fmla="*/ 98 h 116"/>
                <a:gd name="T30" fmla="*/ 48 w 150"/>
                <a:gd name="T31" fmla="*/ 74 h 116"/>
                <a:gd name="T32" fmla="*/ 24 w 150"/>
                <a:gd name="T33" fmla="*/ 64 h 116"/>
                <a:gd name="T34" fmla="*/ 17 w 150"/>
                <a:gd name="T35" fmla="*/ 93 h 116"/>
                <a:gd name="T36" fmla="*/ 134 w 150"/>
                <a:gd name="T37" fmla="*/ 63 h 116"/>
                <a:gd name="T38" fmla="*/ 125 w 150"/>
                <a:gd name="T39" fmla="*/ 36 h 116"/>
                <a:gd name="T40" fmla="*/ 107 w 150"/>
                <a:gd name="T41" fmla="*/ 22 h 116"/>
                <a:gd name="T42" fmla="*/ 99 w 150"/>
                <a:gd name="T43" fmla="*/ 27 h 116"/>
                <a:gd name="T44" fmla="*/ 93 w 150"/>
                <a:gd name="T45" fmla="*/ 96 h 116"/>
                <a:gd name="T46" fmla="*/ 97 w 150"/>
                <a:gd name="T47" fmla="*/ 103 h 116"/>
                <a:gd name="T48" fmla="*/ 121 w 150"/>
                <a:gd name="T49" fmla="*/ 96 h 116"/>
                <a:gd name="T50" fmla="*/ 134 w 150"/>
                <a:gd name="T51" fmla="*/ 63 h 116"/>
                <a:gd name="T52" fmla="*/ 44 w 150"/>
                <a:gd name="T53" fmla="*/ 26 h 116"/>
                <a:gd name="T54" fmla="*/ 42 w 150"/>
                <a:gd name="T55" fmla="*/ 25 h 116"/>
                <a:gd name="T56" fmla="*/ 27 w 150"/>
                <a:gd name="T57" fmla="*/ 51 h 116"/>
                <a:gd name="T58" fmla="*/ 49 w 150"/>
                <a:gd name="T59" fmla="*/ 58 h 116"/>
                <a:gd name="T60" fmla="*/ 44 w 150"/>
                <a:gd name="T61" fmla="*/ 26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50" h="116">
                  <a:moveTo>
                    <a:pt x="17" y="93"/>
                  </a:moveTo>
                  <a:cubicBezTo>
                    <a:pt x="11" y="91"/>
                    <a:pt x="6" y="90"/>
                    <a:pt x="0" y="88"/>
                  </a:cubicBezTo>
                  <a:cubicBezTo>
                    <a:pt x="15" y="58"/>
                    <a:pt x="31" y="29"/>
                    <a:pt x="46" y="0"/>
                  </a:cubicBezTo>
                  <a:cubicBezTo>
                    <a:pt x="47" y="0"/>
                    <a:pt x="48" y="0"/>
                    <a:pt x="50" y="0"/>
                  </a:cubicBezTo>
                  <a:cubicBezTo>
                    <a:pt x="52" y="13"/>
                    <a:pt x="54" y="25"/>
                    <a:pt x="56" y="38"/>
                  </a:cubicBezTo>
                  <a:cubicBezTo>
                    <a:pt x="59" y="55"/>
                    <a:pt x="62" y="72"/>
                    <a:pt x="66" y="89"/>
                  </a:cubicBezTo>
                  <a:cubicBezTo>
                    <a:pt x="67" y="93"/>
                    <a:pt x="70" y="96"/>
                    <a:pt x="73" y="99"/>
                  </a:cubicBezTo>
                  <a:cubicBezTo>
                    <a:pt x="75" y="96"/>
                    <a:pt x="78" y="93"/>
                    <a:pt x="78" y="89"/>
                  </a:cubicBezTo>
                  <a:cubicBezTo>
                    <a:pt x="81" y="70"/>
                    <a:pt x="83" y="52"/>
                    <a:pt x="84" y="33"/>
                  </a:cubicBezTo>
                  <a:cubicBezTo>
                    <a:pt x="85" y="26"/>
                    <a:pt x="83" y="19"/>
                    <a:pt x="81" y="9"/>
                  </a:cubicBezTo>
                  <a:cubicBezTo>
                    <a:pt x="95" y="12"/>
                    <a:pt x="110" y="14"/>
                    <a:pt x="123" y="19"/>
                  </a:cubicBezTo>
                  <a:cubicBezTo>
                    <a:pt x="141" y="27"/>
                    <a:pt x="150" y="51"/>
                    <a:pt x="146" y="73"/>
                  </a:cubicBezTo>
                  <a:cubicBezTo>
                    <a:pt x="140" y="104"/>
                    <a:pt x="121" y="116"/>
                    <a:pt x="90" y="109"/>
                  </a:cubicBezTo>
                  <a:cubicBezTo>
                    <a:pt x="79" y="107"/>
                    <a:pt x="67" y="105"/>
                    <a:pt x="56" y="102"/>
                  </a:cubicBezTo>
                  <a:cubicBezTo>
                    <a:pt x="51" y="101"/>
                    <a:pt x="47" y="100"/>
                    <a:pt x="42" y="98"/>
                  </a:cubicBezTo>
                  <a:cubicBezTo>
                    <a:pt x="50" y="91"/>
                    <a:pt x="54" y="79"/>
                    <a:pt x="48" y="74"/>
                  </a:cubicBezTo>
                  <a:cubicBezTo>
                    <a:pt x="42" y="68"/>
                    <a:pt x="32" y="65"/>
                    <a:pt x="24" y="64"/>
                  </a:cubicBezTo>
                  <a:cubicBezTo>
                    <a:pt x="18" y="64"/>
                    <a:pt x="15" y="79"/>
                    <a:pt x="17" y="93"/>
                  </a:cubicBezTo>
                  <a:close/>
                  <a:moveTo>
                    <a:pt x="134" y="63"/>
                  </a:moveTo>
                  <a:cubicBezTo>
                    <a:pt x="131" y="53"/>
                    <a:pt x="130" y="43"/>
                    <a:pt x="125" y="36"/>
                  </a:cubicBezTo>
                  <a:cubicBezTo>
                    <a:pt x="121" y="30"/>
                    <a:pt x="113" y="26"/>
                    <a:pt x="107" y="22"/>
                  </a:cubicBezTo>
                  <a:cubicBezTo>
                    <a:pt x="105" y="21"/>
                    <a:pt x="99" y="25"/>
                    <a:pt x="99" y="27"/>
                  </a:cubicBezTo>
                  <a:cubicBezTo>
                    <a:pt x="97" y="50"/>
                    <a:pt x="95" y="73"/>
                    <a:pt x="93" y="96"/>
                  </a:cubicBezTo>
                  <a:cubicBezTo>
                    <a:pt x="93" y="98"/>
                    <a:pt x="95" y="102"/>
                    <a:pt x="97" y="103"/>
                  </a:cubicBezTo>
                  <a:cubicBezTo>
                    <a:pt x="104" y="107"/>
                    <a:pt x="118" y="104"/>
                    <a:pt x="121" y="96"/>
                  </a:cubicBezTo>
                  <a:cubicBezTo>
                    <a:pt x="126" y="85"/>
                    <a:pt x="130" y="74"/>
                    <a:pt x="134" y="63"/>
                  </a:cubicBezTo>
                  <a:close/>
                  <a:moveTo>
                    <a:pt x="44" y="26"/>
                  </a:moveTo>
                  <a:cubicBezTo>
                    <a:pt x="43" y="25"/>
                    <a:pt x="43" y="25"/>
                    <a:pt x="42" y="25"/>
                  </a:cubicBezTo>
                  <a:cubicBezTo>
                    <a:pt x="37" y="34"/>
                    <a:pt x="32" y="42"/>
                    <a:pt x="27" y="51"/>
                  </a:cubicBezTo>
                  <a:cubicBezTo>
                    <a:pt x="34" y="54"/>
                    <a:pt x="41" y="56"/>
                    <a:pt x="49" y="58"/>
                  </a:cubicBezTo>
                  <a:cubicBezTo>
                    <a:pt x="47" y="46"/>
                    <a:pt x="45" y="36"/>
                    <a:pt x="44" y="26"/>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53" name="Freeform 17"/>
            <p:cNvSpPr/>
            <p:nvPr/>
          </p:nvSpPr>
          <p:spPr bwMode="auto">
            <a:xfrm>
              <a:off x="10002681" y="5289429"/>
              <a:ext cx="497274" cy="618984"/>
            </a:xfrm>
            <a:custGeom>
              <a:avLst/>
              <a:gdLst>
                <a:gd name="T0" fmla="*/ 53 w 123"/>
                <a:gd name="T1" fmla="*/ 111 h 154"/>
                <a:gd name="T2" fmla="*/ 44 w 123"/>
                <a:gd name="T3" fmla="*/ 122 h 154"/>
                <a:gd name="T4" fmla="*/ 0 w 123"/>
                <a:gd name="T5" fmla="*/ 80 h 154"/>
                <a:gd name="T6" fmla="*/ 12 w 123"/>
                <a:gd name="T7" fmla="*/ 64 h 154"/>
                <a:gd name="T8" fmla="*/ 43 w 123"/>
                <a:gd name="T9" fmla="*/ 0 h 154"/>
                <a:gd name="T10" fmla="*/ 81 w 123"/>
                <a:gd name="T11" fmla="*/ 38 h 154"/>
                <a:gd name="T12" fmla="*/ 75 w 123"/>
                <a:gd name="T13" fmla="*/ 57 h 154"/>
                <a:gd name="T14" fmla="*/ 51 w 123"/>
                <a:gd name="T15" fmla="*/ 19 h 154"/>
                <a:gd name="T16" fmla="*/ 42 w 123"/>
                <a:gd name="T17" fmla="*/ 49 h 154"/>
                <a:gd name="T18" fmla="*/ 66 w 123"/>
                <a:gd name="T19" fmla="*/ 60 h 154"/>
                <a:gd name="T20" fmla="*/ 67 w 123"/>
                <a:gd name="T21" fmla="*/ 62 h 154"/>
                <a:gd name="T22" fmla="*/ 53 w 123"/>
                <a:gd name="T23" fmla="*/ 88 h 154"/>
                <a:gd name="T24" fmla="*/ 49 w 123"/>
                <a:gd name="T25" fmla="*/ 87 h 154"/>
                <a:gd name="T26" fmla="*/ 34 w 123"/>
                <a:gd name="T27" fmla="*/ 56 h 154"/>
                <a:gd name="T28" fmla="*/ 23 w 123"/>
                <a:gd name="T29" fmla="*/ 88 h 154"/>
                <a:gd name="T30" fmla="*/ 61 w 123"/>
                <a:gd name="T31" fmla="*/ 100 h 154"/>
                <a:gd name="T32" fmla="*/ 68 w 123"/>
                <a:gd name="T33" fmla="*/ 131 h 154"/>
                <a:gd name="T34" fmla="*/ 81 w 123"/>
                <a:gd name="T35" fmla="*/ 140 h 154"/>
                <a:gd name="T36" fmla="*/ 88 w 123"/>
                <a:gd name="T37" fmla="*/ 125 h 154"/>
                <a:gd name="T38" fmla="*/ 78 w 123"/>
                <a:gd name="T39" fmla="*/ 85 h 154"/>
                <a:gd name="T40" fmla="*/ 77 w 123"/>
                <a:gd name="T41" fmla="*/ 67 h 154"/>
                <a:gd name="T42" fmla="*/ 88 w 123"/>
                <a:gd name="T43" fmla="*/ 53 h 154"/>
                <a:gd name="T44" fmla="*/ 106 w 123"/>
                <a:gd name="T45" fmla="*/ 57 h 154"/>
                <a:gd name="T46" fmla="*/ 123 w 123"/>
                <a:gd name="T47" fmla="*/ 74 h 154"/>
                <a:gd name="T48" fmla="*/ 114 w 123"/>
                <a:gd name="T49" fmla="*/ 98 h 154"/>
                <a:gd name="T50" fmla="*/ 110 w 123"/>
                <a:gd name="T51" fmla="*/ 97 h 154"/>
                <a:gd name="T52" fmla="*/ 110 w 123"/>
                <a:gd name="T53" fmla="*/ 90 h 154"/>
                <a:gd name="T54" fmla="*/ 109 w 123"/>
                <a:gd name="T55" fmla="*/ 76 h 154"/>
                <a:gd name="T56" fmla="*/ 96 w 123"/>
                <a:gd name="T57" fmla="*/ 63 h 154"/>
                <a:gd name="T58" fmla="*/ 92 w 123"/>
                <a:gd name="T59" fmla="*/ 79 h 154"/>
                <a:gd name="T60" fmla="*/ 100 w 123"/>
                <a:gd name="T61" fmla="*/ 113 h 154"/>
                <a:gd name="T62" fmla="*/ 103 w 123"/>
                <a:gd name="T63" fmla="*/ 130 h 154"/>
                <a:gd name="T64" fmla="*/ 87 w 123"/>
                <a:gd name="T65" fmla="*/ 151 h 154"/>
                <a:gd name="T66" fmla="*/ 65 w 123"/>
                <a:gd name="T67" fmla="*/ 141 h 154"/>
                <a:gd name="T68" fmla="*/ 52 w 123"/>
                <a:gd name="T69" fmla="*/ 130 h 154"/>
                <a:gd name="T70" fmla="*/ 50 w 123"/>
                <a:gd name="T71" fmla="*/ 132 h 154"/>
                <a:gd name="T72" fmla="*/ 55 w 123"/>
                <a:gd name="T73" fmla="*/ 113 h 154"/>
                <a:gd name="T74" fmla="*/ 53 w 123"/>
                <a:gd name="T75" fmla="*/ 111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3" h="154">
                  <a:moveTo>
                    <a:pt x="53" y="111"/>
                  </a:moveTo>
                  <a:cubicBezTo>
                    <a:pt x="50" y="115"/>
                    <a:pt x="48" y="118"/>
                    <a:pt x="44" y="122"/>
                  </a:cubicBezTo>
                  <a:cubicBezTo>
                    <a:pt x="29" y="107"/>
                    <a:pt x="14" y="93"/>
                    <a:pt x="0" y="80"/>
                  </a:cubicBezTo>
                  <a:cubicBezTo>
                    <a:pt x="5" y="74"/>
                    <a:pt x="10" y="69"/>
                    <a:pt x="12" y="64"/>
                  </a:cubicBezTo>
                  <a:cubicBezTo>
                    <a:pt x="23" y="43"/>
                    <a:pt x="32" y="23"/>
                    <a:pt x="43" y="0"/>
                  </a:cubicBezTo>
                  <a:cubicBezTo>
                    <a:pt x="56" y="14"/>
                    <a:pt x="70" y="25"/>
                    <a:pt x="81" y="38"/>
                  </a:cubicBezTo>
                  <a:cubicBezTo>
                    <a:pt x="87" y="45"/>
                    <a:pt x="81" y="51"/>
                    <a:pt x="75" y="57"/>
                  </a:cubicBezTo>
                  <a:cubicBezTo>
                    <a:pt x="76" y="38"/>
                    <a:pt x="64" y="30"/>
                    <a:pt x="51" y="19"/>
                  </a:cubicBezTo>
                  <a:cubicBezTo>
                    <a:pt x="47" y="30"/>
                    <a:pt x="40" y="40"/>
                    <a:pt x="42" y="49"/>
                  </a:cubicBezTo>
                  <a:cubicBezTo>
                    <a:pt x="43" y="57"/>
                    <a:pt x="53" y="65"/>
                    <a:pt x="66" y="60"/>
                  </a:cubicBezTo>
                  <a:cubicBezTo>
                    <a:pt x="67" y="61"/>
                    <a:pt x="67" y="62"/>
                    <a:pt x="67" y="62"/>
                  </a:cubicBezTo>
                  <a:cubicBezTo>
                    <a:pt x="63" y="71"/>
                    <a:pt x="58" y="79"/>
                    <a:pt x="53" y="88"/>
                  </a:cubicBezTo>
                  <a:cubicBezTo>
                    <a:pt x="52" y="88"/>
                    <a:pt x="51" y="87"/>
                    <a:pt x="49" y="87"/>
                  </a:cubicBezTo>
                  <a:cubicBezTo>
                    <a:pt x="55" y="71"/>
                    <a:pt x="45" y="64"/>
                    <a:pt x="34" y="56"/>
                  </a:cubicBezTo>
                  <a:cubicBezTo>
                    <a:pt x="29" y="67"/>
                    <a:pt x="17" y="76"/>
                    <a:pt x="23" y="88"/>
                  </a:cubicBezTo>
                  <a:cubicBezTo>
                    <a:pt x="30" y="104"/>
                    <a:pt x="44" y="112"/>
                    <a:pt x="61" y="100"/>
                  </a:cubicBezTo>
                  <a:cubicBezTo>
                    <a:pt x="63" y="111"/>
                    <a:pt x="65" y="121"/>
                    <a:pt x="68" y="131"/>
                  </a:cubicBezTo>
                  <a:cubicBezTo>
                    <a:pt x="69" y="137"/>
                    <a:pt x="73" y="143"/>
                    <a:pt x="81" y="140"/>
                  </a:cubicBezTo>
                  <a:cubicBezTo>
                    <a:pt x="88" y="138"/>
                    <a:pt x="89" y="131"/>
                    <a:pt x="88" y="125"/>
                  </a:cubicBezTo>
                  <a:cubicBezTo>
                    <a:pt x="85" y="112"/>
                    <a:pt x="81" y="99"/>
                    <a:pt x="78" y="85"/>
                  </a:cubicBezTo>
                  <a:cubicBezTo>
                    <a:pt x="77" y="79"/>
                    <a:pt x="76" y="73"/>
                    <a:pt x="77" y="67"/>
                  </a:cubicBezTo>
                  <a:cubicBezTo>
                    <a:pt x="79" y="62"/>
                    <a:pt x="83" y="56"/>
                    <a:pt x="88" y="53"/>
                  </a:cubicBezTo>
                  <a:cubicBezTo>
                    <a:pt x="94" y="50"/>
                    <a:pt x="101" y="52"/>
                    <a:pt x="106" y="57"/>
                  </a:cubicBezTo>
                  <a:cubicBezTo>
                    <a:pt x="111" y="62"/>
                    <a:pt x="116" y="67"/>
                    <a:pt x="123" y="74"/>
                  </a:cubicBezTo>
                  <a:cubicBezTo>
                    <a:pt x="120" y="80"/>
                    <a:pt x="117" y="89"/>
                    <a:pt x="114" y="98"/>
                  </a:cubicBezTo>
                  <a:cubicBezTo>
                    <a:pt x="113" y="98"/>
                    <a:pt x="111" y="98"/>
                    <a:pt x="110" y="97"/>
                  </a:cubicBezTo>
                  <a:cubicBezTo>
                    <a:pt x="110" y="95"/>
                    <a:pt x="110" y="92"/>
                    <a:pt x="110" y="90"/>
                  </a:cubicBezTo>
                  <a:cubicBezTo>
                    <a:pt x="110" y="85"/>
                    <a:pt x="110" y="81"/>
                    <a:pt x="109" y="76"/>
                  </a:cubicBezTo>
                  <a:cubicBezTo>
                    <a:pt x="108" y="68"/>
                    <a:pt x="100" y="61"/>
                    <a:pt x="96" y="63"/>
                  </a:cubicBezTo>
                  <a:cubicBezTo>
                    <a:pt x="88" y="66"/>
                    <a:pt x="90" y="73"/>
                    <a:pt x="92" y="79"/>
                  </a:cubicBezTo>
                  <a:cubicBezTo>
                    <a:pt x="94" y="90"/>
                    <a:pt x="98" y="101"/>
                    <a:pt x="100" y="113"/>
                  </a:cubicBezTo>
                  <a:cubicBezTo>
                    <a:pt x="102" y="118"/>
                    <a:pt x="103" y="125"/>
                    <a:pt x="103" y="130"/>
                  </a:cubicBezTo>
                  <a:cubicBezTo>
                    <a:pt x="102" y="140"/>
                    <a:pt x="97" y="148"/>
                    <a:pt x="87" y="151"/>
                  </a:cubicBezTo>
                  <a:cubicBezTo>
                    <a:pt x="77" y="154"/>
                    <a:pt x="71" y="148"/>
                    <a:pt x="65" y="141"/>
                  </a:cubicBezTo>
                  <a:cubicBezTo>
                    <a:pt x="61" y="137"/>
                    <a:pt x="56" y="134"/>
                    <a:pt x="52" y="130"/>
                  </a:cubicBezTo>
                  <a:cubicBezTo>
                    <a:pt x="51" y="131"/>
                    <a:pt x="51" y="131"/>
                    <a:pt x="50" y="132"/>
                  </a:cubicBezTo>
                  <a:cubicBezTo>
                    <a:pt x="51" y="125"/>
                    <a:pt x="53" y="119"/>
                    <a:pt x="55" y="113"/>
                  </a:cubicBezTo>
                  <a:cubicBezTo>
                    <a:pt x="54" y="112"/>
                    <a:pt x="53" y="112"/>
                    <a:pt x="53" y="111"/>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54" name="Freeform 18"/>
            <p:cNvSpPr/>
            <p:nvPr/>
          </p:nvSpPr>
          <p:spPr bwMode="auto">
            <a:xfrm>
              <a:off x="14648535" y="4312269"/>
              <a:ext cx="459022" cy="688533"/>
            </a:xfrm>
            <a:custGeom>
              <a:avLst/>
              <a:gdLst>
                <a:gd name="T0" fmla="*/ 53 w 114"/>
                <a:gd name="T1" fmla="*/ 0 h 171"/>
                <a:gd name="T2" fmla="*/ 73 w 114"/>
                <a:gd name="T3" fmla="*/ 13 h 171"/>
                <a:gd name="T4" fmla="*/ 72 w 114"/>
                <a:gd name="T5" fmla="*/ 15 h 171"/>
                <a:gd name="T6" fmla="*/ 63 w 114"/>
                <a:gd name="T7" fmla="*/ 17 h 171"/>
                <a:gd name="T8" fmla="*/ 46 w 114"/>
                <a:gd name="T9" fmla="*/ 38 h 171"/>
                <a:gd name="T10" fmla="*/ 58 w 114"/>
                <a:gd name="T11" fmla="*/ 45 h 171"/>
                <a:gd name="T12" fmla="*/ 78 w 114"/>
                <a:gd name="T13" fmla="*/ 33 h 171"/>
                <a:gd name="T14" fmla="*/ 111 w 114"/>
                <a:gd name="T15" fmla="*/ 48 h 171"/>
                <a:gd name="T16" fmla="*/ 95 w 114"/>
                <a:gd name="T17" fmla="*/ 93 h 171"/>
                <a:gd name="T18" fmla="*/ 88 w 114"/>
                <a:gd name="T19" fmla="*/ 95 h 171"/>
                <a:gd name="T20" fmla="*/ 85 w 114"/>
                <a:gd name="T21" fmla="*/ 124 h 171"/>
                <a:gd name="T22" fmla="*/ 66 w 114"/>
                <a:gd name="T23" fmla="*/ 159 h 171"/>
                <a:gd name="T24" fmla="*/ 59 w 114"/>
                <a:gd name="T25" fmla="*/ 171 h 171"/>
                <a:gd name="T26" fmla="*/ 42 w 114"/>
                <a:gd name="T27" fmla="*/ 142 h 171"/>
                <a:gd name="T28" fmla="*/ 20 w 114"/>
                <a:gd name="T29" fmla="*/ 120 h 171"/>
                <a:gd name="T30" fmla="*/ 0 w 114"/>
                <a:gd name="T31" fmla="*/ 115 h 171"/>
                <a:gd name="T32" fmla="*/ 33 w 114"/>
                <a:gd name="T33" fmla="*/ 52 h 171"/>
                <a:gd name="T34" fmla="*/ 47 w 114"/>
                <a:gd name="T35" fmla="*/ 68 h 171"/>
                <a:gd name="T36" fmla="*/ 29 w 114"/>
                <a:gd name="T37" fmla="*/ 75 h 171"/>
                <a:gd name="T38" fmla="*/ 20 w 114"/>
                <a:gd name="T39" fmla="*/ 93 h 171"/>
                <a:gd name="T40" fmla="*/ 35 w 114"/>
                <a:gd name="T41" fmla="*/ 115 h 171"/>
                <a:gd name="T42" fmla="*/ 39 w 114"/>
                <a:gd name="T43" fmla="*/ 115 h 171"/>
                <a:gd name="T44" fmla="*/ 52 w 114"/>
                <a:gd name="T45" fmla="*/ 82 h 171"/>
                <a:gd name="T46" fmla="*/ 65 w 114"/>
                <a:gd name="T47" fmla="*/ 96 h 171"/>
                <a:gd name="T48" fmla="*/ 47 w 114"/>
                <a:gd name="T49" fmla="*/ 115 h 171"/>
                <a:gd name="T50" fmla="*/ 50 w 114"/>
                <a:gd name="T51" fmla="*/ 124 h 171"/>
                <a:gd name="T52" fmla="*/ 65 w 114"/>
                <a:gd name="T53" fmla="*/ 141 h 171"/>
                <a:gd name="T54" fmla="*/ 75 w 114"/>
                <a:gd name="T55" fmla="*/ 83 h 171"/>
                <a:gd name="T56" fmla="*/ 85 w 114"/>
                <a:gd name="T57" fmla="*/ 81 h 171"/>
                <a:gd name="T58" fmla="*/ 102 w 114"/>
                <a:gd name="T59" fmla="*/ 66 h 171"/>
                <a:gd name="T60" fmla="*/ 97 w 114"/>
                <a:gd name="T61" fmla="*/ 48 h 171"/>
                <a:gd name="T62" fmla="*/ 82 w 114"/>
                <a:gd name="T63" fmla="*/ 51 h 171"/>
                <a:gd name="T64" fmla="*/ 72 w 114"/>
                <a:gd name="T65" fmla="*/ 58 h 171"/>
                <a:gd name="T66" fmla="*/ 47 w 114"/>
                <a:gd name="T67" fmla="*/ 61 h 171"/>
                <a:gd name="T68" fmla="*/ 38 w 114"/>
                <a:gd name="T69" fmla="*/ 33 h 171"/>
                <a:gd name="T70" fmla="*/ 53 w 114"/>
                <a:gd name="T71" fmla="*/ 0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14" h="171">
                  <a:moveTo>
                    <a:pt x="53" y="0"/>
                  </a:moveTo>
                  <a:cubicBezTo>
                    <a:pt x="60" y="5"/>
                    <a:pt x="66" y="9"/>
                    <a:pt x="73" y="13"/>
                  </a:cubicBezTo>
                  <a:cubicBezTo>
                    <a:pt x="73" y="13"/>
                    <a:pt x="72" y="14"/>
                    <a:pt x="72" y="15"/>
                  </a:cubicBezTo>
                  <a:cubicBezTo>
                    <a:pt x="69" y="16"/>
                    <a:pt x="66" y="17"/>
                    <a:pt x="63" y="17"/>
                  </a:cubicBezTo>
                  <a:cubicBezTo>
                    <a:pt x="51" y="18"/>
                    <a:pt x="45" y="26"/>
                    <a:pt x="46" y="38"/>
                  </a:cubicBezTo>
                  <a:cubicBezTo>
                    <a:pt x="47" y="46"/>
                    <a:pt x="51" y="49"/>
                    <a:pt x="58" y="45"/>
                  </a:cubicBezTo>
                  <a:cubicBezTo>
                    <a:pt x="65" y="42"/>
                    <a:pt x="71" y="37"/>
                    <a:pt x="78" y="33"/>
                  </a:cubicBezTo>
                  <a:cubicBezTo>
                    <a:pt x="94" y="22"/>
                    <a:pt x="109" y="29"/>
                    <a:pt x="111" y="48"/>
                  </a:cubicBezTo>
                  <a:cubicBezTo>
                    <a:pt x="114" y="66"/>
                    <a:pt x="104" y="80"/>
                    <a:pt x="95" y="93"/>
                  </a:cubicBezTo>
                  <a:cubicBezTo>
                    <a:pt x="95" y="95"/>
                    <a:pt x="91" y="95"/>
                    <a:pt x="88" y="95"/>
                  </a:cubicBezTo>
                  <a:cubicBezTo>
                    <a:pt x="93" y="105"/>
                    <a:pt x="91" y="114"/>
                    <a:pt x="85" y="124"/>
                  </a:cubicBezTo>
                  <a:cubicBezTo>
                    <a:pt x="78" y="135"/>
                    <a:pt x="73" y="147"/>
                    <a:pt x="66" y="159"/>
                  </a:cubicBezTo>
                  <a:cubicBezTo>
                    <a:pt x="65" y="162"/>
                    <a:pt x="63" y="165"/>
                    <a:pt x="59" y="171"/>
                  </a:cubicBezTo>
                  <a:cubicBezTo>
                    <a:pt x="59" y="156"/>
                    <a:pt x="50" y="149"/>
                    <a:pt x="42" y="142"/>
                  </a:cubicBezTo>
                  <a:cubicBezTo>
                    <a:pt x="35" y="135"/>
                    <a:pt x="27" y="128"/>
                    <a:pt x="20" y="120"/>
                  </a:cubicBezTo>
                  <a:cubicBezTo>
                    <a:pt x="15" y="115"/>
                    <a:pt x="9" y="111"/>
                    <a:pt x="0" y="115"/>
                  </a:cubicBezTo>
                  <a:cubicBezTo>
                    <a:pt x="11" y="94"/>
                    <a:pt x="22" y="73"/>
                    <a:pt x="33" y="52"/>
                  </a:cubicBezTo>
                  <a:cubicBezTo>
                    <a:pt x="38" y="58"/>
                    <a:pt x="42" y="62"/>
                    <a:pt x="47" y="68"/>
                  </a:cubicBezTo>
                  <a:cubicBezTo>
                    <a:pt x="40" y="68"/>
                    <a:pt x="32" y="66"/>
                    <a:pt x="29" y="75"/>
                  </a:cubicBezTo>
                  <a:cubicBezTo>
                    <a:pt x="26" y="81"/>
                    <a:pt x="19" y="88"/>
                    <a:pt x="20" y="93"/>
                  </a:cubicBezTo>
                  <a:cubicBezTo>
                    <a:pt x="22" y="101"/>
                    <a:pt x="30" y="108"/>
                    <a:pt x="35" y="115"/>
                  </a:cubicBezTo>
                  <a:cubicBezTo>
                    <a:pt x="36" y="115"/>
                    <a:pt x="38" y="115"/>
                    <a:pt x="39" y="115"/>
                  </a:cubicBezTo>
                  <a:cubicBezTo>
                    <a:pt x="43" y="104"/>
                    <a:pt x="48" y="93"/>
                    <a:pt x="52" y="82"/>
                  </a:cubicBezTo>
                  <a:cubicBezTo>
                    <a:pt x="55" y="86"/>
                    <a:pt x="60" y="91"/>
                    <a:pt x="65" y="96"/>
                  </a:cubicBezTo>
                  <a:cubicBezTo>
                    <a:pt x="53" y="98"/>
                    <a:pt x="50" y="107"/>
                    <a:pt x="47" y="115"/>
                  </a:cubicBezTo>
                  <a:cubicBezTo>
                    <a:pt x="46" y="117"/>
                    <a:pt x="48" y="122"/>
                    <a:pt x="50" y="124"/>
                  </a:cubicBezTo>
                  <a:cubicBezTo>
                    <a:pt x="54" y="130"/>
                    <a:pt x="59" y="135"/>
                    <a:pt x="65" y="141"/>
                  </a:cubicBezTo>
                  <a:cubicBezTo>
                    <a:pt x="82" y="124"/>
                    <a:pt x="81" y="104"/>
                    <a:pt x="75" y="83"/>
                  </a:cubicBezTo>
                  <a:cubicBezTo>
                    <a:pt x="79" y="82"/>
                    <a:pt x="82" y="82"/>
                    <a:pt x="85" y="81"/>
                  </a:cubicBezTo>
                  <a:cubicBezTo>
                    <a:pt x="94" y="80"/>
                    <a:pt x="101" y="75"/>
                    <a:pt x="102" y="66"/>
                  </a:cubicBezTo>
                  <a:cubicBezTo>
                    <a:pt x="103" y="60"/>
                    <a:pt x="101" y="53"/>
                    <a:pt x="97" y="48"/>
                  </a:cubicBezTo>
                  <a:cubicBezTo>
                    <a:pt x="96" y="46"/>
                    <a:pt x="87" y="49"/>
                    <a:pt x="82" y="51"/>
                  </a:cubicBezTo>
                  <a:cubicBezTo>
                    <a:pt x="79" y="52"/>
                    <a:pt x="76" y="55"/>
                    <a:pt x="72" y="58"/>
                  </a:cubicBezTo>
                  <a:cubicBezTo>
                    <a:pt x="64" y="64"/>
                    <a:pt x="56" y="67"/>
                    <a:pt x="47" y="61"/>
                  </a:cubicBezTo>
                  <a:cubicBezTo>
                    <a:pt x="39" y="56"/>
                    <a:pt x="34" y="43"/>
                    <a:pt x="38" y="33"/>
                  </a:cubicBezTo>
                  <a:cubicBezTo>
                    <a:pt x="42" y="22"/>
                    <a:pt x="47" y="12"/>
                    <a:pt x="53" y="0"/>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55" name="Freeform 19"/>
            <p:cNvSpPr/>
            <p:nvPr/>
          </p:nvSpPr>
          <p:spPr bwMode="auto">
            <a:xfrm>
              <a:off x="14335565" y="1829379"/>
              <a:ext cx="601598" cy="319925"/>
            </a:xfrm>
            <a:custGeom>
              <a:avLst/>
              <a:gdLst>
                <a:gd name="T0" fmla="*/ 99 w 149"/>
                <a:gd name="T1" fmla="*/ 44 h 80"/>
                <a:gd name="T2" fmla="*/ 117 w 149"/>
                <a:gd name="T3" fmla="*/ 17 h 80"/>
                <a:gd name="T4" fmla="*/ 125 w 149"/>
                <a:gd name="T5" fmla="*/ 3 h 80"/>
                <a:gd name="T6" fmla="*/ 139 w 149"/>
                <a:gd name="T7" fmla="*/ 10 h 80"/>
                <a:gd name="T8" fmla="*/ 142 w 149"/>
                <a:gd name="T9" fmla="*/ 17 h 80"/>
                <a:gd name="T10" fmla="*/ 133 w 149"/>
                <a:gd name="T11" fmla="*/ 38 h 80"/>
                <a:gd name="T12" fmla="*/ 120 w 149"/>
                <a:gd name="T13" fmla="*/ 49 h 80"/>
                <a:gd name="T14" fmla="*/ 110 w 149"/>
                <a:gd name="T15" fmla="*/ 62 h 80"/>
                <a:gd name="T16" fmla="*/ 90 w 149"/>
                <a:gd name="T17" fmla="*/ 65 h 80"/>
                <a:gd name="T18" fmla="*/ 82 w 149"/>
                <a:gd name="T19" fmla="*/ 51 h 80"/>
                <a:gd name="T20" fmla="*/ 18 w 149"/>
                <a:gd name="T21" fmla="*/ 76 h 80"/>
                <a:gd name="T22" fmla="*/ 1 w 149"/>
                <a:gd name="T23" fmla="*/ 62 h 80"/>
                <a:gd name="T24" fmla="*/ 33 w 149"/>
                <a:gd name="T25" fmla="*/ 29 h 80"/>
                <a:gd name="T26" fmla="*/ 76 w 149"/>
                <a:gd name="T27" fmla="*/ 23 h 80"/>
                <a:gd name="T28" fmla="*/ 96 w 149"/>
                <a:gd name="T29" fmla="*/ 36 h 80"/>
                <a:gd name="T30" fmla="*/ 99 w 149"/>
                <a:gd name="T31" fmla="*/ 44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49" h="80">
                  <a:moveTo>
                    <a:pt x="99" y="44"/>
                  </a:moveTo>
                  <a:cubicBezTo>
                    <a:pt x="115" y="37"/>
                    <a:pt x="119" y="31"/>
                    <a:pt x="117" y="17"/>
                  </a:cubicBezTo>
                  <a:cubicBezTo>
                    <a:pt x="116" y="10"/>
                    <a:pt x="118" y="6"/>
                    <a:pt x="125" y="3"/>
                  </a:cubicBezTo>
                  <a:cubicBezTo>
                    <a:pt x="131" y="0"/>
                    <a:pt x="135" y="4"/>
                    <a:pt x="139" y="10"/>
                  </a:cubicBezTo>
                  <a:cubicBezTo>
                    <a:pt x="140" y="12"/>
                    <a:pt x="141" y="15"/>
                    <a:pt x="142" y="17"/>
                  </a:cubicBezTo>
                  <a:cubicBezTo>
                    <a:pt x="149" y="33"/>
                    <a:pt x="149" y="33"/>
                    <a:pt x="133" y="38"/>
                  </a:cubicBezTo>
                  <a:cubicBezTo>
                    <a:pt x="128" y="39"/>
                    <a:pt x="124" y="45"/>
                    <a:pt x="120" y="49"/>
                  </a:cubicBezTo>
                  <a:cubicBezTo>
                    <a:pt x="116" y="53"/>
                    <a:pt x="114" y="59"/>
                    <a:pt x="110" y="62"/>
                  </a:cubicBezTo>
                  <a:cubicBezTo>
                    <a:pt x="104" y="64"/>
                    <a:pt x="96" y="66"/>
                    <a:pt x="90" y="65"/>
                  </a:cubicBezTo>
                  <a:cubicBezTo>
                    <a:pt x="87" y="64"/>
                    <a:pt x="85" y="56"/>
                    <a:pt x="82" y="51"/>
                  </a:cubicBezTo>
                  <a:cubicBezTo>
                    <a:pt x="64" y="65"/>
                    <a:pt x="40" y="69"/>
                    <a:pt x="18" y="76"/>
                  </a:cubicBezTo>
                  <a:cubicBezTo>
                    <a:pt x="5" y="80"/>
                    <a:pt x="0" y="76"/>
                    <a:pt x="1" y="62"/>
                  </a:cubicBezTo>
                  <a:cubicBezTo>
                    <a:pt x="3" y="47"/>
                    <a:pt x="18" y="32"/>
                    <a:pt x="33" y="29"/>
                  </a:cubicBezTo>
                  <a:cubicBezTo>
                    <a:pt x="47" y="27"/>
                    <a:pt x="62" y="25"/>
                    <a:pt x="76" y="23"/>
                  </a:cubicBezTo>
                  <a:cubicBezTo>
                    <a:pt x="90" y="21"/>
                    <a:pt x="92" y="22"/>
                    <a:pt x="96" y="36"/>
                  </a:cubicBezTo>
                  <a:cubicBezTo>
                    <a:pt x="97" y="39"/>
                    <a:pt x="98" y="41"/>
                    <a:pt x="99" y="44"/>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56" name="Freeform 20"/>
            <p:cNvSpPr/>
            <p:nvPr/>
          </p:nvSpPr>
          <p:spPr bwMode="auto">
            <a:xfrm>
              <a:off x="9668846" y="4910387"/>
              <a:ext cx="483364" cy="632893"/>
            </a:xfrm>
            <a:custGeom>
              <a:avLst/>
              <a:gdLst>
                <a:gd name="T0" fmla="*/ 52 w 120"/>
                <a:gd name="T1" fmla="*/ 0 h 157"/>
                <a:gd name="T2" fmla="*/ 70 w 120"/>
                <a:gd name="T3" fmla="*/ 24 h 157"/>
                <a:gd name="T4" fmla="*/ 55 w 120"/>
                <a:gd name="T5" fmla="*/ 39 h 157"/>
                <a:gd name="T6" fmla="*/ 28 w 120"/>
                <a:gd name="T7" fmla="*/ 76 h 157"/>
                <a:gd name="T8" fmla="*/ 30 w 120"/>
                <a:gd name="T9" fmla="*/ 98 h 157"/>
                <a:gd name="T10" fmla="*/ 72 w 120"/>
                <a:gd name="T11" fmla="*/ 32 h 157"/>
                <a:gd name="T12" fmla="*/ 85 w 120"/>
                <a:gd name="T13" fmla="*/ 54 h 157"/>
                <a:gd name="T14" fmla="*/ 83 w 120"/>
                <a:gd name="T15" fmla="*/ 112 h 157"/>
                <a:gd name="T16" fmla="*/ 83 w 120"/>
                <a:gd name="T17" fmla="*/ 122 h 157"/>
                <a:gd name="T18" fmla="*/ 107 w 120"/>
                <a:gd name="T19" fmla="*/ 71 h 157"/>
                <a:gd name="T20" fmla="*/ 120 w 120"/>
                <a:gd name="T21" fmla="*/ 89 h 157"/>
                <a:gd name="T22" fmla="*/ 69 w 120"/>
                <a:gd name="T23" fmla="*/ 157 h 157"/>
                <a:gd name="T24" fmla="*/ 66 w 120"/>
                <a:gd name="T25" fmla="*/ 156 h 157"/>
                <a:gd name="T26" fmla="*/ 70 w 120"/>
                <a:gd name="T27" fmla="*/ 66 h 157"/>
                <a:gd name="T28" fmla="*/ 67 w 120"/>
                <a:gd name="T29" fmla="*/ 65 h 157"/>
                <a:gd name="T30" fmla="*/ 42 w 120"/>
                <a:gd name="T31" fmla="*/ 104 h 157"/>
                <a:gd name="T32" fmla="*/ 39 w 120"/>
                <a:gd name="T33" fmla="*/ 122 h 157"/>
                <a:gd name="T34" fmla="*/ 0 w 120"/>
                <a:gd name="T35" fmla="*/ 69 h 157"/>
                <a:gd name="T36" fmla="*/ 22 w 120"/>
                <a:gd name="T37" fmla="*/ 58 h 157"/>
                <a:gd name="T38" fmla="*/ 45 w 120"/>
                <a:gd name="T39" fmla="*/ 27 h 157"/>
                <a:gd name="T40" fmla="*/ 48 w 120"/>
                <a:gd name="T41" fmla="*/ 2 h 157"/>
                <a:gd name="T42" fmla="*/ 52 w 120"/>
                <a:gd name="T43" fmla="*/ 0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20" h="157">
                  <a:moveTo>
                    <a:pt x="52" y="0"/>
                  </a:moveTo>
                  <a:cubicBezTo>
                    <a:pt x="58" y="9"/>
                    <a:pt x="65" y="17"/>
                    <a:pt x="70" y="24"/>
                  </a:cubicBezTo>
                  <a:cubicBezTo>
                    <a:pt x="65" y="29"/>
                    <a:pt x="59" y="33"/>
                    <a:pt x="55" y="39"/>
                  </a:cubicBezTo>
                  <a:cubicBezTo>
                    <a:pt x="46" y="51"/>
                    <a:pt x="37" y="63"/>
                    <a:pt x="28" y="76"/>
                  </a:cubicBezTo>
                  <a:cubicBezTo>
                    <a:pt x="21" y="85"/>
                    <a:pt x="22" y="89"/>
                    <a:pt x="30" y="98"/>
                  </a:cubicBezTo>
                  <a:cubicBezTo>
                    <a:pt x="44" y="90"/>
                    <a:pt x="71" y="47"/>
                    <a:pt x="72" y="32"/>
                  </a:cubicBezTo>
                  <a:cubicBezTo>
                    <a:pt x="81" y="38"/>
                    <a:pt x="85" y="45"/>
                    <a:pt x="85" y="54"/>
                  </a:cubicBezTo>
                  <a:cubicBezTo>
                    <a:pt x="84" y="73"/>
                    <a:pt x="84" y="93"/>
                    <a:pt x="83" y="112"/>
                  </a:cubicBezTo>
                  <a:cubicBezTo>
                    <a:pt x="83" y="115"/>
                    <a:pt x="83" y="118"/>
                    <a:pt x="83" y="122"/>
                  </a:cubicBezTo>
                  <a:cubicBezTo>
                    <a:pt x="95" y="112"/>
                    <a:pt x="106" y="90"/>
                    <a:pt x="107" y="71"/>
                  </a:cubicBezTo>
                  <a:cubicBezTo>
                    <a:pt x="113" y="79"/>
                    <a:pt x="117" y="85"/>
                    <a:pt x="120" y="89"/>
                  </a:cubicBezTo>
                  <a:cubicBezTo>
                    <a:pt x="103" y="112"/>
                    <a:pt x="86" y="135"/>
                    <a:pt x="69" y="157"/>
                  </a:cubicBezTo>
                  <a:cubicBezTo>
                    <a:pt x="68" y="157"/>
                    <a:pt x="67" y="157"/>
                    <a:pt x="66" y="156"/>
                  </a:cubicBezTo>
                  <a:cubicBezTo>
                    <a:pt x="67" y="126"/>
                    <a:pt x="69" y="96"/>
                    <a:pt x="70" y="66"/>
                  </a:cubicBezTo>
                  <a:cubicBezTo>
                    <a:pt x="69" y="66"/>
                    <a:pt x="68" y="66"/>
                    <a:pt x="67" y="65"/>
                  </a:cubicBezTo>
                  <a:cubicBezTo>
                    <a:pt x="59" y="78"/>
                    <a:pt x="50" y="91"/>
                    <a:pt x="42" y="104"/>
                  </a:cubicBezTo>
                  <a:cubicBezTo>
                    <a:pt x="40" y="108"/>
                    <a:pt x="42" y="115"/>
                    <a:pt x="39" y="122"/>
                  </a:cubicBezTo>
                  <a:cubicBezTo>
                    <a:pt x="27" y="105"/>
                    <a:pt x="14" y="88"/>
                    <a:pt x="0" y="69"/>
                  </a:cubicBezTo>
                  <a:cubicBezTo>
                    <a:pt x="13" y="72"/>
                    <a:pt x="17" y="65"/>
                    <a:pt x="22" y="58"/>
                  </a:cubicBezTo>
                  <a:cubicBezTo>
                    <a:pt x="29" y="47"/>
                    <a:pt x="37" y="37"/>
                    <a:pt x="45" y="27"/>
                  </a:cubicBezTo>
                  <a:cubicBezTo>
                    <a:pt x="51" y="19"/>
                    <a:pt x="56" y="12"/>
                    <a:pt x="48" y="2"/>
                  </a:cubicBezTo>
                  <a:cubicBezTo>
                    <a:pt x="49" y="1"/>
                    <a:pt x="51" y="1"/>
                    <a:pt x="52" y="0"/>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57" name="Freeform 21"/>
            <p:cNvSpPr/>
            <p:nvPr/>
          </p:nvSpPr>
          <p:spPr bwMode="auto">
            <a:xfrm>
              <a:off x="11880496" y="281921"/>
              <a:ext cx="295583" cy="552912"/>
            </a:xfrm>
            <a:custGeom>
              <a:avLst/>
              <a:gdLst>
                <a:gd name="T0" fmla="*/ 61 w 73"/>
                <a:gd name="T1" fmla="*/ 76 h 138"/>
                <a:gd name="T2" fmla="*/ 70 w 73"/>
                <a:gd name="T3" fmla="*/ 70 h 138"/>
                <a:gd name="T4" fmla="*/ 72 w 73"/>
                <a:gd name="T5" fmla="*/ 71 h 138"/>
                <a:gd name="T6" fmla="*/ 67 w 73"/>
                <a:gd name="T7" fmla="*/ 84 h 138"/>
                <a:gd name="T8" fmla="*/ 63 w 73"/>
                <a:gd name="T9" fmla="*/ 110 h 138"/>
                <a:gd name="T10" fmla="*/ 57 w 73"/>
                <a:gd name="T11" fmla="*/ 138 h 138"/>
                <a:gd name="T12" fmla="*/ 47 w 73"/>
                <a:gd name="T13" fmla="*/ 118 h 138"/>
                <a:gd name="T14" fmla="*/ 36 w 73"/>
                <a:gd name="T15" fmla="*/ 116 h 138"/>
                <a:gd name="T16" fmla="*/ 19 w 73"/>
                <a:gd name="T17" fmla="*/ 128 h 138"/>
                <a:gd name="T18" fmla="*/ 31 w 73"/>
                <a:gd name="T19" fmla="*/ 88 h 138"/>
                <a:gd name="T20" fmla="*/ 37 w 73"/>
                <a:gd name="T21" fmla="*/ 99 h 138"/>
                <a:gd name="T22" fmla="*/ 45 w 73"/>
                <a:gd name="T23" fmla="*/ 89 h 138"/>
                <a:gd name="T24" fmla="*/ 36 w 73"/>
                <a:gd name="T25" fmla="*/ 77 h 138"/>
                <a:gd name="T26" fmla="*/ 10 w 73"/>
                <a:gd name="T27" fmla="*/ 79 h 138"/>
                <a:gd name="T28" fmla="*/ 3 w 73"/>
                <a:gd name="T29" fmla="*/ 70 h 138"/>
                <a:gd name="T30" fmla="*/ 10 w 73"/>
                <a:gd name="T31" fmla="*/ 57 h 138"/>
                <a:gd name="T32" fmla="*/ 48 w 73"/>
                <a:gd name="T33" fmla="*/ 8 h 138"/>
                <a:gd name="T34" fmla="*/ 69 w 73"/>
                <a:gd name="T35" fmla="*/ 9 h 138"/>
                <a:gd name="T36" fmla="*/ 64 w 73"/>
                <a:gd name="T37" fmla="*/ 19 h 138"/>
                <a:gd name="T38" fmla="*/ 23 w 73"/>
                <a:gd name="T39" fmla="*/ 61 h 138"/>
                <a:gd name="T40" fmla="*/ 49 w 73"/>
                <a:gd name="T41" fmla="*/ 56 h 138"/>
                <a:gd name="T42" fmla="*/ 73 w 73"/>
                <a:gd name="T43" fmla="*/ 56 h 138"/>
                <a:gd name="T44" fmla="*/ 59 w 73"/>
                <a:gd name="T45" fmla="*/ 74 h 138"/>
                <a:gd name="T46" fmla="*/ 61 w 73"/>
                <a:gd name="T47" fmla="*/ 76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73" h="138">
                  <a:moveTo>
                    <a:pt x="61" y="76"/>
                  </a:moveTo>
                  <a:cubicBezTo>
                    <a:pt x="64" y="74"/>
                    <a:pt x="67" y="72"/>
                    <a:pt x="70" y="70"/>
                  </a:cubicBezTo>
                  <a:cubicBezTo>
                    <a:pt x="71" y="71"/>
                    <a:pt x="71" y="71"/>
                    <a:pt x="72" y="71"/>
                  </a:cubicBezTo>
                  <a:cubicBezTo>
                    <a:pt x="70" y="76"/>
                    <a:pt x="69" y="80"/>
                    <a:pt x="67" y="84"/>
                  </a:cubicBezTo>
                  <a:cubicBezTo>
                    <a:pt x="61" y="92"/>
                    <a:pt x="60" y="100"/>
                    <a:pt x="63" y="110"/>
                  </a:cubicBezTo>
                  <a:cubicBezTo>
                    <a:pt x="66" y="123"/>
                    <a:pt x="65" y="126"/>
                    <a:pt x="57" y="138"/>
                  </a:cubicBezTo>
                  <a:cubicBezTo>
                    <a:pt x="53" y="131"/>
                    <a:pt x="50" y="125"/>
                    <a:pt x="47" y="118"/>
                  </a:cubicBezTo>
                  <a:cubicBezTo>
                    <a:pt x="44" y="113"/>
                    <a:pt x="41" y="112"/>
                    <a:pt x="36" y="116"/>
                  </a:cubicBezTo>
                  <a:cubicBezTo>
                    <a:pt x="30" y="120"/>
                    <a:pt x="24" y="124"/>
                    <a:pt x="19" y="128"/>
                  </a:cubicBezTo>
                  <a:cubicBezTo>
                    <a:pt x="4" y="112"/>
                    <a:pt x="8" y="100"/>
                    <a:pt x="31" y="88"/>
                  </a:cubicBezTo>
                  <a:cubicBezTo>
                    <a:pt x="33" y="91"/>
                    <a:pt x="34" y="94"/>
                    <a:pt x="37" y="99"/>
                  </a:cubicBezTo>
                  <a:cubicBezTo>
                    <a:pt x="40" y="95"/>
                    <a:pt x="44" y="93"/>
                    <a:pt x="45" y="89"/>
                  </a:cubicBezTo>
                  <a:cubicBezTo>
                    <a:pt x="48" y="82"/>
                    <a:pt x="44" y="76"/>
                    <a:pt x="36" y="77"/>
                  </a:cubicBezTo>
                  <a:cubicBezTo>
                    <a:pt x="27" y="77"/>
                    <a:pt x="18" y="78"/>
                    <a:pt x="10" y="79"/>
                  </a:cubicBezTo>
                  <a:cubicBezTo>
                    <a:pt x="2" y="80"/>
                    <a:pt x="0" y="76"/>
                    <a:pt x="3" y="70"/>
                  </a:cubicBezTo>
                  <a:cubicBezTo>
                    <a:pt x="4" y="65"/>
                    <a:pt x="7" y="61"/>
                    <a:pt x="10" y="57"/>
                  </a:cubicBezTo>
                  <a:cubicBezTo>
                    <a:pt x="23" y="40"/>
                    <a:pt x="36" y="24"/>
                    <a:pt x="48" y="8"/>
                  </a:cubicBezTo>
                  <a:cubicBezTo>
                    <a:pt x="55" y="0"/>
                    <a:pt x="65" y="0"/>
                    <a:pt x="69" y="9"/>
                  </a:cubicBezTo>
                  <a:cubicBezTo>
                    <a:pt x="70" y="12"/>
                    <a:pt x="66" y="16"/>
                    <a:pt x="64" y="19"/>
                  </a:cubicBezTo>
                  <a:cubicBezTo>
                    <a:pt x="51" y="33"/>
                    <a:pt x="38" y="46"/>
                    <a:pt x="23" y="61"/>
                  </a:cubicBezTo>
                  <a:cubicBezTo>
                    <a:pt x="35" y="64"/>
                    <a:pt x="43" y="63"/>
                    <a:pt x="49" y="56"/>
                  </a:cubicBezTo>
                  <a:cubicBezTo>
                    <a:pt x="60" y="45"/>
                    <a:pt x="60" y="45"/>
                    <a:pt x="73" y="56"/>
                  </a:cubicBezTo>
                  <a:cubicBezTo>
                    <a:pt x="69" y="62"/>
                    <a:pt x="64" y="68"/>
                    <a:pt x="59" y="74"/>
                  </a:cubicBezTo>
                  <a:cubicBezTo>
                    <a:pt x="60" y="75"/>
                    <a:pt x="60" y="75"/>
                    <a:pt x="61" y="76"/>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58" name="Freeform 22"/>
            <p:cNvSpPr/>
            <p:nvPr/>
          </p:nvSpPr>
          <p:spPr bwMode="auto">
            <a:xfrm>
              <a:off x="13765266" y="5501551"/>
              <a:ext cx="445112" cy="532047"/>
            </a:xfrm>
            <a:custGeom>
              <a:avLst/>
              <a:gdLst>
                <a:gd name="T0" fmla="*/ 71 w 111"/>
                <a:gd name="T1" fmla="*/ 0 h 132"/>
                <a:gd name="T2" fmla="*/ 76 w 111"/>
                <a:gd name="T3" fmla="*/ 22 h 132"/>
                <a:gd name="T4" fmla="*/ 94 w 111"/>
                <a:gd name="T5" fmla="*/ 66 h 132"/>
                <a:gd name="T6" fmla="*/ 110 w 111"/>
                <a:gd name="T7" fmla="*/ 78 h 132"/>
                <a:gd name="T8" fmla="*/ 111 w 111"/>
                <a:gd name="T9" fmla="*/ 81 h 132"/>
                <a:gd name="T10" fmla="*/ 85 w 111"/>
                <a:gd name="T11" fmla="*/ 101 h 132"/>
                <a:gd name="T12" fmla="*/ 83 w 111"/>
                <a:gd name="T13" fmla="*/ 100 h 132"/>
                <a:gd name="T14" fmla="*/ 82 w 111"/>
                <a:gd name="T15" fmla="*/ 72 h 132"/>
                <a:gd name="T16" fmla="*/ 62 w 111"/>
                <a:gd name="T17" fmla="*/ 26 h 132"/>
                <a:gd name="T18" fmla="*/ 54 w 111"/>
                <a:gd name="T19" fmla="*/ 21 h 132"/>
                <a:gd name="T20" fmla="*/ 54 w 111"/>
                <a:gd name="T21" fmla="*/ 29 h 132"/>
                <a:gd name="T22" fmla="*/ 58 w 111"/>
                <a:gd name="T23" fmla="*/ 47 h 132"/>
                <a:gd name="T24" fmla="*/ 51 w 111"/>
                <a:gd name="T25" fmla="*/ 41 h 132"/>
                <a:gd name="T26" fmla="*/ 23 w 111"/>
                <a:gd name="T27" fmla="*/ 46 h 132"/>
                <a:gd name="T28" fmla="*/ 19 w 111"/>
                <a:gd name="T29" fmla="*/ 84 h 132"/>
                <a:gd name="T30" fmla="*/ 32 w 111"/>
                <a:gd name="T31" fmla="*/ 109 h 132"/>
                <a:gd name="T32" fmla="*/ 61 w 111"/>
                <a:gd name="T33" fmla="*/ 109 h 132"/>
                <a:gd name="T34" fmla="*/ 76 w 111"/>
                <a:gd name="T35" fmla="*/ 85 h 132"/>
                <a:gd name="T36" fmla="*/ 77 w 111"/>
                <a:gd name="T37" fmla="*/ 91 h 132"/>
                <a:gd name="T38" fmla="*/ 50 w 111"/>
                <a:gd name="T39" fmla="*/ 128 h 132"/>
                <a:gd name="T40" fmla="*/ 19 w 111"/>
                <a:gd name="T41" fmla="*/ 119 h 132"/>
                <a:gd name="T42" fmla="*/ 5 w 111"/>
                <a:gd name="T43" fmla="*/ 61 h 132"/>
                <a:gd name="T44" fmla="*/ 24 w 111"/>
                <a:gd name="T45" fmla="*/ 33 h 132"/>
                <a:gd name="T46" fmla="*/ 68 w 111"/>
                <a:gd name="T47" fmla="*/ 2 h 132"/>
                <a:gd name="T48" fmla="*/ 71 w 111"/>
                <a:gd name="T49" fmla="*/ 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132">
                  <a:moveTo>
                    <a:pt x="71" y="0"/>
                  </a:moveTo>
                  <a:cubicBezTo>
                    <a:pt x="73" y="7"/>
                    <a:pt x="73" y="15"/>
                    <a:pt x="76" y="22"/>
                  </a:cubicBezTo>
                  <a:cubicBezTo>
                    <a:pt x="82" y="37"/>
                    <a:pt x="88" y="51"/>
                    <a:pt x="94" y="66"/>
                  </a:cubicBezTo>
                  <a:cubicBezTo>
                    <a:pt x="97" y="73"/>
                    <a:pt x="100" y="80"/>
                    <a:pt x="110" y="78"/>
                  </a:cubicBezTo>
                  <a:cubicBezTo>
                    <a:pt x="110" y="79"/>
                    <a:pt x="111" y="80"/>
                    <a:pt x="111" y="81"/>
                  </a:cubicBezTo>
                  <a:cubicBezTo>
                    <a:pt x="102" y="87"/>
                    <a:pt x="94" y="94"/>
                    <a:pt x="85" y="101"/>
                  </a:cubicBezTo>
                  <a:cubicBezTo>
                    <a:pt x="84" y="101"/>
                    <a:pt x="83" y="100"/>
                    <a:pt x="83" y="100"/>
                  </a:cubicBezTo>
                  <a:cubicBezTo>
                    <a:pt x="90" y="90"/>
                    <a:pt x="86" y="81"/>
                    <a:pt x="82" y="72"/>
                  </a:cubicBezTo>
                  <a:cubicBezTo>
                    <a:pt x="75" y="57"/>
                    <a:pt x="68" y="41"/>
                    <a:pt x="62" y="26"/>
                  </a:cubicBezTo>
                  <a:cubicBezTo>
                    <a:pt x="60" y="24"/>
                    <a:pt x="57" y="22"/>
                    <a:pt x="54" y="21"/>
                  </a:cubicBezTo>
                  <a:cubicBezTo>
                    <a:pt x="54" y="23"/>
                    <a:pt x="54" y="26"/>
                    <a:pt x="54" y="29"/>
                  </a:cubicBezTo>
                  <a:cubicBezTo>
                    <a:pt x="56" y="35"/>
                    <a:pt x="58" y="40"/>
                    <a:pt x="58" y="47"/>
                  </a:cubicBezTo>
                  <a:cubicBezTo>
                    <a:pt x="56" y="45"/>
                    <a:pt x="54" y="43"/>
                    <a:pt x="51" y="41"/>
                  </a:cubicBezTo>
                  <a:cubicBezTo>
                    <a:pt x="40" y="32"/>
                    <a:pt x="31" y="33"/>
                    <a:pt x="23" y="46"/>
                  </a:cubicBezTo>
                  <a:cubicBezTo>
                    <a:pt x="15" y="58"/>
                    <a:pt x="14" y="71"/>
                    <a:pt x="19" y="84"/>
                  </a:cubicBezTo>
                  <a:cubicBezTo>
                    <a:pt x="22" y="92"/>
                    <a:pt x="27" y="101"/>
                    <a:pt x="32" y="109"/>
                  </a:cubicBezTo>
                  <a:cubicBezTo>
                    <a:pt x="40" y="120"/>
                    <a:pt x="52" y="120"/>
                    <a:pt x="61" y="109"/>
                  </a:cubicBezTo>
                  <a:cubicBezTo>
                    <a:pt x="66" y="102"/>
                    <a:pt x="70" y="94"/>
                    <a:pt x="76" y="85"/>
                  </a:cubicBezTo>
                  <a:cubicBezTo>
                    <a:pt x="76" y="89"/>
                    <a:pt x="77" y="90"/>
                    <a:pt x="77" y="91"/>
                  </a:cubicBezTo>
                  <a:cubicBezTo>
                    <a:pt x="77" y="105"/>
                    <a:pt x="63" y="123"/>
                    <a:pt x="50" y="128"/>
                  </a:cubicBezTo>
                  <a:cubicBezTo>
                    <a:pt x="39" y="132"/>
                    <a:pt x="27" y="129"/>
                    <a:pt x="19" y="119"/>
                  </a:cubicBezTo>
                  <a:cubicBezTo>
                    <a:pt x="6" y="102"/>
                    <a:pt x="0" y="83"/>
                    <a:pt x="5" y="61"/>
                  </a:cubicBezTo>
                  <a:cubicBezTo>
                    <a:pt x="8" y="49"/>
                    <a:pt x="14" y="40"/>
                    <a:pt x="24" y="33"/>
                  </a:cubicBezTo>
                  <a:cubicBezTo>
                    <a:pt x="39" y="23"/>
                    <a:pt x="53" y="12"/>
                    <a:pt x="68" y="2"/>
                  </a:cubicBezTo>
                  <a:cubicBezTo>
                    <a:pt x="69" y="1"/>
                    <a:pt x="71" y="0"/>
                    <a:pt x="71" y="0"/>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59" name="Freeform 23"/>
            <p:cNvSpPr/>
            <p:nvPr/>
          </p:nvSpPr>
          <p:spPr bwMode="auto">
            <a:xfrm>
              <a:off x="13438387" y="1019137"/>
              <a:ext cx="410337" cy="399904"/>
            </a:xfrm>
            <a:custGeom>
              <a:avLst/>
              <a:gdLst>
                <a:gd name="T0" fmla="*/ 75 w 102"/>
                <a:gd name="T1" fmla="*/ 68 h 99"/>
                <a:gd name="T2" fmla="*/ 95 w 102"/>
                <a:gd name="T3" fmla="*/ 91 h 99"/>
                <a:gd name="T4" fmla="*/ 74 w 102"/>
                <a:gd name="T5" fmla="*/ 85 h 99"/>
                <a:gd name="T6" fmla="*/ 56 w 102"/>
                <a:gd name="T7" fmla="*/ 85 h 99"/>
                <a:gd name="T8" fmla="*/ 12 w 102"/>
                <a:gd name="T9" fmla="*/ 76 h 99"/>
                <a:gd name="T10" fmla="*/ 0 w 102"/>
                <a:gd name="T11" fmla="*/ 55 h 99"/>
                <a:gd name="T12" fmla="*/ 2 w 102"/>
                <a:gd name="T13" fmla="*/ 53 h 99"/>
                <a:gd name="T14" fmla="*/ 10 w 102"/>
                <a:gd name="T15" fmla="*/ 57 h 99"/>
                <a:gd name="T16" fmla="*/ 29 w 102"/>
                <a:gd name="T17" fmla="*/ 75 h 99"/>
                <a:gd name="T18" fmla="*/ 52 w 102"/>
                <a:gd name="T19" fmla="*/ 71 h 99"/>
                <a:gd name="T20" fmla="*/ 21 w 102"/>
                <a:gd name="T21" fmla="*/ 50 h 99"/>
                <a:gd name="T22" fmla="*/ 10 w 102"/>
                <a:gd name="T23" fmla="*/ 41 h 99"/>
                <a:gd name="T24" fmla="*/ 13 w 102"/>
                <a:gd name="T25" fmla="*/ 24 h 99"/>
                <a:gd name="T26" fmla="*/ 22 w 102"/>
                <a:gd name="T27" fmla="*/ 27 h 99"/>
                <a:gd name="T28" fmla="*/ 52 w 102"/>
                <a:gd name="T29" fmla="*/ 58 h 99"/>
                <a:gd name="T30" fmla="*/ 60 w 102"/>
                <a:gd name="T31" fmla="*/ 57 h 99"/>
                <a:gd name="T32" fmla="*/ 61 w 102"/>
                <a:gd name="T33" fmla="*/ 52 h 99"/>
                <a:gd name="T34" fmla="*/ 72 w 102"/>
                <a:gd name="T35" fmla="*/ 35 h 99"/>
                <a:gd name="T36" fmla="*/ 80 w 102"/>
                <a:gd name="T37" fmla="*/ 28 h 99"/>
                <a:gd name="T38" fmla="*/ 72 w 102"/>
                <a:gd name="T39" fmla="*/ 19 h 99"/>
                <a:gd name="T40" fmla="*/ 57 w 102"/>
                <a:gd name="T41" fmla="*/ 13 h 99"/>
                <a:gd name="T42" fmla="*/ 67 w 102"/>
                <a:gd name="T43" fmla="*/ 5 h 99"/>
                <a:gd name="T44" fmla="*/ 102 w 102"/>
                <a:gd name="T45" fmla="*/ 24 h 99"/>
                <a:gd name="T46" fmla="*/ 96 w 102"/>
                <a:gd name="T47" fmla="*/ 36 h 99"/>
                <a:gd name="T48" fmla="*/ 75 w 102"/>
                <a:gd name="T49" fmla="*/ 6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2" h="99">
                  <a:moveTo>
                    <a:pt x="75" y="68"/>
                  </a:moveTo>
                  <a:cubicBezTo>
                    <a:pt x="82" y="74"/>
                    <a:pt x="94" y="77"/>
                    <a:pt x="95" y="91"/>
                  </a:cubicBezTo>
                  <a:cubicBezTo>
                    <a:pt x="86" y="94"/>
                    <a:pt x="79" y="91"/>
                    <a:pt x="74" y="85"/>
                  </a:cubicBezTo>
                  <a:cubicBezTo>
                    <a:pt x="67" y="80"/>
                    <a:pt x="62" y="80"/>
                    <a:pt x="56" y="85"/>
                  </a:cubicBezTo>
                  <a:cubicBezTo>
                    <a:pt x="37" y="99"/>
                    <a:pt x="24" y="96"/>
                    <a:pt x="12" y="76"/>
                  </a:cubicBezTo>
                  <a:cubicBezTo>
                    <a:pt x="8" y="69"/>
                    <a:pt x="4" y="62"/>
                    <a:pt x="0" y="55"/>
                  </a:cubicBezTo>
                  <a:cubicBezTo>
                    <a:pt x="1" y="54"/>
                    <a:pt x="2" y="54"/>
                    <a:pt x="2" y="53"/>
                  </a:cubicBezTo>
                  <a:cubicBezTo>
                    <a:pt x="5" y="54"/>
                    <a:pt x="8" y="55"/>
                    <a:pt x="10" y="57"/>
                  </a:cubicBezTo>
                  <a:cubicBezTo>
                    <a:pt x="17" y="63"/>
                    <a:pt x="23" y="69"/>
                    <a:pt x="29" y="75"/>
                  </a:cubicBezTo>
                  <a:cubicBezTo>
                    <a:pt x="39" y="83"/>
                    <a:pt x="43" y="83"/>
                    <a:pt x="52" y="71"/>
                  </a:cubicBezTo>
                  <a:cubicBezTo>
                    <a:pt x="42" y="64"/>
                    <a:pt x="32" y="57"/>
                    <a:pt x="21" y="50"/>
                  </a:cubicBezTo>
                  <a:cubicBezTo>
                    <a:pt x="17" y="47"/>
                    <a:pt x="13" y="44"/>
                    <a:pt x="10" y="41"/>
                  </a:cubicBezTo>
                  <a:cubicBezTo>
                    <a:pt x="4" y="34"/>
                    <a:pt x="5" y="29"/>
                    <a:pt x="13" y="24"/>
                  </a:cubicBezTo>
                  <a:cubicBezTo>
                    <a:pt x="17" y="22"/>
                    <a:pt x="20" y="22"/>
                    <a:pt x="22" y="27"/>
                  </a:cubicBezTo>
                  <a:cubicBezTo>
                    <a:pt x="27" y="42"/>
                    <a:pt x="41" y="48"/>
                    <a:pt x="52" y="58"/>
                  </a:cubicBezTo>
                  <a:cubicBezTo>
                    <a:pt x="54" y="59"/>
                    <a:pt x="58" y="58"/>
                    <a:pt x="60" y="57"/>
                  </a:cubicBezTo>
                  <a:cubicBezTo>
                    <a:pt x="61" y="57"/>
                    <a:pt x="62" y="53"/>
                    <a:pt x="61" y="52"/>
                  </a:cubicBezTo>
                  <a:cubicBezTo>
                    <a:pt x="59" y="42"/>
                    <a:pt x="64" y="38"/>
                    <a:pt x="72" y="35"/>
                  </a:cubicBezTo>
                  <a:cubicBezTo>
                    <a:pt x="75" y="33"/>
                    <a:pt x="78" y="30"/>
                    <a:pt x="80" y="28"/>
                  </a:cubicBezTo>
                  <a:cubicBezTo>
                    <a:pt x="78" y="25"/>
                    <a:pt x="76" y="21"/>
                    <a:pt x="72" y="19"/>
                  </a:cubicBezTo>
                  <a:cubicBezTo>
                    <a:pt x="69" y="17"/>
                    <a:pt x="64" y="16"/>
                    <a:pt x="57" y="13"/>
                  </a:cubicBezTo>
                  <a:cubicBezTo>
                    <a:pt x="61" y="9"/>
                    <a:pt x="64" y="6"/>
                    <a:pt x="67" y="5"/>
                  </a:cubicBezTo>
                  <a:cubicBezTo>
                    <a:pt x="78" y="0"/>
                    <a:pt x="101" y="12"/>
                    <a:pt x="102" y="24"/>
                  </a:cubicBezTo>
                  <a:cubicBezTo>
                    <a:pt x="102" y="28"/>
                    <a:pt x="100" y="34"/>
                    <a:pt x="96" y="36"/>
                  </a:cubicBezTo>
                  <a:cubicBezTo>
                    <a:pt x="84" y="42"/>
                    <a:pt x="75" y="52"/>
                    <a:pt x="75" y="68"/>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60" name="Freeform 24"/>
            <p:cNvSpPr/>
            <p:nvPr/>
          </p:nvSpPr>
          <p:spPr bwMode="auto">
            <a:xfrm>
              <a:off x="9449767" y="4597418"/>
              <a:ext cx="424247" cy="535525"/>
            </a:xfrm>
            <a:custGeom>
              <a:avLst/>
              <a:gdLst>
                <a:gd name="T0" fmla="*/ 54 w 105"/>
                <a:gd name="T1" fmla="*/ 0 h 133"/>
                <a:gd name="T2" fmla="*/ 61 w 105"/>
                <a:gd name="T3" fmla="*/ 3 h 133"/>
                <a:gd name="T4" fmla="*/ 75 w 105"/>
                <a:gd name="T5" fmla="*/ 27 h 133"/>
                <a:gd name="T6" fmla="*/ 47 w 105"/>
                <a:gd name="T7" fmla="*/ 47 h 133"/>
                <a:gd name="T8" fmla="*/ 66 w 105"/>
                <a:gd name="T9" fmla="*/ 79 h 133"/>
                <a:gd name="T10" fmla="*/ 83 w 105"/>
                <a:gd name="T11" fmla="*/ 44 h 133"/>
                <a:gd name="T12" fmla="*/ 85 w 105"/>
                <a:gd name="T13" fmla="*/ 44 h 133"/>
                <a:gd name="T14" fmla="*/ 105 w 105"/>
                <a:gd name="T15" fmla="*/ 75 h 133"/>
                <a:gd name="T16" fmla="*/ 103 w 105"/>
                <a:gd name="T17" fmla="*/ 77 h 133"/>
                <a:gd name="T18" fmla="*/ 93 w 105"/>
                <a:gd name="T19" fmla="*/ 72 h 133"/>
                <a:gd name="T20" fmla="*/ 46 w 105"/>
                <a:gd name="T21" fmla="*/ 133 h 133"/>
                <a:gd name="T22" fmla="*/ 27 w 105"/>
                <a:gd name="T23" fmla="*/ 102 h 133"/>
                <a:gd name="T24" fmla="*/ 46 w 105"/>
                <a:gd name="T25" fmla="*/ 102 h 133"/>
                <a:gd name="T26" fmla="*/ 57 w 105"/>
                <a:gd name="T27" fmla="*/ 87 h 133"/>
                <a:gd name="T28" fmla="*/ 56 w 105"/>
                <a:gd name="T29" fmla="*/ 81 h 133"/>
                <a:gd name="T30" fmla="*/ 42 w 105"/>
                <a:gd name="T31" fmla="*/ 54 h 133"/>
                <a:gd name="T32" fmla="*/ 19 w 105"/>
                <a:gd name="T33" fmla="*/ 88 h 133"/>
                <a:gd name="T34" fmla="*/ 0 w 105"/>
                <a:gd name="T35" fmla="*/ 57 h 133"/>
                <a:gd name="T36" fmla="*/ 13 w 105"/>
                <a:gd name="T37" fmla="*/ 62 h 133"/>
                <a:gd name="T38" fmla="*/ 54 w 105"/>
                <a:gd name="T39" fmla="*/ 17 h 133"/>
                <a:gd name="T40" fmla="*/ 54 w 105"/>
                <a:gd name="T41" fmla="*/ 0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5" h="133">
                  <a:moveTo>
                    <a:pt x="54" y="0"/>
                  </a:moveTo>
                  <a:cubicBezTo>
                    <a:pt x="56" y="1"/>
                    <a:pt x="60" y="1"/>
                    <a:pt x="61" y="3"/>
                  </a:cubicBezTo>
                  <a:cubicBezTo>
                    <a:pt x="66" y="10"/>
                    <a:pt x="70" y="18"/>
                    <a:pt x="75" y="27"/>
                  </a:cubicBezTo>
                  <a:cubicBezTo>
                    <a:pt x="59" y="26"/>
                    <a:pt x="57" y="41"/>
                    <a:pt x="47" y="47"/>
                  </a:cubicBezTo>
                  <a:cubicBezTo>
                    <a:pt x="53" y="58"/>
                    <a:pt x="59" y="68"/>
                    <a:pt x="66" y="79"/>
                  </a:cubicBezTo>
                  <a:cubicBezTo>
                    <a:pt x="75" y="68"/>
                    <a:pt x="89" y="62"/>
                    <a:pt x="83" y="44"/>
                  </a:cubicBezTo>
                  <a:cubicBezTo>
                    <a:pt x="83" y="44"/>
                    <a:pt x="84" y="44"/>
                    <a:pt x="85" y="44"/>
                  </a:cubicBezTo>
                  <a:cubicBezTo>
                    <a:pt x="92" y="54"/>
                    <a:pt x="98" y="65"/>
                    <a:pt x="105" y="75"/>
                  </a:cubicBezTo>
                  <a:cubicBezTo>
                    <a:pt x="104" y="76"/>
                    <a:pt x="104" y="76"/>
                    <a:pt x="103" y="77"/>
                  </a:cubicBezTo>
                  <a:cubicBezTo>
                    <a:pt x="100" y="75"/>
                    <a:pt x="97" y="74"/>
                    <a:pt x="93" y="72"/>
                  </a:cubicBezTo>
                  <a:cubicBezTo>
                    <a:pt x="78" y="92"/>
                    <a:pt x="55" y="106"/>
                    <a:pt x="46" y="133"/>
                  </a:cubicBezTo>
                  <a:cubicBezTo>
                    <a:pt x="40" y="123"/>
                    <a:pt x="34" y="114"/>
                    <a:pt x="27" y="102"/>
                  </a:cubicBezTo>
                  <a:cubicBezTo>
                    <a:pt x="35" y="105"/>
                    <a:pt x="41" y="109"/>
                    <a:pt x="46" y="102"/>
                  </a:cubicBezTo>
                  <a:cubicBezTo>
                    <a:pt x="49" y="97"/>
                    <a:pt x="53" y="92"/>
                    <a:pt x="57" y="87"/>
                  </a:cubicBezTo>
                  <a:cubicBezTo>
                    <a:pt x="58" y="86"/>
                    <a:pt x="57" y="83"/>
                    <a:pt x="56" y="81"/>
                  </a:cubicBezTo>
                  <a:cubicBezTo>
                    <a:pt x="52" y="72"/>
                    <a:pt x="47" y="64"/>
                    <a:pt x="42" y="54"/>
                  </a:cubicBezTo>
                  <a:cubicBezTo>
                    <a:pt x="32" y="65"/>
                    <a:pt x="19" y="71"/>
                    <a:pt x="19" y="88"/>
                  </a:cubicBezTo>
                  <a:cubicBezTo>
                    <a:pt x="13" y="79"/>
                    <a:pt x="8" y="69"/>
                    <a:pt x="0" y="57"/>
                  </a:cubicBezTo>
                  <a:cubicBezTo>
                    <a:pt x="6" y="59"/>
                    <a:pt x="9" y="60"/>
                    <a:pt x="13" y="62"/>
                  </a:cubicBezTo>
                  <a:cubicBezTo>
                    <a:pt x="26" y="47"/>
                    <a:pt x="40" y="32"/>
                    <a:pt x="54" y="17"/>
                  </a:cubicBezTo>
                  <a:cubicBezTo>
                    <a:pt x="58" y="12"/>
                    <a:pt x="58" y="6"/>
                    <a:pt x="54" y="0"/>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61" name="Freeform 25"/>
            <p:cNvSpPr/>
            <p:nvPr/>
          </p:nvSpPr>
          <p:spPr bwMode="auto">
            <a:xfrm>
              <a:off x="13598350" y="876561"/>
              <a:ext cx="584209" cy="306015"/>
            </a:xfrm>
            <a:custGeom>
              <a:avLst/>
              <a:gdLst>
                <a:gd name="T0" fmla="*/ 133 w 145"/>
                <a:gd name="T1" fmla="*/ 1 h 76"/>
                <a:gd name="T2" fmla="*/ 143 w 145"/>
                <a:gd name="T3" fmla="*/ 17 h 76"/>
                <a:gd name="T4" fmla="*/ 131 w 145"/>
                <a:gd name="T5" fmla="*/ 32 h 76"/>
                <a:gd name="T6" fmla="*/ 118 w 145"/>
                <a:gd name="T7" fmla="*/ 31 h 76"/>
                <a:gd name="T8" fmla="*/ 104 w 145"/>
                <a:gd name="T9" fmla="*/ 29 h 76"/>
                <a:gd name="T10" fmla="*/ 101 w 145"/>
                <a:gd name="T11" fmla="*/ 51 h 76"/>
                <a:gd name="T12" fmla="*/ 86 w 145"/>
                <a:gd name="T13" fmla="*/ 70 h 76"/>
                <a:gd name="T14" fmla="*/ 67 w 145"/>
                <a:gd name="T15" fmla="*/ 64 h 76"/>
                <a:gd name="T16" fmla="*/ 69 w 145"/>
                <a:gd name="T17" fmla="*/ 62 h 76"/>
                <a:gd name="T18" fmla="*/ 88 w 145"/>
                <a:gd name="T19" fmla="*/ 45 h 76"/>
                <a:gd name="T20" fmla="*/ 78 w 145"/>
                <a:gd name="T21" fmla="*/ 27 h 76"/>
                <a:gd name="T22" fmla="*/ 28 w 145"/>
                <a:gd name="T23" fmla="*/ 32 h 76"/>
                <a:gd name="T24" fmla="*/ 11 w 145"/>
                <a:gd name="T25" fmla="*/ 40 h 76"/>
                <a:gd name="T26" fmla="*/ 3 w 145"/>
                <a:gd name="T27" fmla="*/ 31 h 76"/>
                <a:gd name="T28" fmla="*/ 29 w 145"/>
                <a:gd name="T29" fmla="*/ 2 h 76"/>
                <a:gd name="T30" fmla="*/ 42 w 145"/>
                <a:gd name="T31" fmla="*/ 6 h 76"/>
                <a:gd name="T32" fmla="*/ 49 w 145"/>
                <a:gd name="T33" fmla="*/ 10 h 76"/>
                <a:gd name="T34" fmla="*/ 108 w 145"/>
                <a:gd name="T35" fmla="*/ 16 h 76"/>
                <a:gd name="T36" fmla="*/ 133 w 145"/>
                <a:gd name="T37" fmla="*/ 1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5" h="76">
                  <a:moveTo>
                    <a:pt x="133" y="1"/>
                  </a:moveTo>
                  <a:cubicBezTo>
                    <a:pt x="137" y="8"/>
                    <a:pt x="141" y="12"/>
                    <a:pt x="143" y="17"/>
                  </a:cubicBezTo>
                  <a:cubicBezTo>
                    <a:pt x="145" y="26"/>
                    <a:pt x="140" y="32"/>
                    <a:pt x="131" y="32"/>
                  </a:cubicBezTo>
                  <a:cubicBezTo>
                    <a:pt x="126" y="32"/>
                    <a:pt x="122" y="31"/>
                    <a:pt x="118" y="31"/>
                  </a:cubicBezTo>
                  <a:cubicBezTo>
                    <a:pt x="113" y="30"/>
                    <a:pt x="109" y="30"/>
                    <a:pt x="104" y="29"/>
                  </a:cubicBezTo>
                  <a:cubicBezTo>
                    <a:pt x="103" y="37"/>
                    <a:pt x="104" y="45"/>
                    <a:pt x="101" y="51"/>
                  </a:cubicBezTo>
                  <a:cubicBezTo>
                    <a:pt x="98" y="58"/>
                    <a:pt x="93" y="65"/>
                    <a:pt x="86" y="70"/>
                  </a:cubicBezTo>
                  <a:cubicBezTo>
                    <a:pt x="79" y="76"/>
                    <a:pt x="73" y="73"/>
                    <a:pt x="67" y="64"/>
                  </a:cubicBezTo>
                  <a:cubicBezTo>
                    <a:pt x="68" y="63"/>
                    <a:pt x="69" y="62"/>
                    <a:pt x="69" y="62"/>
                  </a:cubicBezTo>
                  <a:cubicBezTo>
                    <a:pt x="83" y="64"/>
                    <a:pt x="86" y="56"/>
                    <a:pt x="88" y="45"/>
                  </a:cubicBezTo>
                  <a:cubicBezTo>
                    <a:pt x="90" y="34"/>
                    <a:pt x="89" y="31"/>
                    <a:pt x="78" y="27"/>
                  </a:cubicBezTo>
                  <a:cubicBezTo>
                    <a:pt x="61" y="21"/>
                    <a:pt x="44" y="22"/>
                    <a:pt x="28" y="32"/>
                  </a:cubicBezTo>
                  <a:cubicBezTo>
                    <a:pt x="23" y="35"/>
                    <a:pt x="17" y="38"/>
                    <a:pt x="11" y="40"/>
                  </a:cubicBezTo>
                  <a:cubicBezTo>
                    <a:pt x="4" y="42"/>
                    <a:pt x="0" y="37"/>
                    <a:pt x="3" y="31"/>
                  </a:cubicBezTo>
                  <a:cubicBezTo>
                    <a:pt x="9" y="20"/>
                    <a:pt x="16" y="8"/>
                    <a:pt x="29" y="2"/>
                  </a:cubicBezTo>
                  <a:cubicBezTo>
                    <a:pt x="34" y="0"/>
                    <a:pt x="39" y="0"/>
                    <a:pt x="42" y="6"/>
                  </a:cubicBezTo>
                  <a:cubicBezTo>
                    <a:pt x="43" y="8"/>
                    <a:pt x="46" y="10"/>
                    <a:pt x="49" y="10"/>
                  </a:cubicBezTo>
                  <a:cubicBezTo>
                    <a:pt x="69" y="12"/>
                    <a:pt x="89" y="14"/>
                    <a:pt x="108" y="16"/>
                  </a:cubicBezTo>
                  <a:cubicBezTo>
                    <a:pt x="119" y="18"/>
                    <a:pt x="127" y="13"/>
                    <a:pt x="133" y="1"/>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62" name="Freeform 26"/>
            <p:cNvSpPr/>
            <p:nvPr/>
          </p:nvSpPr>
          <p:spPr bwMode="auto">
            <a:xfrm>
              <a:off x="12941113" y="6002303"/>
              <a:ext cx="333833" cy="455543"/>
            </a:xfrm>
            <a:custGeom>
              <a:avLst/>
              <a:gdLst>
                <a:gd name="T0" fmla="*/ 0 w 83"/>
                <a:gd name="T1" fmla="*/ 55 h 114"/>
                <a:gd name="T2" fmla="*/ 14 w 83"/>
                <a:gd name="T3" fmla="*/ 19 h 114"/>
                <a:gd name="T4" fmla="*/ 63 w 83"/>
                <a:gd name="T5" fmla="*/ 19 h 114"/>
                <a:gd name="T6" fmla="*/ 64 w 83"/>
                <a:gd name="T7" fmla="*/ 94 h 114"/>
                <a:gd name="T8" fmla="*/ 12 w 83"/>
                <a:gd name="T9" fmla="*/ 90 h 114"/>
                <a:gd name="T10" fmla="*/ 0 w 83"/>
                <a:gd name="T11" fmla="*/ 55 h 114"/>
                <a:gd name="T12" fmla="*/ 63 w 83"/>
                <a:gd name="T13" fmla="*/ 66 h 114"/>
                <a:gd name="T14" fmla="*/ 49 w 83"/>
                <a:gd name="T15" fmla="*/ 23 h 114"/>
                <a:gd name="T16" fmla="*/ 37 w 83"/>
                <a:gd name="T17" fmla="*/ 15 h 114"/>
                <a:gd name="T18" fmla="*/ 23 w 83"/>
                <a:gd name="T19" fmla="*/ 23 h 114"/>
                <a:gd name="T20" fmla="*/ 30 w 83"/>
                <a:gd name="T21" fmla="*/ 93 h 114"/>
                <a:gd name="T22" fmla="*/ 53 w 83"/>
                <a:gd name="T23" fmla="*/ 92 h 114"/>
                <a:gd name="T24" fmla="*/ 63 w 83"/>
                <a:gd name="T25" fmla="*/ 66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114">
                  <a:moveTo>
                    <a:pt x="0" y="55"/>
                  </a:moveTo>
                  <a:cubicBezTo>
                    <a:pt x="4" y="43"/>
                    <a:pt x="7" y="29"/>
                    <a:pt x="14" y="19"/>
                  </a:cubicBezTo>
                  <a:cubicBezTo>
                    <a:pt x="26" y="0"/>
                    <a:pt x="52" y="0"/>
                    <a:pt x="63" y="19"/>
                  </a:cubicBezTo>
                  <a:cubicBezTo>
                    <a:pt x="80" y="47"/>
                    <a:pt x="83" y="70"/>
                    <a:pt x="64" y="94"/>
                  </a:cubicBezTo>
                  <a:cubicBezTo>
                    <a:pt x="48" y="114"/>
                    <a:pt x="24" y="113"/>
                    <a:pt x="12" y="90"/>
                  </a:cubicBezTo>
                  <a:cubicBezTo>
                    <a:pt x="6" y="80"/>
                    <a:pt x="4" y="68"/>
                    <a:pt x="0" y="55"/>
                  </a:cubicBezTo>
                  <a:close/>
                  <a:moveTo>
                    <a:pt x="63" y="66"/>
                  </a:moveTo>
                  <a:cubicBezTo>
                    <a:pt x="58" y="51"/>
                    <a:pt x="55" y="36"/>
                    <a:pt x="49" y="23"/>
                  </a:cubicBezTo>
                  <a:cubicBezTo>
                    <a:pt x="48" y="19"/>
                    <a:pt x="41" y="15"/>
                    <a:pt x="37" y="15"/>
                  </a:cubicBezTo>
                  <a:cubicBezTo>
                    <a:pt x="32" y="15"/>
                    <a:pt x="26" y="19"/>
                    <a:pt x="23" y="23"/>
                  </a:cubicBezTo>
                  <a:cubicBezTo>
                    <a:pt x="12" y="40"/>
                    <a:pt x="17" y="77"/>
                    <a:pt x="30" y="93"/>
                  </a:cubicBezTo>
                  <a:cubicBezTo>
                    <a:pt x="37" y="101"/>
                    <a:pt x="47" y="101"/>
                    <a:pt x="53" y="92"/>
                  </a:cubicBezTo>
                  <a:cubicBezTo>
                    <a:pt x="57" y="84"/>
                    <a:pt x="59" y="75"/>
                    <a:pt x="63" y="66"/>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63" name="Freeform 27"/>
            <p:cNvSpPr/>
            <p:nvPr/>
          </p:nvSpPr>
          <p:spPr bwMode="auto">
            <a:xfrm>
              <a:off x="14283403" y="5035575"/>
              <a:ext cx="379042" cy="535525"/>
            </a:xfrm>
            <a:custGeom>
              <a:avLst/>
              <a:gdLst>
                <a:gd name="T0" fmla="*/ 35 w 94"/>
                <a:gd name="T1" fmla="*/ 21 h 133"/>
                <a:gd name="T2" fmla="*/ 56 w 94"/>
                <a:gd name="T3" fmla="*/ 0 h 133"/>
                <a:gd name="T4" fmla="*/ 61 w 94"/>
                <a:gd name="T5" fmla="*/ 26 h 133"/>
                <a:gd name="T6" fmla="*/ 88 w 94"/>
                <a:gd name="T7" fmla="*/ 70 h 133"/>
                <a:gd name="T8" fmla="*/ 94 w 94"/>
                <a:gd name="T9" fmla="*/ 84 h 133"/>
                <a:gd name="T10" fmla="*/ 24 w 94"/>
                <a:gd name="T11" fmla="*/ 66 h 133"/>
                <a:gd name="T12" fmla="*/ 62 w 94"/>
                <a:gd name="T13" fmla="*/ 115 h 133"/>
                <a:gd name="T14" fmla="*/ 47 w 94"/>
                <a:gd name="T15" fmla="*/ 133 h 133"/>
                <a:gd name="T16" fmla="*/ 12 w 94"/>
                <a:gd name="T17" fmla="*/ 66 h 133"/>
                <a:gd name="T18" fmla="*/ 0 w 94"/>
                <a:gd name="T19" fmla="*/ 60 h 133"/>
                <a:gd name="T20" fmla="*/ 26 w 94"/>
                <a:gd name="T21" fmla="*/ 49 h 133"/>
                <a:gd name="T22" fmla="*/ 71 w 94"/>
                <a:gd name="T23" fmla="*/ 58 h 133"/>
                <a:gd name="T24" fmla="*/ 47 w 94"/>
                <a:gd name="T25" fmla="*/ 21 h 133"/>
                <a:gd name="T26" fmla="*/ 35 w 94"/>
                <a:gd name="T27" fmla="*/ 21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4" h="133">
                  <a:moveTo>
                    <a:pt x="35" y="21"/>
                  </a:moveTo>
                  <a:cubicBezTo>
                    <a:pt x="39" y="11"/>
                    <a:pt x="47" y="5"/>
                    <a:pt x="56" y="0"/>
                  </a:cubicBezTo>
                  <a:cubicBezTo>
                    <a:pt x="51" y="10"/>
                    <a:pt x="56" y="18"/>
                    <a:pt x="61" y="26"/>
                  </a:cubicBezTo>
                  <a:cubicBezTo>
                    <a:pt x="70" y="40"/>
                    <a:pt x="79" y="55"/>
                    <a:pt x="88" y="70"/>
                  </a:cubicBezTo>
                  <a:cubicBezTo>
                    <a:pt x="90" y="73"/>
                    <a:pt x="91" y="77"/>
                    <a:pt x="94" y="84"/>
                  </a:cubicBezTo>
                  <a:cubicBezTo>
                    <a:pt x="69" y="77"/>
                    <a:pt x="47" y="71"/>
                    <a:pt x="24" y="66"/>
                  </a:cubicBezTo>
                  <a:cubicBezTo>
                    <a:pt x="36" y="82"/>
                    <a:pt x="40" y="106"/>
                    <a:pt x="62" y="115"/>
                  </a:cubicBezTo>
                  <a:cubicBezTo>
                    <a:pt x="57" y="121"/>
                    <a:pt x="52" y="127"/>
                    <a:pt x="47" y="133"/>
                  </a:cubicBezTo>
                  <a:cubicBezTo>
                    <a:pt x="44" y="106"/>
                    <a:pt x="24" y="88"/>
                    <a:pt x="12" y="66"/>
                  </a:cubicBezTo>
                  <a:cubicBezTo>
                    <a:pt x="11" y="63"/>
                    <a:pt x="4" y="62"/>
                    <a:pt x="0" y="60"/>
                  </a:cubicBezTo>
                  <a:cubicBezTo>
                    <a:pt x="8" y="46"/>
                    <a:pt x="11" y="45"/>
                    <a:pt x="26" y="49"/>
                  </a:cubicBezTo>
                  <a:cubicBezTo>
                    <a:pt x="41" y="52"/>
                    <a:pt x="55" y="56"/>
                    <a:pt x="71" y="58"/>
                  </a:cubicBezTo>
                  <a:cubicBezTo>
                    <a:pt x="63" y="46"/>
                    <a:pt x="55" y="33"/>
                    <a:pt x="47" y="21"/>
                  </a:cubicBezTo>
                  <a:cubicBezTo>
                    <a:pt x="46" y="20"/>
                    <a:pt x="40" y="21"/>
                    <a:pt x="35" y="21"/>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64" name="Freeform 28"/>
            <p:cNvSpPr/>
            <p:nvPr/>
          </p:nvSpPr>
          <p:spPr bwMode="auto">
            <a:xfrm>
              <a:off x="10364334" y="5602398"/>
              <a:ext cx="351222" cy="483363"/>
            </a:xfrm>
            <a:custGeom>
              <a:avLst/>
              <a:gdLst>
                <a:gd name="T0" fmla="*/ 52 w 87"/>
                <a:gd name="T1" fmla="*/ 18 h 120"/>
                <a:gd name="T2" fmla="*/ 46 w 87"/>
                <a:gd name="T3" fmla="*/ 35 h 120"/>
                <a:gd name="T4" fmla="*/ 45 w 87"/>
                <a:gd name="T5" fmla="*/ 51 h 120"/>
                <a:gd name="T6" fmla="*/ 68 w 87"/>
                <a:gd name="T7" fmla="*/ 56 h 120"/>
                <a:gd name="T8" fmla="*/ 72 w 87"/>
                <a:gd name="T9" fmla="*/ 55 h 120"/>
                <a:gd name="T10" fmla="*/ 60 w 87"/>
                <a:gd name="T11" fmla="*/ 83 h 120"/>
                <a:gd name="T12" fmla="*/ 58 w 87"/>
                <a:gd name="T13" fmla="*/ 84 h 120"/>
                <a:gd name="T14" fmla="*/ 38 w 87"/>
                <a:gd name="T15" fmla="*/ 56 h 120"/>
                <a:gd name="T16" fmla="*/ 28 w 87"/>
                <a:gd name="T17" fmla="*/ 84 h 120"/>
                <a:gd name="T18" fmla="*/ 53 w 87"/>
                <a:gd name="T19" fmla="*/ 102 h 120"/>
                <a:gd name="T20" fmla="*/ 66 w 87"/>
                <a:gd name="T21" fmla="*/ 97 h 120"/>
                <a:gd name="T22" fmla="*/ 68 w 87"/>
                <a:gd name="T23" fmla="*/ 99 h 120"/>
                <a:gd name="T24" fmla="*/ 55 w 87"/>
                <a:gd name="T25" fmla="*/ 120 h 120"/>
                <a:gd name="T26" fmla="*/ 0 w 87"/>
                <a:gd name="T27" fmla="*/ 83 h 120"/>
                <a:gd name="T28" fmla="*/ 17 w 87"/>
                <a:gd name="T29" fmla="*/ 70 h 120"/>
                <a:gd name="T30" fmla="*/ 35 w 87"/>
                <a:gd name="T31" fmla="*/ 21 h 120"/>
                <a:gd name="T32" fmla="*/ 38 w 87"/>
                <a:gd name="T33" fmla="*/ 0 h 120"/>
                <a:gd name="T34" fmla="*/ 42 w 87"/>
                <a:gd name="T35" fmla="*/ 1 h 120"/>
                <a:gd name="T36" fmla="*/ 81 w 87"/>
                <a:gd name="T37" fmla="*/ 29 h 120"/>
                <a:gd name="T38" fmla="*/ 77 w 87"/>
                <a:gd name="T39" fmla="*/ 53 h 120"/>
                <a:gd name="T40" fmla="*/ 52 w 87"/>
                <a:gd name="T41" fmla="*/ 18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87" h="120">
                  <a:moveTo>
                    <a:pt x="52" y="18"/>
                  </a:moveTo>
                  <a:cubicBezTo>
                    <a:pt x="50" y="24"/>
                    <a:pt x="47" y="30"/>
                    <a:pt x="46" y="35"/>
                  </a:cubicBezTo>
                  <a:cubicBezTo>
                    <a:pt x="44" y="40"/>
                    <a:pt x="38" y="45"/>
                    <a:pt x="45" y="51"/>
                  </a:cubicBezTo>
                  <a:cubicBezTo>
                    <a:pt x="52" y="57"/>
                    <a:pt x="59" y="61"/>
                    <a:pt x="68" y="56"/>
                  </a:cubicBezTo>
                  <a:cubicBezTo>
                    <a:pt x="68" y="56"/>
                    <a:pt x="69" y="56"/>
                    <a:pt x="72" y="55"/>
                  </a:cubicBezTo>
                  <a:cubicBezTo>
                    <a:pt x="68" y="65"/>
                    <a:pt x="64" y="74"/>
                    <a:pt x="60" y="83"/>
                  </a:cubicBezTo>
                  <a:cubicBezTo>
                    <a:pt x="60" y="84"/>
                    <a:pt x="59" y="84"/>
                    <a:pt x="58" y="84"/>
                  </a:cubicBezTo>
                  <a:cubicBezTo>
                    <a:pt x="60" y="68"/>
                    <a:pt x="49" y="63"/>
                    <a:pt x="38" y="56"/>
                  </a:cubicBezTo>
                  <a:cubicBezTo>
                    <a:pt x="34" y="66"/>
                    <a:pt x="30" y="75"/>
                    <a:pt x="28" y="84"/>
                  </a:cubicBezTo>
                  <a:cubicBezTo>
                    <a:pt x="25" y="95"/>
                    <a:pt x="40" y="105"/>
                    <a:pt x="53" y="102"/>
                  </a:cubicBezTo>
                  <a:cubicBezTo>
                    <a:pt x="58" y="101"/>
                    <a:pt x="62" y="99"/>
                    <a:pt x="66" y="97"/>
                  </a:cubicBezTo>
                  <a:cubicBezTo>
                    <a:pt x="67" y="98"/>
                    <a:pt x="68" y="98"/>
                    <a:pt x="68" y="99"/>
                  </a:cubicBezTo>
                  <a:cubicBezTo>
                    <a:pt x="64" y="106"/>
                    <a:pt x="60" y="112"/>
                    <a:pt x="55" y="120"/>
                  </a:cubicBezTo>
                  <a:cubicBezTo>
                    <a:pt x="37" y="108"/>
                    <a:pt x="20" y="97"/>
                    <a:pt x="0" y="83"/>
                  </a:cubicBezTo>
                  <a:cubicBezTo>
                    <a:pt x="12" y="83"/>
                    <a:pt x="15" y="77"/>
                    <a:pt x="17" y="70"/>
                  </a:cubicBezTo>
                  <a:cubicBezTo>
                    <a:pt x="23" y="53"/>
                    <a:pt x="30" y="38"/>
                    <a:pt x="35" y="21"/>
                  </a:cubicBezTo>
                  <a:cubicBezTo>
                    <a:pt x="38" y="15"/>
                    <a:pt x="37" y="7"/>
                    <a:pt x="38" y="0"/>
                  </a:cubicBezTo>
                  <a:cubicBezTo>
                    <a:pt x="38" y="0"/>
                    <a:pt x="40" y="0"/>
                    <a:pt x="42" y="1"/>
                  </a:cubicBezTo>
                  <a:cubicBezTo>
                    <a:pt x="55" y="11"/>
                    <a:pt x="68" y="20"/>
                    <a:pt x="81" y="29"/>
                  </a:cubicBezTo>
                  <a:cubicBezTo>
                    <a:pt x="87" y="33"/>
                    <a:pt x="86" y="41"/>
                    <a:pt x="77" y="53"/>
                  </a:cubicBezTo>
                  <a:cubicBezTo>
                    <a:pt x="78" y="34"/>
                    <a:pt x="67" y="26"/>
                    <a:pt x="52" y="18"/>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65" name="Freeform 29"/>
            <p:cNvSpPr/>
            <p:nvPr/>
          </p:nvSpPr>
          <p:spPr bwMode="auto">
            <a:xfrm>
              <a:off x="14078235" y="5292905"/>
              <a:ext cx="361653" cy="504227"/>
            </a:xfrm>
            <a:custGeom>
              <a:avLst/>
              <a:gdLst>
                <a:gd name="T0" fmla="*/ 33 w 90"/>
                <a:gd name="T1" fmla="*/ 64 h 125"/>
                <a:gd name="T2" fmla="*/ 50 w 90"/>
                <a:gd name="T3" fmla="*/ 31 h 125"/>
                <a:gd name="T4" fmla="*/ 54 w 90"/>
                <a:gd name="T5" fmla="*/ 30 h 125"/>
                <a:gd name="T6" fmla="*/ 68 w 90"/>
                <a:gd name="T7" fmla="*/ 57 h 125"/>
                <a:gd name="T8" fmla="*/ 51 w 90"/>
                <a:gd name="T9" fmla="*/ 59 h 125"/>
                <a:gd name="T10" fmla="*/ 46 w 90"/>
                <a:gd name="T11" fmla="*/ 85 h 125"/>
                <a:gd name="T12" fmla="*/ 54 w 90"/>
                <a:gd name="T13" fmla="*/ 100 h 125"/>
                <a:gd name="T14" fmla="*/ 78 w 90"/>
                <a:gd name="T15" fmla="*/ 58 h 125"/>
                <a:gd name="T16" fmla="*/ 84 w 90"/>
                <a:gd name="T17" fmla="*/ 82 h 125"/>
                <a:gd name="T18" fmla="*/ 42 w 90"/>
                <a:gd name="T19" fmla="*/ 125 h 125"/>
                <a:gd name="T20" fmla="*/ 0 w 90"/>
                <a:gd name="T21" fmla="*/ 44 h 125"/>
                <a:gd name="T22" fmla="*/ 46 w 90"/>
                <a:gd name="T23" fmla="*/ 0 h 125"/>
                <a:gd name="T24" fmla="*/ 56 w 90"/>
                <a:gd name="T25" fmla="*/ 19 h 125"/>
                <a:gd name="T26" fmla="*/ 24 w 90"/>
                <a:gd name="T27" fmla="*/ 34 h 125"/>
                <a:gd name="T28" fmla="*/ 33 w 90"/>
                <a:gd name="T29" fmla="*/ 64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 h="125">
                  <a:moveTo>
                    <a:pt x="33" y="64"/>
                  </a:moveTo>
                  <a:cubicBezTo>
                    <a:pt x="45" y="54"/>
                    <a:pt x="56" y="47"/>
                    <a:pt x="50" y="31"/>
                  </a:cubicBezTo>
                  <a:cubicBezTo>
                    <a:pt x="51" y="31"/>
                    <a:pt x="52" y="30"/>
                    <a:pt x="54" y="30"/>
                  </a:cubicBezTo>
                  <a:cubicBezTo>
                    <a:pt x="58" y="39"/>
                    <a:pt x="63" y="48"/>
                    <a:pt x="68" y="57"/>
                  </a:cubicBezTo>
                  <a:cubicBezTo>
                    <a:pt x="61" y="58"/>
                    <a:pt x="54" y="57"/>
                    <a:pt x="51" y="59"/>
                  </a:cubicBezTo>
                  <a:cubicBezTo>
                    <a:pt x="36" y="73"/>
                    <a:pt x="38" y="68"/>
                    <a:pt x="46" y="85"/>
                  </a:cubicBezTo>
                  <a:cubicBezTo>
                    <a:pt x="48" y="90"/>
                    <a:pt x="51" y="95"/>
                    <a:pt x="54" y="100"/>
                  </a:cubicBezTo>
                  <a:cubicBezTo>
                    <a:pt x="70" y="91"/>
                    <a:pt x="75" y="84"/>
                    <a:pt x="78" y="58"/>
                  </a:cubicBezTo>
                  <a:cubicBezTo>
                    <a:pt x="86" y="63"/>
                    <a:pt x="90" y="76"/>
                    <a:pt x="84" y="82"/>
                  </a:cubicBezTo>
                  <a:cubicBezTo>
                    <a:pt x="71" y="97"/>
                    <a:pt x="57" y="110"/>
                    <a:pt x="42" y="125"/>
                  </a:cubicBezTo>
                  <a:cubicBezTo>
                    <a:pt x="42" y="103"/>
                    <a:pt x="14" y="48"/>
                    <a:pt x="0" y="44"/>
                  </a:cubicBezTo>
                  <a:cubicBezTo>
                    <a:pt x="16" y="30"/>
                    <a:pt x="30" y="15"/>
                    <a:pt x="46" y="0"/>
                  </a:cubicBezTo>
                  <a:cubicBezTo>
                    <a:pt x="50" y="7"/>
                    <a:pt x="53" y="13"/>
                    <a:pt x="56" y="19"/>
                  </a:cubicBezTo>
                  <a:cubicBezTo>
                    <a:pt x="40" y="12"/>
                    <a:pt x="29" y="23"/>
                    <a:pt x="24" y="34"/>
                  </a:cubicBezTo>
                  <a:cubicBezTo>
                    <a:pt x="21" y="41"/>
                    <a:pt x="29" y="52"/>
                    <a:pt x="33" y="64"/>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66" name="Freeform 30"/>
            <p:cNvSpPr/>
            <p:nvPr/>
          </p:nvSpPr>
          <p:spPr bwMode="auto">
            <a:xfrm>
              <a:off x="13584440" y="5738017"/>
              <a:ext cx="246900" cy="445112"/>
            </a:xfrm>
            <a:custGeom>
              <a:avLst/>
              <a:gdLst>
                <a:gd name="T0" fmla="*/ 22 w 62"/>
                <a:gd name="T1" fmla="*/ 110 h 110"/>
                <a:gd name="T2" fmla="*/ 12 w 62"/>
                <a:gd name="T3" fmla="*/ 85 h 110"/>
                <a:gd name="T4" fmla="*/ 15 w 62"/>
                <a:gd name="T5" fmla="*/ 83 h 110"/>
                <a:gd name="T6" fmla="*/ 25 w 62"/>
                <a:gd name="T7" fmla="*/ 92 h 110"/>
                <a:gd name="T8" fmla="*/ 42 w 62"/>
                <a:gd name="T9" fmla="*/ 93 h 110"/>
                <a:gd name="T10" fmla="*/ 48 w 62"/>
                <a:gd name="T11" fmla="*/ 79 h 110"/>
                <a:gd name="T12" fmla="*/ 40 w 62"/>
                <a:gd name="T13" fmla="*/ 66 h 110"/>
                <a:gd name="T14" fmla="*/ 24 w 62"/>
                <a:gd name="T15" fmla="*/ 61 h 110"/>
                <a:gd name="T16" fmla="*/ 1 w 62"/>
                <a:gd name="T17" fmla="*/ 36 h 110"/>
                <a:gd name="T18" fmla="*/ 20 w 62"/>
                <a:gd name="T19" fmla="*/ 6 h 110"/>
                <a:gd name="T20" fmla="*/ 35 w 62"/>
                <a:gd name="T21" fmla="*/ 0 h 110"/>
                <a:gd name="T22" fmla="*/ 45 w 62"/>
                <a:gd name="T23" fmla="*/ 24 h 110"/>
                <a:gd name="T24" fmla="*/ 42 w 62"/>
                <a:gd name="T25" fmla="*/ 26 h 110"/>
                <a:gd name="T26" fmla="*/ 34 w 62"/>
                <a:gd name="T27" fmla="*/ 19 h 110"/>
                <a:gd name="T28" fmla="*/ 20 w 62"/>
                <a:gd name="T29" fmla="*/ 17 h 110"/>
                <a:gd name="T30" fmla="*/ 13 w 62"/>
                <a:gd name="T31" fmla="*/ 29 h 110"/>
                <a:gd name="T32" fmla="*/ 21 w 62"/>
                <a:gd name="T33" fmla="*/ 41 h 110"/>
                <a:gd name="T34" fmla="*/ 39 w 62"/>
                <a:gd name="T35" fmla="*/ 46 h 110"/>
                <a:gd name="T36" fmla="*/ 61 w 62"/>
                <a:gd name="T37" fmla="*/ 71 h 110"/>
                <a:gd name="T38" fmla="*/ 41 w 62"/>
                <a:gd name="T39" fmla="*/ 103 h 110"/>
                <a:gd name="T40" fmla="*/ 22 w 62"/>
                <a:gd name="T41" fmla="*/ 11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2" h="110">
                  <a:moveTo>
                    <a:pt x="22" y="110"/>
                  </a:moveTo>
                  <a:cubicBezTo>
                    <a:pt x="19" y="101"/>
                    <a:pt x="15" y="93"/>
                    <a:pt x="12" y="85"/>
                  </a:cubicBezTo>
                  <a:cubicBezTo>
                    <a:pt x="13" y="84"/>
                    <a:pt x="14" y="84"/>
                    <a:pt x="15" y="83"/>
                  </a:cubicBezTo>
                  <a:cubicBezTo>
                    <a:pt x="19" y="86"/>
                    <a:pt x="21" y="91"/>
                    <a:pt x="25" y="92"/>
                  </a:cubicBezTo>
                  <a:cubicBezTo>
                    <a:pt x="30" y="94"/>
                    <a:pt x="37" y="96"/>
                    <a:pt x="42" y="93"/>
                  </a:cubicBezTo>
                  <a:cubicBezTo>
                    <a:pt x="45" y="92"/>
                    <a:pt x="48" y="84"/>
                    <a:pt x="48" y="79"/>
                  </a:cubicBezTo>
                  <a:cubicBezTo>
                    <a:pt x="48" y="75"/>
                    <a:pt x="44" y="69"/>
                    <a:pt x="40" y="66"/>
                  </a:cubicBezTo>
                  <a:cubicBezTo>
                    <a:pt x="36" y="63"/>
                    <a:pt x="30" y="63"/>
                    <a:pt x="24" y="61"/>
                  </a:cubicBezTo>
                  <a:cubicBezTo>
                    <a:pt x="10" y="57"/>
                    <a:pt x="2" y="48"/>
                    <a:pt x="1" y="36"/>
                  </a:cubicBezTo>
                  <a:cubicBezTo>
                    <a:pt x="0" y="21"/>
                    <a:pt x="6" y="13"/>
                    <a:pt x="20" y="6"/>
                  </a:cubicBezTo>
                  <a:cubicBezTo>
                    <a:pt x="25" y="5"/>
                    <a:pt x="30" y="3"/>
                    <a:pt x="35" y="0"/>
                  </a:cubicBezTo>
                  <a:cubicBezTo>
                    <a:pt x="39" y="9"/>
                    <a:pt x="42" y="17"/>
                    <a:pt x="45" y="24"/>
                  </a:cubicBezTo>
                  <a:cubicBezTo>
                    <a:pt x="44" y="25"/>
                    <a:pt x="43" y="26"/>
                    <a:pt x="42" y="26"/>
                  </a:cubicBezTo>
                  <a:cubicBezTo>
                    <a:pt x="39" y="24"/>
                    <a:pt x="37" y="21"/>
                    <a:pt x="34" y="19"/>
                  </a:cubicBezTo>
                  <a:cubicBezTo>
                    <a:pt x="30" y="17"/>
                    <a:pt x="23" y="15"/>
                    <a:pt x="20" y="17"/>
                  </a:cubicBezTo>
                  <a:cubicBezTo>
                    <a:pt x="16" y="19"/>
                    <a:pt x="13" y="25"/>
                    <a:pt x="13" y="29"/>
                  </a:cubicBezTo>
                  <a:cubicBezTo>
                    <a:pt x="12" y="33"/>
                    <a:pt x="17" y="38"/>
                    <a:pt x="21" y="41"/>
                  </a:cubicBezTo>
                  <a:cubicBezTo>
                    <a:pt x="26" y="44"/>
                    <a:pt x="33" y="44"/>
                    <a:pt x="39" y="46"/>
                  </a:cubicBezTo>
                  <a:cubicBezTo>
                    <a:pt x="52" y="50"/>
                    <a:pt x="60" y="59"/>
                    <a:pt x="61" y="71"/>
                  </a:cubicBezTo>
                  <a:cubicBezTo>
                    <a:pt x="62" y="86"/>
                    <a:pt x="55" y="98"/>
                    <a:pt x="41" y="103"/>
                  </a:cubicBezTo>
                  <a:cubicBezTo>
                    <a:pt x="36" y="106"/>
                    <a:pt x="30" y="107"/>
                    <a:pt x="22" y="110"/>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67" name="Freeform 31"/>
            <p:cNvSpPr/>
            <p:nvPr/>
          </p:nvSpPr>
          <p:spPr bwMode="auto">
            <a:xfrm>
              <a:off x="13191488" y="5904934"/>
              <a:ext cx="243421" cy="465977"/>
            </a:xfrm>
            <a:custGeom>
              <a:avLst/>
              <a:gdLst>
                <a:gd name="T0" fmla="*/ 52 w 60"/>
                <a:gd name="T1" fmla="*/ 33 h 116"/>
                <a:gd name="T2" fmla="*/ 60 w 60"/>
                <a:gd name="T3" fmla="*/ 65 h 116"/>
                <a:gd name="T4" fmla="*/ 45 w 60"/>
                <a:gd name="T5" fmla="*/ 58 h 116"/>
                <a:gd name="T6" fmla="*/ 31 w 60"/>
                <a:gd name="T7" fmla="*/ 75 h 116"/>
                <a:gd name="T8" fmla="*/ 49 w 60"/>
                <a:gd name="T9" fmla="*/ 105 h 116"/>
                <a:gd name="T10" fmla="*/ 18 w 60"/>
                <a:gd name="T11" fmla="*/ 116 h 116"/>
                <a:gd name="T12" fmla="*/ 16 w 60"/>
                <a:gd name="T13" fmla="*/ 114 h 116"/>
                <a:gd name="T14" fmla="*/ 18 w 60"/>
                <a:gd name="T15" fmla="*/ 79 h 116"/>
                <a:gd name="T16" fmla="*/ 9 w 60"/>
                <a:gd name="T17" fmla="*/ 39 h 116"/>
                <a:gd name="T18" fmla="*/ 0 w 60"/>
                <a:gd name="T19" fmla="*/ 22 h 116"/>
                <a:gd name="T20" fmla="*/ 53 w 60"/>
                <a:gd name="T21" fmla="*/ 0 h 116"/>
                <a:gd name="T22" fmla="*/ 58 w 60"/>
                <a:gd name="T23" fmla="*/ 22 h 116"/>
                <a:gd name="T24" fmla="*/ 55 w 60"/>
                <a:gd name="T25" fmla="*/ 23 h 116"/>
                <a:gd name="T26" fmla="*/ 26 w 60"/>
                <a:gd name="T27" fmla="*/ 21 h 116"/>
                <a:gd name="T28" fmla="*/ 22 w 60"/>
                <a:gd name="T29" fmla="*/ 28 h 116"/>
                <a:gd name="T30" fmla="*/ 27 w 60"/>
                <a:gd name="T31" fmla="*/ 52 h 116"/>
                <a:gd name="T32" fmla="*/ 49 w 60"/>
                <a:gd name="T33" fmla="*/ 34 h 116"/>
                <a:gd name="T34" fmla="*/ 52 w 60"/>
                <a:gd name="T35" fmla="*/ 33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0" h="116">
                  <a:moveTo>
                    <a:pt x="52" y="33"/>
                  </a:moveTo>
                  <a:cubicBezTo>
                    <a:pt x="54" y="43"/>
                    <a:pt x="57" y="53"/>
                    <a:pt x="60" y="65"/>
                  </a:cubicBezTo>
                  <a:cubicBezTo>
                    <a:pt x="53" y="62"/>
                    <a:pt x="49" y="58"/>
                    <a:pt x="45" y="58"/>
                  </a:cubicBezTo>
                  <a:cubicBezTo>
                    <a:pt x="33" y="58"/>
                    <a:pt x="28" y="63"/>
                    <a:pt x="31" y="75"/>
                  </a:cubicBezTo>
                  <a:cubicBezTo>
                    <a:pt x="34" y="86"/>
                    <a:pt x="33" y="98"/>
                    <a:pt x="49" y="105"/>
                  </a:cubicBezTo>
                  <a:cubicBezTo>
                    <a:pt x="37" y="109"/>
                    <a:pt x="28" y="113"/>
                    <a:pt x="18" y="116"/>
                  </a:cubicBezTo>
                  <a:cubicBezTo>
                    <a:pt x="18" y="115"/>
                    <a:pt x="17" y="115"/>
                    <a:pt x="16" y="114"/>
                  </a:cubicBezTo>
                  <a:cubicBezTo>
                    <a:pt x="28" y="102"/>
                    <a:pt x="20" y="90"/>
                    <a:pt x="18" y="79"/>
                  </a:cubicBezTo>
                  <a:cubicBezTo>
                    <a:pt x="16" y="65"/>
                    <a:pt x="13" y="52"/>
                    <a:pt x="9" y="39"/>
                  </a:cubicBezTo>
                  <a:cubicBezTo>
                    <a:pt x="8" y="34"/>
                    <a:pt x="4" y="29"/>
                    <a:pt x="0" y="22"/>
                  </a:cubicBezTo>
                  <a:cubicBezTo>
                    <a:pt x="16" y="16"/>
                    <a:pt x="34" y="8"/>
                    <a:pt x="53" y="0"/>
                  </a:cubicBezTo>
                  <a:cubicBezTo>
                    <a:pt x="55" y="9"/>
                    <a:pt x="56" y="15"/>
                    <a:pt x="58" y="22"/>
                  </a:cubicBezTo>
                  <a:cubicBezTo>
                    <a:pt x="56" y="22"/>
                    <a:pt x="56" y="23"/>
                    <a:pt x="55" y="23"/>
                  </a:cubicBezTo>
                  <a:cubicBezTo>
                    <a:pt x="45" y="14"/>
                    <a:pt x="38" y="13"/>
                    <a:pt x="26" y="21"/>
                  </a:cubicBezTo>
                  <a:cubicBezTo>
                    <a:pt x="24" y="22"/>
                    <a:pt x="22" y="26"/>
                    <a:pt x="22" y="28"/>
                  </a:cubicBezTo>
                  <a:cubicBezTo>
                    <a:pt x="23" y="36"/>
                    <a:pt x="25" y="44"/>
                    <a:pt x="27" y="52"/>
                  </a:cubicBezTo>
                  <a:cubicBezTo>
                    <a:pt x="41" y="53"/>
                    <a:pt x="46" y="49"/>
                    <a:pt x="49" y="34"/>
                  </a:cubicBezTo>
                  <a:cubicBezTo>
                    <a:pt x="50" y="34"/>
                    <a:pt x="51" y="33"/>
                    <a:pt x="52" y="33"/>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68" name="Freeform 32"/>
            <p:cNvSpPr/>
            <p:nvPr/>
          </p:nvSpPr>
          <p:spPr bwMode="auto">
            <a:xfrm>
              <a:off x="14495527" y="4799109"/>
              <a:ext cx="344267" cy="459022"/>
            </a:xfrm>
            <a:custGeom>
              <a:avLst/>
              <a:gdLst>
                <a:gd name="T0" fmla="*/ 37 w 86"/>
                <a:gd name="T1" fmla="*/ 0 h 114"/>
                <a:gd name="T2" fmla="*/ 54 w 86"/>
                <a:gd name="T3" fmla="*/ 20 h 114"/>
                <a:gd name="T4" fmla="*/ 52 w 86"/>
                <a:gd name="T5" fmla="*/ 23 h 114"/>
                <a:gd name="T6" fmla="*/ 44 w 86"/>
                <a:gd name="T7" fmla="*/ 21 h 114"/>
                <a:gd name="T8" fmla="*/ 23 w 86"/>
                <a:gd name="T9" fmla="*/ 30 h 114"/>
                <a:gd name="T10" fmla="*/ 47 w 86"/>
                <a:gd name="T11" fmla="*/ 95 h 114"/>
                <a:gd name="T12" fmla="*/ 67 w 86"/>
                <a:gd name="T13" fmla="*/ 87 h 114"/>
                <a:gd name="T14" fmla="*/ 74 w 86"/>
                <a:gd name="T15" fmla="*/ 65 h 114"/>
                <a:gd name="T16" fmla="*/ 79 w 86"/>
                <a:gd name="T17" fmla="*/ 52 h 114"/>
                <a:gd name="T18" fmla="*/ 82 w 86"/>
                <a:gd name="T19" fmla="*/ 54 h 114"/>
                <a:gd name="T20" fmla="*/ 59 w 86"/>
                <a:gd name="T21" fmla="*/ 108 h 114"/>
                <a:gd name="T22" fmla="*/ 30 w 86"/>
                <a:gd name="T23" fmla="*/ 106 h 114"/>
                <a:gd name="T24" fmla="*/ 15 w 86"/>
                <a:gd name="T25" fmla="*/ 28 h 114"/>
                <a:gd name="T26" fmla="*/ 37 w 86"/>
                <a:gd name="T27"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6" h="114">
                  <a:moveTo>
                    <a:pt x="37" y="0"/>
                  </a:moveTo>
                  <a:cubicBezTo>
                    <a:pt x="43" y="8"/>
                    <a:pt x="49" y="14"/>
                    <a:pt x="54" y="20"/>
                  </a:cubicBezTo>
                  <a:cubicBezTo>
                    <a:pt x="54" y="21"/>
                    <a:pt x="53" y="22"/>
                    <a:pt x="52" y="23"/>
                  </a:cubicBezTo>
                  <a:cubicBezTo>
                    <a:pt x="50" y="22"/>
                    <a:pt x="47" y="22"/>
                    <a:pt x="44" y="21"/>
                  </a:cubicBezTo>
                  <a:cubicBezTo>
                    <a:pt x="35" y="19"/>
                    <a:pt x="28" y="22"/>
                    <a:pt x="23" y="30"/>
                  </a:cubicBezTo>
                  <a:cubicBezTo>
                    <a:pt x="10" y="52"/>
                    <a:pt x="23" y="87"/>
                    <a:pt x="47" y="95"/>
                  </a:cubicBezTo>
                  <a:cubicBezTo>
                    <a:pt x="56" y="98"/>
                    <a:pt x="63" y="95"/>
                    <a:pt x="67" y="87"/>
                  </a:cubicBezTo>
                  <a:cubicBezTo>
                    <a:pt x="70" y="80"/>
                    <a:pt x="72" y="72"/>
                    <a:pt x="74" y="65"/>
                  </a:cubicBezTo>
                  <a:cubicBezTo>
                    <a:pt x="76" y="61"/>
                    <a:pt x="77" y="57"/>
                    <a:pt x="79" y="52"/>
                  </a:cubicBezTo>
                  <a:cubicBezTo>
                    <a:pt x="80" y="53"/>
                    <a:pt x="82" y="54"/>
                    <a:pt x="82" y="54"/>
                  </a:cubicBezTo>
                  <a:cubicBezTo>
                    <a:pt x="86" y="73"/>
                    <a:pt x="75" y="98"/>
                    <a:pt x="59" y="108"/>
                  </a:cubicBezTo>
                  <a:cubicBezTo>
                    <a:pt x="50" y="114"/>
                    <a:pt x="39" y="113"/>
                    <a:pt x="30" y="106"/>
                  </a:cubicBezTo>
                  <a:cubicBezTo>
                    <a:pt x="7" y="89"/>
                    <a:pt x="0" y="54"/>
                    <a:pt x="15" y="28"/>
                  </a:cubicBezTo>
                  <a:cubicBezTo>
                    <a:pt x="21" y="19"/>
                    <a:pt x="29" y="10"/>
                    <a:pt x="37" y="0"/>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69" name="Freeform 33"/>
            <p:cNvSpPr/>
            <p:nvPr/>
          </p:nvSpPr>
          <p:spPr bwMode="auto">
            <a:xfrm>
              <a:off x="10781626" y="5884069"/>
              <a:ext cx="271240" cy="441633"/>
            </a:xfrm>
            <a:custGeom>
              <a:avLst/>
              <a:gdLst>
                <a:gd name="T0" fmla="*/ 18 w 67"/>
                <a:gd name="T1" fmla="*/ 88 h 110"/>
                <a:gd name="T2" fmla="*/ 0 w 67"/>
                <a:gd name="T3" fmla="*/ 80 h 110"/>
                <a:gd name="T4" fmla="*/ 54 w 67"/>
                <a:gd name="T5" fmla="*/ 0 h 110"/>
                <a:gd name="T6" fmla="*/ 57 w 67"/>
                <a:gd name="T7" fmla="*/ 1 h 110"/>
                <a:gd name="T8" fmla="*/ 67 w 67"/>
                <a:gd name="T9" fmla="*/ 110 h 110"/>
                <a:gd name="T10" fmla="*/ 44 w 67"/>
                <a:gd name="T11" fmla="*/ 100 h 110"/>
                <a:gd name="T12" fmla="*/ 29 w 67"/>
                <a:gd name="T13" fmla="*/ 61 h 110"/>
                <a:gd name="T14" fmla="*/ 16 w 67"/>
                <a:gd name="T15" fmla="*/ 78 h 110"/>
                <a:gd name="T16" fmla="*/ 18 w 67"/>
                <a:gd name="T17" fmla="*/ 88 h 110"/>
                <a:gd name="T18" fmla="*/ 48 w 67"/>
                <a:gd name="T19" fmla="*/ 59 h 110"/>
                <a:gd name="T20" fmla="*/ 46 w 67"/>
                <a:gd name="T21" fmla="*/ 27 h 110"/>
                <a:gd name="T22" fmla="*/ 44 w 67"/>
                <a:gd name="T23" fmla="*/ 27 h 110"/>
                <a:gd name="T24" fmla="*/ 29 w 67"/>
                <a:gd name="T25" fmla="*/ 50 h 110"/>
                <a:gd name="T26" fmla="*/ 48 w 67"/>
                <a:gd name="T27" fmla="*/ 59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7" h="110">
                  <a:moveTo>
                    <a:pt x="18" y="88"/>
                  </a:moveTo>
                  <a:cubicBezTo>
                    <a:pt x="11" y="85"/>
                    <a:pt x="5" y="82"/>
                    <a:pt x="0" y="80"/>
                  </a:cubicBezTo>
                  <a:cubicBezTo>
                    <a:pt x="18" y="53"/>
                    <a:pt x="36" y="27"/>
                    <a:pt x="54" y="0"/>
                  </a:cubicBezTo>
                  <a:cubicBezTo>
                    <a:pt x="55" y="0"/>
                    <a:pt x="56" y="0"/>
                    <a:pt x="57" y="1"/>
                  </a:cubicBezTo>
                  <a:cubicBezTo>
                    <a:pt x="60" y="37"/>
                    <a:pt x="63" y="72"/>
                    <a:pt x="67" y="110"/>
                  </a:cubicBezTo>
                  <a:cubicBezTo>
                    <a:pt x="59" y="106"/>
                    <a:pt x="52" y="103"/>
                    <a:pt x="44" y="100"/>
                  </a:cubicBezTo>
                  <a:cubicBezTo>
                    <a:pt x="57" y="80"/>
                    <a:pt x="51" y="67"/>
                    <a:pt x="29" y="61"/>
                  </a:cubicBezTo>
                  <a:cubicBezTo>
                    <a:pt x="24" y="59"/>
                    <a:pt x="16" y="70"/>
                    <a:pt x="16" y="78"/>
                  </a:cubicBezTo>
                  <a:cubicBezTo>
                    <a:pt x="16" y="80"/>
                    <a:pt x="17" y="83"/>
                    <a:pt x="18" y="88"/>
                  </a:cubicBezTo>
                  <a:close/>
                  <a:moveTo>
                    <a:pt x="48" y="59"/>
                  </a:moveTo>
                  <a:cubicBezTo>
                    <a:pt x="47" y="47"/>
                    <a:pt x="47" y="37"/>
                    <a:pt x="46" y="27"/>
                  </a:cubicBezTo>
                  <a:cubicBezTo>
                    <a:pt x="45" y="27"/>
                    <a:pt x="44" y="27"/>
                    <a:pt x="44" y="27"/>
                  </a:cubicBezTo>
                  <a:cubicBezTo>
                    <a:pt x="39" y="34"/>
                    <a:pt x="34" y="42"/>
                    <a:pt x="29" y="50"/>
                  </a:cubicBezTo>
                  <a:cubicBezTo>
                    <a:pt x="36" y="53"/>
                    <a:pt x="41" y="56"/>
                    <a:pt x="48" y="59"/>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70" name="Freeform 34"/>
            <p:cNvSpPr/>
            <p:nvPr/>
          </p:nvSpPr>
          <p:spPr bwMode="auto">
            <a:xfrm>
              <a:off x="9317624" y="4319223"/>
              <a:ext cx="368608" cy="417292"/>
            </a:xfrm>
            <a:custGeom>
              <a:avLst/>
              <a:gdLst>
                <a:gd name="T0" fmla="*/ 87 w 91"/>
                <a:gd name="T1" fmla="*/ 69 h 104"/>
                <a:gd name="T2" fmla="*/ 74 w 91"/>
                <a:gd name="T3" fmla="*/ 79 h 104"/>
                <a:gd name="T4" fmla="*/ 71 w 91"/>
                <a:gd name="T5" fmla="*/ 77 h 104"/>
                <a:gd name="T6" fmla="*/ 76 w 91"/>
                <a:gd name="T7" fmla="*/ 63 h 104"/>
                <a:gd name="T8" fmla="*/ 70 w 91"/>
                <a:gd name="T9" fmla="*/ 28 h 104"/>
                <a:gd name="T10" fmla="*/ 52 w 91"/>
                <a:gd name="T11" fmla="*/ 22 h 104"/>
                <a:gd name="T12" fmla="*/ 21 w 91"/>
                <a:gd name="T13" fmla="*/ 55 h 104"/>
                <a:gd name="T14" fmla="*/ 38 w 91"/>
                <a:gd name="T15" fmla="*/ 97 h 104"/>
                <a:gd name="T16" fmla="*/ 43 w 91"/>
                <a:gd name="T17" fmla="*/ 103 h 104"/>
                <a:gd name="T18" fmla="*/ 35 w 91"/>
                <a:gd name="T19" fmla="*/ 103 h 104"/>
                <a:gd name="T20" fmla="*/ 32 w 91"/>
                <a:gd name="T21" fmla="*/ 10 h 104"/>
                <a:gd name="T22" fmla="*/ 73 w 91"/>
                <a:gd name="T23" fmla="*/ 18 h 104"/>
                <a:gd name="T24" fmla="*/ 90 w 91"/>
                <a:gd name="T25" fmla="*/ 59 h 104"/>
                <a:gd name="T26" fmla="*/ 87 w 91"/>
                <a:gd name="T27" fmla="*/ 69 h 104"/>
                <a:gd name="T28" fmla="*/ 87 w 91"/>
                <a:gd name="T29" fmla="*/ 6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1" h="104">
                  <a:moveTo>
                    <a:pt x="87" y="69"/>
                  </a:moveTo>
                  <a:cubicBezTo>
                    <a:pt x="83" y="72"/>
                    <a:pt x="78" y="75"/>
                    <a:pt x="74" y="79"/>
                  </a:cubicBezTo>
                  <a:cubicBezTo>
                    <a:pt x="73" y="78"/>
                    <a:pt x="72" y="78"/>
                    <a:pt x="71" y="77"/>
                  </a:cubicBezTo>
                  <a:cubicBezTo>
                    <a:pt x="73" y="73"/>
                    <a:pt x="74" y="68"/>
                    <a:pt x="76" y="63"/>
                  </a:cubicBezTo>
                  <a:cubicBezTo>
                    <a:pt x="81" y="50"/>
                    <a:pt x="80" y="37"/>
                    <a:pt x="70" y="28"/>
                  </a:cubicBezTo>
                  <a:cubicBezTo>
                    <a:pt x="66" y="24"/>
                    <a:pt x="58" y="21"/>
                    <a:pt x="52" y="22"/>
                  </a:cubicBezTo>
                  <a:cubicBezTo>
                    <a:pt x="37" y="24"/>
                    <a:pt x="23" y="40"/>
                    <a:pt x="21" y="55"/>
                  </a:cubicBezTo>
                  <a:cubicBezTo>
                    <a:pt x="18" y="72"/>
                    <a:pt x="23" y="87"/>
                    <a:pt x="38" y="97"/>
                  </a:cubicBezTo>
                  <a:cubicBezTo>
                    <a:pt x="40" y="98"/>
                    <a:pt x="41" y="101"/>
                    <a:pt x="43" y="103"/>
                  </a:cubicBezTo>
                  <a:cubicBezTo>
                    <a:pt x="40" y="103"/>
                    <a:pt x="37" y="104"/>
                    <a:pt x="35" y="103"/>
                  </a:cubicBezTo>
                  <a:cubicBezTo>
                    <a:pt x="2" y="84"/>
                    <a:pt x="0" y="31"/>
                    <a:pt x="32" y="10"/>
                  </a:cubicBezTo>
                  <a:cubicBezTo>
                    <a:pt x="48" y="0"/>
                    <a:pt x="64" y="2"/>
                    <a:pt x="73" y="18"/>
                  </a:cubicBezTo>
                  <a:cubicBezTo>
                    <a:pt x="81" y="31"/>
                    <a:pt x="85" y="45"/>
                    <a:pt x="90" y="59"/>
                  </a:cubicBezTo>
                  <a:cubicBezTo>
                    <a:pt x="91" y="61"/>
                    <a:pt x="88" y="65"/>
                    <a:pt x="87" y="69"/>
                  </a:cubicBezTo>
                  <a:cubicBezTo>
                    <a:pt x="87" y="69"/>
                    <a:pt x="87" y="69"/>
                    <a:pt x="87" y="69"/>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71" name="Freeform 35"/>
            <p:cNvSpPr/>
            <p:nvPr/>
          </p:nvSpPr>
          <p:spPr bwMode="auto">
            <a:xfrm>
              <a:off x="11059821" y="5974483"/>
              <a:ext cx="306015" cy="424247"/>
            </a:xfrm>
            <a:custGeom>
              <a:avLst/>
              <a:gdLst>
                <a:gd name="T0" fmla="*/ 63 w 76"/>
                <a:gd name="T1" fmla="*/ 90 h 106"/>
                <a:gd name="T2" fmla="*/ 48 w 76"/>
                <a:gd name="T3" fmla="*/ 103 h 106"/>
                <a:gd name="T4" fmla="*/ 12 w 76"/>
                <a:gd name="T5" fmla="*/ 86 h 106"/>
                <a:gd name="T6" fmla="*/ 19 w 76"/>
                <a:gd name="T7" fmla="*/ 14 h 106"/>
                <a:gd name="T8" fmla="*/ 51 w 76"/>
                <a:gd name="T9" fmla="*/ 5 h 106"/>
                <a:gd name="T10" fmla="*/ 71 w 76"/>
                <a:gd name="T11" fmla="*/ 14 h 106"/>
                <a:gd name="T12" fmla="*/ 76 w 76"/>
                <a:gd name="T13" fmla="*/ 22 h 106"/>
                <a:gd name="T14" fmla="*/ 72 w 76"/>
                <a:gd name="T15" fmla="*/ 45 h 106"/>
                <a:gd name="T16" fmla="*/ 70 w 76"/>
                <a:gd name="T17" fmla="*/ 46 h 106"/>
                <a:gd name="T18" fmla="*/ 66 w 76"/>
                <a:gd name="T19" fmla="*/ 36 h 106"/>
                <a:gd name="T20" fmla="*/ 61 w 76"/>
                <a:gd name="T21" fmla="*/ 21 h 106"/>
                <a:gd name="T22" fmla="*/ 33 w 76"/>
                <a:gd name="T23" fmla="*/ 19 h 106"/>
                <a:gd name="T24" fmla="*/ 25 w 76"/>
                <a:gd name="T25" fmla="*/ 83 h 106"/>
                <a:gd name="T26" fmla="*/ 53 w 76"/>
                <a:gd name="T27" fmla="*/ 94 h 106"/>
                <a:gd name="T28" fmla="*/ 63 w 76"/>
                <a:gd name="T29" fmla="*/ 90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6" h="106">
                  <a:moveTo>
                    <a:pt x="63" y="90"/>
                  </a:moveTo>
                  <a:cubicBezTo>
                    <a:pt x="61" y="100"/>
                    <a:pt x="55" y="102"/>
                    <a:pt x="48" y="103"/>
                  </a:cubicBezTo>
                  <a:cubicBezTo>
                    <a:pt x="34" y="106"/>
                    <a:pt x="19" y="98"/>
                    <a:pt x="12" y="86"/>
                  </a:cubicBezTo>
                  <a:cubicBezTo>
                    <a:pt x="0" y="64"/>
                    <a:pt x="2" y="34"/>
                    <a:pt x="19" y="14"/>
                  </a:cubicBezTo>
                  <a:cubicBezTo>
                    <a:pt x="27" y="4"/>
                    <a:pt x="39" y="0"/>
                    <a:pt x="51" y="5"/>
                  </a:cubicBezTo>
                  <a:cubicBezTo>
                    <a:pt x="58" y="7"/>
                    <a:pt x="65" y="10"/>
                    <a:pt x="71" y="14"/>
                  </a:cubicBezTo>
                  <a:cubicBezTo>
                    <a:pt x="74" y="15"/>
                    <a:pt x="76" y="19"/>
                    <a:pt x="76" y="22"/>
                  </a:cubicBezTo>
                  <a:cubicBezTo>
                    <a:pt x="75" y="30"/>
                    <a:pt x="74" y="37"/>
                    <a:pt x="72" y="45"/>
                  </a:cubicBezTo>
                  <a:cubicBezTo>
                    <a:pt x="72" y="45"/>
                    <a:pt x="71" y="45"/>
                    <a:pt x="70" y="46"/>
                  </a:cubicBezTo>
                  <a:cubicBezTo>
                    <a:pt x="69" y="42"/>
                    <a:pt x="67" y="39"/>
                    <a:pt x="66" y="36"/>
                  </a:cubicBezTo>
                  <a:cubicBezTo>
                    <a:pt x="64" y="31"/>
                    <a:pt x="63" y="26"/>
                    <a:pt x="61" y="21"/>
                  </a:cubicBezTo>
                  <a:cubicBezTo>
                    <a:pt x="55" y="11"/>
                    <a:pt x="42" y="10"/>
                    <a:pt x="33" y="19"/>
                  </a:cubicBezTo>
                  <a:cubicBezTo>
                    <a:pt x="19" y="34"/>
                    <a:pt x="15" y="64"/>
                    <a:pt x="25" y="83"/>
                  </a:cubicBezTo>
                  <a:cubicBezTo>
                    <a:pt x="30" y="94"/>
                    <a:pt x="41" y="98"/>
                    <a:pt x="53" y="94"/>
                  </a:cubicBezTo>
                  <a:cubicBezTo>
                    <a:pt x="56" y="93"/>
                    <a:pt x="59" y="92"/>
                    <a:pt x="63" y="90"/>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72" name="Freeform 36"/>
            <p:cNvSpPr/>
            <p:nvPr/>
          </p:nvSpPr>
          <p:spPr bwMode="auto">
            <a:xfrm>
              <a:off x="13789607" y="671394"/>
              <a:ext cx="125187" cy="184304"/>
            </a:xfrm>
            <a:custGeom>
              <a:avLst/>
              <a:gdLst>
                <a:gd name="T0" fmla="*/ 30 w 31"/>
                <a:gd name="T1" fmla="*/ 0 h 46"/>
                <a:gd name="T2" fmla="*/ 24 w 31"/>
                <a:gd name="T3" fmla="*/ 41 h 46"/>
                <a:gd name="T4" fmla="*/ 10 w 31"/>
                <a:gd name="T5" fmla="*/ 43 h 46"/>
                <a:gd name="T6" fmla="*/ 3 w 31"/>
                <a:gd name="T7" fmla="*/ 26 h 46"/>
                <a:gd name="T8" fmla="*/ 30 w 31"/>
                <a:gd name="T9" fmla="*/ 0 h 46"/>
              </a:gdLst>
              <a:ahLst/>
              <a:cxnLst>
                <a:cxn ang="0">
                  <a:pos x="T0" y="T1"/>
                </a:cxn>
                <a:cxn ang="0">
                  <a:pos x="T2" y="T3"/>
                </a:cxn>
                <a:cxn ang="0">
                  <a:pos x="T4" y="T5"/>
                </a:cxn>
                <a:cxn ang="0">
                  <a:pos x="T6" y="T7"/>
                </a:cxn>
                <a:cxn ang="0">
                  <a:pos x="T8" y="T9"/>
                </a:cxn>
              </a:cxnLst>
              <a:rect l="0" t="0" r="r" b="b"/>
              <a:pathLst>
                <a:path w="31" h="46">
                  <a:moveTo>
                    <a:pt x="30" y="0"/>
                  </a:moveTo>
                  <a:cubicBezTo>
                    <a:pt x="31" y="16"/>
                    <a:pt x="29" y="29"/>
                    <a:pt x="24" y="41"/>
                  </a:cubicBezTo>
                  <a:cubicBezTo>
                    <a:pt x="22" y="46"/>
                    <a:pt x="15" y="46"/>
                    <a:pt x="10" y="43"/>
                  </a:cubicBezTo>
                  <a:cubicBezTo>
                    <a:pt x="3" y="39"/>
                    <a:pt x="0" y="33"/>
                    <a:pt x="3" y="26"/>
                  </a:cubicBezTo>
                  <a:cubicBezTo>
                    <a:pt x="8" y="14"/>
                    <a:pt x="17" y="7"/>
                    <a:pt x="30" y="0"/>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73" name="Freeform 37"/>
            <p:cNvSpPr/>
            <p:nvPr/>
          </p:nvSpPr>
          <p:spPr bwMode="auto">
            <a:xfrm>
              <a:off x="15020619" y="2079754"/>
              <a:ext cx="111277" cy="139097"/>
            </a:xfrm>
            <a:custGeom>
              <a:avLst/>
              <a:gdLst>
                <a:gd name="T0" fmla="*/ 19 w 27"/>
                <a:gd name="T1" fmla="*/ 0 h 35"/>
                <a:gd name="T2" fmla="*/ 26 w 27"/>
                <a:gd name="T3" fmla="*/ 22 h 35"/>
                <a:gd name="T4" fmla="*/ 22 w 27"/>
                <a:gd name="T5" fmla="*/ 33 h 35"/>
                <a:gd name="T6" fmla="*/ 11 w 27"/>
                <a:gd name="T7" fmla="*/ 32 h 35"/>
                <a:gd name="T8" fmla="*/ 1 w 27"/>
                <a:gd name="T9" fmla="*/ 24 h 35"/>
                <a:gd name="T10" fmla="*/ 2 w 27"/>
                <a:gd name="T11" fmla="*/ 15 h 35"/>
                <a:gd name="T12" fmla="*/ 19 w 27"/>
                <a:gd name="T13" fmla="*/ 0 h 35"/>
              </a:gdLst>
              <a:ahLst/>
              <a:cxnLst>
                <a:cxn ang="0">
                  <a:pos x="T0" y="T1"/>
                </a:cxn>
                <a:cxn ang="0">
                  <a:pos x="T2" y="T3"/>
                </a:cxn>
                <a:cxn ang="0">
                  <a:pos x="T4" y="T5"/>
                </a:cxn>
                <a:cxn ang="0">
                  <a:pos x="T6" y="T7"/>
                </a:cxn>
                <a:cxn ang="0">
                  <a:pos x="T8" y="T9"/>
                </a:cxn>
                <a:cxn ang="0">
                  <a:pos x="T10" y="T11"/>
                </a:cxn>
                <a:cxn ang="0">
                  <a:pos x="T12" y="T13"/>
                </a:cxn>
              </a:cxnLst>
              <a:rect l="0" t="0" r="r" b="b"/>
              <a:pathLst>
                <a:path w="27" h="35">
                  <a:moveTo>
                    <a:pt x="19" y="0"/>
                  </a:moveTo>
                  <a:cubicBezTo>
                    <a:pt x="22" y="7"/>
                    <a:pt x="25" y="15"/>
                    <a:pt x="26" y="22"/>
                  </a:cubicBezTo>
                  <a:cubicBezTo>
                    <a:pt x="27" y="26"/>
                    <a:pt x="25" y="31"/>
                    <a:pt x="22" y="33"/>
                  </a:cubicBezTo>
                  <a:cubicBezTo>
                    <a:pt x="20" y="35"/>
                    <a:pt x="14" y="33"/>
                    <a:pt x="11" y="32"/>
                  </a:cubicBezTo>
                  <a:cubicBezTo>
                    <a:pt x="7" y="30"/>
                    <a:pt x="3" y="28"/>
                    <a:pt x="1" y="24"/>
                  </a:cubicBezTo>
                  <a:cubicBezTo>
                    <a:pt x="0" y="22"/>
                    <a:pt x="0" y="17"/>
                    <a:pt x="2" y="15"/>
                  </a:cubicBezTo>
                  <a:cubicBezTo>
                    <a:pt x="7" y="10"/>
                    <a:pt x="13" y="6"/>
                    <a:pt x="19" y="0"/>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74" name="Freeform 38"/>
            <p:cNvSpPr/>
            <p:nvPr/>
          </p:nvSpPr>
          <p:spPr bwMode="auto">
            <a:xfrm>
              <a:off x="13966957" y="789626"/>
              <a:ext cx="153007" cy="107800"/>
            </a:xfrm>
            <a:custGeom>
              <a:avLst/>
              <a:gdLst>
                <a:gd name="T0" fmla="*/ 12 w 38"/>
                <a:gd name="T1" fmla="*/ 0 h 26"/>
                <a:gd name="T2" fmla="*/ 38 w 38"/>
                <a:gd name="T3" fmla="*/ 25 h 26"/>
                <a:gd name="T4" fmla="*/ 4 w 38"/>
                <a:gd name="T5" fmla="*/ 25 h 26"/>
                <a:gd name="T6" fmla="*/ 1 w 38"/>
                <a:gd name="T7" fmla="*/ 14 h 26"/>
                <a:gd name="T8" fmla="*/ 8 w 38"/>
                <a:gd name="T9" fmla="*/ 0 h 26"/>
                <a:gd name="T10" fmla="*/ 12 w 38"/>
                <a:gd name="T11" fmla="*/ 0 h 26"/>
              </a:gdLst>
              <a:ahLst/>
              <a:cxnLst>
                <a:cxn ang="0">
                  <a:pos x="T0" y="T1"/>
                </a:cxn>
                <a:cxn ang="0">
                  <a:pos x="T2" y="T3"/>
                </a:cxn>
                <a:cxn ang="0">
                  <a:pos x="T4" y="T5"/>
                </a:cxn>
                <a:cxn ang="0">
                  <a:pos x="T6" y="T7"/>
                </a:cxn>
                <a:cxn ang="0">
                  <a:pos x="T8" y="T9"/>
                </a:cxn>
                <a:cxn ang="0">
                  <a:pos x="T10" y="T11"/>
                </a:cxn>
              </a:cxnLst>
              <a:rect l="0" t="0" r="r" b="b"/>
              <a:pathLst>
                <a:path w="38" h="26">
                  <a:moveTo>
                    <a:pt x="12" y="0"/>
                  </a:moveTo>
                  <a:cubicBezTo>
                    <a:pt x="10" y="19"/>
                    <a:pt x="31" y="13"/>
                    <a:pt x="38" y="25"/>
                  </a:cubicBezTo>
                  <a:cubicBezTo>
                    <a:pt x="26" y="25"/>
                    <a:pt x="15" y="26"/>
                    <a:pt x="4" y="25"/>
                  </a:cubicBezTo>
                  <a:cubicBezTo>
                    <a:pt x="3" y="24"/>
                    <a:pt x="0" y="17"/>
                    <a:pt x="1" y="14"/>
                  </a:cubicBezTo>
                  <a:cubicBezTo>
                    <a:pt x="2" y="9"/>
                    <a:pt x="6" y="5"/>
                    <a:pt x="8" y="0"/>
                  </a:cubicBezTo>
                  <a:cubicBezTo>
                    <a:pt x="10" y="0"/>
                    <a:pt x="11" y="0"/>
                    <a:pt x="12" y="0"/>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75" name="Freeform 44"/>
            <p:cNvSpPr/>
            <p:nvPr/>
          </p:nvSpPr>
          <p:spPr bwMode="auto">
            <a:xfrm>
              <a:off x="12259535" y="427973"/>
              <a:ext cx="52162" cy="177349"/>
            </a:xfrm>
            <a:custGeom>
              <a:avLst/>
              <a:gdLst>
                <a:gd name="T0" fmla="*/ 11 w 13"/>
                <a:gd name="T1" fmla="*/ 0 h 44"/>
                <a:gd name="T2" fmla="*/ 11 w 13"/>
                <a:gd name="T3" fmla="*/ 34 h 44"/>
                <a:gd name="T4" fmla="*/ 2 w 13"/>
                <a:gd name="T5" fmla="*/ 44 h 44"/>
                <a:gd name="T6" fmla="*/ 0 w 13"/>
                <a:gd name="T7" fmla="*/ 42 h 44"/>
                <a:gd name="T8" fmla="*/ 5 w 13"/>
                <a:gd name="T9" fmla="*/ 34 h 44"/>
                <a:gd name="T10" fmla="*/ 8 w 13"/>
                <a:gd name="T11" fmla="*/ 11 h 44"/>
                <a:gd name="T12" fmla="*/ 7 w 13"/>
                <a:gd name="T13" fmla="*/ 0 h 44"/>
                <a:gd name="T14" fmla="*/ 11 w 13"/>
                <a:gd name="T15" fmla="*/ 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44">
                  <a:moveTo>
                    <a:pt x="11" y="0"/>
                  </a:moveTo>
                  <a:cubicBezTo>
                    <a:pt x="11" y="12"/>
                    <a:pt x="12" y="23"/>
                    <a:pt x="11" y="34"/>
                  </a:cubicBezTo>
                  <a:cubicBezTo>
                    <a:pt x="10" y="38"/>
                    <a:pt x="5" y="40"/>
                    <a:pt x="2" y="44"/>
                  </a:cubicBezTo>
                  <a:cubicBezTo>
                    <a:pt x="1" y="43"/>
                    <a:pt x="1" y="42"/>
                    <a:pt x="0" y="42"/>
                  </a:cubicBezTo>
                  <a:cubicBezTo>
                    <a:pt x="1" y="39"/>
                    <a:pt x="3" y="37"/>
                    <a:pt x="5" y="34"/>
                  </a:cubicBezTo>
                  <a:cubicBezTo>
                    <a:pt x="10" y="27"/>
                    <a:pt x="13" y="20"/>
                    <a:pt x="8" y="11"/>
                  </a:cubicBezTo>
                  <a:cubicBezTo>
                    <a:pt x="7" y="8"/>
                    <a:pt x="8" y="4"/>
                    <a:pt x="7" y="0"/>
                  </a:cubicBezTo>
                  <a:cubicBezTo>
                    <a:pt x="9" y="0"/>
                    <a:pt x="10" y="0"/>
                    <a:pt x="11" y="0"/>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76" name="Freeform 49"/>
            <p:cNvSpPr/>
            <p:nvPr/>
          </p:nvSpPr>
          <p:spPr bwMode="auto">
            <a:xfrm>
              <a:off x="9877492" y="1144326"/>
              <a:ext cx="4607604" cy="4590216"/>
            </a:xfrm>
            <a:custGeom>
              <a:avLst/>
              <a:gdLst>
                <a:gd name="T0" fmla="*/ 557 w 1143"/>
                <a:gd name="T1" fmla="*/ 1136 h 1141"/>
                <a:gd name="T2" fmla="*/ 3 w 1143"/>
                <a:gd name="T3" fmla="*/ 566 h 1141"/>
                <a:gd name="T4" fmla="*/ 586 w 1143"/>
                <a:gd name="T5" fmla="*/ 9 h 1141"/>
                <a:gd name="T6" fmla="*/ 1135 w 1143"/>
                <a:gd name="T7" fmla="*/ 587 h 1141"/>
                <a:gd name="T8" fmla="*/ 557 w 1143"/>
                <a:gd name="T9" fmla="*/ 1136 h 1141"/>
                <a:gd name="T10" fmla="*/ 1088 w 1143"/>
                <a:gd name="T11" fmla="*/ 392 h 1141"/>
                <a:gd name="T12" fmla="*/ 1085 w 1143"/>
                <a:gd name="T13" fmla="*/ 389 h 1141"/>
                <a:gd name="T14" fmla="*/ 951 w 1143"/>
                <a:gd name="T15" fmla="*/ 290 h 1141"/>
                <a:gd name="T16" fmla="*/ 932 w 1143"/>
                <a:gd name="T17" fmla="*/ 286 h 1141"/>
                <a:gd name="T18" fmla="*/ 727 w 1143"/>
                <a:gd name="T19" fmla="*/ 331 h 1141"/>
                <a:gd name="T20" fmla="*/ 699 w 1143"/>
                <a:gd name="T21" fmla="*/ 336 h 1141"/>
                <a:gd name="T22" fmla="*/ 703 w 1143"/>
                <a:gd name="T23" fmla="*/ 325 h 1141"/>
                <a:gd name="T24" fmla="*/ 754 w 1143"/>
                <a:gd name="T25" fmla="*/ 205 h 1141"/>
                <a:gd name="T26" fmla="*/ 753 w 1143"/>
                <a:gd name="T27" fmla="*/ 183 h 1141"/>
                <a:gd name="T28" fmla="*/ 677 w 1143"/>
                <a:gd name="T29" fmla="*/ 44 h 1141"/>
                <a:gd name="T30" fmla="*/ 659 w 1143"/>
                <a:gd name="T31" fmla="*/ 37 h 1141"/>
                <a:gd name="T32" fmla="*/ 519 w 1143"/>
                <a:gd name="T33" fmla="*/ 97 h 1141"/>
                <a:gd name="T34" fmla="*/ 500 w 1143"/>
                <a:gd name="T35" fmla="*/ 117 h 1141"/>
                <a:gd name="T36" fmla="*/ 444 w 1143"/>
                <a:gd name="T37" fmla="*/ 293 h 1141"/>
                <a:gd name="T38" fmla="*/ 428 w 1143"/>
                <a:gd name="T39" fmla="*/ 341 h 1141"/>
                <a:gd name="T40" fmla="*/ 420 w 1143"/>
                <a:gd name="T41" fmla="*/ 332 h 1141"/>
                <a:gd name="T42" fmla="*/ 343 w 1143"/>
                <a:gd name="T43" fmla="*/ 231 h 1141"/>
                <a:gd name="T44" fmla="*/ 319 w 1143"/>
                <a:gd name="T45" fmla="*/ 218 h 1141"/>
                <a:gd name="T46" fmla="*/ 166 w 1143"/>
                <a:gd name="T47" fmla="*/ 215 h 1141"/>
                <a:gd name="T48" fmla="*/ 148 w 1143"/>
                <a:gd name="T49" fmla="*/ 230 h 1141"/>
                <a:gd name="T50" fmla="*/ 146 w 1143"/>
                <a:gd name="T51" fmla="*/ 240 h 1141"/>
                <a:gd name="T52" fmla="*/ 130 w 1143"/>
                <a:gd name="T53" fmla="*/ 375 h 1141"/>
                <a:gd name="T54" fmla="*/ 139 w 1143"/>
                <a:gd name="T55" fmla="*/ 405 h 1141"/>
                <a:gd name="T56" fmla="*/ 288 w 1143"/>
                <a:gd name="T57" fmla="*/ 568 h 1141"/>
                <a:gd name="T58" fmla="*/ 296 w 1143"/>
                <a:gd name="T59" fmla="*/ 577 h 1141"/>
                <a:gd name="T60" fmla="*/ 286 w 1143"/>
                <a:gd name="T61" fmla="*/ 579 h 1141"/>
                <a:gd name="T62" fmla="*/ 165 w 1143"/>
                <a:gd name="T63" fmla="*/ 594 h 1141"/>
                <a:gd name="T64" fmla="*/ 129 w 1143"/>
                <a:gd name="T65" fmla="*/ 617 h 1141"/>
                <a:gd name="T66" fmla="*/ 84 w 1143"/>
                <a:gd name="T67" fmla="*/ 692 h 1141"/>
                <a:gd name="T68" fmla="*/ 47 w 1143"/>
                <a:gd name="T69" fmla="*/ 753 h 1141"/>
                <a:gd name="T70" fmla="*/ 50 w 1143"/>
                <a:gd name="T71" fmla="*/ 756 h 1141"/>
                <a:gd name="T72" fmla="*/ 182 w 1143"/>
                <a:gd name="T73" fmla="*/ 855 h 1141"/>
                <a:gd name="T74" fmla="*/ 201 w 1143"/>
                <a:gd name="T75" fmla="*/ 859 h 1141"/>
                <a:gd name="T76" fmla="*/ 400 w 1143"/>
                <a:gd name="T77" fmla="*/ 816 h 1141"/>
                <a:gd name="T78" fmla="*/ 436 w 1143"/>
                <a:gd name="T79" fmla="*/ 809 h 1141"/>
                <a:gd name="T80" fmla="*/ 430 w 1143"/>
                <a:gd name="T81" fmla="*/ 825 h 1141"/>
                <a:gd name="T82" fmla="*/ 383 w 1143"/>
                <a:gd name="T83" fmla="*/ 937 h 1141"/>
                <a:gd name="T84" fmla="*/ 384 w 1143"/>
                <a:gd name="T85" fmla="*/ 967 h 1141"/>
                <a:gd name="T86" fmla="*/ 458 w 1143"/>
                <a:gd name="T87" fmla="*/ 1103 h 1141"/>
                <a:gd name="T88" fmla="*/ 475 w 1143"/>
                <a:gd name="T89" fmla="*/ 1109 h 1141"/>
                <a:gd name="T90" fmla="*/ 615 w 1143"/>
                <a:gd name="T91" fmla="*/ 1049 h 1141"/>
                <a:gd name="T92" fmla="*/ 636 w 1143"/>
                <a:gd name="T93" fmla="*/ 1027 h 1141"/>
                <a:gd name="T94" fmla="*/ 701 w 1143"/>
                <a:gd name="T95" fmla="*/ 821 h 1141"/>
                <a:gd name="T96" fmla="*/ 707 w 1143"/>
                <a:gd name="T97" fmla="*/ 805 h 1141"/>
                <a:gd name="T98" fmla="*/ 713 w 1143"/>
                <a:gd name="T99" fmla="*/ 812 h 1141"/>
                <a:gd name="T100" fmla="*/ 793 w 1143"/>
                <a:gd name="T101" fmla="*/ 916 h 1141"/>
                <a:gd name="T102" fmla="*/ 816 w 1143"/>
                <a:gd name="T103" fmla="*/ 929 h 1141"/>
                <a:gd name="T104" fmla="*/ 975 w 1143"/>
                <a:gd name="T105" fmla="*/ 932 h 1141"/>
                <a:gd name="T106" fmla="*/ 987 w 1143"/>
                <a:gd name="T107" fmla="*/ 921 h 1141"/>
                <a:gd name="T108" fmla="*/ 1006 w 1143"/>
                <a:gd name="T109" fmla="*/ 768 h 1141"/>
                <a:gd name="T110" fmla="*/ 998 w 1143"/>
                <a:gd name="T111" fmla="*/ 744 h 1141"/>
                <a:gd name="T112" fmla="*/ 867 w 1143"/>
                <a:gd name="T113" fmla="*/ 600 h 1141"/>
                <a:gd name="T114" fmla="*/ 839 w 1143"/>
                <a:gd name="T115" fmla="*/ 569 h 1141"/>
                <a:gd name="T116" fmla="*/ 845 w 1143"/>
                <a:gd name="T117" fmla="*/ 567 h 1141"/>
                <a:gd name="T118" fmla="*/ 978 w 1143"/>
                <a:gd name="T119" fmla="*/ 550 h 1141"/>
                <a:gd name="T120" fmla="*/ 1000 w 1143"/>
                <a:gd name="T121" fmla="*/ 536 h 1141"/>
                <a:gd name="T122" fmla="*/ 1019 w 1143"/>
                <a:gd name="T123" fmla="*/ 505 h 1141"/>
                <a:gd name="T124" fmla="*/ 1088 w 1143"/>
                <a:gd name="T125" fmla="*/ 392 h 11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43" h="1141">
                  <a:moveTo>
                    <a:pt x="557" y="1136"/>
                  </a:moveTo>
                  <a:cubicBezTo>
                    <a:pt x="245" y="1129"/>
                    <a:pt x="0" y="873"/>
                    <a:pt x="3" y="566"/>
                  </a:cubicBezTo>
                  <a:cubicBezTo>
                    <a:pt x="6" y="251"/>
                    <a:pt x="272" y="0"/>
                    <a:pt x="586" y="9"/>
                  </a:cubicBezTo>
                  <a:cubicBezTo>
                    <a:pt x="891" y="18"/>
                    <a:pt x="1143" y="272"/>
                    <a:pt x="1135" y="587"/>
                  </a:cubicBezTo>
                  <a:cubicBezTo>
                    <a:pt x="1128" y="892"/>
                    <a:pt x="873" y="1141"/>
                    <a:pt x="557" y="1136"/>
                  </a:cubicBezTo>
                  <a:close/>
                  <a:moveTo>
                    <a:pt x="1088" y="392"/>
                  </a:moveTo>
                  <a:cubicBezTo>
                    <a:pt x="1087" y="391"/>
                    <a:pt x="1086" y="390"/>
                    <a:pt x="1085" y="389"/>
                  </a:cubicBezTo>
                  <a:cubicBezTo>
                    <a:pt x="1041" y="356"/>
                    <a:pt x="996" y="322"/>
                    <a:pt x="951" y="290"/>
                  </a:cubicBezTo>
                  <a:cubicBezTo>
                    <a:pt x="947" y="286"/>
                    <a:pt x="938" y="285"/>
                    <a:pt x="932" y="286"/>
                  </a:cubicBezTo>
                  <a:cubicBezTo>
                    <a:pt x="864" y="301"/>
                    <a:pt x="796" y="316"/>
                    <a:pt x="727" y="331"/>
                  </a:cubicBezTo>
                  <a:cubicBezTo>
                    <a:pt x="719" y="333"/>
                    <a:pt x="710" y="334"/>
                    <a:pt x="699" y="336"/>
                  </a:cubicBezTo>
                  <a:cubicBezTo>
                    <a:pt x="701" y="331"/>
                    <a:pt x="702" y="328"/>
                    <a:pt x="703" y="325"/>
                  </a:cubicBezTo>
                  <a:cubicBezTo>
                    <a:pt x="720" y="285"/>
                    <a:pt x="737" y="245"/>
                    <a:pt x="754" y="205"/>
                  </a:cubicBezTo>
                  <a:cubicBezTo>
                    <a:pt x="757" y="197"/>
                    <a:pt x="757" y="191"/>
                    <a:pt x="753" y="183"/>
                  </a:cubicBezTo>
                  <a:cubicBezTo>
                    <a:pt x="727" y="137"/>
                    <a:pt x="702" y="90"/>
                    <a:pt x="677" y="44"/>
                  </a:cubicBezTo>
                  <a:cubicBezTo>
                    <a:pt x="671" y="32"/>
                    <a:pt x="671" y="32"/>
                    <a:pt x="659" y="37"/>
                  </a:cubicBezTo>
                  <a:cubicBezTo>
                    <a:pt x="612" y="57"/>
                    <a:pt x="565" y="77"/>
                    <a:pt x="519" y="97"/>
                  </a:cubicBezTo>
                  <a:cubicBezTo>
                    <a:pt x="509" y="101"/>
                    <a:pt x="503" y="107"/>
                    <a:pt x="500" y="117"/>
                  </a:cubicBezTo>
                  <a:cubicBezTo>
                    <a:pt x="481" y="176"/>
                    <a:pt x="463" y="235"/>
                    <a:pt x="444" y="293"/>
                  </a:cubicBezTo>
                  <a:cubicBezTo>
                    <a:pt x="439" y="309"/>
                    <a:pt x="434" y="324"/>
                    <a:pt x="428" y="341"/>
                  </a:cubicBezTo>
                  <a:cubicBezTo>
                    <a:pt x="425" y="337"/>
                    <a:pt x="423" y="335"/>
                    <a:pt x="420" y="332"/>
                  </a:cubicBezTo>
                  <a:cubicBezTo>
                    <a:pt x="395" y="298"/>
                    <a:pt x="368" y="265"/>
                    <a:pt x="343" y="231"/>
                  </a:cubicBezTo>
                  <a:cubicBezTo>
                    <a:pt x="337" y="222"/>
                    <a:pt x="330" y="218"/>
                    <a:pt x="319" y="218"/>
                  </a:cubicBezTo>
                  <a:cubicBezTo>
                    <a:pt x="268" y="217"/>
                    <a:pt x="217" y="216"/>
                    <a:pt x="166" y="215"/>
                  </a:cubicBezTo>
                  <a:cubicBezTo>
                    <a:pt x="150" y="215"/>
                    <a:pt x="150" y="215"/>
                    <a:pt x="148" y="230"/>
                  </a:cubicBezTo>
                  <a:cubicBezTo>
                    <a:pt x="147" y="233"/>
                    <a:pt x="147" y="237"/>
                    <a:pt x="146" y="240"/>
                  </a:cubicBezTo>
                  <a:cubicBezTo>
                    <a:pt x="141" y="285"/>
                    <a:pt x="136" y="330"/>
                    <a:pt x="130" y="375"/>
                  </a:cubicBezTo>
                  <a:cubicBezTo>
                    <a:pt x="128" y="387"/>
                    <a:pt x="131" y="396"/>
                    <a:pt x="139" y="405"/>
                  </a:cubicBezTo>
                  <a:cubicBezTo>
                    <a:pt x="189" y="459"/>
                    <a:pt x="239" y="514"/>
                    <a:pt x="288" y="568"/>
                  </a:cubicBezTo>
                  <a:cubicBezTo>
                    <a:pt x="291" y="571"/>
                    <a:pt x="293" y="573"/>
                    <a:pt x="296" y="577"/>
                  </a:cubicBezTo>
                  <a:cubicBezTo>
                    <a:pt x="292" y="578"/>
                    <a:pt x="289" y="579"/>
                    <a:pt x="286" y="579"/>
                  </a:cubicBezTo>
                  <a:cubicBezTo>
                    <a:pt x="246" y="584"/>
                    <a:pt x="206" y="590"/>
                    <a:pt x="165" y="594"/>
                  </a:cubicBezTo>
                  <a:cubicBezTo>
                    <a:pt x="149" y="596"/>
                    <a:pt x="138" y="603"/>
                    <a:pt x="129" y="617"/>
                  </a:cubicBezTo>
                  <a:cubicBezTo>
                    <a:pt x="115" y="643"/>
                    <a:pt x="99" y="667"/>
                    <a:pt x="84" y="692"/>
                  </a:cubicBezTo>
                  <a:cubicBezTo>
                    <a:pt x="72" y="713"/>
                    <a:pt x="60" y="733"/>
                    <a:pt x="47" y="753"/>
                  </a:cubicBezTo>
                  <a:cubicBezTo>
                    <a:pt x="49" y="755"/>
                    <a:pt x="49" y="756"/>
                    <a:pt x="50" y="756"/>
                  </a:cubicBezTo>
                  <a:cubicBezTo>
                    <a:pt x="94" y="789"/>
                    <a:pt x="138" y="823"/>
                    <a:pt x="182" y="855"/>
                  </a:cubicBezTo>
                  <a:cubicBezTo>
                    <a:pt x="187" y="859"/>
                    <a:pt x="195" y="861"/>
                    <a:pt x="201" y="859"/>
                  </a:cubicBezTo>
                  <a:cubicBezTo>
                    <a:pt x="268" y="845"/>
                    <a:pt x="334" y="831"/>
                    <a:pt x="400" y="816"/>
                  </a:cubicBezTo>
                  <a:cubicBezTo>
                    <a:pt x="411" y="814"/>
                    <a:pt x="423" y="812"/>
                    <a:pt x="436" y="809"/>
                  </a:cubicBezTo>
                  <a:cubicBezTo>
                    <a:pt x="433" y="815"/>
                    <a:pt x="432" y="820"/>
                    <a:pt x="430" y="825"/>
                  </a:cubicBezTo>
                  <a:cubicBezTo>
                    <a:pt x="414" y="862"/>
                    <a:pt x="399" y="900"/>
                    <a:pt x="383" y="937"/>
                  </a:cubicBezTo>
                  <a:cubicBezTo>
                    <a:pt x="378" y="948"/>
                    <a:pt x="378" y="957"/>
                    <a:pt x="384" y="967"/>
                  </a:cubicBezTo>
                  <a:cubicBezTo>
                    <a:pt x="409" y="1012"/>
                    <a:pt x="434" y="1058"/>
                    <a:pt x="458" y="1103"/>
                  </a:cubicBezTo>
                  <a:cubicBezTo>
                    <a:pt x="463" y="1112"/>
                    <a:pt x="467" y="1112"/>
                    <a:pt x="475" y="1109"/>
                  </a:cubicBezTo>
                  <a:cubicBezTo>
                    <a:pt x="522" y="1089"/>
                    <a:pt x="569" y="1069"/>
                    <a:pt x="615" y="1049"/>
                  </a:cubicBezTo>
                  <a:cubicBezTo>
                    <a:pt x="626" y="1045"/>
                    <a:pt x="632" y="1038"/>
                    <a:pt x="636" y="1027"/>
                  </a:cubicBezTo>
                  <a:cubicBezTo>
                    <a:pt x="657" y="958"/>
                    <a:pt x="679" y="889"/>
                    <a:pt x="701" y="821"/>
                  </a:cubicBezTo>
                  <a:cubicBezTo>
                    <a:pt x="703" y="816"/>
                    <a:pt x="705" y="811"/>
                    <a:pt x="707" y="805"/>
                  </a:cubicBezTo>
                  <a:cubicBezTo>
                    <a:pt x="710" y="808"/>
                    <a:pt x="711" y="810"/>
                    <a:pt x="713" y="812"/>
                  </a:cubicBezTo>
                  <a:cubicBezTo>
                    <a:pt x="740" y="847"/>
                    <a:pt x="766" y="881"/>
                    <a:pt x="793" y="916"/>
                  </a:cubicBezTo>
                  <a:cubicBezTo>
                    <a:pt x="799" y="925"/>
                    <a:pt x="806" y="928"/>
                    <a:pt x="816" y="929"/>
                  </a:cubicBezTo>
                  <a:cubicBezTo>
                    <a:pt x="869" y="929"/>
                    <a:pt x="922" y="930"/>
                    <a:pt x="975" y="932"/>
                  </a:cubicBezTo>
                  <a:cubicBezTo>
                    <a:pt x="983" y="932"/>
                    <a:pt x="986" y="929"/>
                    <a:pt x="987" y="921"/>
                  </a:cubicBezTo>
                  <a:cubicBezTo>
                    <a:pt x="993" y="870"/>
                    <a:pt x="999" y="819"/>
                    <a:pt x="1006" y="768"/>
                  </a:cubicBezTo>
                  <a:cubicBezTo>
                    <a:pt x="1007" y="759"/>
                    <a:pt x="1005" y="751"/>
                    <a:pt x="998" y="744"/>
                  </a:cubicBezTo>
                  <a:cubicBezTo>
                    <a:pt x="954" y="696"/>
                    <a:pt x="911" y="648"/>
                    <a:pt x="867" y="600"/>
                  </a:cubicBezTo>
                  <a:cubicBezTo>
                    <a:pt x="858" y="590"/>
                    <a:pt x="849" y="580"/>
                    <a:pt x="839" y="569"/>
                  </a:cubicBezTo>
                  <a:cubicBezTo>
                    <a:pt x="842" y="568"/>
                    <a:pt x="844" y="568"/>
                    <a:pt x="845" y="567"/>
                  </a:cubicBezTo>
                  <a:cubicBezTo>
                    <a:pt x="890" y="562"/>
                    <a:pt x="934" y="556"/>
                    <a:pt x="978" y="550"/>
                  </a:cubicBezTo>
                  <a:cubicBezTo>
                    <a:pt x="988" y="549"/>
                    <a:pt x="996" y="545"/>
                    <a:pt x="1000" y="536"/>
                  </a:cubicBezTo>
                  <a:cubicBezTo>
                    <a:pt x="1006" y="525"/>
                    <a:pt x="1013" y="515"/>
                    <a:pt x="1019" y="505"/>
                  </a:cubicBezTo>
                  <a:cubicBezTo>
                    <a:pt x="1042" y="467"/>
                    <a:pt x="1065" y="430"/>
                    <a:pt x="1088" y="392"/>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77" name="Freeform 50"/>
            <p:cNvSpPr/>
            <p:nvPr/>
          </p:nvSpPr>
          <p:spPr bwMode="auto">
            <a:xfrm>
              <a:off x="10520818" y="918291"/>
              <a:ext cx="93892" cy="93890"/>
            </a:xfrm>
            <a:custGeom>
              <a:avLst/>
              <a:gdLst>
                <a:gd name="T0" fmla="*/ 0 w 24"/>
                <a:gd name="T1" fmla="*/ 3 h 23"/>
                <a:gd name="T2" fmla="*/ 23 w 24"/>
                <a:gd name="T3" fmla="*/ 10 h 23"/>
                <a:gd name="T4" fmla="*/ 13 w 24"/>
                <a:gd name="T5" fmla="*/ 23 h 23"/>
                <a:gd name="T6" fmla="*/ 0 w 24"/>
                <a:gd name="T7" fmla="*/ 3 h 23"/>
              </a:gdLst>
              <a:ahLst/>
              <a:cxnLst>
                <a:cxn ang="0">
                  <a:pos x="T0" y="T1"/>
                </a:cxn>
                <a:cxn ang="0">
                  <a:pos x="T2" y="T3"/>
                </a:cxn>
                <a:cxn ang="0">
                  <a:pos x="T4" y="T5"/>
                </a:cxn>
                <a:cxn ang="0">
                  <a:pos x="T6" y="T7"/>
                </a:cxn>
              </a:cxnLst>
              <a:rect l="0" t="0" r="r" b="b"/>
              <a:pathLst>
                <a:path w="24" h="23">
                  <a:moveTo>
                    <a:pt x="0" y="3"/>
                  </a:moveTo>
                  <a:cubicBezTo>
                    <a:pt x="13" y="0"/>
                    <a:pt x="22" y="3"/>
                    <a:pt x="23" y="10"/>
                  </a:cubicBezTo>
                  <a:cubicBezTo>
                    <a:pt x="24" y="16"/>
                    <a:pt x="19" y="22"/>
                    <a:pt x="13" y="23"/>
                  </a:cubicBezTo>
                  <a:cubicBezTo>
                    <a:pt x="6" y="23"/>
                    <a:pt x="1" y="16"/>
                    <a:pt x="0" y="3"/>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78" name="Freeform 52"/>
            <p:cNvSpPr/>
            <p:nvPr/>
          </p:nvSpPr>
          <p:spPr bwMode="auto">
            <a:xfrm>
              <a:off x="11696191" y="2994321"/>
              <a:ext cx="952817" cy="907610"/>
            </a:xfrm>
            <a:custGeom>
              <a:avLst/>
              <a:gdLst>
                <a:gd name="T0" fmla="*/ 1 w 236"/>
                <a:gd name="T1" fmla="*/ 133 h 225"/>
                <a:gd name="T2" fmla="*/ 23 w 236"/>
                <a:gd name="T3" fmla="*/ 133 h 225"/>
                <a:gd name="T4" fmla="*/ 39 w 236"/>
                <a:gd name="T5" fmla="*/ 23 h 225"/>
                <a:gd name="T6" fmla="*/ 41 w 236"/>
                <a:gd name="T7" fmla="*/ 22 h 225"/>
                <a:gd name="T8" fmla="*/ 53 w 236"/>
                <a:gd name="T9" fmla="*/ 42 h 225"/>
                <a:gd name="T10" fmla="*/ 156 w 236"/>
                <a:gd name="T11" fmla="*/ 0 h 225"/>
                <a:gd name="T12" fmla="*/ 158 w 236"/>
                <a:gd name="T13" fmla="*/ 4 h 225"/>
                <a:gd name="T14" fmla="*/ 146 w 236"/>
                <a:gd name="T15" fmla="*/ 22 h 225"/>
                <a:gd name="T16" fmla="*/ 236 w 236"/>
                <a:gd name="T17" fmla="*/ 92 h 225"/>
                <a:gd name="T18" fmla="*/ 211 w 236"/>
                <a:gd name="T19" fmla="*/ 92 h 225"/>
                <a:gd name="T20" fmla="*/ 195 w 236"/>
                <a:gd name="T21" fmla="*/ 203 h 225"/>
                <a:gd name="T22" fmla="*/ 192 w 236"/>
                <a:gd name="T23" fmla="*/ 204 h 225"/>
                <a:gd name="T24" fmla="*/ 186 w 236"/>
                <a:gd name="T25" fmla="*/ 192 h 225"/>
                <a:gd name="T26" fmla="*/ 173 w 236"/>
                <a:gd name="T27" fmla="*/ 187 h 225"/>
                <a:gd name="T28" fmla="*/ 86 w 236"/>
                <a:gd name="T29" fmla="*/ 222 h 225"/>
                <a:gd name="T30" fmla="*/ 76 w 236"/>
                <a:gd name="T31" fmla="*/ 225 h 225"/>
                <a:gd name="T32" fmla="*/ 75 w 236"/>
                <a:gd name="T33" fmla="*/ 223 h 225"/>
                <a:gd name="T34" fmla="*/ 88 w 236"/>
                <a:gd name="T35" fmla="*/ 204 h 225"/>
                <a:gd name="T36" fmla="*/ 0 w 236"/>
                <a:gd name="T37" fmla="*/ 135 h 225"/>
                <a:gd name="T38" fmla="*/ 1 w 236"/>
                <a:gd name="T39" fmla="*/ 133 h 225"/>
                <a:gd name="T40" fmla="*/ 171 w 236"/>
                <a:gd name="T41" fmla="*/ 113 h 225"/>
                <a:gd name="T42" fmla="*/ 118 w 236"/>
                <a:gd name="T43" fmla="*/ 60 h 225"/>
                <a:gd name="T44" fmla="*/ 64 w 236"/>
                <a:gd name="T45" fmla="*/ 114 h 225"/>
                <a:gd name="T46" fmla="*/ 118 w 236"/>
                <a:gd name="T47" fmla="*/ 167 h 225"/>
                <a:gd name="T48" fmla="*/ 171 w 236"/>
                <a:gd name="T49" fmla="*/ 11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6" h="225">
                  <a:moveTo>
                    <a:pt x="1" y="133"/>
                  </a:moveTo>
                  <a:cubicBezTo>
                    <a:pt x="8" y="133"/>
                    <a:pt x="15" y="133"/>
                    <a:pt x="23" y="133"/>
                  </a:cubicBezTo>
                  <a:cubicBezTo>
                    <a:pt x="28" y="96"/>
                    <a:pt x="34" y="59"/>
                    <a:pt x="39" y="23"/>
                  </a:cubicBezTo>
                  <a:cubicBezTo>
                    <a:pt x="40" y="23"/>
                    <a:pt x="41" y="22"/>
                    <a:pt x="41" y="22"/>
                  </a:cubicBezTo>
                  <a:cubicBezTo>
                    <a:pt x="45" y="29"/>
                    <a:pt x="49" y="35"/>
                    <a:pt x="53" y="42"/>
                  </a:cubicBezTo>
                  <a:cubicBezTo>
                    <a:pt x="87" y="28"/>
                    <a:pt x="122" y="14"/>
                    <a:pt x="156" y="0"/>
                  </a:cubicBezTo>
                  <a:cubicBezTo>
                    <a:pt x="157" y="2"/>
                    <a:pt x="157" y="3"/>
                    <a:pt x="158" y="4"/>
                  </a:cubicBezTo>
                  <a:cubicBezTo>
                    <a:pt x="154" y="10"/>
                    <a:pt x="151" y="16"/>
                    <a:pt x="146" y="22"/>
                  </a:cubicBezTo>
                  <a:cubicBezTo>
                    <a:pt x="176" y="45"/>
                    <a:pt x="205" y="68"/>
                    <a:pt x="236" y="92"/>
                  </a:cubicBezTo>
                  <a:cubicBezTo>
                    <a:pt x="227" y="92"/>
                    <a:pt x="220" y="92"/>
                    <a:pt x="211" y="92"/>
                  </a:cubicBezTo>
                  <a:cubicBezTo>
                    <a:pt x="206" y="130"/>
                    <a:pt x="200" y="167"/>
                    <a:pt x="195" y="203"/>
                  </a:cubicBezTo>
                  <a:cubicBezTo>
                    <a:pt x="194" y="204"/>
                    <a:pt x="193" y="204"/>
                    <a:pt x="192" y="204"/>
                  </a:cubicBezTo>
                  <a:cubicBezTo>
                    <a:pt x="190" y="200"/>
                    <a:pt x="187" y="196"/>
                    <a:pt x="186" y="192"/>
                  </a:cubicBezTo>
                  <a:cubicBezTo>
                    <a:pt x="183" y="185"/>
                    <a:pt x="180" y="184"/>
                    <a:pt x="173" y="187"/>
                  </a:cubicBezTo>
                  <a:cubicBezTo>
                    <a:pt x="144" y="199"/>
                    <a:pt x="115" y="210"/>
                    <a:pt x="86" y="222"/>
                  </a:cubicBezTo>
                  <a:cubicBezTo>
                    <a:pt x="83" y="223"/>
                    <a:pt x="79" y="224"/>
                    <a:pt x="76" y="225"/>
                  </a:cubicBezTo>
                  <a:cubicBezTo>
                    <a:pt x="76" y="225"/>
                    <a:pt x="75" y="224"/>
                    <a:pt x="75" y="223"/>
                  </a:cubicBezTo>
                  <a:cubicBezTo>
                    <a:pt x="79" y="217"/>
                    <a:pt x="83" y="211"/>
                    <a:pt x="88" y="204"/>
                  </a:cubicBezTo>
                  <a:cubicBezTo>
                    <a:pt x="59" y="181"/>
                    <a:pt x="29" y="158"/>
                    <a:pt x="0" y="135"/>
                  </a:cubicBezTo>
                  <a:cubicBezTo>
                    <a:pt x="0" y="135"/>
                    <a:pt x="1" y="134"/>
                    <a:pt x="1" y="133"/>
                  </a:cubicBezTo>
                  <a:close/>
                  <a:moveTo>
                    <a:pt x="171" y="113"/>
                  </a:moveTo>
                  <a:cubicBezTo>
                    <a:pt x="171" y="84"/>
                    <a:pt x="147" y="60"/>
                    <a:pt x="118" y="60"/>
                  </a:cubicBezTo>
                  <a:cubicBezTo>
                    <a:pt x="88" y="60"/>
                    <a:pt x="64" y="85"/>
                    <a:pt x="64" y="114"/>
                  </a:cubicBezTo>
                  <a:cubicBezTo>
                    <a:pt x="65" y="143"/>
                    <a:pt x="89" y="167"/>
                    <a:pt x="118" y="167"/>
                  </a:cubicBezTo>
                  <a:cubicBezTo>
                    <a:pt x="147" y="166"/>
                    <a:pt x="171" y="142"/>
                    <a:pt x="171" y="113"/>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79" name="Freeform 53"/>
            <p:cNvSpPr/>
            <p:nvPr/>
          </p:nvSpPr>
          <p:spPr bwMode="auto">
            <a:xfrm>
              <a:off x="11390177" y="3731537"/>
              <a:ext cx="299060" cy="302536"/>
            </a:xfrm>
            <a:custGeom>
              <a:avLst/>
              <a:gdLst>
                <a:gd name="T0" fmla="*/ 73 w 74"/>
                <a:gd name="T1" fmla="*/ 38 h 75"/>
                <a:gd name="T2" fmla="*/ 37 w 74"/>
                <a:gd name="T3" fmla="*/ 75 h 75"/>
                <a:gd name="T4" fmla="*/ 0 w 74"/>
                <a:gd name="T5" fmla="*/ 36 h 75"/>
                <a:gd name="T6" fmla="*/ 39 w 74"/>
                <a:gd name="T7" fmla="*/ 1 h 75"/>
                <a:gd name="T8" fmla="*/ 73 w 74"/>
                <a:gd name="T9" fmla="*/ 38 h 75"/>
              </a:gdLst>
              <a:ahLst/>
              <a:cxnLst>
                <a:cxn ang="0">
                  <a:pos x="T0" y="T1"/>
                </a:cxn>
                <a:cxn ang="0">
                  <a:pos x="T2" y="T3"/>
                </a:cxn>
                <a:cxn ang="0">
                  <a:pos x="T4" y="T5"/>
                </a:cxn>
                <a:cxn ang="0">
                  <a:pos x="T6" y="T7"/>
                </a:cxn>
                <a:cxn ang="0">
                  <a:pos x="T8" y="T9"/>
                </a:cxn>
              </a:cxnLst>
              <a:rect l="0" t="0" r="r" b="b"/>
              <a:pathLst>
                <a:path w="74" h="75">
                  <a:moveTo>
                    <a:pt x="73" y="38"/>
                  </a:moveTo>
                  <a:cubicBezTo>
                    <a:pt x="73" y="59"/>
                    <a:pt x="56" y="75"/>
                    <a:pt x="37" y="75"/>
                  </a:cubicBezTo>
                  <a:cubicBezTo>
                    <a:pt x="17" y="74"/>
                    <a:pt x="0" y="56"/>
                    <a:pt x="0" y="36"/>
                  </a:cubicBezTo>
                  <a:cubicBezTo>
                    <a:pt x="0" y="15"/>
                    <a:pt x="17" y="0"/>
                    <a:pt x="39" y="1"/>
                  </a:cubicBezTo>
                  <a:cubicBezTo>
                    <a:pt x="59" y="1"/>
                    <a:pt x="74" y="17"/>
                    <a:pt x="73" y="38"/>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80" name="Freeform 54"/>
            <p:cNvSpPr/>
            <p:nvPr/>
          </p:nvSpPr>
          <p:spPr bwMode="auto">
            <a:xfrm>
              <a:off x="11957000" y="2545731"/>
              <a:ext cx="299060" cy="302536"/>
            </a:xfrm>
            <a:custGeom>
              <a:avLst/>
              <a:gdLst>
                <a:gd name="T0" fmla="*/ 37 w 74"/>
                <a:gd name="T1" fmla="*/ 1 h 75"/>
                <a:gd name="T2" fmla="*/ 74 w 74"/>
                <a:gd name="T3" fmla="*/ 38 h 75"/>
                <a:gd name="T4" fmla="*/ 37 w 74"/>
                <a:gd name="T5" fmla="*/ 74 h 75"/>
                <a:gd name="T6" fmla="*/ 0 w 74"/>
                <a:gd name="T7" fmla="*/ 36 h 75"/>
                <a:gd name="T8" fmla="*/ 37 w 74"/>
                <a:gd name="T9" fmla="*/ 1 h 75"/>
              </a:gdLst>
              <a:ahLst/>
              <a:cxnLst>
                <a:cxn ang="0">
                  <a:pos x="T0" y="T1"/>
                </a:cxn>
                <a:cxn ang="0">
                  <a:pos x="T2" y="T3"/>
                </a:cxn>
                <a:cxn ang="0">
                  <a:pos x="T4" y="T5"/>
                </a:cxn>
                <a:cxn ang="0">
                  <a:pos x="T6" y="T7"/>
                </a:cxn>
                <a:cxn ang="0">
                  <a:pos x="T8" y="T9"/>
                </a:cxn>
              </a:cxnLst>
              <a:rect l="0" t="0" r="r" b="b"/>
              <a:pathLst>
                <a:path w="74" h="75">
                  <a:moveTo>
                    <a:pt x="37" y="1"/>
                  </a:moveTo>
                  <a:cubicBezTo>
                    <a:pt x="58" y="1"/>
                    <a:pt x="74" y="17"/>
                    <a:pt x="74" y="38"/>
                  </a:cubicBezTo>
                  <a:cubicBezTo>
                    <a:pt x="74" y="58"/>
                    <a:pt x="56" y="75"/>
                    <a:pt x="37" y="74"/>
                  </a:cubicBezTo>
                  <a:cubicBezTo>
                    <a:pt x="17" y="73"/>
                    <a:pt x="0" y="56"/>
                    <a:pt x="0" y="36"/>
                  </a:cubicBezTo>
                  <a:cubicBezTo>
                    <a:pt x="1" y="16"/>
                    <a:pt x="17" y="0"/>
                    <a:pt x="37" y="1"/>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81" name="Freeform 55"/>
            <p:cNvSpPr/>
            <p:nvPr/>
          </p:nvSpPr>
          <p:spPr bwMode="auto">
            <a:xfrm>
              <a:off x="12649009" y="2872610"/>
              <a:ext cx="292105" cy="295581"/>
            </a:xfrm>
            <a:custGeom>
              <a:avLst/>
              <a:gdLst>
                <a:gd name="T0" fmla="*/ 0 w 73"/>
                <a:gd name="T1" fmla="*/ 36 h 74"/>
                <a:gd name="T2" fmla="*/ 36 w 73"/>
                <a:gd name="T3" fmla="*/ 0 h 74"/>
                <a:gd name="T4" fmla="*/ 73 w 73"/>
                <a:gd name="T5" fmla="*/ 37 h 74"/>
                <a:gd name="T6" fmla="*/ 36 w 73"/>
                <a:gd name="T7" fmla="*/ 74 h 74"/>
                <a:gd name="T8" fmla="*/ 0 w 73"/>
                <a:gd name="T9" fmla="*/ 36 h 74"/>
              </a:gdLst>
              <a:ahLst/>
              <a:cxnLst>
                <a:cxn ang="0">
                  <a:pos x="T0" y="T1"/>
                </a:cxn>
                <a:cxn ang="0">
                  <a:pos x="T2" y="T3"/>
                </a:cxn>
                <a:cxn ang="0">
                  <a:pos x="T4" y="T5"/>
                </a:cxn>
                <a:cxn ang="0">
                  <a:pos x="T6" y="T7"/>
                </a:cxn>
                <a:cxn ang="0">
                  <a:pos x="T8" y="T9"/>
                </a:cxn>
              </a:cxnLst>
              <a:rect l="0" t="0" r="r" b="b"/>
              <a:pathLst>
                <a:path w="73" h="74">
                  <a:moveTo>
                    <a:pt x="0" y="36"/>
                  </a:moveTo>
                  <a:cubicBezTo>
                    <a:pt x="0" y="17"/>
                    <a:pt x="17" y="0"/>
                    <a:pt x="36" y="0"/>
                  </a:cubicBezTo>
                  <a:cubicBezTo>
                    <a:pt x="56" y="0"/>
                    <a:pt x="73" y="18"/>
                    <a:pt x="73" y="37"/>
                  </a:cubicBezTo>
                  <a:cubicBezTo>
                    <a:pt x="73" y="58"/>
                    <a:pt x="56" y="74"/>
                    <a:pt x="36" y="74"/>
                  </a:cubicBezTo>
                  <a:cubicBezTo>
                    <a:pt x="16" y="73"/>
                    <a:pt x="0" y="56"/>
                    <a:pt x="0" y="36"/>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82" name="Freeform 56"/>
            <p:cNvSpPr/>
            <p:nvPr/>
          </p:nvSpPr>
          <p:spPr bwMode="auto">
            <a:xfrm>
              <a:off x="12708126" y="3627215"/>
              <a:ext cx="288628" cy="299060"/>
            </a:xfrm>
            <a:custGeom>
              <a:avLst/>
              <a:gdLst>
                <a:gd name="T0" fmla="*/ 72 w 72"/>
                <a:gd name="T1" fmla="*/ 37 h 74"/>
                <a:gd name="T2" fmla="*/ 37 w 72"/>
                <a:gd name="T3" fmla="*/ 74 h 74"/>
                <a:gd name="T4" fmla="*/ 0 w 72"/>
                <a:gd name="T5" fmla="*/ 36 h 74"/>
                <a:gd name="T6" fmla="*/ 36 w 72"/>
                <a:gd name="T7" fmla="*/ 0 h 74"/>
                <a:gd name="T8" fmla="*/ 72 w 72"/>
                <a:gd name="T9" fmla="*/ 37 h 74"/>
              </a:gdLst>
              <a:ahLst/>
              <a:cxnLst>
                <a:cxn ang="0">
                  <a:pos x="T0" y="T1"/>
                </a:cxn>
                <a:cxn ang="0">
                  <a:pos x="T2" y="T3"/>
                </a:cxn>
                <a:cxn ang="0">
                  <a:pos x="T4" y="T5"/>
                </a:cxn>
                <a:cxn ang="0">
                  <a:pos x="T6" y="T7"/>
                </a:cxn>
                <a:cxn ang="0">
                  <a:pos x="T8" y="T9"/>
                </a:cxn>
              </a:cxnLst>
              <a:rect l="0" t="0" r="r" b="b"/>
              <a:pathLst>
                <a:path w="72" h="74">
                  <a:moveTo>
                    <a:pt x="72" y="37"/>
                  </a:moveTo>
                  <a:cubicBezTo>
                    <a:pt x="72" y="58"/>
                    <a:pt x="57" y="74"/>
                    <a:pt x="37" y="74"/>
                  </a:cubicBezTo>
                  <a:cubicBezTo>
                    <a:pt x="17" y="74"/>
                    <a:pt x="0" y="56"/>
                    <a:pt x="0" y="36"/>
                  </a:cubicBezTo>
                  <a:cubicBezTo>
                    <a:pt x="0" y="17"/>
                    <a:pt x="17" y="1"/>
                    <a:pt x="36" y="0"/>
                  </a:cubicBezTo>
                  <a:cubicBezTo>
                    <a:pt x="56" y="0"/>
                    <a:pt x="72" y="17"/>
                    <a:pt x="72" y="37"/>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83" name="Freeform 57"/>
            <p:cNvSpPr/>
            <p:nvPr/>
          </p:nvSpPr>
          <p:spPr bwMode="auto">
            <a:xfrm>
              <a:off x="12078708" y="4061893"/>
              <a:ext cx="295583" cy="288626"/>
            </a:xfrm>
            <a:custGeom>
              <a:avLst/>
              <a:gdLst>
                <a:gd name="T0" fmla="*/ 36 w 73"/>
                <a:gd name="T1" fmla="*/ 0 h 72"/>
                <a:gd name="T2" fmla="*/ 73 w 73"/>
                <a:gd name="T3" fmla="*/ 36 h 72"/>
                <a:gd name="T4" fmla="*/ 37 w 73"/>
                <a:gd name="T5" fmla="*/ 72 h 72"/>
                <a:gd name="T6" fmla="*/ 0 w 73"/>
                <a:gd name="T7" fmla="*/ 35 h 72"/>
                <a:gd name="T8" fmla="*/ 36 w 73"/>
                <a:gd name="T9" fmla="*/ 0 h 72"/>
              </a:gdLst>
              <a:ahLst/>
              <a:cxnLst>
                <a:cxn ang="0">
                  <a:pos x="T0" y="T1"/>
                </a:cxn>
                <a:cxn ang="0">
                  <a:pos x="T2" y="T3"/>
                </a:cxn>
                <a:cxn ang="0">
                  <a:pos x="T4" y="T5"/>
                </a:cxn>
                <a:cxn ang="0">
                  <a:pos x="T6" y="T7"/>
                </a:cxn>
                <a:cxn ang="0">
                  <a:pos x="T8" y="T9"/>
                </a:cxn>
              </a:cxnLst>
              <a:rect l="0" t="0" r="r" b="b"/>
              <a:pathLst>
                <a:path w="73" h="72">
                  <a:moveTo>
                    <a:pt x="36" y="0"/>
                  </a:moveTo>
                  <a:cubicBezTo>
                    <a:pt x="57" y="0"/>
                    <a:pt x="73" y="16"/>
                    <a:pt x="73" y="36"/>
                  </a:cubicBezTo>
                  <a:cubicBezTo>
                    <a:pt x="73" y="57"/>
                    <a:pt x="58" y="72"/>
                    <a:pt x="37" y="72"/>
                  </a:cubicBezTo>
                  <a:cubicBezTo>
                    <a:pt x="16" y="72"/>
                    <a:pt x="0" y="56"/>
                    <a:pt x="0" y="35"/>
                  </a:cubicBezTo>
                  <a:cubicBezTo>
                    <a:pt x="0" y="16"/>
                    <a:pt x="16" y="0"/>
                    <a:pt x="36" y="0"/>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sp>
          <p:nvSpPr>
            <p:cNvPr id="84" name="Freeform 58"/>
            <p:cNvSpPr/>
            <p:nvPr/>
          </p:nvSpPr>
          <p:spPr bwMode="auto">
            <a:xfrm>
              <a:off x="11334537" y="2976933"/>
              <a:ext cx="292105" cy="292105"/>
            </a:xfrm>
            <a:custGeom>
              <a:avLst/>
              <a:gdLst>
                <a:gd name="T0" fmla="*/ 36 w 73"/>
                <a:gd name="T1" fmla="*/ 73 h 73"/>
                <a:gd name="T2" fmla="*/ 0 w 73"/>
                <a:gd name="T3" fmla="*/ 36 h 73"/>
                <a:gd name="T4" fmla="*/ 36 w 73"/>
                <a:gd name="T5" fmla="*/ 1 h 73"/>
                <a:gd name="T6" fmla="*/ 73 w 73"/>
                <a:gd name="T7" fmla="*/ 37 h 73"/>
                <a:gd name="T8" fmla="*/ 36 w 73"/>
                <a:gd name="T9" fmla="*/ 73 h 73"/>
              </a:gdLst>
              <a:ahLst/>
              <a:cxnLst>
                <a:cxn ang="0">
                  <a:pos x="T0" y="T1"/>
                </a:cxn>
                <a:cxn ang="0">
                  <a:pos x="T2" y="T3"/>
                </a:cxn>
                <a:cxn ang="0">
                  <a:pos x="T4" y="T5"/>
                </a:cxn>
                <a:cxn ang="0">
                  <a:pos x="T6" y="T7"/>
                </a:cxn>
                <a:cxn ang="0">
                  <a:pos x="T8" y="T9"/>
                </a:cxn>
              </a:cxnLst>
              <a:rect l="0" t="0" r="r" b="b"/>
              <a:pathLst>
                <a:path w="73" h="73">
                  <a:moveTo>
                    <a:pt x="36" y="73"/>
                  </a:moveTo>
                  <a:cubicBezTo>
                    <a:pt x="15" y="73"/>
                    <a:pt x="0" y="57"/>
                    <a:pt x="0" y="36"/>
                  </a:cubicBezTo>
                  <a:cubicBezTo>
                    <a:pt x="0" y="16"/>
                    <a:pt x="16" y="0"/>
                    <a:pt x="36" y="1"/>
                  </a:cubicBezTo>
                  <a:cubicBezTo>
                    <a:pt x="56" y="1"/>
                    <a:pt x="72" y="17"/>
                    <a:pt x="73" y="37"/>
                  </a:cubicBezTo>
                  <a:cubicBezTo>
                    <a:pt x="73" y="56"/>
                    <a:pt x="56" y="73"/>
                    <a:pt x="36" y="73"/>
                  </a:cubicBezTo>
                  <a:close/>
                </a:path>
              </a:pathLst>
            </a:custGeom>
            <a:solidFill>
              <a:schemeClr val="accent1">
                <a:alpha val="3000"/>
              </a:schemeClr>
            </a:solidFill>
            <a:ln>
              <a:noFill/>
            </a:ln>
          </p:spPr>
          <p:txBody>
            <a:bodyPr vert="horz" wrap="square" lIns="91440" tIns="45720" rIns="91440" bIns="45720" numCol="1" anchor="t" anchorCtr="0" compatLnSpc="1"/>
            <a:lstStyle/>
            <a:p>
              <a:endParaRPr lang="zh-CN" altLang="en-US"/>
            </a:p>
          </p:txBody>
        </p:sp>
      </p:grpSp>
      <p:sp>
        <p:nvSpPr>
          <p:cNvPr id="85" name="任意多边形: 形状 84"/>
          <p:cNvSpPr/>
          <p:nvPr userDrawn="1"/>
        </p:nvSpPr>
        <p:spPr bwMode="auto">
          <a:xfrm rot="5400000">
            <a:off x="4539448" y="-380490"/>
            <a:ext cx="3113105" cy="2609911"/>
          </a:xfrm>
          <a:custGeom>
            <a:avLst/>
            <a:gdLst>
              <a:gd name="connsiteX0" fmla="*/ 0 w 3113105"/>
              <a:gd name="connsiteY0" fmla="*/ 2609911 h 2609911"/>
              <a:gd name="connsiteX1" fmla="*/ 0 w 3113105"/>
              <a:gd name="connsiteY1" fmla="*/ 0 h 2609911"/>
              <a:gd name="connsiteX2" fmla="*/ 2301594 w 3113105"/>
              <a:gd name="connsiteY2" fmla="*/ 0 h 2609911"/>
              <a:gd name="connsiteX3" fmla="*/ 3113105 w 3113105"/>
              <a:gd name="connsiteY3" fmla="*/ 1304956 h 2609911"/>
              <a:gd name="connsiteX4" fmla="*/ 2301594 w 3113105"/>
              <a:gd name="connsiteY4" fmla="*/ 2609910 h 2609911"/>
              <a:gd name="connsiteX5" fmla="*/ 2301594 w 3113105"/>
              <a:gd name="connsiteY5" fmla="*/ 2609911 h 2609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3105" h="2609911">
                <a:moveTo>
                  <a:pt x="0" y="2609911"/>
                </a:moveTo>
                <a:lnTo>
                  <a:pt x="0" y="0"/>
                </a:lnTo>
                <a:lnTo>
                  <a:pt x="2301594" y="0"/>
                </a:lnTo>
                <a:lnTo>
                  <a:pt x="3113105" y="1304956"/>
                </a:lnTo>
                <a:lnTo>
                  <a:pt x="2301594" y="2609910"/>
                </a:lnTo>
                <a:lnTo>
                  <a:pt x="2301594" y="2609911"/>
                </a:lnTo>
                <a:close/>
              </a:path>
            </a:pathLst>
          </a:custGeom>
          <a:solidFill>
            <a:schemeClr val="accent1"/>
          </a:solidFill>
          <a:ln>
            <a:noFill/>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bg1"/>
              </a:solidFill>
              <a:cs typeface="+mn-ea"/>
              <a:sym typeface="+mn-lt"/>
            </a:endParaRPr>
          </a:p>
        </p:txBody>
      </p:sp>
      <p:sp>
        <p:nvSpPr>
          <p:cNvPr id="86" name="文本框 85"/>
          <p:cNvSpPr txBox="1"/>
          <p:nvPr userDrawn="1"/>
        </p:nvSpPr>
        <p:spPr>
          <a:xfrm>
            <a:off x="5127626" y="543216"/>
            <a:ext cx="1936749" cy="1174168"/>
          </a:xfrm>
          <a:prstGeom prst="rect">
            <a:avLst/>
          </a:prstGeom>
          <a:noFill/>
        </p:spPr>
        <p:txBody>
          <a:bodyPr wrap="none" rtlCol="0">
            <a:spAutoFit/>
          </a:bodyPr>
          <a:lstStyle/>
          <a:p>
            <a:pPr>
              <a:lnSpc>
                <a:spcPct val="130000"/>
              </a:lnSpc>
            </a:pPr>
            <a:r>
              <a:rPr lang="zh-CN" altLang="en-US" sz="6000" dirty="0">
                <a:solidFill>
                  <a:schemeClr val="bg1"/>
                </a:solidFill>
                <a:cs typeface="+mn-ea"/>
                <a:sym typeface="+mn-lt"/>
              </a:rPr>
              <a:t>目 录</a:t>
            </a:r>
          </a:p>
        </p:txBody>
      </p:sp>
      <p:sp>
        <p:nvSpPr>
          <p:cNvPr id="87" name="任意多边形: 形状 86"/>
          <p:cNvSpPr/>
          <p:nvPr userDrawn="1"/>
        </p:nvSpPr>
        <p:spPr bwMode="auto">
          <a:xfrm rot="5400000">
            <a:off x="4384812" y="-485285"/>
            <a:ext cx="3422377" cy="3128773"/>
          </a:xfrm>
          <a:custGeom>
            <a:avLst/>
            <a:gdLst>
              <a:gd name="connsiteX0" fmla="*/ 0 w 3422377"/>
              <a:gd name="connsiteY0" fmla="*/ 3128773 h 3128773"/>
              <a:gd name="connsiteX1" fmla="*/ 0 w 3422377"/>
              <a:gd name="connsiteY1" fmla="*/ 0 h 3128773"/>
              <a:gd name="connsiteX2" fmla="*/ 2449535 w 3422377"/>
              <a:gd name="connsiteY2" fmla="*/ 0 h 3128773"/>
              <a:gd name="connsiteX3" fmla="*/ 3422377 w 3422377"/>
              <a:gd name="connsiteY3" fmla="*/ 1564387 h 3128773"/>
              <a:gd name="connsiteX4" fmla="*/ 2449535 w 3422377"/>
              <a:gd name="connsiteY4" fmla="*/ 3128772 h 3128773"/>
              <a:gd name="connsiteX5" fmla="*/ 2449535 w 3422377"/>
              <a:gd name="connsiteY5" fmla="*/ 3128773 h 3128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22377" h="3128773">
                <a:moveTo>
                  <a:pt x="0" y="3128773"/>
                </a:moveTo>
                <a:lnTo>
                  <a:pt x="0" y="0"/>
                </a:lnTo>
                <a:lnTo>
                  <a:pt x="2449535" y="0"/>
                </a:lnTo>
                <a:lnTo>
                  <a:pt x="3422377" y="1564387"/>
                </a:lnTo>
                <a:lnTo>
                  <a:pt x="2449535" y="3128772"/>
                </a:lnTo>
                <a:lnTo>
                  <a:pt x="2449535" y="3128773"/>
                </a:lnTo>
                <a:close/>
              </a:path>
            </a:pathLst>
          </a:custGeom>
          <a:noFill/>
          <a:ln w="12700">
            <a:solidFill>
              <a:schemeClr val="accent1"/>
            </a:solidFill>
            <a:prstDash val="lgDash"/>
          </a:ln>
          <a:effectLst/>
        </p:spPr>
        <p:txBody>
          <a:bodyPr vert="horz" wrap="square" lIns="91440" tIns="45720" rIns="91440" bIns="45720" numCol="1" anchor="ctr" anchorCtr="0" compatLnSpc="1">
            <a:noAutofit/>
          </a:bodyPr>
          <a:lstStyle/>
          <a:p>
            <a:pPr algn="ctr">
              <a:lnSpc>
                <a:spcPct val="130000"/>
              </a:lnSpc>
            </a:pPr>
            <a:endParaRPr lang="en-US" sz="4000" dirty="0">
              <a:solidFill>
                <a:schemeClr val="bg1"/>
              </a:solidFill>
              <a:cs typeface="+mn-ea"/>
              <a:sym typeface="+mn-lt"/>
            </a:endParaRPr>
          </a:p>
        </p:txBody>
      </p:sp>
      <p:pic>
        <p:nvPicPr>
          <p:cNvPr id="88" name="图片 87" descr="国科大杭高院logo"/>
          <p:cNvPicPr>
            <a:picLocks noChangeAspect="1"/>
          </p:cNvPicPr>
          <p:nvPr userDrawn="1"/>
        </p:nvPicPr>
        <p:blipFill>
          <a:blip r:embed="rId2"/>
          <a:stretch>
            <a:fillRect/>
          </a:stretch>
        </p:blipFill>
        <p:spPr>
          <a:xfrm>
            <a:off x="9018270" y="307975"/>
            <a:ext cx="3011170" cy="65087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结束页 幻灯片">
    <p:bg>
      <p:bgPr>
        <a:solidFill>
          <a:schemeClr val="bg1"/>
        </a:solidFill>
        <a:effectLst/>
      </p:bgPr>
    </p:bg>
    <p:spTree>
      <p:nvGrpSpPr>
        <p:cNvPr id="1" name=""/>
        <p:cNvGrpSpPr/>
        <p:nvPr/>
      </p:nvGrpSpPr>
      <p:grpSpPr>
        <a:xfrm>
          <a:off x="0" y="0"/>
          <a:ext cx="0" cy="0"/>
          <a:chOff x="0" y="0"/>
          <a:chExt cx="0" cy="0"/>
        </a:xfrm>
      </p:grpSpPr>
      <p:sp>
        <p:nvSpPr>
          <p:cNvPr id="7" name="文本占位符 6"/>
          <p:cNvSpPr>
            <a:spLocks noGrp="1"/>
          </p:cNvSpPr>
          <p:nvPr>
            <p:ph type="body" sz="quarter" idx="10" hasCustomPrompt="1"/>
          </p:nvPr>
        </p:nvSpPr>
        <p:spPr>
          <a:xfrm>
            <a:off x="3735420" y="2971800"/>
            <a:ext cx="7783479" cy="914400"/>
          </a:xfrm>
        </p:spPr>
        <p:txBody>
          <a:bodyPr anchor="ctr" anchorCtr="0">
            <a:normAutofit/>
          </a:bodyPr>
          <a:lstStyle>
            <a:lvl1pPr marL="0" indent="0" algn="ctr">
              <a:buNone/>
              <a:defRPr sz="5400">
                <a:solidFill>
                  <a:schemeClr val="accent1"/>
                </a:solidFill>
              </a:defRPr>
            </a:lvl1pPr>
          </a:lstStyle>
          <a:p>
            <a:pPr lvl="0"/>
            <a:r>
              <a:rPr lang="zh-CN" altLang="en-US" dirty="0"/>
              <a:t>编辑母版文本样式</a:t>
            </a:r>
          </a:p>
        </p:txBody>
      </p:sp>
      <p:sp>
        <p:nvSpPr>
          <p:cNvPr id="6" name="箭头: 五边形 5"/>
          <p:cNvSpPr/>
          <p:nvPr userDrawn="1"/>
        </p:nvSpPr>
        <p:spPr>
          <a:xfrm rot="16200000">
            <a:off x="10605854" y="5156200"/>
            <a:ext cx="2879387" cy="3403600"/>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箭头: 五边形 7"/>
          <p:cNvSpPr/>
          <p:nvPr userDrawn="1"/>
        </p:nvSpPr>
        <p:spPr>
          <a:xfrm>
            <a:off x="-2680781" y="0"/>
            <a:ext cx="5753100" cy="9620654"/>
          </a:xfrm>
          <a:prstGeom prst="homePlate">
            <a:avLst>
              <a:gd name="adj" fmla="val 5086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箭头: 五边形 4"/>
          <p:cNvSpPr/>
          <p:nvPr userDrawn="1"/>
        </p:nvSpPr>
        <p:spPr>
          <a:xfrm rot="5400000">
            <a:off x="7310335" y="-1872573"/>
            <a:ext cx="2616740" cy="4241259"/>
          </a:xfrm>
          <a:prstGeom prst="homePlate">
            <a:avLst>
              <a:gd name="adj"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日期占位符 3"/>
          <p:cNvSpPr>
            <a:spLocks noGrp="1"/>
          </p:cNvSpPr>
          <p:nvPr>
            <p:ph type="dt" sz="half" idx="2"/>
          </p:nvPr>
        </p:nvSpPr>
        <p:spPr>
          <a:xfrm>
            <a:off x="838200" y="64459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3" name="页脚占位符 4"/>
          <p:cNvSpPr>
            <a:spLocks noGrp="1"/>
          </p:cNvSpPr>
          <p:nvPr>
            <p:ph type="ftr" sz="quarter" idx="3"/>
          </p:nvPr>
        </p:nvSpPr>
        <p:spPr>
          <a:xfrm>
            <a:off x="4038600" y="64459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839200" y="64459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zh-CN" altLang="en-US" dirty="0"/>
              <a:t>第 </a:t>
            </a:r>
            <a:fld id="{84377AA6-5F82-4755-B29C-FAB6A572A0B7}" type="slidenum">
              <a:rPr lang="zh-CN" altLang="en-US" smtClean="0"/>
              <a:t>‹#›</a:t>
            </a:fld>
            <a:r>
              <a:rPr lang="zh-CN" altLang="en-US" dirty="0"/>
              <a:t> 页</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28.png"/><Relationship Id="rId2" Type="http://schemas.openxmlformats.org/officeDocument/2006/relationships/slideLayout" Target="../slideLayouts/slideLayout3.xml"/><Relationship Id="rId1" Type="http://schemas.openxmlformats.org/officeDocument/2006/relationships/tags" Target="../tags/tag1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3.xml"/><Relationship Id="rId7"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tags" Target="../tags/tag4.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4.xml"/><Relationship Id="rId7" Type="http://schemas.openxmlformats.org/officeDocument/2006/relationships/image" Target="../media/image10.png"/><Relationship Id="rId2" Type="http://schemas.openxmlformats.org/officeDocument/2006/relationships/slideLayout" Target="../slideLayouts/slideLayout3.xml"/><Relationship Id="rId1" Type="http://schemas.openxmlformats.org/officeDocument/2006/relationships/tags" Target="../tags/tag5.xml"/><Relationship Id="rId6" Type="http://schemas.openxmlformats.org/officeDocument/2006/relationships/image" Target="../media/image9.png"/><Relationship Id="rId11" Type="http://schemas.openxmlformats.org/officeDocument/2006/relationships/image" Target="../media/image14.jpeg"/><Relationship Id="rId5" Type="http://schemas.openxmlformats.org/officeDocument/2006/relationships/image" Target="../media/image8.png"/><Relationship Id="rId10" Type="http://schemas.openxmlformats.org/officeDocument/2006/relationships/image" Target="../media/image13.jpeg"/><Relationship Id="rId4" Type="http://schemas.openxmlformats.org/officeDocument/2006/relationships/image" Target="../media/image2.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6.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9.png"/><Relationship Id="rId2" Type="http://schemas.openxmlformats.org/officeDocument/2006/relationships/slideLayout" Target="../slideLayouts/slideLayout3.xml"/><Relationship Id="rId1" Type="http://schemas.openxmlformats.org/officeDocument/2006/relationships/tags" Target="../tags/tag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ags" Target="../tags/tag8.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9.xml"/><Relationship Id="rId5" Type="http://schemas.openxmlformats.org/officeDocument/2006/relationships/image" Target="../media/image2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notesSlide" Target="../notesSlides/notesSlide8.xml"/><Relationship Id="rId7" Type="http://schemas.openxmlformats.org/officeDocument/2006/relationships/image" Target="../media/image24.png"/><Relationship Id="rId2" Type="http://schemas.openxmlformats.org/officeDocument/2006/relationships/slideLayout" Target="../slideLayouts/slideLayout3.xml"/><Relationship Id="rId1" Type="http://schemas.openxmlformats.org/officeDocument/2006/relationships/tags" Target="../tags/tag10.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请勿抄袭搬运！盗版必究！微信DAJU_PPT"/>
          <p:cNvSpPr/>
          <p:nvPr/>
        </p:nvSpPr>
        <p:spPr>
          <a:xfrm>
            <a:off x="1271270" y="2164080"/>
            <a:ext cx="9867265" cy="923330"/>
          </a:xfrm>
          <a:prstGeom prst="rect">
            <a:avLst/>
          </a:prstGeom>
        </p:spPr>
        <p:txBody>
          <a:bodyPr wrap="square" lIns="0" tIns="0" rIns="0" bIns="0">
            <a:spAutoFit/>
          </a:bodyPr>
          <a:lstStyle/>
          <a:p>
            <a:pPr algn="ctr" fontAlgn="base"/>
            <a:r>
              <a:rPr lang="en-US" altLang="zh-CN" sz="6000" b="1" spc="600" dirty="0">
                <a:solidFill>
                  <a:schemeClr val="accent1"/>
                </a:solidFill>
                <a:latin typeface="+mj-ea"/>
                <a:ea typeface="+mj-ea"/>
              </a:rPr>
              <a:t>VLM----VLN</a:t>
            </a:r>
            <a:r>
              <a:rPr lang="zh-CN" altLang="en-US" sz="6000" b="1" spc="600" dirty="0">
                <a:solidFill>
                  <a:schemeClr val="accent1"/>
                </a:solidFill>
                <a:latin typeface="+mj-ea"/>
                <a:ea typeface="+mj-ea"/>
              </a:rPr>
              <a:t>的更进一步</a:t>
            </a:r>
          </a:p>
        </p:txBody>
      </p:sp>
      <p:cxnSp>
        <p:nvCxnSpPr>
          <p:cNvPr id="8" name="请勿抄袭搬运！盗版必究！微信DAJU_PPT"/>
          <p:cNvCxnSpPr/>
          <p:nvPr/>
        </p:nvCxnSpPr>
        <p:spPr>
          <a:xfrm>
            <a:off x="7035036" y="3835323"/>
            <a:ext cx="7620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9" name="Picture 2" descr="E:\0-高研院工作-B\0-高研院工作材料\框架性文件和协议\宣传册相关\新版logo_-透明.png"/>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3627755" y="965200"/>
            <a:ext cx="4607560" cy="6959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请勿抄袭搬运！盗版必究！微信DAJU_PPT"/>
          <p:cNvSpPr>
            <a:spLocks noGrp="1"/>
          </p:cNvSpPr>
          <p:nvPr>
            <p:ph type="body" sz="quarter" idx="13"/>
          </p:nvPr>
        </p:nvSpPr>
        <p:spPr>
          <a:xfrm>
            <a:off x="726478" y="129222"/>
            <a:ext cx="7386244" cy="511175"/>
          </a:xfrm>
        </p:spPr>
        <p:txBody>
          <a:bodyPr/>
          <a:lstStyle/>
          <a:p>
            <a:pPr algn="l"/>
            <a:r>
              <a:rPr lang="zh-CN" altLang="en-US" sz="3200" dirty="0"/>
              <a:t>测试与结果 </a:t>
            </a:r>
            <a:r>
              <a:rPr lang="en-US" altLang="zh-CN" sz="3200" dirty="0"/>
              <a:t>Simulated Environment</a:t>
            </a:r>
            <a:r>
              <a:rPr lang="zh-CN" altLang="en-US" sz="3200" dirty="0"/>
              <a:t> </a:t>
            </a:r>
          </a:p>
          <a:p>
            <a:r>
              <a:rPr lang="en-US" altLang="zh-CN" sz="3200" dirty="0"/>
              <a:t> </a:t>
            </a:r>
          </a:p>
        </p:txBody>
      </p:sp>
      <p:sp>
        <p:nvSpPr>
          <p:cNvPr id="3" name="请勿抄袭搬运！盗版必究！微信DAJU_PPT"/>
          <p:cNvSpPr>
            <a:spLocks noGrp="1"/>
          </p:cNvSpPr>
          <p:nvPr>
            <p:ph type="sldNum" sz="quarter" idx="4"/>
          </p:nvPr>
        </p:nvSpPr>
        <p:spPr/>
        <p:txBody>
          <a:bodyPr/>
          <a:lstStyle/>
          <a:p>
            <a:r>
              <a:rPr lang="zh-CN" altLang="en-US" dirty="0">
                <a:solidFill>
                  <a:schemeClr val="bg1"/>
                </a:solidFill>
              </a:rPr>
              <a:t>第 </a:t>
            </a:r>
            <a:fld id="{84377AA6-5F82-4755-B29C-FAB6A572A0B7}" type="slidenum">
              <a:rPr lang="zh-CN" altLang="en-US" smtClean="0">
                <a:solidFill>
                  <a:schemeClr val="bg1"/>
                </a:solidFill>
              </a:rPr>
              <a:t>10</a:t>
            </a:fld>
            <a:r>
              <a:rPr lang="zh-CN" altLang="en-US" dirty="0">
                <a:solidFill>
                  <a:schemeClr val="bg1"/>
                </a:solidFill>
              </a:rPr>
              <a:t> 页</a:t>
            </a:r>
          </a:p>
        </p:txBody>
      </p:sp>
      <p:pic>
        <p:nvPicPr>
          <p:cNvPr id="29" name="Picture 2" descr="E:\0-高研院工作-B\0-高研院工作材料\框架性文件和协议\宣传册相关\新版logo_-透明.png"/>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8310880" y="93980"/>
            <a:ext cx="3851275" cy="581660"/>
          </a:xfrm>
          <a:prstGeom prst="rect">
            <a:avLst/>
          </a:prstGeom>
          <a:noFill/>
          <a:extLst>
            <a:ext uri="{909E8E84-426E-40DD-AFC4-6F175D3DCCD1}">
              <a14:hiddenFill xmlns:a14="http://schemas.microsoft.com/office/drawing/2010/main">
                <a:solidFill>
                  <a:srgbClr val="FFFFFF"/>
                </a:solidFill>
              </a14:hiddenFill>
            </a:ext>
          </a:extLst>
        </p:spPr>
      </p:pic>
      <p:pic>
        <p:nvPicPr>
          <p:cNvPr id="15" name="图片 14">
            <a:extLst>
              <a:ext uri="{FF2B5EF4-FFF2-40B4-BE49-F238E27FC236}">
                <a16:creationId xmlns:a16="http://schemas.microsoft.com/office/drawing/2014/main" id="{7ED5FFBF-7DE2-4573-BBAF-AB6124BA0204}"/>
              </a:ext>
            </a:extLst>
          </p:cNvPr>
          <p:cNvPicPr>
            <a:picLocks noChangeAspect="1"/>
          </p:cNvPicPr>
          <p:nvPr/>
        </p:nvPicPr>
        <p:blipFill>
          <a:blip r:embed="rId5"/>
          <a:stretch>
            <a:fillRect/>
          </a:stretch>
        </p:blipFill>
        <p:spPr>
          <a:xfrm>
            <a:off x="186450" y="1222525"/>
            <a:ext cx="7425178" cy="5066241"/>
          </a:xfrm>
          <a:prstGeom prst="rect">
            <a:avLst/>
          </a:prstGeom>
        </p:spPr>
      </p:pic>
      <p:pic>
        <p:nvPicPr>
          <p:cNvPr id="19" name="图片 18">
            <a:extLst>
              <a:ext uri="{FF2B5EF4-FFF2-40B4-BE49-F238E27FC236}">
                <a16:creationId xmlns:a16="http://schemas.microsoft.com/office/drawing/2014/main" id="{5F7513D5-3673-4CE7-BD8A-D862E042169D}"/>
              </a:ext>
            </a:extLst>
          </p:cNvPr>
          <p:cNvPicPr>
            <a:picLocks noChangeAspect="1"/>
          </p:cNvPicPr>
          <p:nvPr/>
        </p:nvPicPr>
        <p:blipFill>
          <a:blip r:embed="rId6"/>
          <a:stretch>
            <a:fillRect/>
          </a:stretch>
        </p:blipFill>
        <p:spPr>
          <a:xfrm>
            <a:off x="7927976" y="675640"/>
            <a:ext cx="3766720" cy="3252711"/>
          </a:xfrm>
          <a:prstGeom prst="rect">
            <a:avLst/>
          </a:prstGeom>
        </p:spPr>
      </p:pic>
      <p:pic>
        <p:nvPicPr>
          <p:cNvPr id="21" name="图片 20">
            <a:extLst>
              <a:ext uri="{FF2B5EF4-FFF2-40B4-BE49-F238E27FC236}">
                <a16:creationId xmlns:a16="http://schemas.microsoft.com/office/drawing/2014/main" id="{0043C2EF-B5A7-4445-A364-8C737C3A57C5}"/>
              </a:ext>
            </a:extLst>
          </p:cNvPr>
          <p:cNvPicPr>
            <a:picLocks noChangeAspect="1"/>
          </p:cNvPicPr>
          <p:nvPr/>
        </p:nvPicPr>
        <p:blipFill>
          <a:blip r:embed="rId7"/>
          <a:stretch>
            <a:fillRect/>
          </a:stretch>
        </p:blipFill>
        <p:spPr>
          <a:xfrm>
            <a:off x="8261570" y="3928351"/>
            <a:ext cx="3320830" cy="2910851"/>
          </a:xfrm>
          <a:prstGeom prst="rect">
            <a:avLst/>
          </a:prstGeom>
        </p:spPr>
      </p:pic>
    </p:spTree>
    <p:extLst>
      <p:ext uri="{BB962C8B-B14F-4D97-AF65-F5344CB8AC3E}">
        <p14:creationId xmlns:p14="http://schemas.microsoft.com/office/powerpoint/2010/main" val="3490835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请勿抄袭搬运！盗版必究！微信DAJU_PPT"/>
          <p:cNvSpPr>
            <a:spLocks noGrp="1"/>
          </p:cNvSpPr>
          <p:nvPr>
            <p:ph type="body" sz="quarter" idx="13"/>
          </p:nvPr>
        </p:nvSpPr>
        <p:spPr>
          <a:xfrm>
            <a:off x="733352" y="127816"/>
            <a:ext cx="2277980" cy="511175"/>
          </a:xfrm>
        </p:spPr>
        <p:txBody>
          <a:bodyPr/>
          <a:lstStyle/>
          <a:p>
            <a:pPr algn="l"/>
            <a:r>
              <a:rPr lang="zh-CN" altLang="en-US" sz="3200" dirty="0"/>
              <a:t>测试与结果</a:t>
            </a:r>
          </a:p>
          <a:p>
            <a:r>
              <a:rPr lang="en-US" altLang="zh-CN" sz="3200" dirty="0"/>
              <a:t> </a:t>
            </a:r>
          </a:p>
        </p:txBody>
      </p:sp>
      <p:sp>
        <p:nvSpPr>
          <p:cNvPr id="3" name="请勿抄袭搬运！盗版必究！微信DAJU_PPT"/>
          <p:cNvSpPr>
            <a:spLocks noGrp="1"/>
          </p:cNvSpPr>
          <p:nvPr>
            <p:ph type="sldNum" sz="quarter" idx="4"/>
          </p:nvPr>
        </p:nvSpPr>
        <p:spPr/>
        <p:txBody>
          <a:bodyPr/>
          <a:lstStyle/>
          <a:p>
            <a:r>
              <a:rPr lang="zh-CN" altLang="en-US" dirty="0">
                <a:solidFill>
                  <a:schemeClr val="bg1"/>
                </a:solidFill>
              </a:rPr>
              <a:t>第 </a:t>
            </a:r>
            <a:fld id="{84377AA6-5F82-4755-B29C-FAB6A572A0B7}" type="slidenum">
              <a:rPr lang="zh-CN" altLang="en-US" smtClean="0">
                <a:solidFill>
                  <a:schemeClr val="bg1"/>
                </a:solidFill>
              </a:rPr>
              <a:t>11</a:t>
            </a:fld>
            <a:r>
              <a:rPr lang="zh-CN" altLang="en-US" dirty="0">
                <a:solidFill>
                  <a:schemeClr val="bg1"/>
                </a:solidFill>
              </a:rPr>
              <a:t> 页</a:t>
            </a:r>
          </a:p>
        </p:txBody>
      </p:sp>
      <p:pic>
        <p:nvPicPr>
          <p:cNvPr id="29" name="Picture 2" descr="E:\0-高研院工作-B\0-高研院工作材料\框架性文件和协议\宣传册相关\新版logo_-透明.png"/>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8310880" y="93980"/>
            <a:ext cx="3851275" cy="58166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C1AEA4D1-2A22-4DEA-A785-E5E15304F665}"/>
              </a:ext>
            </a:extLst>
          </p:cNvPr>
          <p:cNvPicPr>
            <a:picLocks noChangeAspect="1"/>
          </p:cNvPicPr>
          <p:nvPr/>
        </p:nvPicPr>
        <p:blipFill>
          <a:blip r:embed="rId5"/>
          <a:stretch>
            <a:fillRect/>
          </a:stretch>
        </p:blipFill>
        <p:spPr>
          <a:xfrm>
            <a:off x="0" y="879121"/>
            <a:ext cx="12192000" cy="2060925"/>
          </a:xfrm>
          <a:prstGeom prst="rect">
            <a:avLst/>
          </a:prstGeom>
        </p:spPr>
      </p:pic>
      <p:pic>
        <p:nvPicPr>
          <p:cNvPr id="8" name="图片 7">
            <a:extLst>
              <a:ext uri="{FF2B5EF4-FFF2-40B4-BE49-F238E27FC236}">
                <a16:creationId xmlns:a16="http://schemas.microsoft.com/office/drawing/2014/main" id="{3191B85D-A521-4360-A1C1-9D2994038AB9}"/>
              </a:ext>
            </a:extLst>
          </p:cNvPr>
          <p:cNvPicPr>
            <a:picLocks noChangeAspect="1"/>
          </p:cNvPicPr>
          <p:nvPr/>
        </p:nvPicPr>
        <p:blipFill>
          <a:blip r:embed="rId6"/>
          <a:stretch>
            <a:fillRect/>
          </a:stretch>
        </p:blipFill>
        <p:spPr>
          <a:xfrm>
            <a:off x="89377" y="3039798"/>
            <a:ext cx="12192000" cy="3500977"/>
          </a:xfrm>
          <a:prstGeom prst="rect">
            <a:avLst/>
          </a:prstGeom>
        </p:spPr>
      </p:pic>
    </p:spTree>
    <p:extLst>
      <p:ext uri="{BB962C8B-B14F-4D97-AF65-F5344CB8AC3E}">
        <p14:creationId xmlns:p14="http://schemas.microsoft.com/office/powerpoint/2010/main" val="2961846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请勿抄袭搬运！盗版必究！微信DAJU_PPT"/>
          <p:cNvSpPr/>
          <p:nvPr/>
        </p:nvSpPr>
        <p:spPr>
          <a:xfrm>
            <a:off x="1271270" y="2164080"/>
            <a:ext cx="9867265" cy="923330"/>
          </a:xfrm>
          <a:prstGeom prst="rect">
            <a:avLst/>
          </a:prstGeom>
        </p:spPr>
        <p:txBody>
          <a:bodyPr wrap="square" lIns="0" tIns="0" rIns="0" bIns="0">
            <a:spAutoFit/>
          </a:bodyPr>
          <a:lstStyle/>
          <a:p>
            <a:pPr algn="ctr" fontAlgn="base"/>
            <a:r>
              <a:rPr lang="zh-CN" altLang="en-US" sz="6000" b="1" spc="600" dirty="0">
                <a:solidFill>
                  <a:schemeClr val="accent1"/>
                </a:solidFill>
                <a:latin typeface="+mj-ea"/>
                <a:ea typeface="+mj-ea"/>
              </a:rPr>
              <a:t>感谢聆听！</a:t>
            </a:r>
          </a:p>
        </p:txBody>
      </p:sp>
      <p:cxnSp>
        <p:nvCxnSpPr>
          <p:cNvPr id="8" name="请勿抄袭搬运！盗版必究！微信DAJU_PPT"/>
          <p:cNvCxnSpPr/>
          <p:nvPr/>
        </p:nvCxnSpPr>
        <p:spPr>
          <a:xfrm>
            <a:off x="5715000" y="3154680"/>
            <a:ext cx="762000"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9" name="Picture 2" descr="E:\0-高研院工作-B\0-高研院工作材料\框架性文件和协议\宣传册相关\新版logo_-透明.png"/>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3627755" y="965200"/>
            <a:ext cx="4607560" cy="69596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101A2A55-C4DA-49F0-A527-8C42EEB254CE}"/>
              </a:ext>
            </a:extLst>
          </p:cNvPr>
          <p:cNvSpPr txBox="1"/>
          <p:nvPr/>
        </p:nvSpPr>
        <p:spPr>
          <a:xfrm>
            <a:off x="4212778" y="3516209"/>
            <a:ext cx="3766443" cy="646331"/>
          </a:xfrm>
          <a:prstGeom prst="rect">
            <a:avLst/>
          </a:prstGeom>
          <a:noFill/>
        </p:spPr>
        <p:txBody>
          <a:bodyPr wrap="square" rtlCol="0">
            <a:spAutoFit/>
          </a:bodyPr>
          <a:lstStyle/>
          <a:p>
            <a:r>
              <a:rPr lang="zh-CN" altLang="en-US" sz="3600" b="1" dirty="0">
                <a:solidFill>
                  <a:srgbClr val="003F88"/>
                </a:solidFill>
              </a:rPr>
              <a:t>汇报人：叶李双</a:t>
            </a:r>
          </a:p>
        </p:txBody>
      </p:sp>
    </p:spTree>
    <p:extLst>
      <p:ext uri="{BB962C8B-B14F-4D97-AF65-F5344CB8AC3E}">
        <p14:creationId xmlns:p14="http://schemas.microsoft.com/office/powerpoint/2010/main" val="31621102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请勿抄袭搬运！盗版必究！微信DAJU_PPT"/>
          <p:cNvSpPr>
            <a:spLocks noGrp="1"/>
          </p:cNvSpPr>
          <p:nvPr>
            <p:ph type="body" sz="quarter" idx="13"/>
          </p:nvPr>
        </p:nvSpPr>
        <p:spPr/>
        <p:txBody>
          <a:bodyPr/>
          <a:lstStyle/>
          <a:p>
            <a:pPr algn="l"/>
            <a:r>
              <a:rPr lang="zh-CN" altLang="en-US" sz="3200" dirty="0"/>
              <a:t>技术背景</a:t>
            </a:r>
          </a:p>
          <a:p>
            <a:r>
              <a:rPr lang="en-US" altLang="zh-CN" sz="3200" dirty="0"/>
              <a:t> </a:t>
            </a:r>
          </a:p>
        </p:txBody>
      </p:sp>
      <p:sp>
        <p:nvSpPr>
          <p:cNvPr id="3" name="请勿抄袭搬运！盗版必究！微信DAJU_PPT"/>
          <p:cNvSpPr>
            <a:spLocks noGrp="1"/>
          </p:cNvSpPr>
          <p:nvPr>
            <p:ph type="sldNum" sz="quarter" idx="4"/>
          </p:nvPr>
        </p:nvSpPr>
        <p:spPr/>
        <p:txBody>
          <a:bodyPr/>
          <a:lstStyle/>
          <a:p>
            <a:r>
              <a:rPr lang="zh-CN" altLang="en-US" dirty="0">
                <a:solidFill>
                  <a:schemeClr val="bg1"/>
                </a:solidFill>
              </a:rPr>
              <a:t>第 </a:t>
            </a:r>
            <a:fld id="{84377AA6-5F82-4755-B29C-FAB6A572A0B7}" type="slidenum">
              <a:rPr lang="zh-CN" altLang="en-US" smtClean="0">
                <a:solidFill>
                  <a:schemeClr val="bg1"/>
                </a:solidFill>
              </a:rPr>
              <a:t>2</a:t>
            </a:fld>
            <a:r>
              <a:rPr lang="zh-CN" altLang="en-US" dirty="0">
                <a:solidFill>
                  <a:schemeClr val="bg1"/>
                </a:solidFill>
              </a:rPr>
              <a:t> 页</a:t>
            </a:r>
          </a:p>
        </p:txBody>
      </p:sp>
      <p:pic>
        <p:nvPicPr>
          <p:cNvPr id="29" name="Picture 2" descr="E:\0-高研院工作-B\0-高研院工作材料\框架性文件和协议\宣传册相关\新版logo_-透明.png"/>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8310880" y="93980"/>
            <a:ext cx="3851275" cy="581660"/>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1">
            <a:extLst>
              <a:ext uri="{FF2B5EF4-FFF2-40B4-BE49-F238E27FC236}">
                <a16:creationId xmlns:a16="http://schemas.microsoft.com/office/drawing/2014/main" id="{D3ADA124-2CFA-4AD0-9637-377C6C750188}"/>
              </a:ext>
            </a:extLst>
          </p:cNvPr>
          <p:cNvSpPr txBox="1"/>
          <p:nvPr/>
        </p:nvSpPr>
        <p:spPr>
          <a:xfrm>
            <a:off x="609600" y="995697"/>
            <a:ext cx="11447134" cy="1421928"/>
          </a:xfrm>
          <a:prstGeom prst="rect">
            <a:avLst/>
          </a:prstGeom>
          <a:noFill/>
        </p:spPr>
        <p:txBody>
          <a:bodyPr wrap="square" rtlCol="0">
            <a:spAutoFit/>
          </a:bodyPr>
          <a:lstStyle/>
          <a:p>
            <a:pPr>
              <a:lnSpc>
                <a:spcPct val="90000"/>
              </a:lnSpc>
              <a:spcBef>
                <a:spcPts val="1000"/>
              </a:spcBef>
            </a:pPr>
            <a:r>
              <a:rPr lang="en-US" altLang="zh-CN" sz="3200" b="1" dirty="0">
                <a:solidFill>
                  <a:schemeClr val="accent1"/>
                </a:solidFill>
              </a:rPr>
              <a:t>VLN: </a:t>
            </a:r>
            <a:r>
              <a:rPr lang="zh-CN" altLang="en-US" sz="3200" b="0" i="0" dirty="0">
                <a:solidFill>
                  <a:srgbClr val="060607"/>
                </a:solidFill>
                <a:effectLst/>
                <a:latin typeface="-apple-system"/>
              </a:rPr>
              <a:t>视觉</a:t>
            </a:r>
            <a:r>
              <a:rPr lang="en-US" altLang="zh-CN" sz="3200" b="0" i="0" dirty="0">
                <a:solidFill>
                  <a:srgbClr val="060607"/>
                </a:solidFill>
                <a:effectLst/>
                <a:latin typeface="-apple-system"/>
              </a:rPr>
              <a:t>-</a:t>
            </a:r>
            <a:r>
              <a:rPr lang="zh-CN" altLang="en-US" sz="3200" b="0" i="0" dirty="0">
                <a:solidFill>
                  <a:srgbClr val="060607"/>
                </a:solidFill>
                <a:effectLst/>
                <a:latin typeface="-apple-system"/>
              </a:rPr>
              <a:t>语言导航任务</a:t>
            </a:r>
            <a:r>
              <a:rPr lang="en-US" altLang="zh-CN" sz="3200" b="0" i="0" dirty="0">
                <a:solidFill>
                  <a:srgbClr val="060607"/>
                </a:solidFill>
                <a:effectLst/>
                <a:latin typeface="-apple-system"/>
              </a:rPr>
              <a:t>(Vision-Language Navigation)</a:t>
            </a:r>
            <a:r>
              <a:rPr lang="zh-CN" altLang="en-US" sz="3200" b="0" i="0" dirty="0">
                <a:solidFill>
                  <a:srgbClr val="060607"/>
                </a:solidFill>
                <a:effectLst/>
                <a:latin typeface="-apple-system"/>
              </a:rPr>
              <a:t>的缩写，它指的是在陌生环境中，无人系统依据语言指示和观测图像之间的跨模态匹配信息，进行自主智能路径导航的方法。</a:t>
            </a:r>
            <a:endParaRPr lang="zh-CN" altLang="en-US" sz="3200" b="1" dirty="0">
              <a:solidFill>
                <a:schemeClr val="accent1"/>
              </a:solidFill>
            </a:endParaRPr>
          </a:p>
        </p:txBody>
      </p:sp>
      <p:pic>
        <p:nvPicPr>
          <p:cNvPr id="5" name="图片 4">
            <a:extLst>
              <a:ext uri="{FF2B5EF4-FFF2-40B4-BE49-F238E27FC236}">
                <a16:creationId xmlns:a16="http://schemas.microsoft.com/office/drawing/2014/main" id="{22F24E93-0269-431E-A979-6A8B3B0957AF}"/>
              </a:ext>
            </a:extLst>
          </p:cNvPr>
          <p:cNvPicPr>
            <a:picLocks noChangeAspect="1"/>
          </p:cNvPicPr>
          <p:nvPr/>
        </p:nvPicPr>
        <p:blipFill>
          <a:blip r:embed="rId5"/>
          <a:stretch>
            <a:fillRect/>
          </a:stretch>
        </p:blipFill>
        <p:spPr>
          <a:xfrm>
            <a:off x="609600" y="2417625"/>
            <a:ext cx="6277851" cy="4248743"/>
          </a:xfrm>
          <a:prstGeom prst="rect">
            <a:avLst/>
          </a:prstGeom>
        </p:spPr>
      </p:pic>
      <p:sp>
        <p:nvSpPr>
          <p:cNvPr id="9" name="文本框 8">
            <a:extLst>
              <a:ext uri="{FF2B5EF4-FFF2-40B4-BE49-F238E27FC236}">
                <a16:creationId xmlns:a16="http://schemas.microsoft.com/office/drawing/2014/main" id="{A9D60C1D-3137-4C05-AAFC-6DF1A2E766B3}"/>
              </a:ext>
            </a:extLst>
          </p:cNvPr>
          <p:cNvSpPr txBox="1"/>
          <p:nvPr/>
        </p:nvSpPr>
        <p:spPr>
          <a:xfrm>
            <a:off x="6979344" y="3051159"/>
            <a:ext cx="5175298" cy="3046988"/>
          </a:xfrm>
          <a:prstGeom prst="rect">
            <a:avLst/>
          </a:prstGeom>
          <a:noFill/>
        </p:spPr>
        <p:txBody>
          <a:bodyPr wrap="square">
            <a:spAutoFit/>
          </a:bodyPr>
          <a:lstStyle/>
          <a:p>
            <a:r>
              <a:rPr lang="zh-CN" altLang="en-US" sz="2400" dirty="0"/>
              <a:t>VLN任务包含三个关键要素：</a:t>
            </a:r>
            <a:endParaRPr lang="en-US" altLang="zh-CN" sz="2400" dirty="0"/>
          </a:p>
          <a:p>
            <a:endParaRPr lang="en-US" altLang="zh-CN" sz="2400" dirty="0"/>
          </a:p>
          <a:p>
            <a:endParaRPr lang="en-US" altLang="zh-CN" sz="2400" dirty="0"/>
          </a:p>
          <a:p>
            <a:r>
              <a:rPr lang="zh-CN" altLang="en-US" sz="2400" b="1" dirty="0">
                <a:latin typeface="+mn-ea"/>
              </a:rPr>
              <a:t>agent（需要被训练和学习的机器人）</a:t>
            </a:r>
            <a:endParaRPr lang="en-US" altLang="zh-CN" sz="2400" b="1" dirty="0">
              <a:latin typeface="+mn-ea"/>
            </a:endParaRPr>
          </a:p>
          <a:p>
            <a:r>
              <a:rPr lang="zh-CN" altLang="en-US" sz="2400" b="1" dirty="0">
                <a:latin typeface="+mn-ea"/>
              </a:rPr>
              <a:t>oracle（模拟人的作用）</a:t>
            </a:r>
            <a:endParaRPr lang="en-US" altLang="zh-CN" sz="2400" b="1" dirty="0">
              <a:latin typeface="+mn-ea"/>
            </a:endParaRPr>
          </a:p>
          <a:p>
            <a:r>
              <a:rPr lang="zh-CN" altLang="en-US" sz="2400" b="1" dirty="0">
                <a:latin typeface="+mn-ea"/>
              </a:rPr>
              <a:t>真实环境</a:t>
            </a:r>
            <a:endParaRPr lang="en-US" altLang="zh-CN" sz="2400" b="1" dirty="0">
              <a:latin typeface="+mn-ea"/>
            </a:endParaRPr>
          </a:p>
          <a:p>
            <a:endParaRPr lang="en-US" altLang="zh-CN" sz="2400" dirty="0"/>
          </a:p>
          <a:p>
            <a:endParaRPr lang="en-US" altLang="zh-CN" sz="2400" dirty="0"/>
          </a:p>
        </p:txBody>
      </p:sp>
    </p:spTree>
    <p:extLst>
      <p:ext uri="{BB962C8B-B14F-4D97-AF65-F5344CB8AC3E}">
        <p14:creationId xmlns:p14="http://schemas.microsoft.com/office/powerpoint/2010/main" val="368257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请勿抄袭搬运！盗版必究！微信DAJU_PPT"/>
          <p:cNvSpPr>
            <a:spLocks noGrp="1"/>
          </p:cNvSpPr>
          <p:nvPr>
            <p:ph type="body" sz="quarter" idx="13"/>
          </p:nvPr>
        </p:nvSpPr>
        <p:spPr>
          <a:xfrm>
            <a:off x="588975" y="129222"/>
            <a:ext cx="6464300" cy="511175"/>
          </a:xfrm>
        </p:spPr>
        <p:txBody>
          <a:bodyPr/>
          <a:lstStyle/>
          <a:p>
            <a:pPr algn="l"/>
            <a:r>
              <a:rPr lang="en-US" altLang="zh-CN" sz="3200" dirty="0"/>
              <a:t>Question &amp; Idea </a:t>
            </a:r>
          </a:p>
        </p:txBody>
      </p:sp>
      <p:pic>
        <p:nvPicPr>
          <p:cNvPr id="29" name="Picture 2" descr="E:\0-高研院工作-B\0-高研院工作材料\框架性文件和协议\宣传册相关\新版logo_-透明.png"/>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8310880" y="93980"/>
            <a:ext cx="3851275" cy="58166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Nature子刊】中科院徐林：记忆的快速泛化由左右脑的联系控制-和元生物">
            <a:extLst>
              <a:ext uri="{FF2B5EF4-FFF2-40B4-BE49-F238E27FC236}">
                <a16:creationId xmlns:a16="http://schemas.microsoft.com/office/drawing/2014/main" id="{2F913B6B-FD88-4D87-9943-C4DCD5D468A4}"/>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4100" r="23900"/>
          <a:stretch/>
        </p:blipFill>
        <p:spPr bwMode="auto">
          <a:xfrm>
            <a:off x="588975" y="675640"/>
            <a:ext cx="2312928" cy="241672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D2DF9A9D-15A8-4014-9810-C30F2268F5C7}"/>
              </a:ext>
            </a:extLst>
          </p:cNvPr>
          <p:cNvSpPr txBox="1"/>
          <p:nvPr/>
        </p:nvSpPr>
        <p:spPr>
          <a:xfrm>
            <a:off x="3686819" y="675640"/>
            <a:ext cx="6094854" cy="369332"/>
          </a:xfrm>
          <a:prstGeom prst="rect">
            <a:avLst/>
          </a:prstGeom>
          <a:noFill/>
        </p:spPr>
        <p:txBody>
          <a:bodyPr wrap="square">
            <a:spAutoFit/>
          </a:bodyPr>
          <a:lstStyle/>
          <a:p>
            <a:r>
              <a:rPr lang="zh-CN" altLang="en-US" b="0" i="0" dirty="0">
                <a:solidFill>
                  <a:srgbClr val="060607"/>
                </a:solidFill>
                <a:effectLst/>
                <a:latin typeface="-apple-system"/>
              </a:rPr>
              <a:t>数据分布的差异以及监督学习中的过拟合</a:t>
            </a:r>
            <a:endParaRPr lang="zh-CN" altLang="en-US" dirty="0"/>
          </a:p>
        </p:txBody>
      </p:sp>
      <p:sp>
        <p:nvSpPr>
          <p:cNvPr id="9" name="文本框 8">
            <a:extLst>
              <a:ext uri="{FF2B5EF4-FFF2-40B4-BE49-F238E27FC236}">
                <a16:creationId xmlns:a16="http://schemas.microsoft.com/office/drawing/2014/main" id="{2000A4EA-2568-4E79-91C8-EDC4845D8A93}"/>
              </a:ext>
            </a:extLst>
          </p:cNvPr>
          <p:cNvSpPr txBox="1"/>
          <p:nvPr/>
        </p:nvSpPr>
        <p:spPr>
          <a:xfrm>
            <a:off x="3686819" y="1201400"/>
            <a:ext cx="6302829" cy="369332"/>
          </a:xfrm>
          <a:prstGeom prst="rect">
            <a:avLst/>
          </a:prstGeom>
          <a:noFill/>
        </p:spPr>
        <p:txBody>
          <a:bodyPr wrap="square">
            <a:spAutoFit/>
          </a:bodyPr>
          <a:lstStyle/>
          <a:p>
            <a:r>
              <a:rPr lang="zh-CN" altLang="en-US" b="0" i="0" dirty="0">
                <a:solidFill>
                  <a:srgbClr val="060607"/>
                </a:solidFill>
                <a:effectLst/>
                <a:latin typeface="-apple-system"/>
              </a:rPr>
              <a:t>收集真实数据成本高昂，尤其是对于需要精确</a:t>
            </a:r>
            <a:r>
              <a:rPr lang="en-US" altLang="zh-CN" b="0" i="0" dirty="0">
                <a:solidFill>
                  <a:srgbClr val="060607"/>
                </a:solidFill>
                <a:effectLst/>
                <a:latin typeface="-apple-system"/>
              </a:rPr>
              <a:t>3D</a:t>
            </a:r>
            <a:r>
              <a:rPr lang="zh-CN" altLang="en-US" b="0" i="0" dirty="0">
                <a:solidFill>
                  <a:srgbClr val="060607"/>
                </a:solidFill>
                <a:effectLst/>
                <a:latin typeface="-apple-system"/>
              </a:rPr>
              <a:t>扫描的任务</a:t>
            </a:r>
            <a:endParaRPr lang="zh-CN" altLang="en-US" dirty="0"/>
          </a:p>
        </p:txBody>
      </p:sp>
      <p:sp>
        <p:nvSpPr>
          <p:cNvPr id="11" name="文本框 10">
            <a:extLst>
              <a:ext uri="{FF2B5EF4-FFF2-40B4-BE49-F238E27FC236}">
                <a16:creationId xmlns:a16="http://schemas.microsoft.com/office/drawing/2014/main" id="{8254B159-3E6F-4F7E-BD23-5DD150466584}"/>
              </a:ext>
            </a:extLst>
          </p:cNvPr>
          <p:cNvSpPr txBox="1"/>
          <p:nvPr/>
        </p:nvSpPr>
        <p:spPr>
          <a:xfrm>
            <a:off x="3686819" y="1727160"/>
            <a:ext cx="7265355" cy="369332"/>
          </a:xfrm>
          <a:prstGeom prst="rect">
            <a:avLst/>
          </a:prstGeom>
          <a:noFill/>
        </p:spPr>
        <p:txBody>
          <a:bodyPr wrap="square">
            <a:spAutoFit/>
          </a:bodyPr>
          <a:lstStyle/>
          <a:p>
            <a:r>
              <a:rPr lang="zh-CN" altLang="en-US" b="0" i="0" dirty="0">
                <a:solidFill>
                  <a:srgbClr val="060607"/>
                </a:solidFill>
                <a:effectLst/>
                <a:latin typeface="-apple-system"/>
              </a:rPr>
              <a:t>当前的</a:t>
            </a:r>
            <a:r>
              <a:rPr lang="en-US" altLang="zh-CN" b="0" i="0" dirty="0">
                <a:solidFill>
                  <a:srgbClr val="060607"/>
                </a:solidFill>
                <a:effectLst/>
                <a:latin typeface="-apple-system"/>
              </a:rPr>
              <a:t>VLN</a:t>
            </a:r>
            <a:r>
              <a:rPr lang="zh-CN" altLang="en-US" b="0" i="0" dirty="0">
                <a:solidFill>
                  <a:srgbClr val="060607"/>
                </a:solidFill>
                <a:effectLst/>
                <a:latin typeface="-apple-system"/>
              </a:rPr>
              <a:t>  </a:t>
            </a:r>
            <a:r>
              <a:rPr lang="en-US" altLang="zh-CN" b="0" i="0" dirty="0">
                <a:solidFill>
                  <a:srgbClr val="060607"/>
                </a:solidFill>
                <a:effectLst/>
                <a:latin typeface="-apple-system"/>
              </a:rPr>
              <a:t>agent</a:t>
            </a:r>
            <a:r>
              <a:rPr lang="zh-CN" altLang="en-US" b="0" i="0" dirty="0">
                <a:solidFill>
                  <a:srgbClr val="060607"/>
                </a:solidFill>
                <a:effectLst/>
                <a:latin typeface="-apple-system"/>
              </a:rPr>
              <a:t>与环境的交互性有限。</a:t>
            </a:r>
            <a:endParaRPr lang="zh-CN" altLang="en-US" dirty="0"/>
          </a:p>
        </p:txBody>
      </p:sp>
      <p:sp>
        <p:nvSpPr>
          <p:cNvPr id="13" name="文本框 12">
            <a:extLst>
              <a:ext uri="{FF2B5EF4-FFF2-40B4-BE49-F238E27FC236}">
                <a16:creationId xmlns:a16="http://schemas.microsoft.com/office/drawing/2014/main" id="{EB4AAF32-C228-4136-8442-ED94CA3981CA}"/>
              </a:ext>
            </a:extLst>
          </p:cNvPr>
          <p:cNvSpPr txBox="1"/>
          <p:nvPr/>
        </p:nvSpPr>
        <p:spPr>
          <a:xfrm>
            <a:off x="3686819" y="2252920"/>
            <a:ext cx="6094854" cy="369332"/>
          </a:xfrm>
          <a:prstGeom prst="rect">
            <a:avLst/>
          </a:prstGeom>
          <a:noFill/>
        </p:spPr>
        <p:txBody>
          <a:bodyPr wrap="square">
            <a:spAutoFit/>
          </a:bodyPr>
          <a:lstStyle/>
          <a:p>
            <a:r>
              <a:rPr lang="zh-CN" altLang="en-US" dirty="0">
                <a:solidFill>
                  <a:srgbClr val="060607"/>
                </a:solidFill>
                <a:latin typeface="-apple-system"/>
              </a:rPr>
              <a:t>指令与路径的一致性问题</a:t>
            </a:r>
          </a:p>
        </p:txBody>
      </p:sp>
      <p:pic>
        <p:nvPicPr>
          <p:cNvPr id="12" name="图片 11">
            <a:extLst>
              <a:ext uri="{FF2B5EF4-FFF2-40B4-BE49-F238E27FC236}">
                <a16:creationId xmlns:a16="http://schemas.microsoft.com/office/drawing/2014/main" id="{8A61F67D-832E-4893-81AA-64969F6470FE}"/>
              </a:ext>
            </a:extLst>
          </p:cNvPr>
          <p:cNvPicPr>
            <a:picLocks noChangeAspect="1"/>
          </p:cNvPicPr>
          <p:nvPr/>
        </p:nvPicPr>
        <p:blipFill rotWithShape="1">
          <a:blip r:embed="rId6"/>
          <a:srcRect l="3001" t="15054" r="4860" b="6390"/>
          <a:stretch/>
        </p:blipFill>
        <p:spPr>
          <a:xfrm>
            <a:off x="5686066" y="4640752"/>
            <a:ext cx="1562387" cy="1541608"/>
          </a:xfrm>
          <a:prstGeom prst="rect">
            <a:avLst/>
          </a:prstGeom>
        </p:spPr>
      </p:pic>
      <p:pic>
        <p:nvPicPr>
          <p:cNvPr id="15" name="图片 14">
            <a:extLst>
              <a:ext uri="{FF2B5EF4-FFF2-40B4-BE49-F238E27FC236}">
                <a16:creationId xmlns:a16="http://schemas.microsoft.com/office/drawing/2014/main" id="{49ADE512-B28E-48DF-83AF-A5127491C29F}"/>
              </a:ext>
            </a:extLst>
          </p:cNvPr>
          <p:cNvPicPr>
            <a:picLocks noChangeAspect="1"/>
          </p:cNvPicPr>
          <p:nvPr/>
        </p:nvPicPr>
        <p:blipFill rotWithShape="1">
          <a:blip r:embed="rId7"/>
          <a:srcRect l="11666" t="8415" r="12052" b="5047"/>
          <a:stretch/>
        </p:blipFill>
        <p:spPr>
          <a:xfrm>
            <a:off x="8091236" y="2729615"/>
            <a:ext cx="1562387" cy="1541608"/>
          </a:xfrm>
          <a:prstGeom prst="rect">
            <a:avLst/>
          </a:prstGeom>
        </p:spPr>
      </p:pic>
      <p:pic>
        <p:nvPicPr>
          <p:cNvPr id="17" name="图片 16">
            <a:extLst>
              <a:ext uri="{FF2B5EF4-FFF2-40B4-BE49-F238E27FC236}">
                <a16:creationId xmlns:a16="http://schemas.microsoft.com/office/drawing/2014/main" id="{8F3B47AA-1089-4D19-830E-8E0B1626CCDA}"/>
              </a:ext>
            </a:extLst>
          </p:cNvPr>
          <p:cNvPicPr>
            <a:picLocks noChangeAspect="1"/>
          </p:cNvPicPr>
          <p:nvPr/>
        </p:nvPicPr>
        <p:blipFill rotWithShape="1">
          <a:blip r:embed="rId8"/>
          <a:srcRect l="6172" t="10512" r="4798" b="3410"/>
          <a:stretch/>
        </p:blipFill>
        <p:spPr>
          <a:xfrm>
            <a:off x="10492110" y="4640752"/>
            <a:ext cx="1594470" cy="1541608"/>
          </a:xfrm>
          <a:prstGeom prst="rect">
            <a:avLst/>
          </a:prstGeom>
        </p:spPr>
      </p:pic>
      <p:cxnSp>
        <p:nvCxnSpPr>
          <p:cNvPr id="19" name="直接箭头连接符 18">
            <a:extLst>
              <a:ext uri="{FF2B5EF4-FFF2-40B4-BE49-F238E27FC236}">
                <a16:creationId xmlns:a16="http://schemas.microsoft.com/office/drawing/2014/main" id="{4A060C37-8AE8-4E22-BB30-7A586C4751BA}"/>
              </a:ext>
            </a:extLst>
          </p:cNvPr>
          <p:cNvCxnSpPr/>
          <p:nvPr/>
        </p:nvCxnSpPr>
        <p:spPr>
          <a:xfrm>
            <a:off x="7397702" y="5411556"/>
            <a:ext cx="2949456" cy="0"/>
          </a:xfrm>
          <a:prstGeom prst="straightConnector1">
            <a:avLst/>
          </a:prstGeom>
          <a:ln w="762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915A0034-BA39-4166-9FDC-5FA61CD137EE}"/>
              </a:ext>
            </a:extLst>
          </p:cNvPr>
          <p:cNvSpPr txBox="1"/>
          <p:nvPr/>
        </p:nvSpPr>
        <p:spPr>
          <a:xfrm>
            <a:off x="5686067" y="6176338"/>
            <a:ext cx="1711636" cy="523220"/>
          </a:xfrm>
          <a:prstGeom prst="rect">
            <a:avLst/>
          </a:prstGeom>
          <a:noFill/>
        </p:spPr>
        <p:txBody>
          <a:bodyPr wrap="square" rtlCol="0">
            <a:spAutoFit/>
          </a:bodyPr>
          <a:lstStyle/>
          <a:p>
            <a:r>
              <a:rPr lang="zh-CN" altLang="en-US" sz="2800" dirty="0">
                <a:latin typeface="+mn-ea"/>
              </a:rPr>
              <a:t>图像编码</a:t>
            </a:r>
          </a:p>
        </p:txBody>
      </p:sp>
      <p:sp>
        <p:nvSpPr>
          <p:cNvPr id="27" name="文本框 26">
            <a:extLst>
              <a:ext uri="{FF2B5EF4-FFF2-40B4-BE49-F238E27FC236}">
                <a16:creationId xmlns:a16="http://schemas.microsoft.com/office/drawing/2014/main" id="{F0C99F8D-35E7-48B8-8B94-A3A06F012B3C}"/>
              </a:ext>
            </a:extLst>
          </p:cNvPr>
          <p:cNvSpPr txBox="1"/>
          <p:nvPr/>
        </p:nvSpPr>
        <p:spPr>
          <a:xfrm>
            <a:off x="8229884" y="4258106"/>
            <a:ext cx="1285089" cy="523220"/>
          </a:xfrm>
          <a:prstGeom prst="rect">
            <a:avLst/>
          </a:prstGeom>
          <a:noFill/>
        </p:spPr>
        <p:txBody>
          <a:bodyPr wrap="square" rtlCol="0">
            <a:spAutoFit/>
          </a:bodyPr>
          <a:lstStyle/>
          <a:p>
            <a:r>
              <a:rPr lang="zh-CN" altLang="en-US" sz="2800" dirty="0">
                <a:latin typeface="+mn-ea"/>
              </a:rPr>
              <a:t>适配器</a:t>
            </a:r>
          </a:p>
        </p:txBody>
      </p:sp>
      <p:sp>
        <p:nvSpPr>
          <p:cNvPr id="28" name="文本框 27">
            <a:extLst>
              <a:ext uri="{FF2B5EF4-FFF2-40B4-BE49-F238E27FC236}">
                <a16:creationId xmlns:a16="http://schemas.microsoft.com/office/drawing/2014/main" id="{DFACA322-57E7-4C80-B588-2F32E1F89CD5}"/>
              </a:ext>
            </a:extLst>
          </p:cNvPr>
          <p:cNvSpPr txBox="1"/>
          <p:nvPr/>
        </p:nvSpPr>
        <p:spPr>
          <a:xfrm>
            <a:off x="10660408" y="6192508"/>
            <a:ext cx="1711636" cy="523220"/>
          </a:xfrm>
          <a:prstGeom prst="rect">
            <a:avLst/>
          </a:prstGeom>
          <a:noFill/>
        </p:spPr>
        <p:txBody>
          <a:bodyPr wrap="square" rtlCol="0">
            <a:spAutoFit/>
          </a:bodyPr>
          <a:lstStyle/>
          <a:p>
            <a:r>
              <a:rPr lang="en-US" altLang="zh-CN" sz="2800" dirty="0">
                <a:latin typeface="+mn-ea"/>
              </a:rPr>
              <a:t>LMM</a:t>
            </a:r>
            <a:endParaRPr lang="zh-CN" altLang="en-US" sz="2800" dirty="0">
              <a:latin typeface="+mn-ea"/>
            </a:endParaRPr>
          </a:p>
        </p:txBody>
      </p:sp>
      <p:sp>
        <p:nvSpPr>
          <p:cNvPr id="30" name="文本框 29">
            <a:extLst>
              <a:ext uri="{FF2B5EF4-FFF2-40B4-BE49-F238E27FC236}">
                <a16:creationId xmlns:a16="http://schemas.microsoft.com/office/drawing/2014/main" id="{3CCCE024-5AEA-4698-8DEF-F6E07F2EF823}"/>
              </a:ext>
            </a:extLst>
          </p:cNvPr>
          <p:cNvSpPr txBox="1"/>
          <p:nvPr/>
        </p:nvSpPr>
        <p:spPr>
          <a:xfrm>
            <a:off x="191502" y="3530580"/>
            <a:ext cx="5355914" cy="2677656"/>
          </a:xfrm>
          <a:prstGeom prst="rect">
            <a:avLst/>
          </a:prstGeom>
          <a:noFill/>
        </p:spPr>
        <p:txBody>
          <a:bodyPr wrap="square">
            <a:spAutoFit/>
          </a:bodyPr>
          <a:lstStyle/>
          <a:p>
            <a:pPr algn="l">
              <a:buFont typeface="+mj-lt"/>
              <a:buAutoNum type="arabicPeriod"/>
            </a:pPr>
            <a:r>
              <a:rPr lang="zh-CN" altLang="en-US" sz="2400" b="0" i="0" dirty="0">
                <a:solidFill>
                  <a:srgbClr val="1F2328"/>
                </a:solidFill>
                <a:effectLst/>
                <a:latin typeface="+mn-ea"/>
              </a:rPr>
              <a:t>将图像输入图像编码器</a:t>
            </a:r>
          </a:p>
          <a:p>
            <a:pPr algn="l">
              <a:buFont typeface="+mj-lt"/>
              <a:buAutoNum type="arabicPeriod"/>
            </a:pPr>
            <a:r>
              <a:rPr lang="zh-CN" altLang="en-US" sz="2400" b="0" i="0" dirty="0">
                <a:solidFill>
                  <a:srgbClr val="1F2328"/>
                </a:solidFill>
                <a:effectLst/>
                <a:latin typeface="+mn-ea"/>
              </a:rPr>
              <a:t>使用适配器将图像编码器的输出转换为某种表示</a:t>
            </a:r>
          </a:p>
          <a:p>
            <a:pPr algn="l">
              <a:buFont typeface="+mj-lt"/>
              <a:buAutoNum type="arabicPeriod"/>
            </a:pPr>
            <a:r>
              <a:rPr lang="zh-CN" altLang="en-US" sz="2400" b="0" i="0" dirty="0">
                <a:solidFill>
                  <a:srgbClr val="1F2328"/>
                </a:solidFill>
                <a:effectLst/>
                <a:latin typeface="+mn-ea"/>
              </a:rPr>
              <a:t>将适配器的输出整合到 </a:t>
            </a:r>
            <a:r>
              <a:rPr lang="en-US" altLang="zh-CN" sz="2400" b="0" i="0" dirty="0">
                <a:solidFill>
                  <a:srgbClr val="1F2328"/>
                </a:solidFill>
                <a:effectLst/>
                <a:latin typeface="+mn-ea"/>
              </a:rPr>
              <a:t>LLM </a:t>
            </a:r>
            <a:r>
              <a:rPr lang="zh-CN" altLang="en-US" sz="2400" b="0" i="0" dirty="0">
                <a:solidFill>
                  <a:srgbClr val="1F2328"/>
                </a:solidFill>
                <a:effectLst/>
                <a:latin typeface="+mn-ea"/>
              </a:rPr>
              <a:t>中</a:t>
            </a:r>
            <a:r>
              <a:rPr lang="en-US" altLang="zh-CN" sz="2400" b="0" i="0" dirty="0">
                <a:solidFill>
                  <a:srgbClr val="1F2328"/>
                </a:solidFill>
                <a:effectLst/>
                <a:latin typeface="+mn-ea"/>
              </a:rPr>
              <a:t>(</a:t>
            </a:r>
            <a:r>
              <a:rPr lang="zh-CN" altLang="en-US" sz="2400" b="0" i="0" dirty="0">
                <a:solidFill>
                  <a:srgbClr val="1F2328"/>
                </a:solidFill>
                <a:effectLst/>
                <a:latin typeface="+mn-ea"/>
              </a:rPr>
              <a:t>下面会详细介绍</a:t>
            </a:r>
            <a:r>
              <a:rPr lang="en-US" altLang="zh-CN" sz="2400" b="0" i="0" dirty="0">
                <a:solidFill>
                  <a:srgbClr val="1F2328"/>
                </a:solidFill>
                <a:effectLst/>
                <a:latin typeface="+mn-ea"/>
              </a:rPr>
              <a:t>)</a:t>
            </a:r>
          </a:p>
          <a:p>
            <a:pPr algn="l">
              <a:buFont typeface="+mj-lt"/>
              <a:buAutoNum type="arabicPeriod"/>
            </a:pPr>
            <a:r>
              <a:rPr lang="zh-CN" altLang="en-US" sz="2400" b="0" i="0" dirty="0">
                <a:solidFill>
                  <a:srgbClr val="1F2328"/>
                </a:solidFill>
                <a:effectLst/>
                <a:latin typeface="+mn-ea"/>
              </a:rPr>
              <a:t>在处理图像的同时，将文本指令转换为一系列 </a:t>
            </a:r>
            <a:r>
              <a:rPr lang="en-US" altLang="zh-CN" sz="2400" b="0" i="0" dirty="0">
                <a:solidFill>
                  <a:srgbClr val="1F2328"/>
                </a:solidFill>
                <a:effectLst/>
                <a:latin typeface="+mn-ea"/>
              </a:rPr>
              <a:t>tokens </a:t>
            </a:r>
            <a:r>
              <a:rPr lang="zh-CN" altLang="en-US" sz="2400" b="0" i="0" dirty="0">
                <a:solidFill>
                  <a:srgbClr val="1F2328"/>
                </a:solidFill>
                <a:effectLst/>
                <a:latin typeface="+mn-ea"/>
              </a:rPr>
              <a:t>并输入 </a:t>
            </a:r>
            <a:r>
              <a:rPr lang="en-US" altLang="zh-CN" sz="2400" b="0" i="0" dirty="0">
                <a:solidFill>
                  <a:srgbClr val="1F2328"/>
                </a:solidFill>
                <a:effectLst/>
                <a:latin typeface="+mn-ea"/>
              </a:rPr>
              <a:t>LLM</a:t>
            </a:r>
          </a:p>
        </p:txBody>
      </p:sp>
    </p:spTree>
    <p:extLst>
      <p:ext uri="{BB962C8B-B14F-4D97-AF65-F5344CB8AC3E}">
        <p14:creationId xmlns:p14="http://schemas.microsoft.com/office/powerpoint/2010/main" val="797863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请勿抄袭搬运！盗版必究！微信DAJU_PPT"/>
          <p:cNvSpPr>
            <a:spLocks noGrp="1"/>
          </p:cNvSpPr>
          <p:nvPr>
            <p:ph type="body" sz="quarter" idx="13"/>
          </p:nvPr>
        </p:nvSpPr>
        <p:spPr>
          <a:xfrm>
            <a:off x="588974" y="129222"/>
            <a:ext cx="6464300" cy="511175"/>
          </a:xfrm>
        </p:spPr>
        <p:txBody>
          <a:bodyPr/>
          <a:lstStyle/>
          <a:p>
            <a:pPr algn="l"/>
            <a:r>
              <a:rPr lang="zh-CN" altLang="en-US" sz="3200" dirty="0"/>
              <a:t>技术说明</a:t>
            </a:r>
          </a:p>
          <a:p>
            <a:r>
              <a:rPr lang="en-US" altLang="zh-CN" sz="3200" dirty="0"/>
              <a:t> </a:t>
            </a:r>
          </a:p>
        </p:txBody>
      </p:sp>
      <p:sp>
        <p:nvSpPr>
          <p:cNvPr id="3" name="请勿抄袭搬运！盗版必究！微信DAJU_PPT"/>
          <p:cNvSpPr>
            <a:spLocks noGrp="1"/>
          </p:cNvSpPr>
          <p:nvPr>
            <p:ph type="sldNum" sz="quarter" idx="4"/>
          </p:nvPr>
        </p:nvSpPr>
        <p:spPr/>
        <p:txBody>
          <a:bodyPr/>
          <a:lstStyle/>
          <a:p>
            <a:r>
              <a:rPr lang="zh-CN" altLang="en-US" dirty="0">
                <a:solidFill>
                  <a:schemeClr val="bg1"/>
                </a:solidFill>
              </a:rPr>
              <a:t>第 </a:t>
            </a:r>
            <a:fld id="{84377AA6-5F82-4755-B29C-FAB6A572A0B7}" type="slidenum">
              <a:rPr lang="zh-CN" altLang="en-US" smtClean="0">
                <a:solidFill>
                  <a:schemeClr val="bg1"/>
                </a:solidFill>
              </a:rPr>
              <a:t>4</a:t>
            </a:fld>
            <a:r>
              <a:rPr lang="zh-CN" altLang="en-US" dirty="0">
                <a:solidFill>
                  <a:schemeClr val="bg1"/>
                </a:solidFill>
              </a:rPr>
              <a:t> 页</a:t>
            </a:r>
          </a:p>
        </p:txBody>
      </p:sp>
      <p:pic>
        <p:nvPicPr>
          <p:cNvPr id="29" name="Picture 2" descr="E:\0-高研院工作-B\0-高研院工作材料\框架性文件和协议\宣传册相关\新版logo_-透明.png"/>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8310880" y="93980"/>
            <a:ext cx="3851275" cy="581660"/>
          </a:xfrm>
          <a:prstGeom prst="rect">
            <a:avLst/>
          </a:prstGeom>
          <a:noFill/>
          <a:extLst>
            <a:ext uri="{909E8E84-426E-40DD-AFC4-6F175D3DCCD1}">
              <a14:hiddenFill xmlns:a14="http://schemas.microsoft.com/office/drawing/2010/main">
                <a:solidFill>
                  <a:srgbClr val="FFFFFF"/>
                </a:solidFill>
              </a14:hiddenFill>
            </a:ext>
          </a:extLst>
        </p:spPr>
      </p:pic>
      <p:sp>
        <p:nvSpPr>
          <p:cNvPr id="4" name="左大括号 3">
            <a:extLst>
              <a:ext uri="{FF2B5EF4-FFF2-40B4-BE49-F238E27FC236}">
                <a16:creationId xmlns:a16="http://schemas.microsoft.com/office/drawing/2014/main" id="{4717C183-8679-4A12-BE8E-EF968E1D858F}"/>
              </a:ext>
            </a:extLst>
          </p:cNvPr>
          <p:cNvSpPr/>
          <p:nvPr/>
        </p:nvSpPr>
        <p:spPr>
          <a:xfrm>
            <a:off x="653143" y="1035845"/>
            <a:ext cx="797522" cy="5614986"/>
          </a:xfrm>
          <a:prstGeom prst="leftBrace">
            <a:avLst/>
          </a:prstGeom>
          <a:noFill/>
          <a:ln w="571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2" name="箭头: 上 21">
            <a:extLst>
              <a:ext uri="{FF2B5EF4-FFF2-40B4-BE49-F238E27FC236}">
                <a16:creationId xmlns:a16="http://schemas.microsoft.com/office/drawing/2014/main" id="{B1EF3078-9444-4EC1-9F32-5B4F5DDDD49F}"/>
              </a:ext>
            </a:extLst>
          </p:cNvPr>
          <p:cNvSpPr/>
          <p:nvPr/>
        </p:nvSpPr>
        <p:spPr>
          <a:xfrm rot="5400000">
            <a:off x="4450550" y="380617"/>
            <a:ext cx="1171575" cy="2141350"/>
          </a:xfrm>
          <a:prstGeom prst="upArrow">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24" name="图片 23">
            <a:extLst>
              <a:ext uri="{FF2B5EF4-FFF2-40B4-BE49-F238E27FC236}">
                <a16:creationId xmlns:a16="http://schemas.microsoft.com/office/drawing/2014/main" id="{4DDED22E-693D-457A-B062-EA4108CF90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35612" y="1042190"/>
            <a:ext cx="896429" cy="896429"/>
          </a:xfrm>
          <a:prstGeom prst="rect">
            <a:avLst/>
          </a:prstGeom>
        </p:spPr>
      </p:pic>
      <p:pic>
        <p:nvPicPr>
          <p:cNvPr id="26" name="图片 25">
            <a:extLst>
              <a:ext uri="{FF2B5EF4-FFF2-40B4-BE49-F238E27FC236}">
                <a16:creationId xmlns:a16="http://schemas.microsoft.com/office/drawing/2014/main" id="{BD894973-9B5A-4403-B777-2FE5D15537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056342" y="963965"/>
            <a:ext cx="974654" cy="974654"/>
          </a:xfrm>
          <a:prstGeom prst="rect">
            <a:avLst/>
          </a:prstGeom>
        </p:spPr>
      </p:pic>
      <p:sp>
        <p:nvSpPr>
          <p:cNvPr id="27" name="文本框 26">
            <a:extLst>
              <a:ext uri="{FF2B5EF4-FFF2-40B4-BE49-F238E27FC236}">
                <a16:creationId xmlns:a16="http://schemas.microsoft.com/office/drawing/2014/main" id="{8F4B66B7-2E37-44B1-9D89-7E11718EDEE2}"/>
              </a:ext>
            </a:extLst>
          </p:cNvPr>
          <p:cNvSpPr txBox="1"/>
          <p:nvPr/>
        </p:nvSpPr>
        <p:spPr>
          <a:xfrm>
            <a:off x="4472751" y="1246122"/>
            <a:ext cx="672181" cy="369332"/>
          </a:xfrm>
          <a:prstGeom prst="rect">
            <a:avLst/>
          </a:prstGeom>
          <a:noFill/>
        </p:spPr>
        <p:txBody>
          <a:bodyPr wrap="square" rtlCol="0">
            <a:spAutoFit/>
          </a:bodyPr>
          <a:lstStyle/>
          <a:p>
            <a:r>
              <a:rPr lang="zh-CN" altLang="en-US" dirty="0"/>
              <a:t>参数</a:t>
            </a:r>
          </a:p>
        </p:txBody>
      </p:sp>
      <p:grpSp>
        <p:nvGrpSpPr>
          <p:cNvPr id="54" name="组合 53">
            <a:extLst>
              <a:ext uri="{FF2B5EF4-FFF2-40B4-BE49-F238E27FC236}">
                <a16:creationId xmlns:a16="http://schemas.microsoft.com/office/drawing/2014/main" id="{7875EF8D-C2EF-43E4-AF14-327102A7F65A}"/>
              </a:ext>
            </a:extLst>
          </p:cNvPr>
          <p:cNvGrpSpPr/>
          <p:nvPr/>
        </p:nvGrpSpPr>
        <p:grpSpPr>
          <a:xfrm>
            <a:off x="1730459" y="541058"/>
            <a:ext cx="1769979" cy="1534703"/>
            <a:chOff x="1573986" y="983850"/>
            <a:chExt cx="2439134" cy="1661052"/>
          </a:xfrm>
        </p:grpSpPr>
        <p:pic>
          <p:nvPicPr>
            <p:cNvPr id="17" name="图片 16">
              <a:extLst>
                <a:ext uri="{FF2B5EF4-FFF2-40B4-BE49-F238E27FC236}">
                  <a16:creationId xmlns:a16="http://schemas.microsoft.com/office/drawing/2014/main" id="{F8DA18EC-808E-4D91-B8FB-85E89744B3C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443162" y="983850"/>
              <a:ext cx="780582" cy="780582"/>
            </a:xfrm>
            <a:prstGeom prst="rect">
              <a:avLst/>
            </a:prstGeom>
          </p:spPr>
        </p:pic>
        <p:pic>
          <p:nvPicPr>
            <p:cNvPr id="19" name="图片 18">
              <a:extLst>
                <a:ext uri="{FF2B5EF4-FFF2-40B4-BE49-F238E27FC236}">
                  <a16:creationId xmlns:a16="http://schemas.microsoft.com/office/drawing/2014/main" id="{E7810D15-2E5E-430C-B94B-CA259DB43122}"/>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73987" y="1847379"/>
              <a:ext cx="797522" cy="797522"/>
            </a:xfrm>
            <a:prstGeom prst="rect">
              <a:avLst/>
            </a:prstGeom>
          </p:spPr>
        </p:pic>
        <p:pic>
          <p:nvPicPr>
            <p:cNvPr id="21" name="图片 20">
              <a:extLst>
                <a:ext uri="{FF2B5EF4-FFF2-40B4-BE49-F238E27FC236}">
                  <a16:creationId xmlns:a16="http://schemas.microsoft.com/office/drawing/2014/main" id="{FC1A71DF-1BA6-4FB9-A0AE-A7C2D25644DB}"/>
                </a:ext>
              </a:extLst>
            </p:cNvPr>
            <p:cNvPicPr>
              <a:picLocks noChangeAspect="1"/>
            </p:cNvPicPr>
            <p:nvPr/>
          </p:nvPicPr>
          <p:blipFill rotWithShape="1">
            <a:blip r:embed="rId9">
              <a:extLst>
                <a:ext uri="{28A0092B-C50C-407E-A947-70E740481C1C}">
                  <a14:useLocalDpi xmlns:a14="http://schemas.microsoft.com/office/drawing/2010/main" val="0"/>
                </a:ext>
              </a:extLst>
            </a:blip>
            <a:srcRect l="23847" t="23322" r="23046" b="20962"/>
            <a:stretch/>
          </p:blipFill>
          <p:spPr>
            <a:xfrm>
              <a:off x="3215598" y="1883171"/>
              <a:ext cx="797522" cy="737176"/>
            </a:xfrm>
            <a:prstGeom prst="rect">
              <a:avLst/>
            </a:prstGeom>
          </p:spPr>
        </p:pic>
        <p:cxnSp>
          <p:nvCxnSpPr>
            <p:cNvPr id="34" name="连接符: 曲线 33">
              <a:extLst>
                <a:ext uri="{FF2B5EF4-FFF2-40B4-BE49-F238E27FC236}">
                  <a16:creationId xmlns:a16="http://schemas.microsoft.com/office/drawing/2014/main" id="{F85BCE20-38C7-4B4F-A167-750211FAF5A5}"/>
                </a:ext>
              </a:extLst>
            </p:cNvPr>
            <p:cNvCxnSpPr>
              <a:stCxn id="21" idx="2"/>
              <a:endCxn id="19" idx="2"/>
            </p:cNvCxnSpPr>
            <p:nvPr/>
          </p:nvCxnSpPr>
          <p:spPr>
            <a:xfrm rot="5400000">
              <a:off x="2781277" y="1811819"/>
              <a:ext cx="24554" cy="1641611"/>
            </a:xfrm>
            <a:prstGeom prst="curvedConnector3">
              <a:avLst>
                <a:gd name="adj1" fmla="val 1031009"/>
              </a:avLst>
            </a:prstGeom>
            <a:ln>
              <a:tailEnd type="triangle"/>
            </a:ln>
          </p:spPr>
          <p:style>
            <a:lnRef idx="1">
              <a:schemeClr val="dk1"/>
            </a:lnRef>
            <a:fillRef idx="0">
              <a:schemeClr val="dk1"/>
            </a:fillRef>
            <a:effectRef idx="0">
              <a:schemeClr val="dk1"/>
            </a:effectRef>
            <a:fontRef idx="minor">
              <a:schemeClr val="tx1"/>
            </a:fontRef>
          </p:style>
        </p:cxnSp>
        <p:cxnSp>
          <p:nvCxnSpPr>
            <p:cNvPr id="41" name="连接符: 曲线 40">
              <a:extLst>
                <a:ext uri="{FF2B5EF4-FFF2-40B4-BE49-F238E27FC236}">
                  <a16:creationId xmlns:a16="http://schemas.microsoft.com/office/drawing/2014/main" id="{478EA6D0-9FFD-4462-95E3-6BF70D8CA3DB}"/>
                </a:ext>
              </a:extLst>
            </p:cNvPr>
            <p:cNvCxnSpPr>
              <a:stCxn id="19" idx="1"/>
              <a:endCxn id="17" idx="1"/>
            </p:cNvCxnSpPr>
            <p:nvPr/>
          </p:nvCxnSpPr>
          <p:spPr>
            <a:xfrm rot="10800000" flipH="1">
              <a:off x="1573986" y="1374142"/>
              <a:ext cx="869175" cy="871999"/>
            </a:xfrm>
            <a:prstGeom prst="curvedConnector3">
              <a:avLst>
                <a:gd name="adj1" fmla="val -26301"/>
              </a:avLst>
            </a:prstGeom>
            <a:ln>
              <a:tailEnd type="triangle"/>
            </a:ln>
          </p:spPr>
          <p:style>
            <a:lnRef idx="1">
              <a:schemeClr val="dk1"/>
            </a:lnRef>
            <a:fillRef idx="0">
              <a:schemeClr val="dk1"/>
            </a:fillRef>
            <a:effectRef idx="0">
              <a:schemeClr val="dk1"/>
            </a:effectRef>
            <a:fontRef idx="minor">
              <a:schemeClr val="tx1"/>
            </a:fontRef>
          </p:style>
        </p:cxnSp>
        <p:cxnSp>
          <p:nvCxnSpPr>
            <p:cNvPr id="43" name="连接符: 曲线 42">
              <a:extLst>
                <a:ext uri="{FF2B5EF4-FFF2-40B4-BE49-F238E27FC236}">
                  <a16:creationId xmlns:a16="http://schemas.microsoft.com/office/drawing/2014/main" id="{5B8A1976-218D-4A40-A494-8FB347D14194}"/>
                </a:ext>
              </a:extLst>
            </p:cNvPr>
            <p:cNvCxnSpPr>
              <a:stCxn id="17" idx="3"/>
              <a:endCxn id="21" idx="3"/>
            </p:cNvCxnSpPr>
            <p:nvPr/>
          </p:nvCxnSpPr>
          <p:spPr>
            <a:xfrm>
              <a:off x="3223744" y="1374141"/>
              <a:ext cx="789376" cy="877618"/>
            </a:xfrm>
            <a:prstGeom prst="curvedConnector3">
              <a:avLst>
                <a:gd name="adj1" fmla="val 128960"/>
              </a:avLst>
            </a:prstGeom>
            <a:ln>
              <a:tailEnd type="triangle"/>
            </a:ln>
          </p:spPr>
          <p:style>
            <a:lnRef idx="1">
              <a:schemeClr val="dk1"/>
            </a:lnRef>
            <a:fillRef idx="0">
              <a:schemeClr val="dk1"/>
            </a:fillRef>
            <a:effectRef idx="0">
              <a:schemeClr val="dk1"/>
            </a:effectRef>
            <a:fontRef idx="minor">
              <a:schemeClr val="tx1"/>
            </a:fontRef>
          </p:style>
        </p:cxnSp>
      </p:grpSp>
      <p:pic>
        <p:nvPicPr>
          <p:cNvPr id="2050" name="Picture 2" descr="办公室 的图像结果">
            <a:extLst>
              <a:ext uri="{FF2B5EF4-FFF2-40B4-BE49-F238E27FC236}">
                <a16:creationId xmlns:a16="http://schemas.microsoft.com/office/drawing/2014/main" id="{730D8DD0-9521-49C2-A29D-F1CD3F8B1E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86398" y="2835177"/>
            <a:ext cx="2202656" cy="1653517"/>
          </a:xfrm>
          <a:prstGeom prst="rect">
            <a:avLst/>
          </a:prstGeom>
          <a:noFill/>
          <a:extLst>
            <a:ext uri="{909E8E84-426E-40DD-AFC4-6F175D3DCCD1}">
              <a14:hiddenFill xmlns:a14="http://schemas.microsoft.com/office/drawing/2010/main">
                <a:solidFill>
                  <a:srgbClr val="FFFFFF"/>
                </a:solidFill>
              </a14:hiddenFill>
            </a:ext>
          </a:extLst>
        </p:spPr>
      </p:pic>
      <p:cxnSp>
        <p:nvCxnSpPr>
          <p:cNvPr id="56" name="直接箭头连接符 55">
            <a:extLst>
              <a:ext uri="{FF2B5EF4-FFF2-40B4-BE49-F238E27FC236}">
                <a16:creationId xmlns:a16="http://schemas.microsoft.com/office/drawing/2014/main" id="{E36A6841-CE0B-4C43-B52E-12C62164F7A9}"/>
              </a:ext>
            </a:extLst>
          </p:cNvPr>
          <p:cNvCxnSpPr/>
          <p:nvPr/>
        </p:nvCxnSpPr>
        <p:spPr>
          <a:xfrm>
            <a:off x="3965662" y="2943226"/>
            <a:ext cx="1507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接箭头连接符 57">
            <a:extLst>
              <a:ext uri="{FF2B5EF4-FFF2-40B4-BE49-F238E27FC236}">
                <a16:creationId xmlns:a16="http://schemas.microsoft.com/office/drawing/2014/main" id="{7B23CA51-40E3-4465-9D90-0064D274B1F8}"/>
              </a:ext>
            </a:extLst>
          </p:cNvPr>
          <p:cNvCxnSpPr/>
          <p:nvPr/>
        </p:nvCxnSpPr>
        <p:spPr>
          <a:xfrm>
            <a:off x="3965662" y="3312319"/>
            <a:ext cx="1507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直接箭头连接符 58">
            <a:extLst>
              <a:ext uri="{FF2B5EF4-FFF2-40B4-BE49-F238E27FC236}">
                <a16:creationId xmlns:a16="http://schemas.microsoft.com/office/drawing/2014/main" id="{504847E0-773B-4BF0-B83E-E0C819E2954D}"/>
              </a:ext>
            </a:extLst>
          </p:cNvPr>
          <p:cNvCxnSpPr/>
          <p:nvPr/>
        </p:nvCxnSpPr>
        <p:spPr>
          <a:xfrm>
            <a:off x="3965661" y="3661935"/>
            <a:ext cx="1507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直接箭头连接符 60">
            <a:extLst>
              <a:ext uri="{FF2B5EF4-FFF2-40B4-BE49-F238E27FC236}">
                <a16:creationId xmlns:a16="http://schemas.microsoft.com/office/drawing/2014/main" id="{021722C4-7111-4BB9-B18E-22EE8A855A75}"/>
              </a:ext>
            </a:extLst>
          </p:cNvPr>
          <p:cNvCxnSpPr/>
          <p:nvPr/>
        </p:nvCxnSpPr>
        <p:spPr>
          <a:xfrm>
            <a:off x="3965660" y="4310063"/>
            <a:ext cx="1507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C733B782-4126-406A-8A61-01D06D533B15}"/>
              </a:ext>
            </a:extLst>
          </p:cNvPr>
          <p:cNvCxnSpPr/>
          <p:nvPr/>
        </p:nvCxnSpPr>
        <p:spPr>
          <a:xfrm>
            <a:off x="3965660" y="4005262"/>
            <a:ext cx="15073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左大括号 56">
            <a:extLst>
              <a:ext uri="{FF2B5EF4-FFF2-40B4-BE49-F238E27FC236}">
                <a16:creationId xmlns:a16="http://schemas.microsoft.com/office/drawing/2014/main" id="{D7AEE429-4FFD-4AC0-943B-ED0BAFD8B54E}"/>
              </a:ext>
            </a:extLst>
          </p:cNvPr>
          <p:cNvSpPr/>
          <p:nvPr/>
        </p:nvSpPr>
        <p:spPr>
          <a:xfrm>
            <a:off x="5666977" y="2778334"/>
            <a:ext cx="242894" cy="1653516"/>
          </a:xfrm>
          <a:prstGeom prst="leftBrace">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63" name="文本框 62">
            <a:extLst>
              <a:ext uri="{FF2B5EF4-FFF2-40B4-BE49-F238E27FC236}">
                <a16:creationId xmlns:a16="http://schemas.microsoft.com/office/drawing/2014/main" id="{029F73F3-BF79-44F4-8845-A61337AF112C}"/>
              </a:ext>
            </a:extLst>
          </p:cNvPr>
          <p:cNvSpPr txBox="1"/>
          <p:nvPr/>
        </p:nvSpPr>
        <p:spPr>
          <a:xfrm>
            <a:off x="5946251" y="2691659"/>
            <a:ext cx="1033194" cy="461665"/>
          </a:xfrm>
          <a:prstGeom prst="rect">
            <a:avLst/>
          </a:prstGeom>
          <a:noFill/>
        </p:spPr>
        <p:txBody>
          <a:bodyPr wrap="square" rtlCol="0">
            <a:spAutoFit/>
          </a:bodyPr>
          <a:lstStyle/>
          <a:p>
            <a:r>
              <a:rPr lang="zh-CN" altLang="en-US" sz="2400" dirty="0"/>
              <a:t>前进</a:t>
            </a:r>
          </a:p>
        </p:txBody>
      </p:sp>
      <p:sp>
        <p:nvSpPr>
          <p:cNvPr id="65" name="文本框 64">
            <a:extLst>
              <a:ext uri="{FF2B5EF4-FFF2-40B4-BE49-F238E27FC236}">
                <a16:creationId xmlns:a16="http://schemas.microsoft.com/office/drawing/2014/main" id="{3F4997BB-E5A6-46D1-9C8C-4E53630D2874}"/>
              </a:ext>
            </a:extLst>
          </p:cNvPr>
          <p:cNvSpPr txBox="1"/>
          <p:nvPr/>
        </p:nvSpPr>
        <p:spPr>
          <a:xfrm>
            <a:off x="5909871" y="3252350"/>
            <a:ext cx="1011720" cy="461665"/>
          </a:xfrm>
          <a:prstGeom prst="rect">
            <a:avLst/>
          </a:prstGeom>
          <a:noFill/>
        </p:spPr>
        <p:txBody>
          <a:bodyPr wrap="square" rtlCol="0">
            <a:spAutoFit/>
          </a:bodyPr>
          <a:lstStyle/>
          <a:p>
            <a:r>
              <a:rPr lang="zh-CN" altLang="en-US" sz="2400" dirty="0"/>
              <a:t>后退</a:t>
            </a:r>
          </a:p>
        </p:txBody>
      </p:sp>
      <p:sp>
        <p:nvSpPr>
          <p:cNvPr id="66" name="文本框 65">
            <a:extLst>
              <a:ext uri="{FF2B5EF4-FFF2-40B4-BE49-F238E27FC236}">
                <a16:creationId xmlns:a16="http://schemas.microsoft.com/office/drawing/2014/main" id="{D8F62E01-8387-49E4-912F-F896771AAD3E}"/>
              </a:ext>
            </a:extLst>
          </p:cNvPr>
          <p:cNvSpPr txBox="1"/>
          <p:nvPr/>
        </p:nvSpPr>
        <p:spPr>
          <a:xfrm>
            <a:off x="5946251" y="3896479"/>
            <a:ext cx="1011721" cy="461665"/>
          </a:xfrm>
          <a:prstGeom prst="rect">
            <a:avLst/>
          </a:prstGeom>
          <a:noFill/>
        </p:spPr>
        <p:txBody>
          <a:bodyPr wrap="square" rtlCol="0">
            <a:spAutoFit/>
          </a:bodyPr>
          <a:lstStyle/>
          <a:p>
            <a:r>
              <a:rPr lang="zh-CN" altLang="en-US" sz="2400" dirty="0"/>
              <a:t>转向</a:t>
            </a:r>
          </a:p>
        </p:txBody>
      </p:sp>
      <p:sp>
        <p:nvSpPr>
          <p:cNvPr id="64" name="文本框 63">
            <a:extLst>
              <a:ext uri="{FF2B5EF4-FFF2-40B4-BE49-F238E27FC236}">
                <a16:creationId xmlns:a16="http://schemas.microsoft.com/office/drawing/2014/main" id="{CAD52BC0-DC44-4987-935C-94741FA92FC8}"/>
              </a:ext>
            </a:extLst>
          </p:cNvPr>
          <p:cNvSpPr txBox="1"/>
          <p:nvPr/>
        </p:nvSpPr>
        <p:spPr>
          <a:xfrm>
            <a:off x="5946251" y="2943226"/>
            <a:ext cx="914400" cy="369332"/>
          </a:xfrm>
          <a:prstGeom prst="rect">
            <a:avLst/>
          </a:prstGeom>
          <a:noFill/>
        </p:spPr>
        <p:txBody>
          <a:bodyPr wrap="square" rtlCol="0">
            <a:spAutoFit/>
          </a:bodyPr>
          <a:lstStyle/>
          <a:p>
            <a:r>
              <a:rPr lang="zh-CN" altLang="en-US" sz="1400" dirty="0"/>
              <a:t>。。。</a:t>
            </a:r>
            <a:r>
              <a:rPr lang="zh-CN" altLang="en-US" dirty="0"/>
              <a:t>。</a:t>
            </a:r>
          </a:p>
        </p:txBody>
      </p:sp>
      <p:sp>
        <p:nvSpPr>
          <p:cNvPr id="69" name="文本框 68">
            <a:extLst>
              <a:ext uri="{FF2B5EF4-FFF2-40B4-BE49-F238E27FC236}">
                <a16:creationId xmlns:a16="http://schemas.microsoft.com/office/drawing/2014/main" id="{078D5E51-6E89-4BA1-89A3-EE3E378306F2}"/>
              </a:ext>
            </a:extLst>
          </p:cNvPr>
          <p:cNvSpPr txBox="1"/>
          <p:nvPr/>
        </p:nvSpPr>
        <p:spPr>
          <a:xfrm>
            <a:off x="5946251" y="3529349"/>
            <a:ext cx="914400" cy="369332"/>
          </a:xfrm>
          <a:prstGeom prst="rect">
            <a:avLst/>
          </a:prstGeom>
          <a:noFill/>
        </p:spPr>
        <p:txBody>
          <a:bodyPr wrap="square" rtlCol="0">
            <a:spAutoFit/>
          </a:bodyPr>
          <a:lstStyle/>
          <a:p>
            <a:r>
              <a:rPr lang="zh-CN" altLang="en-US" sz="1400" dirty="0"/>
              <a:t>。。。</a:t>
            </a:r>
            <a:r>
              <a:rPr lang="zh-CN" altLang="en-US" dirty="0"/>
              <a:t>。</a:t>
            </a:r>
          </a:p>
        </p:txBody>
      </p:sp>
      <p:pic>
        <p:nvPicPr>
          <p:cNvPr id="70" name="Picture 2" descr="办公室 的图像结果">
            <a:extLst>
              <a:ext uri="{FF2B5EF4-FFF2-40B4-BE49-F238E27FC236}">
                <a16:creationId xmlns:a16="http://schemas.microsoft.com/office/drawing/2014/main" id="{F6551E9B-85E8-4201-A6D0-D96C2D76ABD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586398" y="4806417"/>
            <a:ext cx="1936181" cy="1838394"/>
          </a:xfrm>
          <a:prstGeom prst="rect">
            <a:avLst/>
          </a:prstGeom>
          <a:noFill/>
          <a:extLst>
            <a:ext uri="{909E8E84-426E-40DD-AFC4-6F175D3DCCD1}">
              <a14:hiddenFill xmlns:a14="http://schemas.microsoft.com/office/drawing/2010/main">
                <a:solidFill>
                  <a:srgbClr val="FFFFFF"/>
                </a:solidFill>
              </a14:hiddenFill>
            </a:ext>
          </a:extLst>
        </p:spPr>
      </p:pic>
      <p:sp>
        <p:nvSpPr>
          <p:cNvPr id="71" name="箭头: 右 70">
            <a:extLst>
              <a:ext uri="{FF2B5EF4-FFF2-40B4-BE49-F238E27FC236}">
                <a16:creationId xmlns:a16="http://schemas.microsoft.com/office/drawing/2014/main" id="{5C128364-89DE-4BBB-ACAB-C010DFD82ABB}"/>
              </a:ext>
            </a:extLst>
          </p:cNvPr>
          <p:cNvSpPr/>
          <p:nvPr/>
        </p:nvSpPr>
        <p:spPr>
          <a:xfrm>
            <a:off x="3893770" y="5150011"/>
            <a:ext cx="1521619" cy="10001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2" name="Picture 2" descr="办公室 的图像结果">
            <a:extLst>
              <a:ext uri="{FF2B5EF4-FFF2-40B4-BE49-F238E27FC236}">
                <a16:creationId xmlns:a16="http://schemas.microsoft.com/office/drawing/2014/main" id="{6C4F789C-26B9-4E39-B39B-A59677DCACF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50731" y="4723971"/>
            <a:ext cx="2023012" cy="1920840"/>
          </a:xfrm>
          <a:prstGeom prst="rect">
            <a:avLst/>
          </a:prstGeom>
          <a:noFill/>
          <a:extLst>
            <a:ext uri="{909E8E84-426E-40DD-AFC4-6F175D3DCCD1}">
              <a14:hiddenFill xmlns:a14="http://schemas.microsoft.com/office/drawing/2010/main">
                <a:solidFill>
                  <a:srgbClr val="FFFFFF"/>
                </a:solidFill>
              </a14:hiddenFill>
            </a:ext>
          </a:extLst>
        </p:spPr>
      </p:pic>
      <p:sp>
        <p:nvSpPr>
          <p:cNvPr id="73" name="矩形 72">
            <a:extLst>
              <a:ext uri="{FF2B5EF4-FFF2-40B4-BE49-F238E27FC236}">
                <a16:creationId xmlns:a16="http://schemas.microsoft.com/office/drawing/2014/main" id="{7316877E-4185-4A10-8F0F-6FB95362E3B1}"/>
              </a:ext>
            </a:extLst>
          </p:cNvPr>
          <p:cNvSpPr/>
          <p:nvPr/>
        </p:nvSpPr>
        <p:spPr>
          <a:xfrm>
            <a:off x="6430400" y="5832471"/>
            <a:ext cx="525195" cy="687786"/>
          </a:xfrm>
          <a:prstGeom prst="rect">
            <a:avLst/>
          </a:prstGeom>
          <a:solidFill>
            <a:srgbClr val="92D050">
              <a:alpha val="60000"/>
            </a:srgbClr>
          </a:solidFill>
          <a:effectLst>
            <a:outerShdw blurRad="50800" dist="50800" dir="54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矩形 73">
            <a:extLst>
              <a:ext uri="{FF2B5EF4-FFF2-40B4-BE49-F238E27FC236}">
                <a16:creationId xmlns:a16="http://schemas.microsoft.com/office/drawing/2014/main" id="{CEA7376F-FAF1-4E62-8B26-F3810EBA927E}"/>
              </a:ext>
            </a:extLst>
          </p:cNvPr>
          <p:cNvSpPr/>
          <p:nvPr/>
        </p:nvSpPr>
        <p:spPr>
          <a:xfrm>
            <a:off x="6999403" y="5658014"/>
            <a:ext cx="365266" cy="590109"/>
          </a:xfrm>
          <a:prstGeom prst="rect">
            <a:avLst/>
          </a:prstGeom>
          <a:solidFill>
            <a:srgbClr val="92D050">
              <a:alpha val="60000"/>
            </a:srgbClr>
          </a:solidFill>
          <a:effectLst>
            <a:outerShdw blurRad="50800" dist="50800" dir="5400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a:extLst>
              <a:ext uri="{FF2B5EF4-FFF2-40B4-BE49-F238E27FC236}">
                <a16:creationId xmlns:a16="http://schemas.microsoft.com/office/drawing/2014/main" id="{269F8FA5-6CB5-42D8-B51B-60116C08A662}"/>
              </a:ext>
            </a:extLst>
          </p:cNvPr>
          <p:cNvSpPr txBox="1"/>
          <p:nvPr/>
        </p:nvSpPr>
        <p:spPr>
          <a:xfrm>
            <a:off x="3789054" y="4723971"/>
            <a:ext cx="1573412" cy="369332"/>
          </a:xfrm>
          <a:prstGeom prst="rect">
            <a:avLst/>
          </a:prstGeom>
          <a:noFill/>
        </p:spPr>
        <p:txBody>
          <a:bodyPr wrap="square">
            <a:spAutoFit/>
          </a:bodyPr>
          <a:lstStyle/>
          <a:p>
            <a:r>
              <a:rPr lang="zh-CN" altLang="en-US" b="1" i="0" dirty="0">
                <a:solidFill>
                  <a:srgbClr val="060607"/>
                </a:solidFill>
                <a:effectLst/>
                <a:latin typeface="-apple-system"/>
              </a:rPr>
              <a:t>指令查询标记</a:t>
            </a:r>
            <a:endParaRPr lang="zh-CN" altLang="en-US" dirty="0"/>
          </a:p>
        </p:txBody>
      </p:sp>
      <p:sp>
        <p:nvSpPr>
          <p:cNvPr id="76" name="文本框 75">
            <a:extLst>
              <a:ext uri="{FF2B5EF4-FFF2-40B4-BE49-F238E27FC236}">
                <a16:creationId xmlns:a16="http://schemas.microsoft.com/office/drawing/2014/main" id="{0238C8A3-2ED6-4BD9-9D7B-CE132B945701}"/>
              </a:ext>
            </a:extLst>
          </p:cNvPr>
          <p:cNvSpPr txBox="1"/>
          <p:nvPr/>
        </p:nvSpPr>
        <p:spPr>
          <a:xfrm>
            <a:off x="3789054" y="6335591"/>
            <a:ext cx="1573412" cy="369332"/>
          </a:xfrm>
          <a:prstGeom prst="rect">
            <a:avLst/>
          </a:prstGeom>
          <a:noFill/>
        </p:spPr>
        <p:txBody>
          <a:bodyPr wrap="square">
            <a:spAutoFit/>
          </a:bodyPr>
          <a:lstStyle/>
          <a:p>
            <a:r>
              <a:rPr lang="zh-CN" altLang="en-US" b="1" i="0" dirty="0">
                <a:solidFill>
                  <a:srgbClr val="060607"/>
                </a:solidFill>
                <a:effectLst/>
                <a:latin typeface="-apple-system"/>
              </a:rPr>
              <a:t>指令无关标记</a:t>
            </a:r>
            <a:endParaRPr lang="zh-CN" altLang="en-US" dirty="0"/>
          </a:p>
        </p:txBody>
      </p:sp>
      <p:sp>
        <p:nvSpPr>
          <p:cNvPr id="84" name="文本框 83">
            <a:extLst>
              <a:ext uri="{FF2B5EF4-FFF2-40B4-BE49-F238E27FC236}">
                <a16:creationId xmlns:a16="http://schemas.microsoft.com/office/drawing/2014/main" id="{40580376-2687-4B51-8D2A-41B0EB6876C7}"/>
              </a:ext>
            </a:extLst>
          </p:cNvPr>
          <p:cNvSpPr txBox="1"/>
          <p:nvPr/>
        </p:nvSpPr>
        <p:spPr>
          <a:xfrm>
            <a:off x="8236942" y="1262265"/>
            <a:ext cx="982651" cy="523220"/>
          </a:xfrm>
          <a:prstGeom prst="rect">
            <a:avLst/>
          </a:prstGeom>
          <a:noFill/>
        </p:spPr>
        <p:txBody>
          <a:bodyPr wrap="square" rtlCol="0">
            <a:spAutoFit/>
          </a:bodyPr>
          <a:lstStyle/>
          <a:p>
            <a:r>
              <a:rPr lang="en-US" altLang="zh-CN" sz="2800" dirty="0"/>
              <a:t>VLN</a:t>
            </a:r>
          </a:p>
        </p:txBody>
      </p:sp>
      <p:sp>
        <p:nvSpPr>
          <p:cNvPr id="85" name="箭头: 右 84">
            <a:extLst>
              <a:ext uri="{FF2B5EF4-FFF2-40B4-BE49-F238E27FC236}">
                <a16:creationId xmlns:a16="http://schemas.microsoft.com/office/drawing/2014/main" id="{E9B93FD0-F013-4E9D-A71B-FC92802D3FC9}"/>
              </a:ext>
            </a:extLst>
          </p:cNvPr>
          <p:cNvSpPr/>
          <p:nvPr/>
        </p:nvSpPr>
        <p:spPr>
          <a:xfrm>
            <a:off x="9218367" y="1262262"/>
            <a:ext cx="678657" cy="511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文本框 85">
            <a:extLst>
              <a:ext uri="{FF2B5EF4-FFF2-40B4-BE49-F238E27FC236}">
                <a16:creationId xmlns:a16="http://schemas.microsoft.com/office/drawing/2014/main" id="{16A22B21-0C72-402F-97AD-5BF0E86E0783}"/>
              </a:ext>
            </a:extLst>
          </p:cNvPr>
          <p:cNvSpPr txBox="1"/>
          <p:nvPr/>
        </p:nvSpPr>
        <p:spPr>
          <a:xfrm>
            <a:off x="9895798" y="1262265"/>
            <a:ext cx="1558915" cy="523220"/>
          </a:xfrm>
          <a:prstGeom prst="rect">
            <a:avLst/>
          </a:prstGeom>
          <a:noFill/>
        </p:spPr>
        <p:txBody>
          <a:bodyPr wrap="square" rtlCol="0">
            <a:spAutoFit/>
          </a:bodyPr>
          <a:lstStyle/>
          <a:p>
            <a:r>
              <a:rPr lang="en-US" altLang="zh-CN" sz="2800" dirty="0"/>
              <a:t>VLN-CE</a:t>
            </a:r>
          </a:p>
        </p:txBody>
      </p:sp>
      <p:sp>
        <p:nvSpPr>
          <p:cNvPr id="87" name="箭头: 右 86">
            <a:extLst>
              <a:ext uri="{FF2B5EF4-FFF2-40B4-BE49-F238E27FC236}">
                <a16:creationId xmlns:a16="http://schemas.microsoft.com/office/drawing/2014/main" id="{346E66BA-7390-4542-9679-30E5D7A0DBA3}"/>
              </a:ext>
            </a:extLst>
          </p:cNvPr>
          <p:cNvSpPr/>
          <p:nvPr/>
        </p:nvSpPr>
        <p:spPr>
          <a:xfrm rot="5400000">
            <a:off x="10377799" y="1994751"/>
            <a:ext cx="678657" cy="511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6" name="文本框 95">
            <a:extLst>
              <a:ext uri="{FF2B5EF4-FFF2-40B4-BE49-F238E27FC236}">
                <a16:creationId xmlns:a16="http://schemas.microsoft.com/office/drawing/2014/main" id="{3B721B8B-BCCD-4630-BC57-DB0557A336F2}"/>
              </a:ext>
            </a:extLst>
          </p:cNvPr>
          <p:cNvSpPr txBox="1"/>
          <p:nvPr/>
        </p:nvSpPr>
        <p:spPr>
          <a:xfrm>
            <a:off x="8124194" y="2775239"/>
            <a:ext cx="3803631" cy="523220"/>
          </a:xfrm>
          <a:prstGeom prst="rect">
            <a:avLst/>
          </a:prstGeom>
          <a:noFill/>
        </p:spPr>
        <p:txBody>
          <a:bodyPr wrap="square" rtlCol="0">
            <a:spAutoFit/>
          </a:bodyPr>
          <a:lstStyle/>
          <a:p>
            <a:r>
              <a:rPr lang="zh-CN" altLang="en-US" sz="2800" b="1" dirty="0">
                <a:solidFill>
                  <a:srgbClr val="060607"/>
                </a:solidFill>
                <a:latin typeface="-apple-system"/>
              </a:rPr>
              <a:t>视觉</a:t>
            </a:r>
            <a:r>
              <a:rPr lang="zh-CN" altLang="en-US" sz="2800" b="1" i="0" dirty="0">
                <a:solidFill>
                  <a:srgbClr val="060607"/>
                </a:solidFill>
                <a:effectLst/>
                <a:latin typeface="-apple-system"/>
              </a:rPr>
              <a:t>语言大模型的应用</a:t>
            </a:r>
            <a:endParaRPr lang="en-US" altLang="zh-CN" sz="2800" dirty="0"/>
          </a:p>
        </p:txBody>
      </p:sp>
      <p:sp>
        <p:nvSpPr>
          <p:cNvPr id="97" name="箭头: 右 96">
            <a:extLst>
              <a:ext uri="{FF2B5EF4-FFF2-40B4-BE49-F238E27FC236}">
                <a16:creationId xmlns:a16="http://schemas.microsoft.com/office/drawing/2014/main" id="{3A95BBA4-8C3A-408F-A86F-565F46A5C77F}"/>
              </a:ext>
            </a:extLst>
          </p:cNvPr>
          <p:cNvSpPr/>
          <p:nvPr/>
        </p:nvSpPr>
        <p:spPr>
          <a:xfrm rot="5400000">
            <a:off x="9641601" y="3410346"/>
            <a:ext cx="678657" cy="511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8" name="文本框 97">
            <a:extLst>
              <a:ext uri="{FF2B5EF4-FFF2-40B4-BE49-F238E27FC236}">
                <a16:creationId xmlns:a16="http://schemas.microsoft.com/office/drawing/2014/main" id="{577C8957-5635-49FB-98F1-42779F63F7AF}"/>
              </a:ext>
            </a:extLst>
          </p:cNvPr>
          <p:cNvSpPr txBox="1"/>
          <p:nvPr/>
        </p:nvSpPr>
        <p:spPr>
          <a:xfrm>
            <a:off x="8310880" y="4257861"/>
            <a:ext cx="3544877" cy="523220"/>
          </a:xfrm>
          <a:prstGeom prst="rect">
            <a:avLst/>
          </a:prstGeom>
          <a:noFill/>
        </p:spPr>
        <p:txBody>
          <a:bodyPr wrap="square" rtlCol="0">
            <a:spAutoFit/>
          </a:bodyPr>
          <a:lstStyle/>
          <a:p>
            <a:r>
              <a:rPr lang="zh-CN" altLang="en-US" sz="2800" b="1" i="0" dirty="0">
                <a:solidFill>
                  <a:srgbClr val="060607"/>
                </a:solidFill>
                <a:effectLst/>
                <a:latin typeface="-apple-system"/>
              </a:rPr>
              <a:t>大模型提高泛化能力</a:t>
            </a:r>
            <a:endParaRPr lang="zh-CN" altLang="en-US" sz="2800" b="1" dirty="0">
              <a:solidFill>
                <a:srgbClr val="060607"/>
              </a:solidFill>
              <a:latin typeface="-apple-system"/>
            </a:endParaRPr>
          </a:p>
        </p:txBody>
      </p:sp>
    </p:spTree>
    <p:extLst>
      <p:ext uri="{BB962C8B-B14F-4D97-AF65-F5344CB8AC3E}">
        <p14:creationId xmlns:p14="http://schemas.microsoft.com/office/powerpoint/2010/main" val="2335528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请勿抄袭搬运！盗版必究！微信DAJU_PPT"/>
          <p:cNvSpPr>
            <a:spLocks noGrp="1"/>
          </p:cNvSpPr>
          <p:nvPr>
            <p:ph type="body" sz="quarter" idx="13"/>
          </p:nvPr>
        </p:nvSpPr>
        <p:spPr>
          <a:xfrm>
            <a:off x="648971" y="93980"/>
            <a:ext cx="6464300" cy="511175"/>
          </a:xfrm>
        </p:spPr>
        <p:txBody>
          <a:bodyPr/>
          <a:lstStyle/>
          <a:p>
            <a:pPr algn="l"/>
            <a:r>
              <a:rPr lang="zh-CN" altLang="en-US" sz="3200" dirty="0"/>
              <a:t>技术说明</a:t>
            </a:r>
            <a:endParaRPr lang="zh-CN" altLang="en-US" sz="3200" b="1" dirty="0">
              <a:solidFill>
                <a:srgbClr val="18388A"/>
              </a:solidFill>
            </a:endParaRPr>
          </a:p>
          <a:p>
            <a:endParaRPr lang="zh-CN" altLang="en-US" sz="3200" dirty="0"/>
          </a:p>
          <a:p>
            <a:r>
              <a:rPr lang="en-US" altLang="zh-CN" sz="3200" dirty="0"/>
              <a:t> </a:t>
            </a:r>
          </a:p>
        </p:txBody>
      </p:sp>
      <p:sp>
        <p:nvSpPr>
          <p:cNvPr id="3" name="请勿抄袭搬运！盗版必究！微信DAJU_PPT"/>
          <p:cNvSpPr>
            <a:spLocks noGrp="1"/>
          </p:cNvSpPr>
          <p:nvPr>
            <p:ph type="sldNum" sz="quarter" idx="4"/>
          </p:nvPr>
        </p:nvSpPr>
        <p:spPr/>
        <p:txBody>
          <a:bodyPr/>
          <a:lstStyle/>
          <a:p>
            <a:r>
              <a:rPr lang="zh-CN" altLang="en-US" dirty="0">
                <a:solidFill>
                  <a:schemeClr val="bg1"/>
                </a:solidFill>
              </a:rPr>
              <a:t>第 </a:t>
            </a:r>
            <a:fld id="{84377AA6-5F82-4755-B29C-FAB6A572A0B7}" type="slidenum">
              <a:rPr lang="zh-CN" altLang="en-US" smtClean="0">
                <a:solidFill>
                  <a:schemeClr val="bg1"/>
                </a:solidFill>
              </a:rPr>
              <a:t>5</a:t>
            </a:fld>
            <a:r>
              <a:rPr lang="zh-CN" altLang="en-US" dirty="0">
                <a:solidFill>
                  <a:schemeClr val="bg1"/>
                </a:solidFill>
              </a:rPr>
              <a:t> 页</a:t>
            </a:r>
          </a:p>
        </p:txBody>
      </p:sp>
      <p:pic>
        <p:nvPicPr>
          <p:cNvPr id="29" name="Picture 2" descr="E:\0-高研院工作-B\0-高研院工作材料\框架性文件和协议\宣传册相关\新版logo_-透明.png"/>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8310880" y="93980"/>
            <a:ext cx="3851275" cy="581660"/>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a:extLst>
              <a:ext uri="{FF2B5EF4-FFF2-40B4-BE49-F238E27FC236}">
                <a16:creationId xmlns:a16="http://schemas.microsoft.com/office/drawing/2014/main" id="{E8C0FC7A-FED0-4C50-BF52-75783016AC65}"/>
              </a:ext>
            </a:extLst>
          </p:cNvPr>
          <p:cNvPicPr>
            <a:picLocks noChangeAspect="1"/>
          </p:cNvPicPr>
          <p:nvPr/>
        </p:nvPicPr>
        <p:blipFill rotWithShape="1">
          <a:blip r:embed="rId5"/>
          <a:srcRect t="-20790" b="20790"/>
          <a:stretch/>
        </p:blipFill>
        <p:spPr>
          <a:xfrm>
            <a:off x="63673" y="2060891"/>
            <a:ext cx="7452350" cy="4567625"/>
          </a:xfrm>
          <a:prstGeom prst="rect">
            <a:avLst/>
          </a:prstGeom>
        </p:spPr>
      </p:pic>
      <p:sp>
        <p:nvSpPr>
          <p:cNvPr id="7" name="文本框 6">
            <a:extLst>
              <a:ext uri="{FF2B5EF4-FFF2-40B4-BE49-F238E27FC236}">
                <a16:creationId xmlns:a16="http://schemas.microsoft.com/office/drawing/2014/main" id="{33B7921D-DF8C-4A2A-9D18-B9D82F89BBC4}"/>
              </a:ext>
            </a:extLst>
          </p:cNvPr>
          <p:cNvSpPr txBox="1"/>
          <p:nvPr/>
        </p:nvSpPr>
        <p:spPr>
          <a:xfrm>
            <a:off x="8445400" y="2887682"/>
            <a:ext cx="3530800" cy="3970318"/>
          </a:xfrm>
          <a:prstGeom prst="rect">
            <a:avLst/>
          </a:prstGeom>
          <a:noFill/>
        </p:spPr>
        <p:txBody>
          <a:bodyPr wrap="square">
            <a:spAutoFit/>
          </a:bodyPr>
          <a:lstStyle/>
          <a:p>
            <a:r>
              <a:rPr lang="zh-CN" altLang="en-US" b="0" i="0" dirty="0">
                <a:effectLst/>
                <a:latin typeface="-apple-system"/>
              </a:rPr>
              <a:t>关于</a:t>
            </a:r>
            <a:r>
              <a:rPr lang="en-US" altLang="zh-CN" b="0" i="0" dirty="0" err="1">
                <a:effectLst/>
                <a:latin typeface="-apple-system"/>
              </a:rPr>
              <a:t>NaVid</a:t>
            </a:r>
            <a:r>
              <a:rPr lang="zh-CN" altLang="en-US" b="0" i="0" dirty="0">
                <a:effectLst/>
                <a:latin typeface="-apple-system"/>
              </a:rPr>
              <a:t>的输入包括来自在线视频观察</a:t>
            </a:r>
            <a:r>
              <a:rPr lang="en-US" altLang="zh-CN" b="0" i="0" dirty="0">
                <a:effectLst/>
                <a:latin typeface="-apple-system"/>
              </a:rPr>
              <a:t>{x 0</a:t>
            </a:r>
            <a:r>
              <a:rPr lang="zh-CN" altLang="en-US" b="0" i="0" dirty="0">
                <a:effectLst/>
                <a:latin typeface="-apple-system"/>
              </a:rPr>
              <a:t>，</a:t>
            </a:r>
            <a:r>
              <a:rPr lang="en-US" altLang="zh-CN" b="0" i="0" dirty="0">
                <a:effectLst/>
                <a:latin typeface="-apple-system"/>
              </a:rPr>
              <a:t>· · ·</a:t>
            </a:r>
            <a:r>
              <a:rPr lang="zh-CN" altLang="en-US" b="0" i="0" dirty="0">
                <a:effectLst/>
                <a:latin typeface="-apple-system"/>
              </a:rPr>
              <a:t>，</a:t>
            </a:r>
            <a:r>
              <a:rPr lang="en-US" altLang="zh-CN" b="0" i="0" dirty="0" err="1">
                <a:effectLst/>
                <a:latin typeface="-apple-system"/>
              </a:rPr>
              <a:t>xt</a:t>
            </a:r>
            <a:r>
              <a:rPr lang="en-US" altLang="zh-CN" b="0" i="0" dirty="0">
                <a:effectLst/>
                <a:latin typeface="-apple-system"/>
              </a:rPr>
              <a:t>}</a:t>
            </a:r>
            <a:r>
              <a:rPr lang="zh-CN" altLang="en-US" b="0" i="0" dirty="0">
                <a:effectLst/>
                <a:latin typeface="-apple-system"/>
              </a:rPr>
              <a:t>的</a:t>
            </a:r>
            <a:r>
              <a:rPr lang="en-US" altLang="zh-CN" b="0" i="0" dirty="0">
                <a:effectLst/>
                <a:latin typeface="-apple-system"/>
              </a:rPr>
              <a:t>RGB</a:t>
            </a:r>
            <a:r>
              <a:rPr lang="zh-CN" altLang="en-US" b="0" i="0" dirty="0">
                <a:effectLst/>
                <a:latin typeface="-apple-system"/>
              </a:rPr>
              <a:t>帧以及人类指令。</a:t>
            </a:r>
            <a:endParaRPr lang="en-US" altLang="zh-CN" b="0" i="0" dirty="0">
              <a:effectLst/>
              <a:latin typeface="-apple-system"/>
            </a:endParaRPr>
          </a:p>
          <a:p>
            <a:r>
              <a:rPr lang="zh-CN" altLang="en-US" b="0" i="0" dirty="0">
                <a:effectLst/>
                <a:latin typeface="-apple-system"/>
              </a:rPr>
              <a:t>对于每一帧，我们使用</a:t>
            </a:r>
            <a:r>
              <a:rPr lang="zh-CN" altLang="en-US" b="0" i="0" dirty="0">
                <a:solidFill>
                  <a:srgbClr val="060607"/>
                </a:solidFill>
                <a:effectLst/>
                <a:latin typeface="-apple-system"/>
              </a:rPr>
              <a:t>观测编码器</a:t>
            </a:r>
            <a:r>
              <a:rPr lang="zh-CN" altLang="en-US" b="0" i="0" dirty="0">
                <a:effectLst/>
                <a:latin typeface="-apple-system"/>
              </a:rPr>
              <a:t>来提取视觉信息，并使用指令来获得观察令牌，包括</a:t>
            </a:r>
            <a:r>
              <a:rPr lang="zh-CN" altLang="en-US" b="1" i="0" dirty="0">
                <a:solidFill>
                  <a:srgbClr val="060607"/>
                </a:solidFill>
                <a:effectLst/>
                <a:latin typeface="-apple-system"/>
              </a:rPr>
              <a:t>指令查询标记</a:t>
            </a:r>
            <a:r>
              <a:rPr lang="zh-CN" altLang="en-US" b="0" i="0" dirty="0">
                <a:effectLst/>
                <a:latin typeface="-apple-system"/>
              </a:rPr>
              <a:t>和</a:t>
            </a:r>
            <a:r>
              <a:rPr lang="zh-CN" altLang="en-US" b="1" i="0" dirty="0">
                <a:solidFill>
                  <a:srgbClr val="060607"/>
                </a:solidFill>
                <a:effectLst/>
                <a:latin typeface="-apple-system"/>
              </a:rPr>
              <a:t>指令无关标记</a:t>
            </a:r>
            <a:r>
              <a:rPr lang="zh-CN" altLang="en-US" b="0" i="0" dirty="0">
                <a:effectLst/>
                <a:latin typeface="-apple-system"/>
              </a:rPr>
              <a:t>。</a:t>
            </a:r>
            <a:endParaRPr lang="en-US" altLang="zh-CN" b="0" i="0" dirty="0">
              <a:effectLst/>
              <a:latin typeface="-apple-system"/>
            </a:endParaRPr>
          </a:p>
          <a:p>
            <a:endParaRPr lang="en-US" altLang="zh-CN" b="0" i="0" dirty="0">
              <a:effectLst/>
              <a:latin typeface="-apple-system"/>
            </a:endParaRPr>
          </a:p>
          <a:p>
            <a:r>
              <a:rPr lang="zh-CN" altLang="en-US" b="0" i="0" dirty="0">
                <a:effectLst/>
                <a:latin typeface="-apple-system"/>
              </a:rPr>
              <a:t>此外，我们的方法通过文本编码器获得语言标记。最后，通过特殊标记</a:t>
            </a:r>
            <a:r>
              <a:rPr lang="en-US" altLang="zh-CN" b="0" i="0" dirty="0">
                <a:effectLst/>
                <a:latin typeface="-apple-system"/>
              </a:rPr>
              <a:t>[HIS]</a:t>
            </a:r>
            <a:r>
              <a:rPr lang="zh-CN" altLang="en-US" b="0" i="0" dirty="0">
                <a:effectLst/>
                <a:latin typeface="-apple-system"/>
              </a:rPr>
              <a:t>、</a:t>
            </a:r>
            <a:r>
              <a:rPr lang="en-US" altLang="zh-CN" b="0" i="0" dirty="0">
                <a:effectLst/>
                <a:latin typeface="-apple-system"/>
              </a:rPr>
              <a:t>[OBS]</a:t>
            </a:r>
            <a:r>
              <a:rPr lang="zh-CN" altLang="en-US" b="0" i="0" dirty="0">
                <a:effectLst/>
                <a:latin typeface="-apple-system"/>
              </a:rPr>
              <a:t>和</a:t>
            </a:r>
            <a:r>
              <a:rPr lang="en-US" altLang="zh-CN" b="0" i="0" dirty="0">
                <a:effectLst/>
                <a:latin typeface="-apple-system"/>
              </a:rPr>
              <a:t>[NAV]</a:t>
            </a:r>
            <a:r>
              <a:rPr lang="zh-CN" altLang="en-US" b="0" i="0" dirty="0">
                <a:effectLst/>
                <a:latin typeface="-apple-system"/>
              </a:rPr>
              <a:t>进行分割，我们将观察标记和语言标记连接起来，并将标记发送到维库纳</a:t>
            </a:r>
            <a:r>
              <a:rPr lang="en-US" altLang="zh-CN" b="0" i="0" dirty="0">
                <a:effectLst/>
                <a:latin typeface="-apple-system"/>
              </a:rPr>
              <a:t>-7 B</a:t>
            </a:r>
            <a:r>
              <a:rPr lang="zh-CN" altLang="en-US" b="0" i="0" dirty="0">
                <a:effectLst/>
                <a:latin typeface="-apple-system"/>
              </a:rPr>
              <a:t>，然后获得下一步动作</a:t>
            </a:r>
            <a:endParaRPr lang="zh-CN" altLang="en-US" dirty="0"/>
          </a:p>
        </p:txBody>
      </p:sp>
      <p:pic>
        <p:nvPicPr>
          <p:cNvPr id="8" name="图片 7">
            <a:extLst>
              <a:ext uri="{FF2B5EF4-FFF2-40B4-BE49-F238E27FC236}">
                <a16:creationId xmlns:a16="http://schemas.microsoft.com/office/drawing/2014/main" id="{069CBE40-0417-4A83-BCC1-0F67CDB45545}"/>
              </a:ext>
            </a:extLst>
          </p:cNvPr>
          <p:cNvPicPr>
            <a:picLocks noChangeAspect="1"/>
          </p:cNvPicPr>
          <p:nvPr/>
        </p:nvPicPr>
        <p:blipFill>
          <a:blip r:embed="rId6"/>
          <a:stretch>
            <a:fillRect/>
          </a:stretch>
        </p:blipFill>
        <p:spPr>
          <a:xfrm>
            <a:off x="0" y="675640"/>
            <a:ext cx="11841680" cy="2212042"/>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请勿抄袭搬运！盗版必究！微信DAJU_PPT"/>
          <p:cNvSpPr>
            <a:spLocks noGrp="1"/>
          </p:cNvSpPr>
          <p:nvPr>
            <p:ph type="body" sz="quarter" idx="13"/>
          </p:nvPr>
        </p:nvSpPr>
        <p:spPr>
          <a:xfrm>
            <a:off x="648971" y="129222"/>
            <a:ext cx="1868332" cy="511175"/>
          </a:xfrm>
        </p:spPr>
        <p:txBody>
          <a:bodyPr/>
          <a:lstStyle/>
          <a:p>
            <a:pPr algn="l"/>
            <a:r>
              <a:rPr lang="zh-CN" altLang="en-US" sz="3200" dirty="0"/>
              <a:t>构建流程</a:t>
            </a:r>
          </a:p>
          <a:p>
            <a:r>
              <a:rPr lang="en-US" altLang="zh-CN" sz="3200" dirty="0"/>
              <a:t> </a:t>
            </a:r>
          </a:p>
        </p:txBody>
      </p:sp>
      <p:sp>
        <p:nvSpPr>
          <p:cNvPr id="3" name="请勿抄袭搬运！盗版必究！微信DAJU_PPT"/>
          <p:cNvSpPr>
            <a:spLocks noGrp="1"/>
          </p:cNvSpPr>
          <p:nvPr>
            <p:ph type="sldNum" sz="quarter" idx="4"/>
          </p:nvPr>
        </p:nvSpPr>
        <p:spPr/>
        <p:txBody>
          <a:bodyPr/>
          <a:lstStyle/>
          <a:p>
            <a:r>
              <a:rPr lang="zh-CN" altLang="en-US" dirty="0">
                <a:solidFill>
                  <a:schemeClr val="bg1"/>
                </a:solidFill>
              </a:rPr>
              <a:t>第 </a:t>
            </a:r>
            <a:fld id="{84377AA6-5F82-4755-B29C-FAB6A572A0B7}" type="slidenum">
              <a:rPr lang="zh-CN" altLang="en-US" smtClean="0">
                <a:solidFill>
                  <a:schemeClr val="bg1"/>
                </a:solidFill>
              </a:rPr>
              <a:t>6</a:t>
            </a:fld>
            <a:r>
              <a:rPr lang="zh-CN" altLang="en-US" dirty="0">
                <a:solidFill>
                  <a:schemeClr val="bg1"/>
                </a:solidFill>
              </a:rPr>
              <a:t> 页</a:t>
            </a:r>
          </a:p>
        </p:txBody>
      </p:sp>
      <p:pic>
        <p:nvPicPr>
          <p:cNvPr id="29" name="Picture 2" descr="E:\0-高研院工作-B\0-高研院工作材料\框架性文件和协议\宣传册相关\新版logo_-透明.png"/>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8310880" y="93980"/>
            <a:ext cx="3851275" cy="581660"/>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93DF8585-B326-4AD7-9511-454BACBE633A}"/>
              </a:ext>
            </a:extLst>
          </p:cNvPr>
          <p:cNvSpPr txBox="1"/>
          <p:nvPr/>
        </p:nvSpPr>
        <p:spPr>
          <a:xfrm>
            <a:off x="139223" y="970366"/>
            <a:ext cx="1868332" cy="461665"/>
          </a:xfrm>
          <a:prstGeom prst="rect">
            <a:avLst/>
          </a:prstGeom>
          <a:noFill/>
        </p:spPr>
        <p:txBody>
          <a:bodyPr wrap="square">
            <a:spAutoFit/>
          </a:bodyPr>
          <a:lstStyle/>
          <a:p>
            <a:r>
              <a:rPr lang="zh-CN" altLang="en-US" sz="2400" dirty="0"/>
              <a:t>LLaMA-VID</a:t>
            </a:r>
          </a:p>
        </p:txBody>
      </p:sp>
      <p:sp>
        <p:nvSpPr>
          <p:cNvPr id="4" name="箭头: 右 3">
            <a:extLst>
              <a:ext uri="{FF2B5EF4-FFF2-40B4-BE49-F238E27FC236}">
                <a16:creationId xmlns:a16="http://schemas.microsoft.com/office/drawing/2014/main" id="{71B9D117-98A4-4D4F-9684-98FF20AF44C2}"/>
              </a:ext>
            </a:extLst>
          </p:cNvPr>
          <p:cNvSpPr/>
          <p:nvPr/>
        </p:nvSpPr>
        <p:spPr>
          <a:xfrm>
            <a:off x="2083182" y="945610"/>
            <a:ext cx="873149" cy="5111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C7CD1AA-4B2C-4962-8B1C-4D9DBA90C411}"/>
              </a:ext>
            </a:extLst>
          </p:cNvPr>
          <p:cNvSpPr txBox="1"/>
          <p:nvPr/>
        </p:nvSpPr>
        <p:spPr>
          <a:xfrm>
            <a:off x="3031958" y="970366"/>
            <a:ext cx="1110916" cy="461665"/>
          </a:xfrm>
          <a:prstGeom prst="rect">
            <a:avLst/>
          </a:prstGeom>
          <a:noFill/>
        </p:spPr>
        <p:txBody>
          <a:bodyPr wrap="square">
            <a:spAutoFit/>
          </a:bodyPr>
          <a:lstStyle/>
          <a:p>
            <a:r>
              <a:rPr lang="zh-CN" altLang="en-US" sz="2400" dirty="0"/>
              <a:t>NaVid</a:t>
            </a:r>
          </a:p>
        </p:txBody>
      </p:sp>
      <p:grpSp>
        <p:nvGrpSpPr>
          <p:cNvPr id="42" name="组合 41">
            <a:extLst>
              <a:ext uri="{FF2B5EF4-FFF2-40B4-BE49-F238E27FC236}">
                <a16:creationId xmlns:a16="http://schemas.microsoft.com/office/drawing/2014/main" id="{1BF21624-8F23-49F7-8B11-8E21773A9D38}"/>
              </a:ext>
            </a:extLst>
          </p:cNvPr>
          <p:cNvGrpSpPr/>
          <p:nvPr/>
        </p:nvGrpSpPr>
        <p:grpSpPr>
          <a:xfrm>
            <a:off x="977996" y="2057309"/>
            <a:ext cx="10687304" cy="3966821"/>
            <a:chOff x="139223" y="1679174"/>
            <a:chExt cx="10687304" cy="3966821"/>
          </a:xfrm>
        </p:grpSpPr>
        <p:cxnSp>
          <p:nvCxnSpPr>
            <p:cNvPr id="12" name="连接符: 肘形 11">
              <a:extLst>
                <a:ext uri="{FF2B5EF4-FFF2-40B4-BE49-F238E27FC236}">
                  <a16:creationId xmlns:a16="http://schemas.microsoft.com/office/drawing/2014/main" id="{69BD0543-D9AE-4CAC-A64A-B2B03B1D2B3F}"/>
                </a:ext>
              </a:extLst>
            </p:cNvPr>
            <p:cNvCxnSpPr>
              <a:cxnSpLocks/>
            </p:cNvCxnSpPr>
            <p:nvPr/>
          </p:nvCxnSpPr>
          <p:spPr>
            <a:xfrm rot="5400000" flipH="1" flipV="1">
              <a:off x="1962854" y="1459961"/>
              <a:ext cx="467682" cy="1552440"/>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3" name="文本框 12">
              <a:extLst>
                <a:ext uri="{FF2B5EF4-FFF2-40B4-BE49-F238E27FC236}">
                  <a16:creationId xmlns:a16="http://schemas.microsoft.com/office/drawing/2014/main" id="{8E034780-A8B0-42F4-AB78-4C26F7AC01BE}"/>
                </a:ext>
              </a:extLst>
            </p:cNvPr>
            <p:cNvSpPr txBox="1"/>
            <p:nvPr/>
          </p:nvSpPr>
          <p:spPr>
            <a:xfrm>
              <a:off x="3031958" y="1679174"/>
              <a:ext cx="5218268" cy="646331"/>
            </a:xfrm>
            <a:prstGeom prst="rect">
              <a:avLst/>
            </a:prstGeom>
            <a:noFill/>
          </p:spPr>
          <p:txBody>
            <a:bodyPr wrap="square" rtlCol="0">
              <a:spAutoFit/>
            </a:bodyPr>
            <a:lstStyle/>
            <a:p>
              <a:r>
                <a:rPr lang="en-US" altLang="zh-CN" b="0" i="0" dirty="0">
                  <a:effectLst/>
                  <a:latin typeface="-apple-system"/>
                </a:rPr>
                <a:t>GQ</a:t>
              </a:r>
              <a:r>
                <a:rPr lang="en-US" altLang="zh-CN" dirty="0">
                  <a:latin typeface="-apple-system"/>
                </a:rPr>
                <a:t>(</a:t>
              </a:r>
              <a:r>
                <a:rPr lang="en-US" altLang="zh-CN" b="0" i="0" dirty="0">
                  <a:effectLst/>
                  <a:latin typeface="-apple-system"/>
                </a:rPr>
                <a:t>·</a:t>
              </a:r>
              <a:r>
                <a:rPr lang="en-US" altLang="zh-CN" dirty="0">
                  <a:latin typeface="-apple-system"/>
                </a:rPr>
                <a:t>)</a:t>
              </a:r>
              <a:r>
                <a:rPr lang="zh-CN" altLang="en-US" b="0" i="0" dirty="0">
                  <a:effectLst/>
                  <a:latin typeface="-apple-system"/>
                </a:rPr>
                <a:t>是一个基于</a:t>
              </a:r>
              <a:r>
                <a:rPr lang="en-US" altLang="zh-CN" b="0" i="0" dirty="0">
                  <a:effectLst/>
                  <a:latin typeface="-apple-system"/>
                </a:rPr>
                <a:t>Q-Former</a:t>
              </a:r>
              <a:r>
                <a:rPr lang="zh-CN" altLang="en-US" b="0" i="0" dirty="0">
                  <a:effectLst/>
                  <a:latin typeface="-apple-system"/>
                </a:rPr>
                <a:t>的</a:t>
              </a:r>
              <a:r>
                <a:rPr lang="en-US" altLang="zh-CN" b="0" i="0" dirty="0">
                  <a:effectLst/>
                  <a:latin typeface="-apple-system"/>
                </a:rPr>
                <a:t>Transformer</a:t>
              </a:r>
              <a:r>
                <a:rPr lang="zh-CN" altLang="en-US" b="0" i="0" dirty="0">
                  <a:effectLst/>
                  <a:latin typeface="-apple-system"/>
                </a:rPr>
                <a:t>，用于通过</a:t>
              </a:r>
              <a:r>
                <a:rPr lang="en-US" altLang="zh-CN" b="0" i="0" dirty="0" err="1">
                  <a:effectLst/>
                  <a:latin typeface="-apple-system"/>
                </a:rPr>
                <a:t>Xt</a:t>
              </a:r>
              <a:r>
                <a:rPr lang="zh-CN" altLang="en-US" b="0" i="0" dirty="0">
                  <a:effectLst/>
                  <a:latin typeface="-apple-system"/>
                </a:rPr>
                <a:t>和</a:t>
              </a:r>
              <a:r>
                <a:rPr lang="en-US" altLang="zh-CN" b="0" i="0" dirty="0">
                  <a:effectLst/>
                  <a:latin typeface="-apple-system"/>
                </a:rPr>
                <a:t>I</a:t>
              </a:r>
              <a:r>
                <a:rPr lang="zh-CN" altLang="en-US" b="0" i="0" dirty="0">
                  <a:effectLst/>
                  <a:latin typeface="-apple-system"/>
                </a:rPr>
                <a:t>之间的跨模态交互来学习查询感知查询</a:t>
              </a:r>
              <a:r>
                <a:rPr lang="zh-CN" altLang="en-US" dirty="0">
                  <a:latin typeface="-apple-system"/>
                </a:rPr>
                <a:t>。</a:t>
              </a:r>
              <a:endParaRPr lang="zh-CN" altLang="en-US" dirty="0"/>
            </a:p>
          </p:txBody>
        </p:sp>
        <p:pic>
          <p:nvPicPr>
            <p:cNvPr id="22" name="图片 21">
              <a:extLst>
                <a:ext uri="{FF2B5EF4-FFF2-40B4-BE49-F238E27FC236}">
                  <a16:creationId xmlns:a16="http://schemas.microsoft.com/office/drawing/2014/main" id="{38B8ABDB-73D8-4814-B6F7-D90DFDB28B03}"/>
                </a:ext>
              </a:extLst>
            </p:cNvPr>
            <p:cNvPicPr>
              <a:picLocks noChangeAspect="1"/>
            </p:cNvPicPr>
            <p:nvPr/>
          </p:nvPicPr>
          <p:blipFill>
            <a:blip r:embed="rId5"/>
            <a:stretch>
              <a:fillRect/>
            </a:stretch>
          </p:blipFill>
          <p:spPr>
            <a:xfrm>
              <a:off x="139223" y="2494776"/>
              <a:ext cx="2562504" cy="537182"/>
            </a:xfrm>
            <a:prstGeom prst="rect">
              <a:avLst/>
            </a:prstGeom>
          </p:spPr>
        </p:pic>
        <p:pic>
          <p:nvPicPr>
            <p:cNvPr id="24" name="图片 23">
              <a:extLst>
                <a:ext uri="{FF2B5EF4-FFF2-40B4-BE49-F238E27FC236}">
                  <a16:creationId xmlns:a16="http://schemas.microsoft.com/office/drawing/2014/main" id="{E8797943-A049-4A3B-A94F-6F67395B2282}"/>
                </a:ext>
              </a:extLst>
            </p:cNvPr>
            <p:cNvPicPr>
              <a:picLocks noChangeAspect="1"/>
            </p:cNvPicPr>
            <p:nvPr/>
          </p:nvPicPr>
          <p:blipFill>
            <a:blip r:embed="rId6"/>
            <a:stretch>
              <a:fillRect/>
            </a:stretch>
          </p:blipFill>
          <p:spPr>
            <a:xfrm>
              <a:off x="214207" y="3056712"/>
              <a:ext cx="6746417" cy="850672"/>
            </a:xfrm>
            <a:prstGeom prst="rect">
              <a:avLst/>
            </a:prstGeom>
          </p:spPr>
        </p:pic>
        <p:cxnSp>
          <p:nvCxnSpPr>
            <p:cNvPr id="31" name="连接符: 肘形 30">
              <a:extLst>
                <a:ext uri="{FF2B5EF4-FFF2-40B4-BE49-F238E27FC236}">
                  <a16:creationId xmlns:a16="http://schemas.microsoft.com/office/drawing/2014/main" id="{D911960F-B203-4171-A22B-CC7DF83586E8}"/>
                </a:ext>
              </a:extLst>
            </p:cNvPr>
            <p:cNvCxnSpPr>
              <a:stCxn id="24" idx="0"/>
            </p:cNvCxnSpPr>
            <p:nvPr/>
          </p:nvCxnSpPr>
          <p:spPr>
            <a:xfrm rot="5400000" flipH="1" flipV="1">
              <a:off x="4362735" y="1988049"/>
              <a:ext cx="293345" cy="184398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a16="http://schemas.microsoft.com/office/drawing/2014/main" id="{7E539976-1CC0-471C-8BD7-D773DB32F5CF}"/>
                </a:ext>
              </a:extLst>
            </p:cNvPr>
            <p:cNvSpPr txBox="1"/>
            <p:nvPr/>
          </p:nvSpPr>
          <p:spPr>
            <a:xfrm>
              <a:off x="5426242" y="2325505"/>
              <a:ext cx="5400285" cy="369332"/>
            </a:xfrm>
            <a:prstGeom prst="rect">
              <a:avLst/>
            </a:prstGeom>
            <a:noFill/>
          </p:spPr>
          <p:txBody>
            <a:bodyPr wrap="square">
              <a:spAutoFit/>
            </a:bodyPr>
            <a:lstStyle/>
            <a:p>
              <a:r>
                <a:rPr lang="en-US" altLang="zh-CN" b="0" i="0" dirty="0">
                  <a:effectLst/>
                  <a:latin typeface="-apple-system"/>
                </a:rPr>
                <a:t>PQ</a:t>
              </a:r>
              <a:r>
                <a:rPr lang="zh-CN" altLang="en-US" b="0" i="0" dirty="0">
                  <a:effectLst/>
                  <a:latin typeface="-apple-system"/>
                </a:rPr>
                <a:t>（</a:t>
              </a:r>
              <a:r>
                <a:rPr lang="en-US" altLang="zh-CN" b="0" i="0" dirty="0">
                  <a:effectLst/>
                  <a:latin typeface="-apple-system"/>
                </a:rPr>
                <a:t>·</a:t>
              </a:r>
              <a:r>
                <a:rPr lang="zh-CN" altLang="en-US" b="0" i="0" dirty="0">
                  <a:effectLst/>
                  <a:latin typeface="-apple-system"/>
                </a:rPr>
                <a:t>）表示用于获取指令所需令牌的跨模态投影器</a:t>
              </a:r>
              <a:endParaRPr lang="zh-CN" altLang="en-US" dirty="0"/>
            </a:p>
          </p:txBody>
        </p:sp>
        <p:sp>
          <p:nvSpPr>
            <p:cNvPr id="35" name="文本框 34">
              <a:extLst>
                <a:ext uri="{FF2B5EF4-FFF2-40B4-BE49-F238E27FC236}">
                  <a16:creationId xmlns:a16="http://schemas.microsoft.com/office/drawing/2014/main" id="{6BAD31B5-9ABB-4C7E-B56F-341D91E67957}"/>
                </a:ext>
              </a:extLst>
            </p:cNvPr>
            <p:cNvSpPr txBox="1"/>
            <p:nvPr/>
          </p:nvSpPr>
          <p:spPr>
            <a:xfrm>
              <a:off x="5426242" y="2787170"/>
              <a:ext cx="3966983" cy="369332"/>
            </a:xfrm>
            <a:prstGeom prst="rect">
              <a:avLst/>
            </a:prstGeom>
            <a:noFill/>
          </p:spPr>
          <p:txBody>
            <a:bodyPr wrap="square">
              <a:spAutoFit/>
            </a:bodyPr>
            <a:lstStyle/>
            <a:p>
              <a:r>
                <a:rPr lang="en-US" altLang="zh-CN" b="0" i="0" dirty="0">
                  <a:effectLst/>
                  <a:latin typeface="-apple-system"/>
                </a:rPr>
                <a:t>Pool</a:t>
              </a:r>
              <a:r>
                <a:rPr lang="zh-CN" altLang="en-US" b="0" i="0" dirty="0">
                  <a:effectLst/>
                  <a:latin typeface="-apple-system"/>
                </a:rPr>
                <a:t>（</a:t>
              </a:r>
              <a:r>
                <a:rPr lang="en-US" altLang="zh-CN" b="0" i="0" dirty="0">
                  <a:effectLst/>
                  <a:latin typeface="-apple-system"/>
                </a:rPr>
                <a:t>·</a:t>
              </a:r>
              <a:r>
                <a:rPr lang="zh-CN" altLang="en-US" b="0" i="0" dirty="0">
                  <a:effectLst/>
                  <a:latin typeface="-apple-system"/>
                </a:rPr>
                <a:t>）是沿着查询维度的平均运算</a:t>
              </a:r>
              <a:endParaRPr lang="zh-CN" altLang="en-US" dirty="0"/>
            </a:p>
          </p:txBody>
        </p:sp>
        <p:pic>
          <p:nvPicPr>
            <p:cNvPr id="37" name="图片 36">
              <a:extLst>
                <a:ext uri="{FF2B5EF4-FFF2-40B4-BE49-F238E27FC236}">
                  <a16:creationId xmlns:a16="http://schemas.microsoft.com/office/drawing/2014/main" id="{8EAD5671-4B67-465F-AECC-7BD2FC54CD7F}"/>
                </a:ext>
              </a:extLst>
            </p:cNvPr>
            <p:cNvPicPr>
              <a:picLocks noChangeAspect="1"/>
            </p:cNvPicPr>
            <p:nvPr/>
          </p:nvPicPr>
          <p:blipFill>
            <a:blip r:embed="rId7"/>
            <a:stretch>
              <a:fillRect/>
            </a:stretch>
          </p:blipFill>
          <p:spPr>
            <a:xfrm>
              <a:off x="214206" y="3932137"/>
              <a:ext cx="5341087" cy="849045"/>
            </a:xfrm>
            <a:prstGeom prst="rect">
              <a:avLst/>
            </a:prstGeom>
          </p:spPr>
        </p:pic>
        <p:cxnSp>
          <p:nvCxnSpPr>
            <p:cNvPr id="39" name="连接符: 肘形 38">
              <a:extLst>
                <a:ext uri="{FF2B5EF4-FFF2-40B4-BE49-F238E27FC236}">
                  <a16:creationId xmlns:a16="http://schemas.microsoft.com/office/drawing/2014/main" id="{31EAAA00-C9CF-463E-B78B-D3B36A086748}"/>
                </a:ext>
              </a:extLst>
            </p:cNvPr>
            <p:cNvCxnSpPr>
              <a:stCxn id="37" idx="2"/>
            </p:cNvCxnSpPr>
            <p:nvPr/>
          </p:nvCxnSpPr>
          <p:spPr>
            <a:xfrm rot="16200000" flipH="1">
              <a:off x="3375766" y="4290165"/>
              <a:ext cx="581465" cy="15634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id="{C0E0B057-0058-46F5-96AF-CBA5A384FB05}"/>
                </a:ext>
              </a:extLst>
            </p:cNvPr>
            <p:cNvSpPr txBox="1"/>
            <p:nvPr/>
          </p:nvSpPr>
          <p:spPr>
            <a:xfrm>
              <a:off x="4448247" y="4840132"/>
              <a:ext cx="3903885" cy="369332"/>
            </a:xfrm>
            <a:prstGeom prst="rect">
              <a:avLst/>
            </a:prstGeom>
            <a:noFill/>
          </p:spPr>
          <p:txBody>
            <a:bodyPr wrap="square" rtlCol="0">
              <a:spAutoFit/>
            </a:bodyPr>
            <a:lstStyle/>
            <a:p>
              <a:r>
                <a:rPr lang="zh-CN" altLang="en-US"/>
                <a:t>网格池化层用来保留空间信息</a:t>
              </a:r>
              <a:endParaRPr lang="zh-CN" altLang="en-US" dirty="0"/>
            </a:p>
          </p:txBody>
        </p:sp>
        <p:sp>
          <p:nvSpPr>
            <p:cNvPr id="41" name="文本框 40">
              <a:extLst>
                <a:ext uri="{FF2B5EF4-FFF2-40B4-BE49-F238E27FC236}">
                  <a16:creationId xmlns:a16="http://schemas.microsoft.com/office/drawing/2014/main" id="{0C4A4988-006A-4E1B-B026-8B1BCBF4CC6E}"/>
                </a:ext>
              </a:extLst>
            </p:cNvPr>
            <p:cNvSpPr txBox="1"/>
            <p:nvPr/>
          </p:nvSpPr>
          <p:spPr>
            <a:xfrm>
              <a:off x="4448247" y="5276663"/>
              <a:ext cx="3903885" cy="369332"/>
            </a:xfrm>
            <a:prstGeom prst="rect">
              <a:avLst/>
            </a:prstGeom>
            <a:noFill/>
          </p:spPr>
          <p:txBody>
            <a:bodyPr wrap="square" rtlCol="0">
              <a:spAutoFit/>
            </a:bodyPr>
            <a:lstStyle/>
            <a:p>
              <a:r>
                <a:rPr lang="en-US" altLang="zh-CN" dirty="0"/>
                <a:t>PV</a:t>
              </a:r>
              <a:r>
                <a:rPr lang="zh-CN" altLang="en-US" dirty="0"/>
                <a:t>（）也是一个跨模态投影</a:t>
              </a:r>
            </a:p>
          </p:txBody>
        </p:sp>
      </p:grpSp>
    </p:spTree>
    <p:extLst>
      <p:ext uri="{BB962C8B-B14F-4D97-AF65-F5344CB8AC3E}">
        <p14:creationId xmlns:p14="http://schemas.microsoft.com/office/powerpoint/2010/main" val="3097151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请勿抄袭搬运！盗版必究！微信DAJU_PPT"/>
          <p:cNvSpPr>
            <a:spLocks noGrp="1"/>
          </p:cNvSpPr>
          <p:nvPr>
            <p:ph type="body" sz="quarter" idx="13"/>
          </p:nvPr>
        </p:nvSpPr>
        <p:spPr>
          <a:xfrm>
            <a:off x="648971" y="129222"/>
            <a:ext cx="1867348" cy="511175"/>
          </a:xfrm>
        </p:spPr>
        <p:txBody>
          <a:bodyPr/>
          <a:lstStyle/>
          <a:p>
            <a:pPr algn="l"/>
            <a:r>
              <a:rPr lang="zh-CN" altLang="en-US" sz="3200" dirty="0"/>
              <a:t>构建流程</a:t>
            </a:r>
          </a:p>
          <a:p>
            <a:r>
              <a:rPr lang="en-US" altLang="zh-CN" sz="3200" dirty="0"/>
              <a:t> </a:t>
            </a:r>
          </a:p>
        </p:txBody>
      </p:sp>
      <p:sp>
        <p:nvSpPr>
          <p:cNvPr id="3" name="请勿抄袭搬运！盗版必究！微信DAJU_PPT"/>
          <p:cNvSpPr>
            <a:spLocks noGrp="1"/>
          </p:cNvSpPr>
          <p:nvPr>
            <p:ph type="sldNum" sz="quarter" idx="4"/>
          </p:nvPr>
        </p:nvSpPr>
        <p:spPr/>
        <p:txBody>
          <a:bodyPr/>
          <a:lstStyle/>
          <a:p>
            <a:r>
              <a:rPr lang="zh-CN" altLang="en-US" dirty="0">
                <a:solidFill>
                  <a:schemeClr val="bg1"/>
                </a:solidFill>
              </a:rPr>
              <a:t>第 </a:t>
            </a:r>
            <a:fld id="{84377AA6-5F82-4755-B29C-FAB6A572A0B7}" type="slidenum">
              <a:rPr lang="zh-CN" altLang="en-US" smtClean="0">
                <a:solidFill>
                  <a:schemeClr val="bg1"/>
                </a:solidFill>
              </a:rPr>
              <a:t>7</a:t>
            </a:fld>
            <a:r>
              <a:rPr lang="zh-CN" altLang="en-US" dirty="0">
                <a:solidFill>
                  <a:schemeClr val="bg1"/>
                </a:solidFill>
              </a:rPr>
              <a:t> 页</a:t>
            </a:r>
          </a:p>
        </p:txBody>
      </p:sp>
      <p:pic>
        <p:nvPicPr>
          <p:cNvPr id="29" name="Picture 2" descr="E:\0-高研院工作-B\0-高研院工作材料\框架性文件和协议\宣传册相关\新版logo_-透明.png"/>
          <p:cNvPicPr>
            <a:picLocks noChangeAspect="1" noChangeArrowheads="1"/>
          </p:cNvPicPr>
          <p:nvPr>
            <p:custDataLst>
              <p:tags r:id="rId1"/>
            </p:custDataLst>
          </p:nvPr>
        </p:nvPicPr>
        <p:blipFill>
          <a:blip r:embed="rId3" cstate="print">
            <a:extLst>
              <a:ext uri="{28A0092B-C50C-407E-A947-70E740481C1C}">
                <a14:useLocalDpi xmlns:a14="http://schemas.microsoft.com/office/drawing/2010/main" val="0"/>
              </a:ext>
            </a:extLst>
          </a:blip>
          <a:srcRect/>
          <a:stretch>
            <a:fillRect/>
          </a:stretch>
        </p:blipFill>
        <p:spPr bwMode="auto">
          <a:xfrm>
            <a:off x="8310880" y="93980"/>
            <a:ext cx="3851275" cy="58166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4">
            <a:extLst>
              <a:ext uri="{FF2B5EF4-FFF2-40B4-BE49-F238E27FC236}">
                <a16:creationId xmlns:a16="http://schemas.microsoft.com/office/drawing/2014/main" id="{963C6A88-5737-41ED-AACE-88AD144B94EB}"/>
              </a:ext>
            </a:extLst>
          </p:cNvPr>
          <p:cNvGrpSpPr/>
          <p:nvPr/>
        </p:nvGrpSpPr>
        <p:grpSpPr>
          <a:xfrm>
            <a:off x="772724" y="865247"/>
            <a:ext cx="6453098" cy="2427968"/>
            <a:chOff x="772724" y="865247"/>
            <a:chExt cx="6453098" cy="2427968"/>
          </a:xfrm>
        </p:grpSpPr>
        <p:sp>
          <p:nvSpPr>
            <p:cNvPr id="2" name="矩形: 圆角 1">
              <a:extLst>
                <a:ext uri="{FF2B5EF4-FFF2-40B4-BE49-F238E27FC236}">
                  <a16:creationId xmlns:a16="http://schemas.microsoft.com/office/drawing/2014/main" id="{285372D2-2DBE-44A2-BCA7-25FA01A9077A}"/>
                </a:ext>
              </a:extLst>
            </p:cNvPr>
            <p:cNvSpPr/>
            <p:nvPr/>
          </p:nvSpPr>
          <p:spPr>
            <a:xfrm>
              <a:off x="772724" y="865247"/>
              <a:ext cx="6453098" cy="2427968"/>
            </a:xfrm>
            <a:prstGeom prst="roundRect">
              <a:avLst/>
            </a:prstGeom>
            <a:solidFill>
              <a:schemeClr val="bg1">
                <a:lumMod val="85000"/>
              </a:schemeClr>
            </a:solidFill>
            <a:ln w="571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tx1"/>
                </a:solidFill>
              </a:endParaRPr>
            </a:p>
          </p:txBody>
        </p:sp>
        <p:sp>
          <p:nvSpPr>
            <p:cNvPr id="7" name="文本框 6">
              <a:extLst>
                <a:ext uri="{FF2B5EF4-FFF2-40B4-BE49-F238E27FC236}">
                  <a16:creationId xmlns:a16="http://schemas.microsoft.com/office/drawing/2014/main" id="{D57E9DA5-EDEF-4F44-B3B8-1A97CA8C5956}"/>
                </a:ext>
              </a:extLst>
            </p:cNvPr>
            <p:cNvSpPr txBox="1"/>
            <p:nvPr/>
          </p:nvSpPr>
          <p:spPr>
            <a:xfrm>
              <a:off x="951846" y="995876"/>
              <a:ext cx="6094854" cy="2031325"/>
            </a:xfrm>
            <a:prstGeom prst="rect">
              <a:avLst/>
            </a:prstGeom>
            <a:noFill/>
          </p:spPr>
          <p:txBody>
            <a:bodyPr wrap="square">
              <a:spAutoFit/>
            </a:bodyPr>
            <a:lstStyle/>
            <a:p>
              <a:r>
                <a:rPr lang="zh-CN" altLang="en-US" sz="2400" b="1" dirty="0">
                  <a:ea typeface="黑体" panose="02010609060101010101" pitchFamily="49" charset="-122"/>
                </a:rPr>
                <a:t>Input</a:t>
              </a:r>
              <a:r>
                <a:rPr lang="en-US" altLang="zh-CN" sz="2400" b="1" dirty="0">
                  <a:ea typeface="黑体" panose="02010609060101010101" pitchFamily="49" charset="-122"/>
                </a:rPr>
                <a:t>:</a:t>
              </a:r>
            </a:p>
            <a:p>
              <a:r>
                <a:rPr lang="zh-CN" altLang="en-US" sz="2000" dirty="0"/>
                <a:t>&lt;HIS&gt;{historical frames}&lt;/HIS&gt;</a:t>
              </a:r>
              <a:endParaRPr lang="en-US" altLang="zh-CN" sz="2000" dirty="0"/>
            </a:p>
            <a:p>
              <a:r>
                <a:rPr lang="zh-CN" altLang="en-US" sz="2000" dirty="0"/>
                <a:t>&lt;OBS&gt;{current frame}&lt;/OBS &gt;</a:t>
              </a:r>
              <a:endParaRPr lang="en-US" altLang="zh-CN" sz="2000" dirty="0"/>
            </a:p>
            <a:p>
              <a:r>
                <a:rPr lang="zh-CN" altLang="en-US" sz="2000" dirty="0"/>
                <a:t>&lt;NAV&gt;{instruction content}</a:t>
              </a:r>
            </a:p>
            <a:p>
              <a:r>
                <a:rPr lang="zh-CN" altLang="en-US" sz="2400" b="1" dirty="0">
                  <a:ea typeface="黑体" panose="02010609060101010101" pitchFamily="49" charset="-122"/>
                </a:rPr>
                <a:t>Output:</a:t>
              </a:r>
              <a:endParaRPr lang="en-US" altLang="zh-CN" sz="2400" b="1" dirty="0">
                <a:ea typeface="黑体" panose="02010609060101010101" pitchFamily="49" charset="-122"/>
              </a:endParaRPr>
            </a:p>
            <a:p>
              <a:r>
                <a:rPr lang="zh-CN" altLang="en-US" dirty="0"/>
                <a:t> {answer content}</a:t>
              </a:r>
            </a:p>
          </p:txBody>
        </p:sp>
      </p:grpSp>
      <p:pic>
        <p:nvPicPr>
          <p:cNvPr id="9" name="图片 8">
            <a:extLst>
              <a:ext uri="{FF2B5EF4-FFF2-40B4-BE49-F238E27FC236}">
                <a16:creationId xmlns:a16="http://schemas.microsoft.com/office/drawing/2014/main" id="{D790D91D-1EEE-4EFC-98B6-214B3BBCFDB9}"/>
              </a:ext>
            </a:extLst>
          </p:cNvPr>
          <p:cNvPicPr>
            <a:picLocks noChangeAspect="1"/>
          </p:cNvPicPr>
          <p:nvPr/>
        </p:nvPicPr>
        <p:blipFill>
          <a:blip r:embed="rId4"/>
          <a:stretch>
            <a:fillRect/>
          </a:stretch>
        </p:blipFill>
        <p:spPr>
          <a:xfrm>
            <a:off x="157673" y="3423844"/>
            <a:ext cx="9621593" cy="1066949"/>
          </a:xfrm>
          <a:prstGeom prst="rect">
            <a:avLst/>
          </a:prstGeom>
        </p:spPr>
      </p:pic>
      <p:sp>
        <p:nvSpPr>
          <p:cNvPr id="10" name="Rectangle 1">
            <a:extLst>
              <a:ext uri="{FF2B5EF4-FFF2-40B4-BE49-F238E27FC236}">
                <a16:creationId xmlns:a16="http://schemas.microsoft.com/office/drawing/2014/main" id="{0431029C-578D-42D4-BCF4-FF01FA78FBD7}"/>
              </a:ext>
            </a:extLst>
          </p:cNvPr>
          <p:cNvSpPr>
            <a:spLocks noChangeArrowheads="1"/>
          </p:cNvSpPr>
          <p:nvPr/>
        </p:nvSpPr>
        <p:spPr bwMode="auto">
          <a:xfrm>
            <a:off x="353615" y="4621422"/>
            <a:ext cx="11333515" cy="19991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6482" rIns="0" bIns="13648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zh-CN" altLang="zh-CN" sz="1600" b="1" i="0" u="none" strike="noStrike" cap="none" normalizeH="0" baseline="0" dirty="0">
                <a:ln>
                  <a:noFill/>
                </a:ln>
                <a:solidFill>
                  <a:srgbClr val="060607"/>
                </a:solidFill>
                <a:effectLst/>
                <a:latin typeface="+mn-ea"/>
              </a:rPr>
              <a:t>行动输出</a:t>
            </a:r>
            <a:r>
              <a:rPr kumimoji="0" lang="zh-CN" altLang="zh-CN" sz="1600" b="0" i="0" u="none" strike="noStrike" cap="none" normalizeH="0" baseline="0" dirty="0">
                <a:ln>
                  <a:noFill/>
                </a:ln>
                <a:solidFill>
                  <a:srgbClr val="060607"/>
                </a:solidFill>
                <a:effectLst/>
                <a:latin typeface="+mn-ea"/>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600" b="0" i="0" u="none" strike="noStrike" cap="none" normalizeH="0" baseline="0" dirty="0">
                <a:ln>
                  <a:noFill/>
                </a:ln>
                <a:solidFill>
                  <a:srgbClr val="060607"/>
                </a:solidFill>
                <a:effectLst/>
                <a:latin typeface="+mn-ea"/>
              </a:rPr>
              <a:t>NaVid 输出的每个行动包含两个变量，这两个变量与VLN-CE设置相一致。</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600" b="1" i="0" u="none" strike="noStrike" cap="none" normalizeH="0" baseline="0" dirty="0">
                <a:ln>
                  <a:noFill/>
                </a:ln>
                <a:solidFill>
                  <a:srgbClr val="060607"/>
                </a:solidFill>
                <a:effectLst/>
                <a:latin typeface="+mn-ea"/>
              </a:rPr>
              <a:t>行动类型（Action Type）</a:t>
            </a:r>
            <a:r>
              <a:rPr kumimoji="0" lang="zh-CN" altLang="zh-CN" sz="1600" b="0" i="0" u="none" strike="noStrike" cap="none" normalizeH="0" baseline="0" dirty="0">
                <a:ln>
                  <a:noFill/>
                </a:ln>
                <a:solidFill>
                  <a:srgbClr val="060607"/>
                </a:solidFill>
                <a:effectLst/>
                <a:latin typeface="+mn-ea"/>
              </a:rPr>
              <a:t>：从离散集合 {FORWARD, TURN-LEFT, TURN-RIGHT, STOP} 中选择的行动类型。</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600" b="1" i="0" u="none" strike="noStrike" cap="none" normalizeH="0" baseline="0" dirty="0">
                <a:ln>
                  <a:noFill/>
                </a:ln>
                <a:solidFill>
                  <a:srgbClr val="060607"/>
                </a:solidFill>
                <a:effectLst/>
                <a:latin typeface="+mn-ea"/>
              </a:rPr>
              <a:t>定量参数（Quantitative Arguments）</a:t>
            </a:r>
            <a:r>
              <a:rPr kumimoji="0" lang="zh-CN" altLang="zh-CN" sz="1600" b="0" i="0" u="none" strike="noStrike" cap="none" normalizeH="0" baseline="0" dirty="0">
                <a:ln>
                  <a:noFill/>
                </a:ln>
                <a:solidFill>
                  <a:srgbClr val="060607"/>
                </a:solidFill>
                <a:effectLst/>
                <a:latin typeface="+mn-ea"/>
              </a:rPr>
              <a:t>：根据不同的行动类型，NaVid 推断出具体的移动距离或旋转角度。</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1" i="0" u="none" strike="noStrike" cap="none" normalizeH="0" baseline="0" dirty="0">
                <a:ln>
                  <a:noFill/>
                </a:ln>
                <a:solidFill>
                  <a:srgbClr val="060607"/>
                </a:solidFill>
                <a:effectLst/>
                <a:latin typeface="+mn-ea"/>
              </a:rPr>
              <a:t>具体行动类型</a:t>
            </a:r>
            <a:r>
              <a:rPr kumimoji="0" lang="zh-CN" altLang="zh-CN" sz="1600" b="0" i="0" u="none" strike="noStrike" cap="none" normalizeH="0" baseline="0" dirty="0">
                <a:ln>
                  <a:noFill/>
                </a:ln>
                <a:solidFill>
                  <a:srgbClr val="060607"/>
                </a:solidFill>
                <a:effectLst/>
                <a:latin typeface="+mn-ea"/>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600" b="1" i="0" u="none" strike="noStrike" cap="none" normalizeH="0" baseline="0" dirty="0">
                <a:ln>
                  <a:noFill/>
                </a:ln>
                <a:solidFill>
                  <a:srgbClr val="060607"/>
                </a:solidFill>
                <a:effectLst/>
                <a:latin typeface="+mn-ea"/>
              </a:rPr>
              <a:t>FORWARD</a:t>
            </a:r>
            <a:r>
              <a:rPr kumimoji="0" lang="zh-CN" altLang="zh-CN" sz="1600" b="0" i="0" u="none" strike="noStrike" cap="none" normalizeH="0" baseline="0" dirty="0">
                <a:ln>
                  <a:noFill/>
                </a:ln>
                <a:solidFill>
                  <a:srgbClr val="060607"/>
                </a:solidFill>
                <a:effectLst/>
                <a:latin typeface="+mn-ea"/>
              </a:rPr>
              <a:t>：对于“向前”行动，NaVid 进一步推断出具体的移动距离。</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sz="1600" b="1" i="0" u="none" strike="noStrike" cap="none" normalizeH="0" baseline="0" dirty="0">
                <a:ln>
                  <a:noFill/>
                </a:ln>
                <a:solidFill>
                  <a:srgbClr val="060607"/>
                </a:solidFill>
                <a:effectLst/>
                <a:latin typeface="+mn-ea"/>
              </a:rPr>
              <a:t>TURN-LEFT 和 TURN-RIGHT</a:t>
            </a:r>
            <a:r>
              <a:rPr kumimoji="0" lang="zh-CN" altLang="zh-CN" sz="1600" b="0" i="0" u="none" strike="noStrike" cap="none" normalizeH="0" baseline="0" dirty="0">
                <a:ln>
                  <a:noFill/>
                </a:ln>
                <a:solidFill>
                  <a:srgbClr val="060607"/>
                </a:solidFill>
                <a:effectLst/>
                <a:latin typeface="+mn-ea"/>
              </a:rPr>
              <a:t>：对于“向左转”和“向右转”行动，NaVid 预测具体的旋转角度。</a:t>
            </a:r>
          </a:p>
        </p:txBody>
      </p:sp>
    </p:spTree>
    <p:extLst>
      <p:ext uri="{BB962C8B-B14F-4D97-AF65-F5344CB8AC3E}">
        <p14:creationId xmlns:p14="http://schemas.microsoft.com/office/powerpoint/2010/main" val="1688598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请勿抄袭搬运！盗版必究！微信DAJU_PPT"/>
          <p:cNvSpPr>
            <a:spLocks noGrp="1"/>
          </p:cNvSpPr>
          <p:nvPr>
            <p:ph type="body" sz="quarter" idx="13"/>
          </p:nvPr>
        </p:nvSpPr>
        <p:spPr>
          <a:xfrm>
            <a:off x="648970" y="129222"/>
            <a:ext cx="2451739" cy="511175"/>
          </a:xfrm>
        </p:spPr>
        <p:txBody>
          <a:bodyPr/>
          <a:lstStyle/>
          <a:p>
            <a:pPr algn="l"/>
            <a:r>
              <a:rPr lang="zh-CN" altLang="en-US" sz="3200" b="1" dirty="0">
                <a:solidFill>
                  <a:srgbClr val="18388A"/>
                </a:solidFill>
              </a:rPr>
              <a:t>训练策略</a:t>
            </a:r>
            <a:endParaRPr lang="zh-CN" altLang="en-US" sz="3200" dirty="0"/>
          </a:p>
          <a:p>
            <a:r>
              <a:rPr lang="en-US" altLang="zh-CN" sz="3200" dirty="0"/>
              <a:t> </a:t>
            </a:r>
          </a:p>
        </p:txBody>
      </p:sp>
      <p:sp>
        <p:nvSpPr>
          <p:cNvPr id="3" name="请勿抄袭搬运！盗版必究！微信DAJU_PPT"/>
          <p:cNvSpPr>
            <a:spLocks noGrp="1"/>
          </p:cNvSpPr>
          <p:nvPr>
            <p:ph type="sldNum" sz="quarter" idx="4"/>
          </p:nvPr>
        </p:nvSpPr>
        <p:spPr/>
        <p:txBody>
          <a:bodyPr/>
          <a:lstStyle/>
          <a:p>
            <a:r>
              <a:rPr lang="zh-CN" altLang="en-US" dirty="0">
                <a:solidFill>
                  <a:schemeClr val="bg1"/>
                </a:solidFill>
              </a:rPr>
              <a:t>第 </a:t>
            </a:r>
            <a:fld id="{84377AA6-5F82-4755-B29C-FAB6A572A0B7}" type="slidenum">
              <a:rPr lang="zh-CN" altLang="en-US" smtClean="0">
                <a:solidFill>
                  <a:schemeClr val="bg1"/>
                </a:solidFill>
              </a:rPr>
              <a:t>8</a:t>
            </a:fld>
            <a:r>
              <a:rPr lang="zh-CN" altLang="en-US" dirty="0">
                <a:solidFill>
                  <a:schemeClr val="bg1"/>
                </a:solidFill>
              </a:rPr>
              <a:t> 页</a:t>
            </a:r>
          </a:p>
        </p:txBody>
      </p:sp>
      <p:pic>
        <p:nvPicPr>
          <p:cNvPr id="29" name="Picture 2" descr="E:\0-高研院工作-B\0-高研院工作材料\框架性文件和协议\宣传册相关\新版logo_-透明.png"/>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8310880" y="93980"/>
            <a:ext cx="3851275" cy="581660"/>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C85D1A2A-56FB-49B8-8F3C-57F3EE9A31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91" y="675640"/>
            <a:ext cx="1905000" cy="1905000"/>
          </a:xfrm>
          <a:prstGeom prst="rect">
            <a:avLst/>
          </a:prstGeom>
        </p:spPr>
      </p:pic>
      <p:sp>
        <p:nvSpPr>
          <p:cNvPr id="8" name="文本框 7">
            <a:extLst>
              <a:ext uri="{FF2B5EF4-FFF2-40B4-BE49-F238E27FC236}">
                <a16:creationId xmlns:a16="http://schemas.microsoft.com/office/drawing/2014/main" id="{2C356DC8-4B79-4BC3-AD19-A3AA41BFBD21}"/>
              </a:ext>
            </a:extLst>
          </p:cNvPr>
          <p:cNvSpPr txBox="1"/>
          <p:nvPr/>
        </p:nvSpPr>
        <p:spPr>
          <a:xfrm>
            <a:off x="2271962" y="984517"/>
            <a:ext cx="9706047" cy="1200329"/>
          </a:xfrm>
          <a:prstGeom prst="rect">
            <a:avLst/>
          </a:prstGeom>
          <a:noFill/>
        </p:spPr>
        <p:txBody>
          <a:bodyPr wrap="square">
            <a:spAutoFit/>
          </a:bodyPr>
          <a:lstStyle/>
          <a:p>
            <a:pPr algn="l"/>
            <a:r>
              <a:rPr lang="zh-CN" altLang="en-US" sz="2400" b="1" i="0" dirty="0">
                <a:solidFill>
                  <a:srgbClr val="060607"/>
                </a:solidFill>
                <a:effectLst/>
                <a:latin typeface="+mn-ea"/>
              </a:rPr>
              <a:t>混合训练策略</a:t>
            </a:r>
            <a:r>
              <a:rPr lang="zh-CN" altLang="en-US" sz="2400" b="0" i="0" dirty="0">
                <a:solidFill>
                  <a:srgbClr val="060607"/>
                </a:solidFill>
                <a:effectLst/>
                <a:latin typeface="+mn-ea"/>
              </a:rPr>
              <a:t>：</a:t>
            </a:r>
            <a:endParaRPr lang="en-US" altLang="zh-CN" sz="2400" b="0" i="0" dirty="0">
              <a:solidFill>
                <a:srgbClr val="060607"/>
              </a:solidFill>
              <a:effectLst/>
              <a:latin typeface="+mn-ea"/>
            </a:endParaRPr>
          </a:p>
          <a:p>
            <a:pPr algn="l"/>
            <a:r>
              <a:rPr lang="en-US" altLang="zh-CN" sz="2400" b="0" i="0" dirty="0">
                <a:solidFill>
                  <a:srgbClr val="060607"/>
                </a:solidFill>
                <a:effectLst/>
                <a:latin typeface="+mn-ea"/>
              </a:rPr>
              <a:t>         </a:t>
            </a:r>
            <a:r>
              <a:rPr lang="zh-CN" altLang="en-US" sz="2400" b="0" i="0" dirty="0">
                <a:solidFill>
                  <a:srgbClr val="060607"/>
                </a:solidFill>
                <a:effectLst/>
                <a:latin typeface="+mn-ea"/>
              </a:rPr>
              <a:t>为了最大化利用有限的模拟数据，并使</a:t>
            </a:r>
            <a:r>
              <a:rPr lang="en-US" altLang="zh-CN" sz="2400" b="0" i="0" dirty="0" err="1">
                <a:solidFill>
                  <a:srgbClr val="060607"/>
                </a:solidFill>
                <a:effectLst/>
                <a:latin typeface="+mn-ea"/>
              </a:rPr>
              <a:t>NaVid</a:t>
            </a:r>
            <a:r>
              <a:rPr lang="zh-CN" altLang="en-US" sz="2400" b="0" i="0" dirty="0">
                <a:solidFill>
                  <a:srgbClr val="060607"/>
                </a:solidFill>
                <a:effectLst/>
                <a:latin typeface="+mn-ea"/>
              </a:rPr>
              <a:t>系统尽可能有效地泛化到新场景或现实世界，设计了一种混合训练策略。</a:t>
            </a:r>
          </a:p>
        </p:txBody>
      </p:sp>
      <p:sp>
        <p:nvSpPr>
          <p:cNvPr id="12" name="文本框 11">
            <a:extLst>
              <a:ext uri="{FF2B5EF4-FFF2-40B4-BE49-F238E27FC236}">
                <a16:creationId xmlns:a16="http://schemas.microsoft.com/office/drawing/2014/main" id="{579DA3D1-9639-43AA-8ABE-9D2960243D25}"/>
              </a:ext>
            </a:extLst>
          </p:cNvPr>
          <p:cNvSpPr txBox="1"/>
          <p:nvPr/>
        </p:nvSpPr>
        <p:spPr>
          <a:xfrm>
            <a:off x="213991" y="2551241"/>
            <a:ext cx="5422805" cy="369332"/>
          </a:xfrm>
          <a:prstGeom prst="rect">
            <a:avLst/>
          </a:prstGeom>
          <a:noFill/>
        </p:spPr>
        <p:txBody>
          <a:bodyPr wrap="square">
            <a:spAutoFit/>
          </a:bodyPr>
          <a:lstStyle/>
          <a:p>
            <a:r>
              <a:rPr lang="en-US" altLang="zh-CN" dirty="0">
                <a:latin typeface="-apple-system"/>
              </a:rPr>
              <a:t>1.</a:t>
            </a:r>
            <a:r>
              <a:rPr lang="zh-CN" altLang="en-US" b="0" i="0" dirty="0">
                <a:effectLst/>
                <a:latin typeface="-apple-system"/>
              </a:rPr>
              <a:t>个是收集非</a:t>
            </a:r>
            <a:r>
              <a:rPr lang="en-US" altLang="zh-CN" b="0" i="0" dirty="0">
                <a:effectLst/>
                <a:latin typeface="-apple-system"/>
              </a:rPr>
              <a:t>oracle</a:t>
            </a:r>
            <a:r>
              <a:rPr lang="zh-CN" altLang="en-US" b="0" i="0" dirty="0">
                <a:effectLst/>
                <a:latin typeface="-apple-system"/>
              </a:rPr>
              <a:t>导航轨迹并将其纳入训练循环。</a:t>
            </a:r>
            <a:endParaRPr lang="zh-CN" altLang="en-US" dirty="0"/>
          </a:p>
        </p:txBody>
      </p:sp>
      <p:sp>
        <p:nvSpPr>
          <p:cNvPr id="18" name="文本框 17">
            <a:extLst>
              <a:ext uri="{FF2B5EF4-FFF2-40B4-BE49-F238E27FC236}">
                <a16:creationId xmlns:a16="http://schemas.microsoft.com/office/drawing/2014/main" id="{3101B370-3AF7-48F4-90DE-C7800AA92FDD}"/>
              </a:ext>
            </a:extLst>
          </p:cNvPr>
          <p:cNvSpPr txBox="1"/>
          <p:nvPr/>
        </p:nvSpPr>
        <p:spPr>
          <a:xfrm>
            <a:off x="1874839" y="2982192"/>
            <a:ext cx="8771021" cy="646331"/>
          </a:xfrm>
          <a:prstGeom prst="rect">
            <a:avLst/>
          </a:prstGeom>
          <a:noFill/>
        </p:spPr>
        <p:txBody>
          <a:bodyPr wrap="square">
            <a:spAutoFit/>
          </a:bodyPr>
          <a:lstStyle/>
          <a:p>
            <a:pPr algn="l">
              <a:buFont typeface="Arial" panose="020B0604020202020204" pitchFamily="34" charset="0"/>
              <a:buChar char="•"/>
            </a:pPr>
            <a:r>
              <a:rPr lang="zh-CN" altLang="en-US" b="0" i="0" dirty="0">
                <a:solidFill>
                  <a:srgbClr val="060607"/>
                </a:solidFill>
                <a:effectLst/>
                <a:latin typeface="-apple-system"/>
              </a:rPr>
              <a:t>首先，从</a:t>
            </a:r>
            <a:r>
              <a:rPr lang="en-US" altLang="zh-CN" b="0" i="0" dirty="0">
                <a:solidFill>
                  <a:srgbClr val="060607"/>
                </a:solidFill>
                <a:effectLst/>
                <a:latin typeface="-apple-system"/>
              </a:rPr>
              <a:t>VLN-CE R2R</a:t>
            </a:r>
            <a:r>
              <a:rPr lang="zh-CN" altLang="en-US" b="0" i="0" dirty="0">
                <a:solidFill>
                  <a:srgbClr val="060607"/>
                </a:solidFill>
                <a:effectLst/>
                <a:latin typeface="-apple-system"/>
              </a:rPr>
              <a:t>数据集中收集预言导航轨迹，包括单目视频观察、指令和机器人动作。从</a:t>
            </a:r>
            <a:r>
              <a:rPr lang="en-US" altLang="zh-CN" b="0" i="0" dirty="0">
                <a:solidFill>
                  <a:srgbClr val="060607"/>
                </a:solidFill>
                <a:effectLst/>
                <a:latin typeface="-apple-system"/>
              </a:rPr>
              <a:t>61</a:t>
            </a:r>
            <a:r>
              <a:rPr lang="zh-CN" altLang="en-US" b="0" i="0" dirty="0">
                <a:solidFill>
                  <a:srgbClr val="060607"/>
                </a:solidFill>
                <a:effectLst/>
                <a:latin typeface="-apple-system"/>
              </a:rPr>
              <a:t>个</a:t>
            </a:r>
            <a:r>
              <a:rPr lang="en-US" altLang="zh-CN" b="0" i="0" dirty="0">
                <a:solidFill>
                  <a:srgbClr val="060607"/>
                </a:solidFill>
                <a:effectLst/>
                <a:latin typeface="-apple-system"/>
              </a:rPr>
              <a:t>MP3D</a:t>
            </a:r>
            <a:r>
              <a:rPr lang="zh-CN" altLang="en-US" b="0" i="0" dirty="0">
                <a:solidFill>
                  <a:srgbClr val="060607"/>
                </a:solidFill>
                <a:effectLst/>
                <a:latin typeface="-apple-system"/>
              </a:rPr>
              <a:t>室内场景中收集数据，总共包含</a:t>
            </a:r>
            <a:r>
              <a:rPr lang="en-US" altLang="zh-CN" b="0" i="0" dirty="0">
                <a:solidFill>
                  <a:srgbClr val="060607"/>
                </a:solidFill>
                <a:effectLst/>
                <a:latin typeface="-apple-system"/>
              </a:rPr>
              <a:t>32</a:t>
            </a:r>
            <a:r>
              <a:rPr lang="zh-CN" altLang="en-US" b="0" i="0" dirty="0">
                <a:solidFill>
                  <a:srgbClr val="060607"/>
                </a:solidFill>
                <a:effectLst/>
                <a:latin typeface="-apple-system"/>
              </a:rPr>
              <a:t>万步的样本。</a:t>
            </a:r>
          </a:p>
        </p:txBody>
      </p:sp>
      <p:sp>
        <p:nvSpPr>
          <p:cNvPr id="17" name="箭头: V 形 16">
            <a:extLst>
              <a:ext uri="{FF2B5EF4-FFF2-40B4-BE49-F238E27FC236}">
                <a16:creationId xmlns:a16="http://schemas.microsoft.com/office/drawing/2014/main" id="{1427D916-BAED-42C5-8188-E143A6A75093}"/>
              </a:ext>
            </a:extLst>
          </p:cNvPr>
          <p:cNvSpPr/>
          <p:nvPr/>
        </p:nvSpPr>
        <p:spPr>
          <a:xfrm>
            <a:off x="440011" y="3053211"/>
            <a:ext cx="1278785" cy="467513"/>
          </a:xfrm>
          <a:prstGeom prst="chevro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1" name="文本框 20">
            <a:extLst>
              <a:ext uri="{FF2B5EF4-FFF2-40B4-BE49-F238E27FC236}">
                <a16:creationId xmlns:a16="http://schemas.microsoft.com/office/drawing/2014/main" id="{BA567A83-0DD4-4358-8B89-419BCB9C3F3D}"/>
              </a:ext>
            </a:extLst>
          </p:cNvPr>
          <p:cNvSpPr txBox="1"/>
          <p:nvPr/>
        </p:nvSpPr>
        <p:spPr>
          <a:xfrm>
            <a:off x="867992" y="3761161"/>
            <a:ext cx="9417290" cy="646331"/>
          </a:xfrm>
          <a:prstGeom prst="rect">
            <a:avLst/>
          </a:prstGeom>
          <a:noFill/>
        </p:spPr>
        <p:txBody>
          <a:bodyPr wrap="square">
            <a:spAutoFit/>
          </a:bodyPr>
          <a:lstStyle/>
          <a:p>
            <a:pPr algn="l">
              <a:buFont typeface="Arial" panose="020B0604020202020204" pitchFamily="34" charset="0"/>
              <a:buChar char="•"/>
            </a:pPr>
            <a:r>
              <a:rPr lang="zh-CN" altLang="en-US" b="0" i="0" dirty="0">
                <a:solidFill>
                  <a:srgbClr val="060607"/>
                </a:solidFill>
                <a:effectLst/>
                <a:latin typeface="-apple-system"/>
              </a:rPr>
              <a:t>使用这些预言轨迹数据训练</a:t>
            </a:r>
            <a:r>
              <a:rPr lang="en-US" altLang="zh-CN" b="0" i="0" dirty="0" err="1">
                <a:solidFill>
                  <a:srgbClr val="060607"/>
                </a:solidFill>
                <a:effectLst/>
                <a:latin typeface="-apple-system"/>
              </a:rPr>
              <a:t>NaVid</a:t>
            </a:r>
            <a:r>
              <a:rPr lang="zh-CN" altLang="en-US" b="0" i="0" dirty="0">
                <a:solidFill>
                  <a:srgbClr val="060607"/>
                </a:solidFill>
                <a:effectLst/>
                <a:latin typeface="-apple-system"/>
              </a:rPr>
              <a:t>，使其学习导航策略。将训练好的</a:t>
            </a:r>
            <a:r>
              <a:rPr lang="en-US" altLang="zh-CN" b="0" i="0" dirty="0" err="1">
                <a:solidFill>
                  <a:srgbClr val="060607"/>
                </a:solidFill>
                <a:effectLst/>
                <a:latin typeface="-apple-system"/>
              </a:rPr>
              <a:t>NaVid</a:t>
            </a:r>
            <a:r>
              <a:rPr lang="zh-CN" altLang="en-US" b="0" i="0" dirty="0">
                <a:solidFill>
                  <a:srgbClr val="060607"/>
                </a:solidFill>
                <a:effectLst/>
                <a:latin typeface="-apple-system"/>
              </a:rPr>
              <a:t>代理部署到</a:t>
            </a:r>
            <a:r>
              <a:rPr lang="en-US" altLang="zh-CN" b="0" i="0" dirty="0">
                <a:solidFill>
                  <a:srgbClr val="060607"/>
                </a:solidFill>
                <a:effectLst/>
                <a:latin typeface="-apple-system"/>
              </a:rPr>
              <a:t>VLN-CE</a:t>
            </a:r>
            <a:r>
              <a:rPr lang="zh-CN" altLang="en-US" b="0" i="0" dirty="0">
                <a:solidFill>
                  <a:srgbClr val="060607"/>
                </a:solidFill>
                <a:effectLst/>
                <a:latin typeface="-apple-system"/>
              </a:rPr>
              <a:t>环境中，以收集非预言导航轨迹。这一步骤中，又收集了额外的</a:t>
            </a:r>
            <a:r>
              <a:rPr lang="en-US" altLang="zh-CN" b="0" i="0" dirty="0">
                <a:solidFill>
                  <a:srgbClr val="060607"/>
                </a:solidFill>
                <a:effectLst/>
                <a:latin typeface="-apple-system"/>
              </a:rPr>
              <a:t>18</a:t>
            </a:r>
            <a:r>
              <a:rPr lang="zh-CN" altLang="en-US" b="0" i="0" dirty="0">
                <a:solidFill>
                  <a:srgbClr val="060607"/>
                </a:solidFill>
                <a:effectLst/>
                <a:latin typeface="-apple-system"/>
              </a:rPr>
              <a:t>万步的样本</a:t>
            </a:r>
          </a:p>
        </p:txBody>
      </p:sp>
      <p:sp>
        <p:nvSpPr>
          <p:cNvPr id="22" name="箭头: V 形 21">
            <a:extLst>
              <a:ext uri="{FF2B5EF4-FFF2-40B4-BE49-F238E27FC236}">
                <a16:creationId xmlns:a16="http://schemas.microsoft.com/office/drawing/2014/main" id="{D4D89A79-4856-438A-AA03-A6A00EEA5D1E}"/>
              </a:ext>
            </a:extLst>
          </p:cNvPr>
          <p:cNvSpPr/>
          <p:nvPr/>
        </p:nvSpPr>
        <p:spPr>
          <a:xfrm rot="10800000">
            <a:off x="10485807" y="3810293"/>
            <a:ext cx="1278785" cy="467513"/>
          </a:xfrm>
          <a:prstGeom prst="chevr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文本框 23">
            <a:extLst>
              <a:ext uri="{FF2B5EF4-FFF2-40B4-BE49-F238E27FC236}">
                <a16:creationId xmlns:a16="http://schemas.microsoft.com/office/drawing/2014/main" id="{9C8EB327-C781-4215-BF45-2E49C25BCB54}"/>
              </a:ext>
            </a:extLst>
          </p:cNvPr>
          <p:cNvSpPr txBox="1"/>
          <p:nvPr/>
        </p:nvSpPr>
        <p:spPr>
          <a:xfrm>
            <a:off x="1874839" y="4469111"/>
            <a:ext cx="8771020" cy="369332"/>
          </a:xfrm>
          <a:prstGeom prst="rect">
            <a:avLst/>
          </a:prstGeom>
          <a:noFill/>
        </p:spPr>
        <p:txBody>
          <a:bodyPr wrap="square">
            <a:spAutoFit/>
          </a:bodyPr>
          <a:lstStyle/>
          <a:p>
            <a:pPr algn="l">
              <a:buFont typeface="Arial" panose="020B0604020202020204" pitchFamily="34" charset="0"/>
              <a:buChar char="•"/>
            </a:pPr>
            <a:r>
              <a:rPr lang="zh-CN" altLang="en-US" b="0" i="0" dirty="0">
                <a:solidFill>
                  <a:srgbClr val="060607"/>
                </a:solidFill>
                <a:effectLst/>
                <a:latin typeface="-apple-system"/>
              </a:rPr>
              <a:t>将来自预言和非预言轨迹的样本结合起来，用于</a:t>
            </a:r>
            <a:r>
              <a:rPr lang="en-US" altLang="zh-CN" b="0" i="0" dirty="0" err="1">
                <a:solidFill>
                  <a:srgbClr val="060607"/>
                </a:solidFill>
                <a:effectLst/>
                <a:latin typeface="-apple-system"/>
              </a:rPr>
              <a:t>NaVid</a:t>
            </a:r>
            <a:r>
              <a:rPr lang="zh-CN" altLang="en-US" b="0" i="0" dirty="0">
                <a:solidFill>
                  <a:srgbClr val="060607"/>
                </a:solidFill>
                <a:effectLst/>
                <a:latin typeface="-apple-system"/>
              </a:rPr>
              <a:t>的最终训练。</a:t>
            </a:r>
          </a:p>
        </p:txBody>
      </p:sp>
      <p:sp>
        <p:nvSpPr>
          <p:cNvPr id="25" name="箭头: V 形 24">
            <a:extLst>
              <a:ext uri="{FF2B5EF4-FFF2-40B4-BE49-F238E27FC236}">
                <a16:creationId xmlns:a16="http://schemas.microsoft.com/office/drawing/2014/main" id="{BBE6E688-B86A-4106-A400-F0A90E8AFFF5}"/>
              </a:ext>
            </a:extLst>
          </p:cNvPr>
          <p:cNvSpPr/>
          <p:nvPr/>
        </p:nvSpPr>
        <p:spPr>
          <a:xfrm>
            <a:off x="440010" y="4469837"/>
            <a:ext cx="1278785" cy="467513"/>
          </a:xfrm>
          <a:prstGeom prst="chevron">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8" name="文本框 27">
            <a:extLst>
              <a:ext uri="{FF2B5EF4-FFF2-40B4-BE49-F238E27FC236}">
                <a16:creationId xmlns:a16="http://schemas.microsoft.com/office/drawing/2014/main" id="{6E21E9D6-DF2F-4704-8069-35A65A9323DA}"/>
              </a:ext>
            </a:extLst>
          </p:cNvPr>
          <p:cNvSpPr txBox="1"/>
          <p:nvPr/>
        </p:nvSpPr>
        <p:spPr>
          <a:xfrm>
            <a:off x="2344972" y="5463063"/>
            <a:ext cx="1854582" cy="923330"/>
          </a:xfrm>
          <a:prstGeom prst="rect">
            <a:avLst/>
          </a:prstGeom>
          <a:noFill/>
        </p:spPr>
        <p:txBody>
          <a:bodyPr wrap="square">
            <a:spAutoFit/>
          </a:bodyPr>
          <a:lstStyle/>
          <a:p>
            <a:pPr algn="l"/>
            <a:r>
              <a:rPr lang="zh-CN" altLang="en-US" b="0" i="0" dirty="0">
                <a:solidFill>
                  <a:srgbClr val="060607"/>
                </a:solidFill>
                <a:effectLst/>
                <a:latin typeface="-apple-system"/>
              </a:rPr>
              <a:t>学习了最优的导航策略</a:t>
            </a:r>
            <a:r>
              <a:rPr lang="zh-CN" altLang="en-US" dirty="0">
                <a:solidFill>
                  <a:srgbClr val="060607"/>
                </a:solidFill>
                <a:latin typeface="-apple-system"/>
              </a:rPr>
              <a:t>和</a:t>
            </a:r>
            <a:r>
              <a:rPr lang="zh-CN" altLang="en-US" b="0" i="0" dirty="0">
                <a:solidFill>
                  <a:srgbClr val="060607"/>
                </a:solidFill>
                <a:effectLst/>
                <a:latin typeface="-apple-system"/>
              </a:rPr>
              <a:t>如何应对非理想情况。</a:t>
            </a:r>
          </a:p>
        </p:txBody>
      </p:sp>
      <p:grpSp>
        <p:nvGrpSpPr>
          <p:cNvPr id="31" name="组合 30">
            <a:extLst>
              <a:ext uri="{FF2B5EF4-FFF2-40B4-BE49-F238E27FC236}">
                <a16:creationId xmlns:a16="http://schemas.microsoft.com/office/drawing/2014/main" id="{497C5375-67FB-4A1A-947D-3A7B58EFED52}"/>
              </a:ext>
            </a:extLst>
          </p:cNvPr>
          <p:cNvGrpSpPr/>
          <p:nvPr/>
        </p:nvGrpSpPr>
        <p:grpSpPr>
          <a:xfrm>
            <a:off x="1079402" y="5470514"/>
            <a:ext cx="1033569" cy="831898"/>
            <a:chOff x="245216" y="5614056"/>
            <a:chExt cx="1033569" cy="831898"/>
          </a:xfrm>
        </p:grpSpPr>
        <p:sp>
          <p:nvSpPr>
            <p:cNvPr id="23" name="矩形 22">
              <a:extLst>
                <a:ext uri="{FF2B5EF4-FFF2-40B4-BE49-F238E27FC236}">
                  <a16:creationId xmlns:a16="http://schemas.microsoft.com/office/drawing/2014/main" id="{C46A7010-E402-4318-9F00-FCAC1497249B}"/>
                </a:ext>
              </a:extLst>
            </p:cNvPr>
            <p:cNvSpPr/>
            <p:nvPr/>
          </p:nvSpPr>
          <p:spPr>
            <a:xfrm>
              <a:off x="245216" y="5614056"/>
              <a:ext cx="921275" cy="831898"/>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a:extLst>
                <a:ext uri="{FF2B5EF4-FFF2-40B4-BE49-F238E27FC236}">
                  <a16:creationId xmlns:a16="http://schemas.microsoft.com/office/drawing/2014/main" id="{F9BBB65C-4C0D-4F39-9478-D0C749BED89F}"/>
                </a:ext>
              </a:extLst>
            </p:cNvPr>
            <p:cNvSpPr txBox="1"/>
            <p:nvPr/>
          </p:nvSpPr>
          <p:spPr>
            <a:xfrm>
              <a:off x="522514" y="5651405"/>
              <a:ext cx="756271" cy="707886"/>
            </a:xfrm>
            <a:prstGeom prst="rect">
              <a:avLst/>
            </a:prstGeom>
            <a:noFill/>
          </p:spPr>
          <p:txBody>
            <a:bodyPr wrap="square" rtlCol="0">
              <a:spAutoFit/>
            </a:bodyPr>
            <a:lstStyle/>
            <a:p>
              <a:r>
                <a:rPr lang="en-US" altLang="zh-CN" sz="4000" dirty="0">
                  <a:latin typeface="黑体" panose="02010609060101010101" pitchFamily="49" charset="-122"/>
                  <a:ea typeface="黑体" panose="02010609060101010101" pitchFamily="49" charset="-122"/>
                </a:rPr>
                <a:t>1</a:t>
              </a:r>
              <a:endParaRPr lang="zh-CN" altLang="en-US" sz="4000" dirty="0">
                <a:latin typeface="黑体" panose="02010609060101010101" pitchFamily="49" charset="-122"/>
                <a:ea typeface="黑体" panose="02010609060101010101" pitchFamily="49" charset="-122"/>
              </a:endParaRPr>
            </a:p>
          </p:txBody>
        </p:sp>
      </p:grpSp>
      <p:grpSp>
        <p:nvGrpSpPr>
          <p:cNvPr id="35" name="组合 34">
            <a:extLst>
              <a:ext uri="{FF2B5EF4-FFF2-40B4-BE49-F238E27FC236}">
                <a16:creationId xmlns:a16="http://schemas.microsoft.com/office/drawing/2014/main" id="{6F4B272B-9709-4940-A8E4-AD708DEA8206}"/>
              </a:ext>
            </a:extLst>
          </p:cNvPr>
          <p:cNvGrpSpPr/>
          <p:nvPr/>
        </p:nvGrpSpPr>
        <p:grpSpPr>
          <a:xfrm>
            <a:off x="6766822" y="5445857"/>
            <a:ext cx="990990" cy="831898"/>
            <a:chOff x="272717" y="5585898"/>
            <a:chExt cx="990990" cy="831898"/>
          </a:xfrm>
        </p:grpSpPr>
        <p:sp>
          <p:nvSpPr>
            <p:cNvPr id="36" name="矩形 35">
              <a:extLst>
                <a:ext uri="{FF2B5EF4-FFF2-40B4-BE49-F238E27FC236}">
                  <a16:creationId xmlns:a16="http://schemas.microsoft.com/office/drawing/2014/main" id="{DAE7C813-D0B2-4FAC-AFE6-1DDA699B418F}"/>
                </a:ext>
              </a:extLst>
            </p:cNvPr>
            <p:cNvSpPr/>
            <p:nvPr/>
          </p:nvSpPr>
          <p:spPr>
            <a:xfrm>
              <a:off x="272717" y="5585898"/>
              <a:ext cx="921275" cy="83189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a:extLst>
                <a:ext uri="{FF2B5EF4-FFF2-40B4-BE49-F238E27FC236}">
                  <a16:creationId xmlns:a16="http://schemas.microsoft.com/office/drawing/2014/main" id="{AC81DE48-4AF6-4D98-BE70-972DAA30BD8D}"/>
                </a:ext>
              </a:extLst>
            </p:cNvPr>
            <p:cNvSpPr txBox="1"/>
            <p:nvPr/>
          </p:nvSpPr>
          <p:spPr>
            <a:xfrm>
              <a:off x="507436" y="5629994"/>
              <a:ext cx="756271" cy="707886"/>
            </a:xfrm>
            <a:prstGeom prst="rect">
              <a:avLst/>
            </a:prstGeom>
            <a:noFill/>
          </p:spPr>
          <p:txBody>
            <a:bodyPr wrap="square" rtlCol="0">
              <a:spAutoFit/>
            </a:bodyPr>
            <a:lstStyle/>
            <a:p>
              <a:r>
                <a:rPr lang="en-US" altLang="zh-CN" sz="4000" dirty="0">
                  <a:latin typeface="黑体" panose="02010609060101010101" pitchFamily="49" charset="-122"/>
                  <a:ea typeface="黑体" panose="02010609060101010101" pitchFamily="49" charset="-122"/>
                </a:rPr>
                <a:t>2</a:t>
              </a:r>
              <a:endParaRPr lang="zh-CN" altLang="en-US" sz="4000" dirty="0">
                <a:latin typeface="黑体" panose="02010609060101010101" pitchFamily="49" charset="-122"/>
                <a:ea typeface="黑体" panose="02010609060101010101" pitchFamily="49" charset="-122"/>
              </a:endParaRPr>
            </a:p>
          </p:txBody>
        </p:sp>
      </p:grpSp>
      <p:sp>
        <p:nvSpPr>
          <p:cNvPr id="39" name="文本框 38">
            <a:extLst>
              <a:ext uri="{FF2B5EF4-FFF2-40B4-BE49-F238E27FC236}">
                <a16:creationId xmlns:a16="http://schemas.microsoft.com/office/drawing/2014/main" id="{009702F5-FCBF-4340-9EB7-95C6A026E203}"/>
              </a:ext>
            </a:extLst>
          </p:cNvPr>
          <p:cNvSpPr txBox="1"/>
          <p:nvPr/>
        </p:nvSpPr>
        <p:spPr>
          <a:xfrm>
            <a:off x="7992448" y="5324563"/>
            <a:ext cx="2691145" cy="1200329"/>
          </a:xfrm>
          <a:prstGeom prst="rect">
            <a:avLst/>
          </a:prstGeom>
          <a:noFill/>
        </p:spPr>
        <p:txBody>
          <a:bodyPr wrap="square">
            <a:spAutoFit/>
          </a:bodyPr>
          <a:lstStyle/>
          <a:p>
            <a:pPr algn="l"/>
            <a:r>
              <a:rPr lang="zh-CN" altLang="en-US" b="0" i="0" dirty="0">
                <a:solidFill>
                  <a:srgbClr val="060607"/>
                </a:solidFill>
                <a:effectLst/>
                <a:latin typeface="-apple-system"/>
              </a:rPr>
              <a:t>结合预言和非预言轨迹的训练数据有助于</a:t>
            </a:r>
            <a:r>
              <a:rPr lang="en-US" altLang="zh-CN" b="0" i="0" dirty="0" err="1">
                <a:solidFill>
                  <a:srgbClr val="060607"/>
                </a:solidFill>
                <a:effectLst/>
                <a:latin typeface="-apple-system"/>
              </a:rPr>
              <a:t>NaVid</a:t>
            </a:r>
            <a:r>
              <a:rPr lang="zh-CN" altLang="en-US" b="0" i="0" dirty="0">
                <a:solidFill>
                  <a:srgbClr val="060607"/>
                </a:solidFill>
                <a:effectLst/>
                <a:latin typeface="-apple-system"/>
              </a:rPr>
              <a:t>更好地泛化到新场景或现实世界</a:t>
            </a:r>
          </a:p>
        </p:txBody>
      </p:sp>
    </p:spTree>
    <p:extLst>
      <p:ext uri="{BB962C8B-B14F-4D97-AF65-F5344CB8AC3E}">
        <p14:creationId xmlns:p14="http://schemas.microsoft.com/office/powerpoint/2010/main" val="1730412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请勿抄袭搬运！盗版必究！微信DAJU_PPT"/>
          <p:cNvSpPr>
            <a:spLocks noGrp="1"/>
          </p:cNvSpPr>
          <p:nvPr>
            <p:ph type="body" sz="quarter" idx="13"/>
          </p:nvPr>
        </p:nvSpPr>
        <p:spPr/>
        <p:txBody>
          <a:bodyPr/>
          <a:lstStyle/>
          <a:p>
            <a:pPr algn="l"/>
            <a:r>
              <a:rPr lang="zh-CN" altLang="en-US" sz="3200" dirty="0"/>
              <a:t>训练策略</a:t>
            </a:r>
          </a:p>
          <a:p>
            <a:r>
              <a:rPr lang="en-US" altLang="zh-CN" sz="3200" dirty="0"/>
              <a:t> </a:t>
            </a:r>
          </a:p>
        </p:txBody>
      </p:sp>
      <p:sp>
        <p:nvSpPr>
          <p:cNvPr id="3" name="请勿抄袭搬运！盗版必究！微信DAJU_PPT"/>
          <p:cNvSpPr>
            <a:spLocks noGrp="1"/>
          </p:cNvSpPr>
          <p:nvPr>
            <p:ph type="sldNum" sz="quarter" idx="4"/>
          </p:nvPr>
        </p:nvSpPr>
        <p:spPr/>
        <p:txBody>
          <a:bodyPr/>
          <a:lstStyle/>
          <a:p>
            <a:r>
              <a:rPr lang="zh-CN" altLang="en-US" dirty="0">
                <a:solidFill>
                  <a:schemeClr val="bg1"/>
                </a:solidFill>
              </a:rPr>
              <a:t>第 </a:t>
            </a:r>
            <a:fld id="{84377AA6-5F82-4755-B29C-FAB6A572A0B7}" type="slidenum">
              <a:rPr lang="zh-CN" altLang="en-US" smtClean="0">
                <a:solidFill>
                  <a:schemeClr val="bg1"/>
                </a:solidFill>
              </a:rPr>
              <a:t>9</a:t>
            </a:fld>
            <a:r>
              <a:rPr lang="zh-CN" altLang="en-US" dirty="0">
                <a:solidFill>
                  <a:schemeClr val="bg1"/>
                </a:solidFill>
              </a:rPr>
              <a:t> 页</a:t>
            </a:r>
          </a:p>
        </p:txBody>
      </p:sp>
      <p:pic>
        <p:nvPicPr>
          <p:cNvPr id="29" name="Picture 2" descr="E:\0-高研院工作-B\0-高研院工作材料\框架性文件和协议\宣传册相关\新版logo_-透明.png"/>
          <p:cNvPicPr>
            <a:picLocks noChangeAspect="1" noChangeArrowheads="1"/>
          </p:cNvPicPr>
          <p:nvPr>
            <p:custDataLst>
              <p:tags r:id="rId1"/>
            </p:custDataLst>
          </p:nvPr>
        </p:nvPicPr>
        <p:blipFill>
          <a:blip r:embed="rId4" cstate="print">
            <a:extLst>
              <a:ext uri="{28A0092B-C50C-407E-A947-70E740481C1C}">
                <a14:useLocalDpi xmlns:a14="http://schemas.microsoft.com/office/drawing/2010/main" val="0"/>
              </a:ext>
            </a:extLst>
          </a:blip>
          <a:srcRect/>
          <a:stretch>
            <a:fillRect/>
          </a:stretch>
        </p:blipFill>
        <p:spPr bwMode="auto">
          <a:xfrm>
            <a:off x="8310880" y="93980"/>
            <a:ext cx="3851275" cy="58166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05C55B8F-1805-4C61-AB87-D498A989950E}"/>
              </a:ext>
            </a:extLst>
          </p:cNvPr>
          <p:cNvSpPr txBox="1"/>
          <p:nvPr/>
        </p:nvSpPr>
        <p:spPr>
          <a:xfrm>
            <a:off x="289617" y="1037277"/>
            <a:ext cx="6094854" cy="369332"/>
          </a:xfrm>
          <a:prstGeom prst="rect">
            <a:avLst/>
          </a:prstGeom>
          <a:noFill/>
        </p:spPr>
        <p:txBody>
          <a:bodyPr wrap="square">
            <a:spAutoFit/>
          </a:bodyPr>
          <a:lstStyle/>
          <a:p>
            <a:r>
              <a:rPr lang="en-US" altLang="zh-CN" b="0" i="0" dirty="0">
                <a:effectLst/>
                <a:latin typeface="-apple-system"/>
              </a:rPr>
              <a:t>2.</a:t>
            </a:r>
            <a:r>
              <a:rPr lang="zh-CN" altLang="en-US" b="0" i="0" dirty="0">
                <a:effectLst/>
                <a:latin typeface="-apple-system"/>
              </a:rPr>
              <a:t> </a:t>
            </a:r>
            <a:r>
              <a:rPr lang="zh-CN" altLang="en-US" b="0" i="0" dirty="0">
                <a:solidFill>
                  <a:srgbClr val="060607"/>
                </a:solidFill>
                <a:effectLst/>
                <a:latin typeface="-apple-system"/>
              </a:rPr>
              <a:t>联合训练（</a:t>
            </a:r>
            <a:r>
              <a:rPr lang="en-US" altLang="zh-CN" b="0" i="0" dirty="0">
                <a:solidFill>
                  <a:srgbClr val="060607"/>
                </a:solidFill>
                <a:effectLst/>
                <a:latin typeface="-apple-system"/>
              </a:rPr>
              <a:t>co-training</a:t>
            </a:r>
            <a:r>
              <a:rPr lang="zh-CN" altLang="en-US" b="0" i="0" dirty="0">
                <a:solidFill>
                  <a:srgbClr val="060607"/>
                </a:solidFill>
                <a:effectLst/>
                <a:latin typeface="-apple-system"/>
              </a:rPr>
              <a:t>）策略</a:t>
            </a:r>
            <a:r>
              <a:rPr lang="zh-CN" altLang="en-US" b="0" i="0" dirty="0">
                <a:effectLst/>
                <a:latin typeface="-apple-system"/>
              </a:rPr>
              <a:t>。</a:t>
            </a:r>
            <a:endParaRPr lang="zh-CN" altLang="en-US" dirty="0"/>
          </a:p>
        </p:txBody>
      </p:sp>
      <p:pic>
        <p:nvPicPr>
          <p:cNvPr id="7" name="图片 6">
            <a:extLst>
              <a:ext uri="{FF2B5EF4-FFF2-40B4-BE49-F238E27FC236}">
                <a16:creationId xmlns:a16="http://schemas.microsoft.com/office/drawing/2014/main" id="{EAEC2DF4-8F63-453D-A880-26FD0FC1A65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50880" y="1704316"/>
            <a:ext cx="720000" cy="720000"/>
          </a:xfrm>
          <a:prstGeom prst="rect">
            <a:avLst/>
          </a:prstGeom>
        </p:spPr>
      </p:pic>
      <p:pic>
        <p:nvPicPr>
          <p:cNvPr id="8" name="图片 7">
            <a:extLst>
              <a:ext uri="{FF2B5EF4-FFF2-40B4-BE49-F238E27FC236}">
                <a16:creationId xmlns:a16="http://schemas.microsoft.com/office/drawing/2014/main" id="{3AF7EB20-15A8-4855-A21F-3FA7AE4B793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87409" y="1704316"/>
            <a:ext cx="720000" cy="720000"/>
          </a:xfrm>
          <a:prstGeom prst="rect">
            <a:avLst/>
          </a:prstGeom>
        </p:spPr>
      </p:pic>
      <p:pic>
        <p:nvPicPr>
          <p:cNvPr id="9" name="图片 8">
            <a:extLst>
              <a:ext uri="{FF2B5EF4-FFF2-40B4-BE49-F238E27FC236}">
                <a16:creationId xmlns:a16="http://schemas.microsoft.com/office/drawing/2014/main" id="{548D0282-7D03-476B-90EA-B7F9CBC596B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89617" y="1710258"/>
            <a:ext cx="720000" cy="720000"/>
          </a:xfrm>
          <a:prstGeom prst="rect">
            <a:avLst/>
          </a:prstGeom>
        </p:spPr>
      </p:pic>
      <p:sp>
        <p:nvSpPr>
          <p:cNvPr id="10" name="文本框 9">
            <a:extLst>
              <a:ext uri="{FF2B5EF4-FFF2-40B4-BE49-F238E27FC236}">
                <a16:creationId xmlns:a16="http://schemas.microsoft.com/office/drawing/2014/main" id="{2A9C931C-AB6E-4DD2-8F9E-DBE540F14211}"/>
              </a:ext>
            </a:extLst>
          </p:cNvPr>
          <p:cNvSpPr txBox="1"/>
          <p:nvPr/>
        </p:nvSpPr>
        <p:spPr>
          <a:xfrm>
            <a:off x="1098842" y="1885592"/>
            <a:ext cx="2238202" cy="369332"/>
          </a:xfrm>
          <a:prstGeom prst="rect">
            <a:avLst/>
          </a:prstGeom>
          <a:noFill/>
        </p:spPr>
        <p:txBody>
          <a:bodyPr wrap="square">
            <a:spAutoFit/>
          </a:bodyPr>
          <a:lstStyle/>
          <a:p>
            <a:r>
              <a:rPr lang="en-US" altLang="zh-CN" b="1" i="0" dirty="0">
                <a:solidFill>
                  <a:srgbClr val="060607"/>
                </a:solidFill>
                <a:effectLst/>
                <a:latin typeface="-apple-system"/>
              </a:rPr>
              <a:t>Instruction Reasoning</a:t>
            </a:r>
            <a:endParaRPr lang="zh-CN" altLang="en-US" dirty="0"/>
          </a:p>
        </p:txBody>
      </p:sp>
      <p:sp>
        <p:nvSpPr>
          <p:cNvPr id="12" name="文本框 11">
            <a:extLst>
              <a:ext uri="{FF2B5EF4-FFF2-40B4-BE49-F238E27FC236}">
                <a16:creationId xmlns:a16="http://schemas.microsoft.com/office/drawing/2014/main" id="{CE7F3104-0A4E-48CA-957F-A7C19203B2E6}"/>
              </a:ext>
            </a:extLst>
          </p:cNvPr>
          <p:cNvSpPr txBox="1"/>
          <p:nvPr/>
        </p:nvSpPr>
        <p:spPr>
          <a:xfrm>
            <a:off x="5392651" y="1885592"/>
            <a:ext cx="1681249" cy="369332"/>
          </a:xfrm>
          <a:prstGeom prst="rect">
            <a:avLst/>
          </a:prstGeom>
          <a:noFill/>
        </p:spPr>
        <p:txBody>
          <a:bodyPr wrap="square">
            <a:spAutoFit/>
          </a:bodyPr>
          <a:lstStyle/>
          <a:p>
            <a:r>
              <a:rPr lang="zh-CN" altLang="en-US" b="1" i="0" dirty="0">
                <a:solidFill>
                  <a:srgbClr val="060607"/>
                </a:solidFill>
                <a:effectLst/>
                <a:latin typeface="-apple-system"/>
              </a:rPr>
              <a:t>指令推理任务</a:t>
            </a:r>
            <a:endParaRPr lang="zh-CN" altLang="en-US" dirty="0"/>
          </a:p>
        </p:txBody>
      </p:sp>
      <p:sp>
        <p:nvSpPr>
          <p:cNvPr id="14" name="文本框 13">
            <a:extLst>
              <a:ext uri="{FF2B5EF4-FFF2-40B4-BE49-F238E27FC236}">
                <a16:creationId xmlns:a16="http://schemas.microsoft.com/office/drawing/2014/main" id="{90FB08E3-9291-4304-8E52-EB30B4F00264}"/>
              </a:ext>
            </a:extLst>
          </p:cNvPr>
          <p:cNvSpPr txBox="1"/>
          <p:nvPr/>
        </p:nvSpPr>
        <p:spPr>
          <a:xfrm>
            <a:off x="8856122" y="1879650"/>
            <a:ext cx="3435234" cy="369332"/>
          </a:xfrm>
          <a:prstGeom prst="rect">
            <a:avLst/>
          </a:prstGeom>
          <a:noFill/>
        </p:spPr>
        <p:txBody>
          <a:bodyPr wrap="square">
            <a:spAutoFit/>
          </a:bodyPr>
          <a:lstStyle/>
          <a:p>
            <a:r>
              <a:rPr lang="en-US" altLang="zh-CN" b="1" i="0" dirty="0">
                <a:solidFill>
                  <a:srgbClr val="060607"/>
                </a:solidFill>
                <a:effectLst/>
                <a:latin typeface="-apple-system"/>
              </a:rPr>
              <a:t>Video-Based Question-Answering</a:t>
            </a:r>
            <a:endParaRPr lang="zh-CN" altLang="en-US" dirty="0"/>
          </a:p>
        </p:txBody>
      </p:sp>
      <p:sp>
        <p:nvSpPr>
          <p:cNvPr id="15" name="Rectangle 2">
            <a:extLst>
              <a:ext uri="{FF2B5EF4-FFF2-40B4-BE49-F238E27FC236}">
                <a16:creationId xmlns:a16="http://schemas.microsoft.com/office/drawing/2014/main" id="{EED97910-59C5-4F26-99A5-6FE9F0BE0101}"/>
              </a:ext>
            </a:extLst>
          </p:cNvPr>
          <p:cNvSpPr>
            <a:spLocks noChangeArrowheads="1"/>
          </p:cNvSpPr>
          <p:nvPr/>
        </p:nvSpPr>
        <p:spPr bwMode="auto">
          <a:xfrm>
            <a:off x="494827" y="2259744"/>
            <a:ext cx="2766913" cy="304561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36482" rIns="0" bIns="13648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zh-CN" sz="1600" dirty="0">
                <a:solidFill>
                  <a:srgbClr val="060607"/>
                </a:solidFill>
                <a:latin typeface="+mn-ea"/>
              </a:rPr>
              <a:t>       </a:t>
            </a:r>
            <a:r>
              <a:rPr kumimoji="0" lang="zh-CN" altLang="zh-CN" b="0" i="0" u="none" strike="noStrike" cap="none" normalizeH="0" baseline="0" dirty="0">
                <a:ln>
                  <a:noFill/>
                </a:ln>
                <a:solidFill>
                  <a:srgbClr val="060607"/>
                </a:solidFill>
                <a:effectLst/>
                <a:latin typeface="+mn-ea"/>
              </a:rPr>
              <a:t>这个辅助任务要求NaVid根据视频基础的导航轨迹推断出相应的指令。这个任务可以通过共享的数据组织格式实现，其中{instruction content}和{answer content}可以被实例化为请求机器人导航轨迹描述和数据集中提供的人工标记指令的提示。</a:t>
            </a:r>
            <a:endParaRPr kumimoji="0" lang="zh-CN" altLang="zh-CN" sz="1600" b="0" i="0" u="none" strike="noStrike" cap="none" normalizeH="0" baseline="0" dirty="0">
              <a:ln>
                <a:noFill/>
              </a:ln>
              <a:solidFill>
                <a:srgbClr val="060607"/>
              </a:solidFill>
              <a:effectLst/>
              <a:latin typeface="+mn-ea"/>
            </a:endParaRPr>
          </a:p>
        </p:txBody>
      </p:sp>
      <p:pic>
        <p:nvPicPr>
          <p:cNvPr id="17" name="图片 16">
            <a:extLst>
              <a:ext uri="{FF2B5EF4-FFF2-40B4-BE49-F238E27FC236}">
                <a16:creationId xmlns:a16="http://schemas.microsoft.com/office/drawing/2014/main" id="{0A4B19AB-275B-45AE-A0A1-E7B4F570F4D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10343" y="5138236"/>
            <a:ext cx="1905000" cy="1905000"/>
          </a:xfrm>
          <a:prstGeom prst="rect">
            <a:avLst/>
          </a:prstGeom>
        </p:spPr>
      </p:pic>
      <p:sp>
        <p:nvSpPr>
          <p:cNvPr id="20" name="文本框 19">
            <a:extLst>
              <a:ext uri="{FF2B5EF4-FFF2-40B4-BE49-F238E27FC236}">
                <a16:creationId xmlns:a16="http://schemas.microsoft.com/office/drawing/2014/main" id="{1EAEE21F-79D8-4CBB-AA43-C60D2F65A39C}"/>
              </a:ext>
            </a:extLst>
          </p:cNvPr>
          <p:cNvSpPr txBox="1"/>
          <p:nvPr/>
        </p:nvSpPr>
        <p:spPr>
          <a:xfrm>
            <a:off x="4487409" y="2424316"/>
            <a:ext cx="2612402" cy="2308324"/>
          </a:xfrm>
          <a:prstGeom prst="rect">
            <a:avLst/>
          </a:prstGeom>
          <a:noFill/>
        </p:spPr>
        <p:txBody>
          <a:bodyPr wrap="square">
            <a:spAutoFit/>
          </a:bodyPr>
          <a:lstStyle/>
          <a:p>
            <a:pPr algn="l"/>
            <a:r>
              <a:rPr lang="en-US" altLang="zh-CN" sz="1600" dirty="0">
                <a:solidFill>
                  <a:srgbClr val="060607"/>
                </a:solidFill>
                <a:latin typeface="+mn-ea"/>
              </a:rPr>
              <a:t>       </a:t>
            </a:r>
            <a:r>
              <a:rPr lang="zh-CN" altLang="en-US" dirty="0">
                <a:solidFill>
                  <a:srgbClr val="060607"/>
                </a:solidFill>
                <a:latin typeface="+mn-ea"/>
              </a:rPr>
              <a:t>指令推理辅助任务包含</a:t>
            </a:r>
            <a:r>
              <a:rPr lang="en-US" altLang="zh-CN" dirty="0">
                <a:solidFill>
                  <a:srgbClr val="060607"/>
                </a:solidFill>
                <a:latin typeface="+mn-ea"/>
              </a:rPr>
              <a:t>10k</a:t>
            </a:r>
            <a:r>
              <a:rPr lang="zh-CN" altLang="en-US" dirty="0">
                <a:solidFill>
                  <a:srgbClr val="060607"/>
                </a:solidFill>
                <a:latin typeface="+mn-ea"/>
              </a:rPr>
              <a:t>个轨迹样本，图</a:t>
            </a:r>
            <a:r>
              <a:rPr lang="en-US" altLang="zh-CN" dirty="0">
                <a:solidFill>
                  <a:srgbClr val="060607"/>
                </a:solidFill>
                <a:latin typeface="+mn-ea"/>
              </a:rPr>
              <a:t>3</a:t>
            </a:r>
            <a:r>
              <a:rPr lang="zh-CN" altLang="en-US" dirty="0">
                <a:solidFill>
                  <a:srgbClr val="060607"/>
                </a:solidFill>
                <a:latin typeface="+mn-ea"/>
              </a:rPr>
              <a:t>的下方提供了一个示例。这个任务有助于</a:t>
            </a:r>
            <a:r>
              <a:rPr lang="en-US" altLang="zh-CN" dirty="0" err="1">
                <a:solidFill>
                  <a:srgbClr val="060607"/>
                </a:solidFill>
                <a:latin typeface="+mn-ea"/>
              </a:rPr>
              <a:t>NaVid</a:t>
            </a:r>
            <a:r>
              <a:rPr lang="zh-CN" altLang="en-US" dirty="0">
                <a:solidFill>
                  <a:srgbClr val="060607"/>
                </a:solidFill>
                <a:latin typeface="+mn-ea"/>
              </a:rPr>
              <a:t>学习如何从导航轨迹中提取和理解指令，从而提高其环境理解能力。</a:t>
            </a:r>
          </a:p>
        </p:txBody>
      </p:sp>
      <p:sp>
        <p:nvSpPr>
          <p:cNvPr id="22" name="文本框 21">
            <a:extLst>
              <a:ext uri="{FF2B5EF4-FFF2-40B4-BE49-F238E27FC236}">
                <a16:creationId xmlns:a16="http://schemas.microsoft.com/office/drawing/2014/main" id="{A06E2AEE-B5E0-4334-AF97-382D8BD5324E}"/>
              </a:ext>
            </a:extLst>
          </p:cNvPr>
          <p:cNvSpPr txBox="1"/>
          <p:nvPr/>
        </p:nvSpPr>
        <p:spPr>
          <a:xfrm>
            <a:off x="8325480" y="2562815"/>
            <a:ext cx="3038697" cy="2031325"/>
          </a:xfrm>
          <a:prstGeom prst="rect">
            <a:avLst/>
          </a:prstGeom>
          <a:noFill/>
        </p:spPr>
        <p:txBody>
          <a:bodyPr wrap="square">
            <a:spAutoFit/>
          </a:bodyPr>
          <a:lstStyle/>
          <a:p>
            <a:pPr algn="l"/>
            <a:r>
              <a:rPr lang="zh-CN" altLang="en-US" dirty="0">
                <a:solidFill>
                  <a:srgbClr val="060607"/>
                </a:solidFill>
                <a:latin typeface="+mn-ea"/>
              </a:rPr>
              <a:t>       为了增强指令遵循能力和防止预训练中获得的一般知识遗忘，还将视频基础问答样本纳入联合训练中。这些样本有助于</a:t>
            </a:r>
            <a:r>
              <a:rPr lang="en-US" altLang="zh-CN" dirty="0" err="1">
                <a:solidFill>
                  <a:srgbClr val="060607"/>
                </a:solidFill>
                <a:latin typeface="+mn-ea"/>
              </a:rPr>
              <a:t>NaVid</a:t>
            </a:r>
            <a:r>
              <a:rPr lang="zh-CN" altLang="en-US" dirty="0">
                <a:solidFill>
                  <a:srgbClr val="060607"/>
                </a:solidFill>
                <a:latin typeface="+mn-ea"/>
              </a:rPr>
              <a:t>保持对一般知识的掌握，并提高其遵循复杂指令的能力。</a:t>
            </a:r>
          </a:p>
        </p:txBody>
      </p:sp>
      <p:sp>
        <p:nvSpPr>
          <p:cNvPr id="24" name="文本框 23">
            <a:extLst>
              <a:ext uri="{FF2B5EF4-FFF2-40B4-BE49-F238E27FC236}">
                <a16:creationId xmlns:a16="http://schemas.microsoft.com/office/drawing/2014/main" id="{0A12A6E4-18EB-4DFA-B652-5020A185A8A0}"/>
              </a:ext>
            </a:extLst>
          </p:cNvPr>
          <p:cNvSpPr txBox="1"/>
          <p:nvPr/>
        </p:nvSpPr>
        <p:spPr>
          <a:xfrm>
            <a:off x="3835846" y="5375953"/>
            <a:ext cx="7528331" cy="1200329"/>
          </a:xfrm>
          <a:prstGeom prst="rect">
            <a:avLst/>
          </a:prstGeom>
          <a:noFill/>
        </p:spPr>
        <p:txBody>
          <a:bodyPr wrap="square">
            <a:spAutoFit/>
          </a:bodyPr>
          <a:lstStyle/>
          <a:p>
            <a:pPr algn="l"/>
            <a:r>
              <a:rPr lang="zh-CN" altLang="en-US" b="0" i="0" dirty="0">
                <a:solidFill>
                  <a:srgbClr val="060607"/>
                </a:solidFill>
                <a:effectLst/>
                <a:latin typeface="-apple-system"/>
              </a:rPr>
              <a:t>         通过联合训练，</a:t>
            </a:r>
            <a:r>
              <a:rPr lang="en-US" altLang="zh-CN" b="0" i="0" dirty="0" err="1">
                <a:solidFill>
                  <a:srgbClr val="060607"/>
                </a:solidFill>
                <a:effectLst/>
                <a:latin typeface="-apple-system"/>
              </a:rPr>
              <a:t>NaVid</a:t>
            </a:r>
            <a:r>
              <a:rPr lang="zh-CN" altLang="en-US" b="0" i="0" dirty="0">
                <a:solidFill>
                  <a:srgbClr val="060607"/>
                </a:solidFill>
                <a:effectLst/>
                <a:latin typeface="-apple-system"/>
              </a:rPr>
              <a:t>能够在执行主要的导航任务的同时，提高其对</a:t>
            </a:r>
            <a:r>
              <a:rPr lang="zh-CN" altLang="en-US" b="0" i="0" dirty="0">
                <a:solidFill>
                  <a:srgbClr val="FF0000"/>
                </a:solidFill>
                <a:effectLst/>
                <a:latin typeface="-apple-system"/>
              </a:rPr>
              <a:t>环境的理解能力和对指令的遵循能力</a:t>
            </a:r>
            <a:r>
              <a:rPr lang="zh-CN" altLang="en-US" b="0" i="0" dirty="0">
                <a:solidFill>
                  <a:srgbClr val="060607"/>
                </a:solidFill>
                <a:effectLst/>
                <a:latin typeface="-apple-system"/>
              </a:rPr>
              <a:t>。</a:t>
            </a:r>
          </a:p>
          <a:p>
            <a:pPr algn="l"/>
            <a:r>
              <a:rPr lang="zh-CN" altLang="en-US" b="0" i="0" dirty="0">
                <a:solidFill>
                  <a:srgbClr val="060607"/>
                </a:solidFill>
                <a:effectLst/>
                <a:latin typeface="-apple-system"/>
              </a:rPr>
              <a:t>         这种多任务学习方法可以帮助模型在不同任务之间共享知识，提高</a:t>
            </a:r>
            <a:r>
              <a:rPr lang="zh-CN" altLang="en-US" b="0" i="0" dirty="0">
                <a:solidFill>
                  <a:srgbClr val="FF0000"/>
                </a:solidFill>
                <a:effectLst/>
                <a:latin typeface="-apple-system"/>
              </a:rPr>
              <a:t>泛化能力，并减少对特定任务数据的过拟合</a:t>
            </a:r>
            <a:r>
              <a:rPr lang="zh-CN" altLang="en-US" b="0" i="0" dirty="0">
                <a:solidFill>
                  <a:srgbClr val="060607"/>
                </a:solidFill>
                <a:effectLst/>
                <a:latin typeface="-apple-system"/>
              </a:rPr>
              <a:t>。</a:t>
            </a:r>
          </a:p>
        </p:txBody>
      </p:sp>
    </p:spTree>
    <p:extLst>
      <p:ext uri="{BB962C8B-B14F-4D97-AF65-F5344CB8AC3E}">
        <p14:creationId xmlns:p14="http://schemas.microsoft.com/office/powerpoint/2010/main" val="29647903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null,&quot;Name&quot;:&quot;适中&quot;,&quot;HeaderHeight&quot;:10.0,&quot;FooterHeight&quot;:5.0,&quot;SideMargin&quot;:5.0,&quot;TopMargin&quot;:0.0,&quot;BottomMargin&quot;:0.0,&quot;IntervalMargin&quot;:1.5,&quot;SettingType&quot;:&quot;System&quot;}"/>
  <p:tag name="COMMONDATA" val="eyJoZGlkIjoiMDAxZTY4N2RmZTI3Mzc2NmM1MzNkZjQzN2YyMjZlNTQ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Theme">
  <a:themeElements>
    <a:clrScheme name="00武汉大学">
      <a:dk1>
        <a:srgbClr val="000000"/>
      </a:dk1>
      <a:lt1>
        <a:srgbClr val="FFFFFF"/>
      </a:lt1>
      <a:dk2>
        <a:srgbClr val="000000"/>
      </a:dk2>
      <a:lt2>
        <a:srgbClr val="FFFFFF"/>
      </a:lt2>
      <a:accent1>
        <a:srgbClr val="003F88"/>
      </a:accent1>
      <a:accent2>
        <a:srgbClr val="D0B296"/>
      </a:accent2>
      <a:accent3>
        <a:srgbClr val="003F88"/>
      </a:accent3>
      <a:accent4>
        <a:srgbClr val="D0B296"/>
      </a:accent4>
      <a:accent5>
        <a:srgbClr val="003F88"/>
      </a:accent5>
      <a:accent6>
        <a:srgbClr val="D0B296"/>
      </a:accent6>
      <a:hlink>
        <a:srgbClr val="DF213B"/>
      </a:hlink>
      <a:folHlink>
        <a:srgbClr val="954F72"/>
      </a:folHlink>
    </a:clrScheme>
    <a:fontScheme name="自定义 8">
      <a:majorFont>
        <a:latin typeface="微软雅黑"/>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1374</TotalTime>
  <Words>3125</Words>
  <Application>Microsoft Office PowerPoint</Application>
  <PresentationFormat>宽屏</PresentationFormat>
  <Paragraphs>162</Paragraphs>
  <Slides>12</Slides>
  <Notes>10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12</vt:i4>
      </vt:variant>
    </vt:vector>
  </HeadingPairs>
  <TitlesOfParts>
    <vt:vector size="17" baseType="lpstr">
      <vt:lpstr>-apple-system</vt:lpstr>
      <vt:lpstr>黑体</vt:lpstr>
      <vt:lpstr>微软雅黑</vt:lpstr>
      <vt:lpstr>Arial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智宇</dc:creator>
  <cp:lastModifiedBy>叶 李双</cp:lastModifiedBy>
  <cp:revision>196</cp:revision>
  <dcterms:created xsi:type="dcterms:W3CDTF">2019-11-26T03:41:00Z</dcterms:created>
  <dcterms:modified xsi:type="dcterms:W3CDTF">2024-11-29T08:01:10Z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87CE176AC9CD457BA26D5ABFB6446BFE_12</vt:lpwstr>
  </property>
  <property fmtid="{D5CDD505-2E9C-101B-9397-08002B2CF9AE}" pid="3" name="KSOProductBuildVer">
    <vt:lpwstr>2052-12.1.0.15712</vt:lpwstr>
  </property>
</Properties>
</file>