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582" r:id="rId6"/>
    <p:sldId id="698" r:id="rId7"/>
    <p:sldId id="462" r:id="rId8"/>
    <p:sldId id="704" r:id="rId9"/>
    <p:sldId id="460" r:id="rId10"/>
    <p:sldId id="699" r:id="rId11"/>
    <p:sldId id="458" r:id="rId12"/>
    <p:sldId id="702" r:id="rId13"/>
    <p:sldId id="456" r:id="rId14"/>
    <p:sldId id="532" r:id="rId15"/>
    <p:sldId id="453" r:id="rId16"/>
    <p:sldId id="645" r:id="rId17"/>
    <p:sldId id="646" r:id="rId18"/>
    <p:sldId id="706" r:id="rId19"/>
    <p:sldId id="707" r:id="rId20"/>
    <p:sldId id="467" r:id="rId21"/>
  </p:sldIdLst>
  <p:sldSz cx="9144000" cy="5143500"/>
  <p:notesSz cx="6858000" cy="9144000"/>
  <p:embeddedFontLst>
    <p:embeddedFont>
      <p:font typeface="Epilogue"/>
      <p:regular r:id="rId25"/>
    </p:embeddedFont>
    <p:embeddedFont>
      <p:font typeface="Bebas Neue" panose="020B0606020202050201"/>
      <p:regular r:id="rId26"/>
    </p:embeddedFont>
    <p:embeddedFont>
      <p:font typeface="Roboto Mono" panose="00000009000000000000"/>
      <p:regular r:id="rId27"/>
    </p:embeddedFont>
    <p:embeddedFont>
      <p:font typeface="PT Sans" panose="020B0503020203020204"/>
      <p:regular r:id="rId28"/>
    </p:embeddedFont>
    <p:embeddedFont>
      <p:font typeface="Calibri" panose="020F0502020204030204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2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2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2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2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2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2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2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2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2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2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2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2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2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2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2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2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4dda1946d_6_2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4dda1946d_6_2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4050" y="208325"/>
            <a:ext cx="5656000" cy="5176150"/>
            <a:chOff x="-184050" y="208325"/>
            <a:chExt cx="5656000" cy="5176150"/>
          </a:xfrm>
        </p:grpSpPr>
        <p:sp>
          <p:nvSpPr>
            <p:cNvPr id="10" name="Google Shape;10;p2"/>
            <p:cNvSpPr/>
            <p:nvPr/>
          </p:nvSpPr>
          <p:spPr>
            <a:xfrm>
              <a:off x="4948400" y="208325"/>
              <a:ext cx="483600" cy="483600"/>
            </a:xfrm>
            <a:prstGeom prst="ellipse">
              <a:avLst/>
            </a:prstGeom>
            <a:solidFill>
              <a:srgbClr val="FA4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84050" y="2439175"/>
              <a:ext cx="483600" cy="483600"/>
            </a:xfrm>
            <a:prstGeom prst="ellipse">
              <a:avLst/>
            </a:prstGeom>
            <a:solidFill>
              <a:srgbClr val="EEA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8350" y="4900875"/>
              <a:ext cx="483600" cy="483600"/>
            </a:xfrm>
            <a:prstGeom prst="ellipse">
              <a:avLst/>
            </a:prstGeom>
            <a:solidFill>
              <a:srgbClr val="FA4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713225" y="738375"/>
            <a:ext cx="5892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ubTitle" idx="1"/>
          </p:nvPr>
        </p:nvSpPr>
        <p:spPr>
          <a:xfrm>
            <a:off x="824425" y="4164275"/>
            <a:ext cx="5329500" cy="434400"/>
          </a:xfrm>
          <a:prstGeom prst="rect">
            <a:avLst/>
          </a:prstGeom>
          <a:solidFill>
            <a:srgbClr val="EEAECE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1"/>
          <p:cNvGrpSpPr/>
          <p:nvPr/>
        </p:nvGrpSpPr>
        <p:grpSpPr>
          <a:xfrm>
            <a:off x="3649050" y="183350"/>
            <a:ext cx="5682400" cy="1989150"/>
            <a:chOff x="3649050" y="183350"/>
            <a:chExt cx="5682400" cy="1989150"/>
          </a:xfrm>
        </p:grpSpPr>
        <p:sp>
          <p:nvSpPr>
            <p:cNvPr id="96" name="Google Shape;96;p11"/>
            <p:cNvSpPr/>
            <p:nvPr/>
          </p:nvSpPr>
          <p:spPr>
            <a:xfrm>
              <a:off x="3649050" y="18335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8847850" y="168890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" name="Google Shape;98;p11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99" name="Google Shape;99;p11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11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1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" name="Google Shape;102;p11"/>
          <p:cNvSpPr txBox="1"/>
          <p:nvPr>
            <p:ph type="title" hasCustomPrompt="1"/>
          </p:nvPr>
        </p:nvSpPr>
        <p:spPr>
          <a:xfrm>
            <a:off x="713225" y="2787268"/>
            <a:ext cx="5725500" cy="12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7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/>
          <p:nvPr>
            <p:ph type="subTitle" idx="1"/>
          </p:nvPr>
        </p:nvSpPr>
        <p:spPr>
          <a:xfrm>
            <a:off x="824434" y="4171636"/>
            <a:ext cx="5289300" cy="42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 flipH="1">
            <a:off x="1630188" y="133150"/>
            <a:ext cx="7454088" cy="5193150"/>
            <a:chOff x="2512588" y="133150"/>
            <a:chExt cx="7454088" cy="5193150"/>
          </a:xfrm>
        </p:grpSpPr>
        <p:sp>
          <p:nvSpPr>
            <p:cNvPr id="107" name="Google Shape;107;p13"/>
            <p:cNvSpPr/>
            <p:nvPr/>
          </p:nvSpPr>
          <p:spPr>
            <a:xfrm>
              <a:off x="9483075" y="484270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512588" y="13315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10" name="Google Shape;110;p13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3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16" name="Google Shape;116;p14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type="subTitle" idx="1"/>
          </p:nvPr>
        </p:nvSpPr>
        <p:spPr>
          <a:xfrm>
            <a:off x="720000" y="2269369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type="subTitle" idx="2"/>
          </p:nvPr>
        </p:nvSpPr>
        <p:spPr>
          <a:xfrm>
            <a:off x="4028876" y="2269368"/>
            <a:ext cx="27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type="subTitle" idx="3"/>
          </p:nvPr>
        </p:nvSpPr>
        <p:spPr>
          <a:xfrm>
            <a:off x="720000" y="4007575"/>
            <a:ext cx="269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type="subTitle" idx="4"/>
          </p:nvPr>
        </p:nvSpPr>
        <p:spPr>
          <a:xfrm>
            <a:off x="4028876" y="4007573"/>
            <a:ext cx="2724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type="title" idx="5" hasCustomPrompt="1"/>
          </p:nvPr>
        </p:nvSpPr>
        <p:spPr>
          <a:xfrm>
            <a:off x="720000" y="1332650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4"/>
          <p:cNvSpPr txBox="1"/>
          <p:nvPr>
            <p:ph type="title" idx="6" hasCustomPrompt="1"/>
          </p:nvPr>
        </p:nvSpPr>
        <p:spPr>
          <a:xfrm>
            <a:off x="720000" y="3070875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4"/>
          <p:cNvSpPr txBox="1"/>
          <p:nvPr>
            <p:ph type="title" idx="7" hasCustomPrompt="1"/>
          </p:nvPr>
        </p:nvSpPr>
        <p:spPr>
          <a:xfrm>
            <a:off x="4028875" y="1332650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4"/>
          <p:cNvSpPr txBox="1"/>
          <p:nvPr>
            <p:ph type="title" idx="8" hasCustomPrompt="1"/>
          </p:nvPr>
        </p:nvSpPr>
        <p:spPr>
          <a:xfrm>
            <a:off x="4028875" y="3070875"/>
            <a:ext cx="1009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4"/>
          <p:cNvSpPr txBox="1"/>
          <p:nvPr>
            <p:ph type="subTitle" idx="9"/>
          </p:nvPr>
        </p:nvSpPr>
        <p:spPr>
          <a:xfrm>
            <a:off x="720000" y="1856175"/>
            <a:ext cx="26994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29" name="Google Shape;129;p14"/>
          <p:cNvSpPr txBox="1"/>
          <p:nvPr>
            <p:ph type="subTitle" idx="13"/>
          </p:nvPr>
        </p:nvSpPr>
        <p:spPr>
          <a:xfrm>
            <a:off x="4028875" y="1856175"/>
            <a:ext cx="27249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0" name="Google Shape;130;p14"/>
          <p:cNvSpPr txBox="1"/>
          <p:nvPr>
            <p:ph type="subTitle" idx="14"/>
          </p:nvPr>
        </p:nvSpPr>
        <p:spPr>
          <a:xfrm>
            <a:off x="720000" y="3594377"/>
            <a:ext cx="26994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1" name="Google Shape;131;p14"/>
          <p:cNvSpPr txBox="1"/>
          <p:nvPr>
            <p:ph type="subTitle" idx="15"/>
          </p:nvPr>
        </p:nvSpPr>
        <p:spPr>
          <a:xfrm>
            <a:off x="4028875" y="3594376"/>
            <a:ext cx="2724900" cy="4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 panose="020B0606020202050201"/>
              <a:buNone/>
              <a:defRPr sz="20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32" name="Google Shape;132;p14"/>
          <p:cNvSpPr/>
          <p:nvPr/>
        </p:nvSpPr>
        <p:spPr>
          <a:xfrm>
            <a:off x="-182300" y="3007975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5"/>
          <p:cNvGrpSpPr/>
          <p:nvPr/>
        </p:nvGrpSpPr>
        <p:grpSpPr>
          <a:xfrm>
            <a:off x="1484050" y="0"/>
            <a:ext cx="5382600" cy="4845800"/>
            <a:chOff x="1484050" y="0"/>
            <a:chExt cx="5382600" cy="4845800"/>
          </a:xfrm>
        </p:grpSpPr>
        <p:sp>
          <p:nvSpPr>
            <p:cNvPr id="135" name="Google Shape;135;p15"/>
            <p:cNvSpPr/>
            <p:nvPr/>
          </p:nvSpPr>
          <p:spPr>
            <a:xfrm>
              <a:off x="6383050" y="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484050" y="436220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38" name="Google Shape;138;p15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15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5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" name="Google Shape;141;p15"/>
          <p:cNvSpPr txBox="1"/>
          <p:nvPr>
            <p:ph type="title"/>
          </p:nvPr>
        </p:nvSpPr>
        <p:spPr>
          <a:xfrm>
            <a:off x="2315025" y="3236800"/>
            <a:ext cx="61155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" name="Google Shape;142;p15"/>
          <p:cNvSpPr txBox="1"/>
          <p:nvPr>
            <p:ph type="subTitle" idx="1"/>
          </p:nvPr>
        </p:nvSpPr>
        <p:spPr>
          <a:xfrm>
            <a:off x="2315500" y="1130700"/>
            <a:ext cx="6115500" cy="19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471425" y="40510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5" name="Google Shape;145;p16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46" name="Google Shape;146;p16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6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6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9" name="Google Shape;149;p16"/>
          <p:cNvSpPr txBox="1"/>
          <p:nvPr>
            <p:ph type="title"/>
          </p:nvPr>
        </p:nvSpPr>
        <p:spPr>
          <a:xfrm>
            <a:off x="960675" y="1227175"/>
            <a:ext cx="38556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type="subTitle" idx="1"/>
          </p:nvPr>
        </p:nvSpPr>
        <p:spPr>
          <a:xfrm>
            <a:off x="960675" y="2859150"/>
            <a:ext cx="3855600" cy="1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>
            <p:ph type="pic" idx="2"/>
          </p:nvPr>
        </p:nvSpPr>
        <p:spPr>
          <a:xfrm>
            <a:off x="5464675" y="938550"/>
            <a:ext cx="2966100" cy="326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7"/>
          <p:cNvGrpSpPr/>
          <p:nvPr/>
        </p:nvGrpSpPr>
        <p:grpSpPr>
          <a:xfrm>
            <a:off x="117075" y="2295788"/>
            <a:ext cx="8638225" cy="2475825"/>
            <a:chOff x="117075" y="2295788"/>
            <a:chExt cx="8638225" cy="2475825"/>
          </a:xfrm>
        </p:grpSpPr>
        <p:sp>
          <p:nvSpPr>
            <p:cNvPr id="154" name="Google Shape;154;p17"/>
            <p:cNvSpPr/>
            <p:nvPr/>
          </p:nvSpPr>
          <p:spPr>
            <a:xfrm>
              <a:off x="117075" y="2295788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271700" y="4288013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57" name="Google Shape;157;p17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7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7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" name="Google Shape;160;p17"/>
          <p:cNvSpPr txBox="1"/>
          <p:nvPr>
            <p:ph type="title"/>
          </p:nvPr>
        </p:nvSpPr>
        <p:spPr>
          <a:xfrm>
            <a:off x="713225" y="539500"/>
            <a:ext cx="509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type="subTitle" idx="1"/>
          </p:nvPr>
        </p:nvSpPr>
        <p:spPr>
          <a:xfrm>
            <a:off x="713225" y="1264600"/>
            <a:ext cx="43074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8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64" name="Google Shape;164;p18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8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8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7" name="Google Shape;167;p18"/>
          <p:cNvSpPr txBox="1"/>
          <p:nvPr>
            <p:ph type="title"/>
          </p:nvPr>
        </p:nvSpPr>
        <p:spPr>
          <a:xfrm>
            <a:off x="713225" y="955802"/>
            <a:ext cx="4245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type="subTitle" idx="1"/>
          </p:nvPr>
        </p:nvSpPr>
        <p:spPr>
          <a:xfrm>
            <a:off x="713225" y="1644298"/>
            <a:ext cx="4245900" cy="26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69" name="Google Shape;169;p18"/>
          <p:cNvSpPr/>
          <p:nvPr/>
        </p:nvSpPr>
        <p:spPr>
          <a:xfrm>
            <a:off x="8548225" y="3875088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9"/>
          <p:cNvGrpSpPr/>
          <p:nvPr/>
        </p:nvGrpSpPr>
        <p:grpSpPr>
          <a:xfrm>
            <a:off x="471425" y="2455663"/>
            <a:ext cx="4604150" cy="2500250"/>
            <a:chOff x="471425" y="2455663"/>
            <a:chExt cx="4604150" cy="2500250"/>
          </a:xfrm>
        </p:grpSpPr>
        <p:sp>
          <p:nvSpPr>
            <p:cNvPr id="172" name="Google Shape;172;p19"/>
            <p:cNvSpPr/>
            <p:nvPr/>
          </p:nvSpPr>
          <p:spPr>
            <a:xfrm>
              <a:off x="471425" y="2455663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4591975" y="4472313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75" name="Google Shape;175;p19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19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19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8" name="Google Shape;178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type="subTitle" idx="1"/>
          </p:nvPr>
        </p:nvSpPr>
        <p:spPr>
          <a:xfrm>
            <a:off x="5188638" y="3595316"/>
            <a:ext cx="24549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type="subTitle" idx="2"/>
          </p:nvPr>
        </p:nvSpPr>
        <p:spPr>
          <a:xfrm>
            <a:off x="1500462" y="3595315"/>
            <a:ext cx="2454900" cy="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type="subTitle" idx="3"/>
          </p:nvPr>
        </p:nvSpPr>
        <p:spPr>
          <a:xfrm>
            <a:off x="5188637" y="3184015"/>
            <a:ext cx="24549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type="subTitle" idx="4"/>
          </p:nvPr>
        </p:nvSpPr>
        <p:spPr>
          <a:xfrm>
            <a:off x="1500462" y="3184015"/>
            <a:ext cx="24549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0"/>
          <p:cNvGrpSpPr/>
          <p:nvPr/>
        </p:nvGrpSpPr>
        <p:grpSpPr>
          <a:xfrm>
            <a:off x="-259891" y="-81725"/>
            <a:ext cx="7310125" cy="4927525"/>
            <a:chOff x="-259891" y="-81725"/>
            <a:chExt cx="7310125" cy="4927525"/>
          </a:xfrm>
        </p:grpSpPr>
        <p:sp>
          <p:nvSpPr>
            <p:cNvPr id="185" name="Google Shape;185;p20"/>
            <p:cNvSpPr/>
            <p:nvPr/>
          </p:nvSpPr>
          <p:spPr>
            <a:xfrm>
              <a:off x="-259891" y="319365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4224109" y="436220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6566634" y="-8172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8" name="Google Shape;188;p20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189" name="Google Shape;189;p20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20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20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type="subTitle" idx="1"/>
          </p:nvPr>
        </p:nvSpPr>
        <p:spPr>
          <a:xfrm>
            <a:off x="716946" y="2487801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type="subTitle" idx="2"/>
          </p:nvPr>
        </p:nvSpPr>
        <p:spPr>
          <a:xfrm>
            <a:off x="3403887" y="2487801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type="subTitle" idx="3"/>
          </p:nvPr>
        </p:nvSpPr>
        <p:spPr>
          <a:xfrm>
            <a:off x="6090829" y="2487801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type="subTitle" idx="4"/>
          </p:nvPr>
        </p:nvSpPr>
        <p:spPr>
          <a:xfrm>
            <a:off x="716958" y="2066325"/>
            <a:ext cx="23055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type="subTitle" idx="5"/>
          </p:nvPr>
        </p:nvSpPr>
        <p:spPr>
          <a:xfrm>
            <a:off x="3403900" y="2066325"/>
            <a:ext cx="23055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type="subTitle" idx="6"/>
          </p:nvPr>
        </p:nvSpPr>
        <p:spPr>
          <a:xfrm>
            <a:off x="6090841" y="2066325"/>
            <a:ext cx="23055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3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24;p3"/>
          <p:cNvSpPr txBox="1"/>
          <p:nvPr>
            <p:ph type="title"/>
          </p:nvPr>
        </p:nvSpPr>
        <p:spPr>
          <a:xfrm flipH="1">
            <a:off x="2599350" y="3057750"/>
            <a:ext cx="5831400" cy="10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type="title" idx="2" hasCustomPrompt="1"/>
          </p:nvPr>
        </p:nvSpPr>
        <p:spPr>
          <a:xfrm>
            <a:off x="713225" y="539500"/>
            <a:ext cx="1669800" cy="122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type="subTitle" idx="1"/>
          </p:nvPr>
        </p:nvSpPr>
        <p:spPr>
          <a:xfrm flipH="1">
            <a:off x="2599350" y="4170100"/>
            <a:ext cx="5703600" cy="433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 panose="00000009000000000000"/>
              <a:buNone/>
              <a:defRPr sz="15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1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201" name="Google Shape;201;p21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21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21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4" name="Google Shape;204;p21"/>
          <p:cNvSpPr txBox="1"/>
          <p:nvPr>
            <p:ph type="title"/>
          </p:nvPr>
        </p:nvSpPr>
        <p:spPr>
          <a:xfrm>
            <a:off x="720000" y="539500"/>
            <a:ext cx="34269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type="subTitle" idx="1"/>
          </p:nvPr>
        </p:nvSpPr>
        <p:spPr>
          <a:xfrm>
            <a:off x="4404750" y="741300"/>
            <a:ext cx="40230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type="subTitle" idx="2"/>
          </p:nvPr>
        </p:nvSpPr>
        <p:spPr>
          <a:xfrm>
            <a:off x="4404750" y="2050244"/>
            <a:ext cx="40230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type="subTitle" idx="3"/>
          </p:nvPr>
        </p:nvSpPr>
        <p:spPr>
          <a:xfrm>
            <a:off x="4404750" y="3359150"/>
            <a:ext cx="40230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type="subTitle" idx="4"/>
          </p:nvPr>
        </p:nvSpPr>
        <p:spPr>
          <a:xfrm>
            <a:off x="4404750" y="1352275"/>
            <a:ext cx="4023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9" name="Google Shape;209;p21"/>
          <p:cNvSpPr txBox="1"/>
          <p:nvPr>
            <p:ph type="subTitle" idx="5"/>
          </p:nvPr>
        </p:nvSpPr>
        <p:spPr>
          <a:xfrm>
            <a:off x="4404750" y="2661238"/>
            <a:ext cx="4023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0" name="Google Shape;210;p21"/>
          <p:cNvSpPr txBox="1"/>
          <p:nvPr>
            <p:ph type="subTitle" idx="6"/>
          </p:nvPr>
        </p:nvSpPr>
        <p:spPr>
          <a:xfrm>
            <a:off x="4404750" y="3970200"/>
            <a:ext cx="40230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2"/>
          <p:cNvGrpSpPr/>
          <p:nvPr/>
        </p:nvGrpSpPr>
        <p:grpSpPr>
          <a:xfrm>
            <a:off x="268634" y="121925"/>
            <a:ext cx="8727750" cy="3766425"/>
            <a:chOff x="268634" y="121925"/>
            <a:chExt cx="8727750" cy="3766425"/>
          </a:xfrm>
        </p:grpSpPr>
        <p:sp>
          <p:nvSpPr>
            <p:cNvPr id="213" name="Google Shape;213;p22"/>
            <p:cNvSpPr/>
            <p:nvPr/>
          </p:nvSpPr>
          <p:spPr>
            <a:xfrm>
              <a:off x="268634" y="3404750"/>
              <a:ext cx="483600" cy="4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8512784" y="12192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" name="Google Shape;215;p22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216" name="Google Shape;216;p22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22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22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" name="Google Shape;219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type="subTitle" idx="1"/>
          </p:nvPr>
        </p:nvSpPr>
        <p:spPr>
          <a:xfrm>
            <a:off x="1736236" y="2200296"/>
            <a:ext cx="2372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type="subTitle" idx="2"/>
          </p:nvPr>
        </p:nvSpPr>
        <p:spPr>
          <a:xfrm>
            <a:off x="5035364" y="2200296"/>
            <a:ext cx="2372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type="subTitle" idx="3"/>
          </p:nvPr>
        </p:nvSpPr>
        <p:spPr>
          <a:xfrm>
            <a:off x="1736236" y="3477028"/>
            <a:ext cx="2372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type="subTitle" idx="4"/>
          </p:nvPr>
        </p:nvSpPr>
        <p:spPr>
          <a:xfrm>
            <a:off x="5035364" y="3477028"/>
            <a:ext cx="2372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type="subTitle" idx="5"/>
          </p:nvPr>
        </p:nvSpPr>
        <p:spPr>
          <a:xfrm>
            <a:off x="1736236" y="1786125"/>
            <a:ext cx="23724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type="subTitle" idx="6"/>
          </p:nvPr>
        </p:nvSpPr>
        <p:spPr>
          <a:xfrm>
            <a:off x="5035361" y="1786125"/>
            <a:ext cx="23724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type="subTitle" idx="7"/>
          </p:nvPr>
        </p:nvSpPr>
        <p:spPr>
          <a:xfrm>
            <a:off x="1736236" y="3062846"/>
            <a:ext cx="23724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type="subTitle" idx="8"/>
          </p:nvPr>
        </p:nvSpPr>
        <p:spPr>
          <a:xfrm>
            <a:off x="5035361" y="3062846"/>
            <a:ext cx="23724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3"/>
          <p:cNvGrpSpPr/>
          <p:nvPr/>
        </p:nvGrpSpPr>
        <p:grpSpPr>
          <a:xfrm>
            <a:off x="-212041" y="-257725"/>
            <a:ext cx="8884625" cy="5111625"/>
            <a:chOff x="-212041" y="-257725"/>
            <a:chExt cx="8884625" cy="5111625"/>
          </a:xfrm>
        </p:grpSpPr>
        <p:sp>
          <p:nvSpPr>
            <p:cNvPr id="230" name="Google Shape;230;p23"/>
            <p:cNvSpPr/>
            <p:nvPr/>
          </p:nvSpPr>
          <p:spPr>
            <a:xfrm>
              <a:off x="5770034" y="4370300"/>
              <a:ext cx="483600" cy="4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-212041" y="327575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8188984" y="84010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290709" y="-25772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4" name="Google Shape;234;p23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235" name="Google Shape;235;p23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23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3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type="subTitle" idx="1"/>
          </p:nvPr>
        </p:nvSpPr>
        <p:spPr>
          <a:xfrm>
            <a:off x="889963" y="2193175"/>
            <a:ext cx="210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type="subTitle" idx="2"/>
          </p:nvPr>
        </p:nvSpPr>
        <p:spPr>
          <a:xfrm>
            <a:off x="3517817" y="2193175"/>
            <a:ext cx="210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type="subTitle" idx="3"/>
          </p:nvPr>
        </p:nvSpPr>
        <p:spPr>
          <a:xfrm>
            <a:off x="889963" y="3474175"/>
            <a:ext cx="210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2" name="Google Shape;242;p23"/>
          <p:cNvSpPr txBox="1"/>
          <p:nvPr>
            <p:ph type="subTitle" idx="4"/>
          </p:nvPr>
        </p:nvSpPr>
        <p:spPr>
          <a:xfrm>
            <a:off x="3518852" y="3474175"/>
            <a:ext cx="210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3" name="Google Shape;243;p23"/>
          <p:cNvSpPr txBox="1"/>
          <p:nvPr>
            <p:ph type="subTitle" idx="5"/>
          </p:nvPr>
        </p:nvSpPr>
        <p:spPr>
          <a:xfrm>
            <a:off x="6145671" y="2193175"/>
            <a:ext cx="210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type="subTitle" idx="6"/>
          </p:nvPr>
        </p:nvSpPr>
        <p:spPr>
          <a:xfrm>
            <a:off x="6145671" y="3474175"/>
            <a:ext cx="210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type="subTitle" idx="7"/>
          </p:nvPr>
        </p:nvSpPr>
        <p:spPr>
          <a:xfrm>
            <a:off x="889963" y="1781750"/>
            <a:ext cx="2106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type="subTitle" idx="8"/>
          </p:nvPr>
        </p:nvSpPr>
        <p:spPr>
          <a:xfrm>
            <a:off x="3518848" y="1781750"/>
            <a:ext cx="2106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47" name="Google Shape;247;p23"/>
          <p:cNvSpPr txBox="1"/>
          <p:nvPr>
            <p:ph type="subTitle" idx="9"/>
          </p:nvPr>
        </p:nvSpPr>
        <p:spPr>
          <a:xfrm>
            <a:off x="889963" y="3062450"/>
            <a:ext cx="2106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48" name="Google Shape;248;p23"/>
          <p:cNvSpPr txBox="1"/>
          <p:nvPr>
            <p:ph type="subTitle" idx="13"/>
          </p:nvPr>
        </p:nvSpPr>
        <p:spPr>
          <a:xfrm>
            <a:off x="3518849" y="3062450"/>
            <a:ext cx="2106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type="subTitle" idx="14"/>
          </p:nvPr>
        </p:nvSpPr>
        <p:spPr>
          <a:xfrm>
            <a:off x="6145663" y="1781750"/>
            <a:ext cx="2106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50" name="Google Shape;250;p23"/>
          <p:cNvSpPr txBox="1"/>
          <p:nvPr>
            <p:ph type="subTitle" idx="15"/>
          </p:nvPr>
        </p:nvSpPr>
        <p:spPr>
          <a:xfrm>
            <a:off x="6145665" y="3062450"/>
            <a:ext cx="21063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18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 panose="020B0606020202050201"/>
              <a:buNone/>
              <a:defRPr sz="25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24"/>
          <p:cNvGrpSpPr/>
          <p:nvPr/>
        </p:nvGrpSpPr>
        <p:grpSpPr>
          <a:xfrm>
            <a:off x="-135125" y="1273475"/>
            <a:ext cx="8807700" cy="2682700"/>
            <a:chOff x="-135125" y="1273475"/>
            <a:chExt cx="8807700" cy="2682700"/>
          </a:xfrm>
        </p:grpSpPr>
        <p:sp>
          <p:nvSpPr>
            <p:cNvPr id="253" name="Google Shape;253;p24"/>
            <p:cNvSpPr/>
            <p:nvPr/>
          </p:nvSpPr>
          <p:spPr>
            <a:xfrm>
              <a:off x="8188975" y="127347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-135125" y="347257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5" name="Google Shape;255;p24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256" name="Google Shape;256;p24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24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24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24"/>
          <p:cNvSpPr txBox="1"/>
          <p:nvPr>
            <p:ph type="title" hasCustomPrompt="1"/>
          </p:nvPr>
        </p:nvSpPr>
        <p:spPr>
          <a:xfrm>
            <a:off x="1120575" y="539488"/>
            <a:ext cx="3921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/>
          <p:nvPr>
            <p:ph type="subTitle" idx="1"/>
          </p:nvPr>
        </p:nvSpPr>
        <p:spPr>
          <a:xfrm>
            <a:off x="713224" y="1308425"/>
            <a:ext cx="4329000" cy="413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61" name="Google Shape;261;p24"/>
          <p:cNvSpPr txBox="1"/>
          <p:nvPr>
            <p:ph type="title" idx="2" hasCustomPrompt="1"/>
          </p:nvPr>
        </p:nvSpPr>
        <p:spPr>
          <a:xfrm>
            <a:off x="1120575" y="1878748"/>
            <a:ext cx="3921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24"/>
          <p:cNvSpPr txBox="1"/>
          <p:nvPr>
            <p:ph type="subTitle" idx="3"/>
          </p:nvPr>
        </p:nvSpPr>
        <p:spPr>
          <a:xfrm>
            <a:off x="713224" y="2646244"/>
            <a:ext cx="4329000" cy="413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63" name="Google Shape;263;p24"/>
          <p:cNvSpPr txBox="1"/>
          <p:nvPr>
            <p:ph type="title" idx="4" hasCustomPrompt="1"/>
          </p:nvPr>
        </p:nvSpPr>
        <p:spPr>
          <a:xfrm>
            <a:off x="1120575" y="3218009"/>
            <a:ext cx="3921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4"/>
          <p:cNvSpPr txBox="1"/>
          <p:nvPr>
            <p:ph type="subTitle" idx="5"/>
          </p:nvPr>
        </p:nvSpPr>
        <p:spPr>
          <a:xfrm>
            <a:off x="713224" y="3986902"/>
            <a:ext cx="4329000" cy="413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5"/>
          <p:cNvGrpSpPr/>
          <p:nvPr/>
        </p:nvGrpSpPr>
        <p:grpSpPr>
          <a:xfrm>
            <a:off x="-146425" y="-76275"/>
            <a:ext cx="9450050" cy="4511050"/>
            <a:chOff x="-146425" y="-76275"/>
            <a:chExt cx="9450050" cy="4511050"/>
          </a:xfrm>
        </p:grpSpPr>
        <p:sp>
          <p:nvSpPr>
            <p:cNvPr id="267" name="Google Shape;267;p25"/>
            <p:cNvSpPr/>
            <p:nvPr/>
          </p:nvSpPr>
          <p:spPr>
            <a:xfrm>
              <a:off x="-146425" y="171960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8820025" y="395117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7083050" y="-7627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0" name="Google Shape;270;p25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271" name="Google Shape;271;p25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25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25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4" name="Google Shape;274;p25"/>
          <p:cNvSpPr txBox="1"/>
          <p:nvPr>
            <p:ph type="title" hasCustomPrompt="1"/>
          </p:nvPr>
        </p:nvSpPr>
        <p:spPr>
          <a:xfrm>
            <a:off x="719950" y="2462165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25"/>
          <p:cNvSpPr txBox="1"/>
          <p:nvPr>
            <p:ph type="subTitle" idx="1"/>
          </p:nvPr>
        </p:nvSpPr>
        <p:spPr>
          <a:xfrm>
            <a:off x="719950" y="3364950"/>
            <a:ext cx="23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76" name="Google Shape;276;p25"/>
          <p:cNvSpPr txBox="1"/>
          <p:nvPr>
            <p:ph type="subTitle" idx="2"/>
          </p:nvPr>
        </p:nvSpPr>
        <p:spPr>
          <a:xfrm>
            <a:off x="719950" y="2939025"/>
            <a:ext cx="2304000" cy="4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77" name="Google Shape;277;p25"/>
          <p:cNvSpPr txBox="1"/>
          <p:nvPr>
            <p:ph type="title" idx="3" hasCustomPrompt="1"/>
          </p:nvPr>
        </p:nvSpPr>
        <p:spPr>
          <a:xfrm>
            <a:off x="3419975" y="2462165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25"/>
          <p:cNvSpPr txBox="1"/>
          <p:nvPr>
            <p:ph type="subTitle" idx="4"/>
          </p:nvPr>
        </p:nvSpPr>
        <p:spPr>
          <a:xfrm>
            <a:off x="3419974" y="3364950"/>
            <a:ext cx="23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79" name="Google Shape;279;p25"/>
          <p:cNvSpPr txBox="1"/>
          <p:nvPr>
            <p:ph type="subTitle" idx="5"/>
          </p:nvPr>
        </p:nvSpPr>
        <p:spPr>
          <a:xfrm>
            <a:off x="3419975" y="2939025"/>
            <a:ext cx="2304000" cy="4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80" name="Google Shape;280;p25"/>
          <p:cNvSpPr txBox="1"/>
          <p:nvPr>
            <p:ph type="title" idx="6" hasCustomPrompt="1"/>
          </p:nvPr>
        </p:nvSpPr>
        <p:spPr>
          <a:xfrm>
            <a:off x="6120000" y="2462165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25"/>
          <p:cNvSpPr txBox="1"/>
          <p:nvPr>
            <p:ph type="subTitle" idx="7"/>
          </p:nvPr>
        </p:nvSpPr>
        <p:spPr>
          <a:xfrm>
            <a:off x="6119999" y="3364950"/>
            <a:ext cx="2304000" cy="9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 panose="020B0503020203020204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 panose="020B0503020203020204"/>
              <a:buNone/>
              <a:defRPr sz="2100"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282" name="Google Shape;282;p25"/>
          <p:cNvSpPr txBox="1"/>
          <p:nvPr>
            <p:ph type="subTitle" idx="8"/>
          </p:nvPr>
        </p:nvSpPr>
        <p:spPr>
          <a:xfrm>
            <a:off x="6120000" y="2939025"/>
            <a:ext cx="2304000" cy="4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83" name="Google Shape;283;p25"/>
          <p:cNvSpPr txBox="1"/>
          <p:nvPr>
            <p:ph type="title" idx="9"/>
          </p:nvPr>
        </p:nvSpPr>
        <p:spPr>
          <a:xfrm>
            <a:off x="71995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6"/>
          <p:cNvGrpSpPr/>
          <p:nvPr/>
        </p:nvGrpSpPr>
        <p:grpSpPr>
          <a:xfrm>
            <a:off x="-191625" y="815825"/>
            <a:ext cx="7176650" cy="4083975"/>
            <a:chOff x="-191625" y="815825"/>
            <a:chExt cx="7176650" cy="4083975"/>
          </a:xfrm>
        </p:grpSpPr>
        <p:sp>
          <p:nvSpPr>
            <p:cNvPr id="286" name="Google Shape;286;p26"/>
            <p:cNvSpPr/>
            <p:nvPr/>
          </p:nvSpPr>
          <p:spPr>
            <a:xfrm>
              <a:off x="6501425" y="441620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91625" y="81582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8" name="Google Shape;288;p26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289" name="Google Shape;289;p26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26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6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2" name="Google Shape;292;p26"/>
          <p:cNvSpPr txBox="1"/>
          <p:nvPr>
            <p:ph type="title"/>
          </p:nvPr>
        </p:nvSpPr>
        <p:spPr>
          <a:xfrm>
            <a:off x="713225" y="615700"/>
            <a:ext cx="45654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3" name="Google Shape;293;p26"/>
          <p:cNvSpPr txBox="1"/>
          <p:nvPr>
            <p:ph type="subTitle" idx="1"/>
          </p:nvPr>
        </p:nvSpPr>
        <p:spPr>
          <a:xfrm>
            <a:off x="713225" y="1987200"/>
            <a:ext cx="45654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94" name="Google Shape;294;p26"/>
          <p:cNvSpPr txBox="1"/>
          <p:nvPr/>
        </p:nvSpPr>
        <p:spPr>
          <a:xfrm>
            <a:off x="713225" y="3608222"/>
            <a:ext cx="45408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 and includes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</a:t>
            </a:r>
            <a:endParaRPr sz="1200" b="1">
              <a:solidFill>
                <a:schemeClr val="dk1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7"/>
          <p:cNvGrpSpPr/>
          <p:nvPr/>
        </p:nvGrpSpPr>
        <p:grpSpPr>
          <a:xfrm>
            <a:off x="-4350" y="543050"/>
            <a:ext cx="9152700" cy="4303300"/>
            <a:chOff x="-4350" y="300700"/>
            <a:chExt cx="9152700" cy="4303300"/>
          </a:xfrm>
        </p:grpSpPr>
        <p:cxnSp>
          <p:nvCxnSpPr>
            <p:cNvPr id="297" name="Google Shape;297;p27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27"/>
            <p:cNvCxnSpPr/>
            <p:nvPr/>
          </p:nvCxnSpPr>
          <p:spPr>
            <a:xfrm>
              <a:off x="-4350" y="43652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27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0" name="Google Shape;300;p27"/>
          <p:cNvGrpSpPr/>
          <p:nvPr/>
        </p:nvGrpSpPr>
        <p:grpSpPr>
          <a:xfrm>
            <a:off x="153025" y="859013"/>
            <a:ext cx="8878800" cy="3499675"/>
            <a:chOff x="153025" y="859013"/>
            <a:chExt cx="8878800" cy="3499675"/>
          </a:xfrm>
        </p:grpSpPr>
        <p:sp>
          <p:nvSpPr>
            <p:cNvPr id="301" name="Google Shape;301;p27"/>
            <p:cNvSpPr/>
            <p:nvPr/>
          </p:nvSpPr>
          <p:spPr>
            <a:xfrm>
              <a:off x="8548225" y="3875088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53025" y="859013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8"/>
          <p:cNvGrpSpPr/>
          <p:nvPr/>
        </p:nvGrpSpPr>
        <p:grpSpPr>
          <a:xfrm>
            <a:off x="1041700" y="-12"/>
            <a:ext cx="6805225" cy="5173325"/>
            <a:chOff x="1041700" y="-12"/>
            <a:chExt cx="6805225" cy="5173325"/>
          </a:xfrm>
        </p:grpSpPr>
        <p:sp>
          <p:nvSpPr>
            <p:cNvPr id="305" name="Google Shape;305;p28"/>
            <p:cNvSpPr/>
            <p:nvPr/>
          </p:nvSpPr>
          <p:spPr>
            <a:xfrm>
              <a:off x="7363325" y="4689713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041700" y="-12"/>
              <a:ext cx="483600" cy="4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7" name="Google Shape;307;p28"/>
          <p:cNvGrpSpPr/>
          <p:nvPr/>
        </p:nvGrpSpPr>
        <p:grpSpPr>
          <a:xfrm>
            <a:off x="-4350" y="300700"/>
            <a:ext cx="9152700" cy="4545650"/>
            <a:chOff x="-4350" y="300700"/>
            <a:chExt cx="9152700" cy="4545650"/>
          </a:xfrm>
        </p:grpSpPr>
        <p:cxnSp>
          <p:nvCxnSpPr>
            <p:cNvPr id="308" name="Google Shape;308;p28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28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28"/>
            <p:cNvCxnSpPr/>
            <p:nvPr/>
          </p:nvCxnSpPr>
          <p:spPr>
            <a:xfrm>
              <a:off x="-4350" y="484635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28"/>
            <p:cNvCxnSpPr/>
            <p:nvPr/>
          </p:nvCxnSpPr>
          <p:spPr>
            <a:xfrm>
              <a:off x="-4350" y="460755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29" name="Google Shape;29;p4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body" idx="1"/>
          </p:nvPr>
        </p:nvSpPr>
        <p:spPr>
          <a:xfrm>
            <a:off x="720000" y="1215750"/>
            <a:ext cx="6663300" cy="22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 panose="00000009000000000000"/>
              <a:buChar char="●"/>
              <a:defRPr sz="12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 panose="00000009000000000000"/>
              <a:buChar char="○"/>
              <a:defRPr sz="12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 panose="00000009000000000000"/>
              <a:buChar char="■"/>
              <a:defRPr sz="12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 panose="00000009000000000000"/>
              <a:buChar char="●"/>
              <a:defRPr sz="12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 panose="00000009000000000000"/>
              <a:buChar char="○"/>
              <a:defRPr sz="12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 panose="00000009000000000000"/>
              <a:buChar char="■"/>
              <a:defRPr sz="12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 panose="00000009000000000000"/>
              <a:buChar char="●"/>
              <a:defRPr sz="12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 panose="00000009000000000000"/>
              <a:buChar char="○"/>
              <a:defRPr sz="12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 panose="00000009000000000000"/>
              <a:buChar char="■"/>
              <a:defRPr sz="12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-167666" y="3021575"/>
            <a:ext cx="2850225" cy="1984000"/>
            <a:chOff x="-167666" y="3021575"/>
            <a:chExt cx="2850225" cy="1984000"/>
          </a:xfrm>
        </p:grpSpPr>
        <p:sp>
          <p:nvSpPr>
            <p:cNvPr id="36" name="Google Shape;36;p5"/>
            <p:cNvSpPr/>
            <p:nvPr/>
          </p:nvSpPr>
          <p:spPr>
            <a:xfrm>
              <a:off x="-167666" y="302157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2198959" y="4521975"/>
              <a:ext cx="483600" cy="4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" name="Google Shape;38;p5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39" name="Google Shape;39;p5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5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5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39500"/>
            <a:ext cx="7704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type="subTitle" idx="1"/>
          </p:nvPr>
        </p:nvSpPr>
        <p:spPr>
          <a:xfrm>
            <a:off x="5073606" y="2483180"/>
            <a:ext cx="26007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type="subTitle" idx="2"/>
          </p:nvPr>
        </p:nvSpPr>
        <p:spPr>
          <a:xfrm>
            <a:off x="1469694" y="2483180"/>
            <a:ext cx="26007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 panose="00000009000000000000"/>
              <a:buNone/>
              <a:defRPr sz="28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type="subTitle" idx="3"/>
          </p:nvPr>
        </p:nvSpPr>
        <p:spPr>
          <a:xfrm>
            <a:off x="5073595" y="2072020"/>
            <a:ext cx="2600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18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type="subTitle" idx="4"/>
          </p:nvPr>
        </p:nvSpPr>
        <p:spPr>
          <a:xfrm>
            <a:off x="1469694" y="2072020"/>
            <a:ext cx="26007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18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6"/>
          <p:cNvGrpSpPr/>
          <p:nvPr/>
        </p:nvGrpSpPr>
        <p:grpSpPr>
          <a:xfrm>
            <a:off x="2414850" y="-278000"/>
            <a:ext cx="6767163" cy="5514475"/>
            <a:chOff x="2414850" y="-278000"/>
            <a:chExt cx="6767163" cy="5514475"/>
          </a:xfrm>
        </p:grpSpPr>
        <p:sp>
          <p:nvSpPr>
            <p:cNvPr id="49" name="Google Shape;49;p6"/>
            <p:cNvSpPr/>
            <p:nvPr/>
          </p:nvSpPr>
          <p:spPr>
            <a:xfrm>
              <a:off x="3027500" y="475287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8698413" y="208722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414850" y="-278000"/>
              <a:ext cx="483600" cy="4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" name="Google Shape;52;p6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53" name="Google Shape;53;p6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6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6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6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8188975" y="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9" name="Google Shape;59;p7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60" name="Google Shape;60;p7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7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7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16550" y="1269600"/>
            <a:ext cx="44598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type="subTitle" idx="1"/>
          </p:nvPr>
        </p:nvSpPr>
        <p:spPr>
          <a:xfrm>
            <a:off x="720125" y="1969415"/>
            <a:ext cx="44598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30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9pPr>
          </a:lstStyle>
          <a:p/>
        </p:txBody>
      </p:sp>
      <p:sp>
        <p:nvSpPr>
          <p:cNvPr id="65" name="Google Shape;65;p7"/>
          <p:cNvSpPr/>
          <p:nvPr>
            <p:ph type="pic" idx="2"/>
          </p:nvPr>
        </p:nvSpPr>
        <p:spPr>
          <a:xfrm>
            <a:off x="5464675" y="938549"/>
            <a:ext cx="2966100" cy="326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1959125" y="436220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" name="Google Shape;68;p8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" name="Google Shape;72;p8"/>
          <p:cNvSpPr txBox="1"/>
          <p:nvPr>
            <p:ph type="title"/>
          </p:nvPr>
        </p:nvSpPr>
        <p:spPr>
          <a:xfrm>
            <a:off x="713225" y="920504"/>
            <a:ext cx="5173800" cy="20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78150" y="0"/>
            <a:ext cx="6438900" cy="1525325"/>
            <a:chOff x="78150" y="0"/>
            <a:chExt cx="6438900" cy="1525325"/>
          </a:xfrm>
        </p:grpSpPr>
        <p:sp>
          <p:nvSpPr>
            <p:cNvPr id="75" name="Google Shape;75;p9"/>
            <p:cNvSpPr/>
            <p:nvPr/>
          </p:nvSpPr>
          <p:spPr>
            <a:xfrm>
              <a:off x="78150" y="104172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6033450" y="0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78" name="Google Shape;78;p9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9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9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type="subTitle" idx="1"/>
          </p:nvPr>
        </p:nvSpPr>
        <p:spPr>
          <a:xfrm>
            <a:off x="4616773" y="1587400"/>
            <a:ext cx="3621900" cy="2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type="subTitle" idx="2"/>
          </p:nvPr>
        </p:nvSpPr>
        <p:spPr>
          <a:xfrm>
            <a:off x="713450" y="1587400"/>
            <a:ext cx="3621900" cy="2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b="0"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471425" y="2813625"/>
            <a:ext cx="8201150" cy="2001450"/>
            <a:chOff x="471425" y="2813625"/>
            <a:chExt cx="8201150" cy="2001450"/>
          </a:xfrm>
        </p:grpSpPr>
        <p:sp>
          <p:nvSpPr>
            <p:cNvPr id="86" name="Google Shape;86;p10"/>
            <p:cNvSpPr/>
            <p:nvPr/>
          </p:nvSpPr>
          <p:spPr>
            <a:xfrm>
              <a:off x="8188975" y="3085150"/>
              <a:ext cx="483600" cy="4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4601425" y="433147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471425" y="2813625"/>
              <a:ext cx="483600" cy="48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10"/>
          <p:cNvGrpSpPr/>
          <p:nvPr/>
        </p:nvGrpSpPr>
        <p:grpSpPr>
          <a:xfrm>
            <a:off x="-4350" y="300700"/>
            <a:ext cx="9152700" cy="4303300"/>
            <a:chOff x="-4350" y="300700"/>
            <a:chExt cx="9152700" cy="4303300"/>
          </a:xfrm>
        </p:grpSpPr>
        <p:cxnSp>
          <p:nvCxnSpPr>
            <p:cNvPr id="90" name="Google Shape;90;p10"/>
            <p:cNvCxnSpPr/>
            <p:nvPr/>
          </p:nvCxnSpPr>
          <p:spPr>
            <a:xfrm>
              <a:off x="-4350" y="300700"/>
              <a:ext cx="91527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0"/>
            <p:cNvCxnSpPr/>
            <p:nvPr/>
          </p:nvCxnSpPr>
          <p:spPr>
            <a:xfrm>
              <a:off x="-4350" y="5395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10"/>
            <p:cNvCxnSpPr/>
            <p:nvPr/>
          </p:nvCxnSpPr>
          <p:spPr>
            <a:xfrm>
              <a:off x="-4350" y="4604000"/>
              <a:ext cx="9152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" name="Google Shape;93;p10"/>
          <p:cNvSpPr txBox="1"/>
          <p:nvPr>
            <p:ph type="title"/>
          </p:nvPr>
        </p:nvSpPr>
        <p:spPr>
          <a:xfrm>
            <a:off x="713225" y="539500"/>
            <a:ext cx="4012500" cy="1199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 panose="00000009000000000000"/>
              <a:buChar char="●"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 panose="00000009000000000000"/>
              <a:buChar char="○"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 panose="00000009000000000000"/>
              <a:buChar char="■"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 panose="00000009000000000000"/>
              <a:buChar char="●"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 panose="00000009000000000000"/>
              <a:buChar char="○"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 panose="00000009000000000000"/>
              <a:buChar char="■"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 panose="00000009000000000000"/>
              <a:buChar char="●"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 panose="00000009000000000000"/>
              <a:buChar char="○"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Mono" panose="00000009000000000000"/>
              <a:buChar char="■"/>
              <a:defRPr sz="13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/>
          <p:nvPr/>
        </p:nvSpPr>
        <p:spPr>
          <a:xfrm>
            <a:off x="8055225" y="1564575"/>
            <a:ext cx="483600" cy="483600"/>
          </a:xfrm>
          <a:prstGeom prst="ellipse">
            <a:avLst/>
          </a:prstGeom>
          <a:solidFill>
            <a:srgbClr val="EEA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32"/>
          <p:cNvSpPr txBox="1"/>
          <p:nvPr>
            <p:ph type="ctrTitle"/>
          </p:nvPr>
        </p:nvSpPr>
        <p:spPr>
          <a:xfrm>
            <a:off x="683895" y="1376045"/>
            <a:ext cx="8199755" cy="2788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Analyse de l’exp</a:t>
            </a:r>
            <a:r>
              <a:rPr lang="en-US" altLang="fr-FR" sz="2800"/>
              <a:t>ression </a:t>
            </a:r>
            <a:r>
              <a:rPr lang="fr-FR" sz="2800"/>
              <a:t>de la politesse </a:t>
            </a:r>
            <a:br>
              <a:rPr lang="fr-FR" sz="2800"/>
            </a:br>
            <a:r>
              <a:rPr lang="fr-FR" sz="2800"/>
              <a:t>d’un point de vue des pronoms personnels</a:t>
            </a:r>
            <a:br>
              <a:rPr lang="fr-FR" sz="2800"/>
            </a:br>
            <a:endParaRPr lang="fr-FR" sz="2800"/>
          </a:p>
        </p:txBody>
      </p:sp>
      <p:sp>
        <p:nvSpPr>
          <p:cNvPr id="324" name="Google Shape;324;p32"/>
          <p:cNvSpPr txBox="1"/>
          <p:nvPr>
            <p:ph type="subTitle" idx="1"/>
          </p:nvPr>
        </p:nvSpPr>
        <p:spPr>
          <a:xfrm>
            <a:off x="3814640" y="4164275"/>
            <a:ext cx="5329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/>
              <a:t>0</a:t>
            </a:r>
            <a:r>
              <a:rPr lang="en-US" altLang="en-GB"/>
              <a:t>1/2025 </a:t>
            </a:r>
            <a:r>
              <a:rPr lang="fr-FR" altLang="en-US"/>
              <a:t> </a:t>
            </a:r>
            <a:r>
              <a:rPr lang="en-US" altLang="en-GB"/>
              <a:t>Y</a:t>
            </a:r>
            <a:r>
              <a:rPr lang="fr-FR" altLang="en-GB"/>
              <a:t>e LIU</a:t>
            </a:r>
            <a:endParaRPr lang="fr-FR" altLang="en-GB">
              <a:ea typeface="宋体" panose="02010600030101010101" pitchFamily="2" charset="-122"/>
            </a:endParaRPr>
          </a:p>
        </p:txBody>
      </p:sp>
      <p:cxnSp>
        <p:nvCxnSpPr>
          <p:cNvPr id="325" name="Google Shape;325;p32"/>
          <p:cNvCxnSpPr/>
          <p:nvPr/>
        </p:nvCxnSpPr>
        <p:spPr>
          <a:xfrm>
            <a:off x="3814640" y="4164244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2"/>
          <p:cNvCxnSpPr/>
          <p:nvPr/>
        </p:nvCxnSpPr>
        <p:spPr>
          <a:xfrm>
            <a:off x="824425" y="1595650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2"/>
          <p:cNvCxnSpPr/>
          <p:nvPr/>
        </p:nvCxnSpPr>
        <p:spPr>
          <a:xfrm>
            <a:off x="824425" y="2517575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32"/>
          <p:cNvCxnSpPr/>
          <p:nvPr/>
        </p:nvCxnSpPr>
        <p:spPr>
          <a:xfrm>
            <a:off x="824425" y="3384950"/>
            <a:ext cx="5329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>
            <a:off x="127685" y="439870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611505" y="627380"/>
            <a:ext cx="3918585" cy="732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zh-CN" sz="2800" b="1"/>
              <a:t>Analyser le résultat 2 : </a:t>
            </a:r>
            <a:endParaRPr lang="fr-FR" altLang="zh-CN" sz="28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2185" y="771525"/>
            <a:ext cx="3997325" cy="3663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260" y="1275715"/>
            <a:ext cx="4122420" cy="3355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1600" b="1">
                <a:solidFill>
                  <a:srgbClr val="0070C0"/>
                </a:solidFill>
              </a:rPr>
              <a:t>A</a:t>
            </a:r>
            <a:r>
              <a:rPr lang="en-US" altLang="zh-CN" sz="1600" b="1">
                <a:solidFill>
                  <a:srgbClr val="0070C0"/>
                </a:solidFill>
              </a:rPr>
              <a:t>nalyse </a:t>
            </a:r>
            <a:r>
              <a:rPr lang="fr-FR" altLang="en-US" sz="1600" b="1">
                <a:solidFill>
                  <a:srgbClr val="0070C0"/>
                </a:solidFill>
              </a:rPr>
              <a:t>factorielle </a:t>
            </a:r>
            <a:r>
              <a:rPr lang="zh-CN" altLang="fr-FR" sz="1600" b="1">
                <a:solidFill>
                  <a:srgbClr val="0070C0"/>
                </a:solidFill>
                <a:ea typeface="宋体" panose="02010600030101010101" pitchFamily="2" charset="-122"/>
              </a:rPr>
              <a:t>：</a:t>
            </a:r>
            <a:endParaRPr lang="fr-FR" altLang="en-US" sz="1600" b="1"/>
          </a:p>
          <a:p>
            <a:r>
              <a:rPr lang="fr-FR" altLang="en-US" sz="1600"/>
              <a:t>à évaluer la contribution des facteurs à une variable latente</a:t>
            </a:r>
            <a:endParaRPr lang="fr-FR" altLang="en-US" sz="1600"/>
          </a:p>
          <a:p>
            <a:endParaRPr lang="fr-FR" altLang="en-US" sz="1600"/>
          </a:p>
          <a:p>
            <a:endParaRPr lang="fr-FR" altLang="en-US" sz="1600" b="1"/>
          </a:p>
          <a:p>
            <a:r>
              <a:rPr lang="fr-FR" altLang="zh-CN" sz="1600" b="1">
                <a:sym typeface="+mn-ea"/>
              </a:rPr>
              <a:t>fusionner les labels :</a:t>
            </a:r>
            <a:endParaRPr lang="fr-FR" altLang="zh-CN" sz="1600" b="1">
              <a:sym typeface="+mn-ea"/>
            </a:endParaRPr>
          </a:p>
          <a:p>
            <a:r>
              <a:rPr lang="fr-FR" altLang="zh-CN" sz="1600">
                <a:sym typeface="+mn-ea"/>
              </a:rPr>
              <a:t>enlever des labels cognififs.</a:t>
            </a:r>
            <a:endParaRPr lang="fr-FR" altLang="zh-CN" sz="1600">
              <a:sym typeface="+mn-ea"/>
            </a:endParaRPr>
          </a:p>
          <a:p>
            <a:endParaRPr lang="fr-FR" altLang="zh-CN" sz="1600">
              <a:sym typeface="+mn-ea"/>
            </a:endParaRPr>
          </a:p>
          <a:p>
            <a:r>
              <a:rPr lang="fr-FR" altLang="zh-CN" sz="1600">
                <a:sym typeface="+mn-ea"/>
              </a:rPr>
              <a:t>calculer la moyenne pondérée selon chargement factoriel.</a:t>
            </a:r>
            <a:endParaRPr lang="fr-FR" altLang="zh-CN" sz="1600">
              <a:sym typeface="+mn-ea"/>
            </a:endParaRPr>
          </a:p>
          <a:p>
            <a:endParaRPr lang="fr-FR" altLang="zh-CN" sz="1600">
              <a:sym typeface="+mn-ea"/>
            </a:endParaRPr>
          </a:p>
          <a:p>
            <a:r>
              <a:rPr lang="fr-FR" altLang="zh-CN" sz="1600">
                <a:sym typeface="+mn-ea"/>
              </a:rPr>
              <a:t>obtient 3 labels : </a:t>
            </a:r>
            <a:r>
              <a:rPr lang="fr-FR" altLang="zh-CN" sz="1600" b="1">
                <a:sym typeface="+mn-ea"/>
              </a:rPr>
              <a:t>émotionnel, comportemental, politesse.</a:t>
            </a:r>
            <a:endParaRPr lang="fr-FR" altLang="zh-CN" sz="1600" b="1">
              <a:solidFill>
                <a:srgbClr val="0070C0"/>
              </a:solidFill>
              <a:sym typeface="+mn-ea"/>
            </a:endParaRPr>
          </a:p>
          <a:p>
            <a:endParaRPr lang="fr-FR" altLang="en-US" sz="1600"/>
          </a:p>
          <a:p>
            <a:endParaRPr lang="fr-FR" altLang="en-US" sz="1600" b="1"/>
          </a:p>
          <a:p>
            <a:endParaRPr lang="fr-FR" altLang="en-US" sz="1600" b="1"/>
          </a:p>
        </p:txBody>
      </p:sp>
      <p:cxnSp>
        <p:nvCxnSpPr>
          <p:cNvPr id="5" name="直接连接符 4"/>
          <p:cNvCxnSpPr/>
          <p:nvPr/>
        </p:nvCxnSpPr>
        <p:spPr>
          <a:xfrm>
            <a:off x="4926330" y="4331335"/>
            <a:ext cx="37369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926330" y="3538855"/>
            <a:ext cx="37369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926330" y="4043045"/>
            <a:ext cx="373697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73320" y="3827145"/>
            <a:ext cx="3736975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>
            <a:off x="8172500" y="4659685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5392420" y="932180"/>
            <a:ext cx="3375025" cy="1151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4690" y="1626235"/>
            <a:ext cx="3952240" cy="296481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598170" y="3222625"/>
            <a:ext cx="2041525" cy="128841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4970" y="687705"/>
            <a:ext cx="6725920" cy="398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endParaRPr lang="fr-FR" altLang="zh-CN" sz="16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t="4491" r="8528"/>
          <a:stretch>
            <a:fillRect/>
          </a:stretch>
        </p:blipFill>
        <p:spPr>
          <a:xfrm>
            <a:off x="4787900" y="1563370"/>
            <a:ext cx="3761740" cy="294767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5022850" y="3152140"/>
            <a:ext cx="1859915" cy="12128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3260" y="56388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zh-CN" sz="2800" b="1">
                <a:sym typeface="+mn-ea"/>
              </a:rPr>
              <a:t>Analyser le résultat 3 :  </a:t>
            </a:r>
            <a:endParaRPr lang="fr-FR" altLang="zh-CN" sz="28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5805" y="1059815"/>
            <a:ext cx="7158355" cy="638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zh-CN" sz="1600" b="1">
                <a:solidFill>
                  <a:srgbClr val="0070C0"/>
                </a:solidFill>
                <a:sym typeface="+mn-ea"/>
              </a:rPr>
              <a:t>Pearson r</a:t>
            </a:r>
            <a:r>
              <a:rPr lang="fr-FR" altLang="zh-CN" sz="1600" b="1">
                <a:sym typeface="+mn-ea"/>
              </a:rPr>
              <a:t> </a:t>
            </a:r>
            <a:r>
              <a:rPr lang="fr-FR" altLang="zh-CN" sz="1600">
                <a:sym typeface="+mn-ea"/>
              </a:rPr>
              <a:t>calcule la corrélation entre 2 éléments. Il permet de vérifier si de slabels fusionnés généralisent bien ses sous-labels.</a:t>
            </a:r>
            <a:endParaRPr lang="fr-FR" altLang="zh-CN" sz="1600">
              <a:sym typeface="+mn-ea"/>
            </a:endParaRPr>
          </a:p>
          <a:p>
            <a:endParaRPr lang="fr-FR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/>
          <p:nvPr/>
        </p:nvSpPr>
        <p:spPr>
          <a:xfrm>
            <a:off x="611415" y="3795465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36"/>
          <p:cNvSpPr/>
          <p:nvPr/>
        </p:nvSpPr>
        <p:spPr>
          <a:xfrm>
            <a:off x="7143159" y="76815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36"/>
          <p:cNvSpPr/>
          <p:nvPr/>
        </p:nvSpPr>
        <p:spPr>
          <a:xfrm>
            <a:off x="7827934" y="76815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619760" y="1491615"/>
            <a:ext cx="6367145" cy="2254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zh-CN" sz="1600" b="1">
                <a:solidFill>
                  <a:srgbClr val="0070C0"/>
                </a:solidFill>
              </a:rPr>
              <a:t>OLS régression linéaire :</a:t>
            </a:r>
            <a:endParaRPr lang="fr-FR" altLang="zh-CN" sz="1600" b="1">
              <a:solidFill>
                <a:srgbClr val="0070C0"/>
              </a:solidFill>
            </a:endParaRPr>
          </a:p>
          <a:p>
            <a:r>
              <a:rPr lang="fr-FR" altLang="zh-CN" sz="1600" b="1">
                <a:solidFill>
                  <a:srgbClr val="0070C0"/>
                </a:solidFill>
              </a:rPr>
              <a:t> </a:t>
            </a:r>
            <a:endParaRPr lang="fr-FR" altLang="zh-CN" sz="1600" b="1">
              <a:solidFill>
                <a:srgbClr val="0070C0"/>
              </a:solidFill>
            </a:endParaRPr>
          </a:p>
          <a:p>
            <a:r>
              <a:rPr lang="fr-FR" altLang="zh-CN" sz="1600"/>
              <a:t>examiner la relation entre le nombre de pronoms personnels et l’expression de la politesse</a:t>
            </a:r>
            <a:endParaRPr lang="fr-FR" altLang="zh-CN" sz="1600"/>
          </a:p>
          <a:p>
            <a:endParaRPr lang="fr-FR" altLang="zh-CN" sz="1600"/>
          </a:p>
          <a:p>
            <a:r>
              <a:rPr lang="fr-FR" altLang="zh-CN" sz="1600"/>
              <a:t>quantifier l’impacte et vérifier si la corrélation sont significative.</a:t>
            </a:r>
            <a:endParaRPr lang="fr-FR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539750" y="62738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zh-CN" sz="2800" b="1">
                <a:sym typeface="+mn-ea"/>
              </a:rPr>
              <a:t>Analyser le résultat 4 :  </a:t>
            </a:r>
            <a:endParaRPr lang="fr-FR" altLang="zh-CN" sz="28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>
            <a:off x="8283625" y="439870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文本框 3"/>
          <p:cNvSpPr txBox="1"/>
          <p:nvPr/>
        </p:nvSpPr>
        <p:spPr>
          <a:xfrm>
            <a:off x="458470" y="699770"/>
            <a:ext cx="5045710" cy="3921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OLS Regression Results                            </a:t>
            </a:r>
            <a:endParaRPr lang="en-US" altLang="zh-CN" sz="1600" b="1"/>
          </a:p>
          <a:p>
            <a:r>
              <a:rPr lang="en-US" altLang="zh-CN" sz="1000"/>
              <a:t>===============================================================</a:t>
            </a:r>
            <a:endParaRPr lang="en-US" altLang="zh-CN" sz="1000"/>
          </a:p>
          <a:p>
            <a:r>
              <a:rPr lang="en-US" altLang="zh-CN" sz="1000"/>
              <a:t>Dep. Variable:              politesse</a:t>
            </a:r>
            <a:r>
              <a:rPr lang="fr-FR" altLang="en-US" sz="1000"/>
              <a:t>                            </a:t>
            </a:r>
            <a:r>
              <a:rPr lang="en-US" altLang="zh-CN" sz="1000"/>
              <a:t>   R-squared:                       0.591</a:t>
            </a:r>
            <a:endParaRPr lang="en-US" altLang="zh-CN" sz="1000"/>
          </a:p>
          <a:p>
            <a:r>
              <a:rPr lang="en-US" altLang="zh-CN" sz="1000"/>
              <a:t>Model:                            OLS   </a:t>
            </a:r>
            <a:r>
              <a:rPr lang="fr-FR" altLang="en-US" sz="1000"/>
              <a:t>                               </a:t>
            </a:r>
            <a:r>
              <a:rPr lang="en-US" altLang="zh-CN" sz="1000"/>
              <a:t>Adj. R-squared:                </a:t>
            </a:r>
            <a:r>
              <a:rPr lang="en-US" altLang="zh-CN" sz="1000">
                <a:highlight>
                  <a:srgbClr val="FFFF00"/>
                </a:highlight>
              </a:rPr>
              <a:t>  0.591</a:t>
            </a:r>
            <a:endParaRPr lang="en-US" altLang="zh-CN" sz="1000"/>
          </a:p>
          <a:p>
            <a:r>
              <a:rPr lang="en-US" altLang="zh-CN" sz="1000"/>
              <a:t>Method:                 Least Squares</a:t>
            </a:r>
            <a:r>
              <a:rPr lang="fr-FR" altLang="en-US" sz="1000"/>
              <a:t>                         </a:t>
            </a:r>
            <a:r>
              <a:rPr lang="en-US" altLang="zh-CN" sz="1000"/>
              <a:t>   F-statistic:                 3.580e+04</a:t>
            </a:r>
            <a:endParaRPr lang="en-US" altLang="zh-CN" sz="1000"/>
          </a:p>
          <a:p>
            <a:r>
              <a:rPr lang="en-US" altLang="zh-CN" sz="1000"/>
              <a:t>Date:                Sat, 28 Dec 2024  </a:t>
            </a:r>
            <a:r>
              <a:rPr lang="fr-FR" altLang="en-US" sz="1000"/>
              <a:t>                           </a:t>
            </a:r>
            <a:r>
              <a:rPr lang="en-US" altLang="zh-CN" sz="1000"/>
              <a:t> Prob (F-statistic):               0.00</a:t>
            </a:r>
            <a:endParaRPr lang="en-US" altLang="zh-CN" sz="1000"/>
          </a:p>
          <a:p>
            <a:r>
              <a:rPr lang="en-US" altLang="zh-CN" sz="1000"/>
              <a:t>Time:                        10:35:25</a:t>
            </a:r>
            <a:r>
              <a:rPr lang="fr-FR" altLang="en-US" sz="1000"/>
              <a:t>                             </a:t>
            </a:r>
            <a:r>
              <a:rPr lang="en-US" altLang="zh-CN" sz="1000"/>
              <a:t>   </a:t>
            </a:r>
            <a:r>
              <a:rPr lang="en-US" altLang="zh-CN" sz="1000">
                <a:highlight>
                  <a:srgbClr val="FFFF00"/>
                </a:highlight>
              </a:rPr>
              <a:t>Log-Likelihood:                 36107.</a:t>
            </a:r>
            <a:endParaRPr lang="en-US" altLang="zh-CN" sz="1000">
              <a:highlight>
                <a:srgbClr val="FFFF00"/>
              </a:highlight>
            </a:endParaRPr>
          </a:p>
          <a:p>
            <a:r>
              <a:rPr lang="en-US" altLang="zh-CN" sz="1000"/>
              <a:t>No. Observations:               74330 </a:t>
            </a:r>
            <a:r>
              <a:rPr lang="fr-FR" altLang="en-US" sz="1000"/>
              <a:t>                         </a:t>
            </a:r>
            <a:r>
              <a:rPr lang="en-US" altLang="zh-CN" sz="1000"/>
              <a:t> </a:t>
            </a:r>
            <a:r>
              <a:rPr lang="fr-FR" altLang="en-US" sz="1000"/>
              <a:t> </a:t>
            </a:r>
            <a:r>
              <a:rPr lang="en-US" altLang="zh-CN" sz="1000">
                <a:highlight>
                  <a:srgbClr val="FFFF00"/>
                </a:highlight>
              </a:rPr>
              <a:t> AIC:                        -7.221e+04</a:t>
            </a:r>
            <a:endParaRPr lang="en-US" altLang="zh-CN" sz="1000">
              <a:highlight>
                <a:srgbClr val="FFFF00"/>
              </a:highlight>
            </a:endParaRPr>
          </a:p>
          <a:p>
            <a:r>
              <a:rPr lang="en-US" altLang="zh-CN" sz="1000"/>
              <a:t>Df Residuals:                   74326   </a:t>
            </a:r>
            <a:r>
              <a:rPr lang="fr-FR" altLang="en-US" sz="1000"/>
              <a:t>                             </a:t>
            </a:r>
            <a:r>
              <a:rPr lang="en-US" altLang="zh-CN" sz="1000">
                <a:highlight>
                  <a:srgbClr val="FFFF00"/>
                </a:highlight>
              </a:rPr>
              <a:t>BIC:                        -7.217e+04</a:t>
            </a:r>
            <a:endParaRPr lang="en-US" altLang="zh-CN" sz="1000">
              <a:highlight>
                <a:srgbClr val="FFFF00"/>
              </a:highlight>
            </a:endParaRPr>
          </a:p>
          <a:p>
            <a:r>
              <a:rPr lang="en-US" altLang="zh-CN" sz="1000"/>
              <a:t>Df Model:                           3                                         </a:t>
            </a:r>
            <a:endParaRPr lang="en-US" altLang="zh-CN" sz="1000"/>
          </a:p>
          <a:p>
            <a:r>
              <a:rPr lang="en-US" altLang="zh-CN" sz="1000"/>
              <a:t>Covariance Type:            nonrobust                                         </a:t>
            </a:r>
            <a:endParaRPr lang="en-US" altLang="zh-CN" sz="1000"/>
          </a:p>
          <a:p>
            <a:r>
              <a:rPr lang="en-US" altLang="zh-CN" sz="1000"/>
              <a:t>=============================================================== </a:t>
            </a:r>
            <a:endParaRPr lang="en-US" altLang="zh-CN" sz="1000"/>
          </a:p>
          <a:p>
            <a:r>
              <a:rPr lang="en-US" altLang="zh-CN" sz="1000"/>
              <a:t>                      coef</a:t>
            </a:r>
            <a:r>
              <a:rPr lang="fr-FR" altLang="en-US" sz="1000"/>
              <a:t>    </a:t>
            </a:r>
            <a:r>
              <a:rPr lang="en-US" altLang="zh-CN" sz="1000"/>
              <a:t>    std err          t</a:t>
            </a:r>
            <a:r>
              <a:rPr lang="fr-FR" altLang="en-US" sz="1000"/>
              <a:t>       </a:t>
            </a:r>
            <a:r>
              <a:rPr lang="en-US" altLang="zh-CN" sz="1000"/>
              <a:t>      P&gt;|t|  </a:t>
            </a:r>
            <a:r>
              <a:rPr lang="fr-FR" altLang="en-US" sz="1000"/>
              <a:t>    </a:t>
            </a:r>
            <a:r>
              <a:rPr lang="en-US" altLang="zh-CN" sz="1000"/>
              <a:t> [0.025      0.975]</a:t>
            </a:r>
            <a:endParaRPr lang="en-US" altLang="zh-CN" sz="1000"/>
          </a:p>
          <a:p>
            <a:r>
              <a:rPr lang="en-US" altLang="zh-CN" sz="1000"/>
              <a:t>-------------------------------------------------------------------------------------------------------------</a:t>
            </a:r>
            <a:endParaRPr lang="en-US" altLang="zh-CN" sz="1000"/>
          </a:p>
          <a:p>
            <a:r>
              <a:rPr lang="en-US" altLang="zh-CN" sz="1000"/>
              <a:t>Intercept      0.2284      0.001    346.483      0.000       0.227       0.230</a:t>
            </a:r>
            <a:endParaRPr lang="en-US" altLang="zh-CN" sz="1000"/>
          </a:p>
          <a:p>
            <a:r>
              <a:rPr lang="en-US" altLang="zh-CN" sz="1000"/>
              <a:t>P1_rel          2.1607      0.013    165.067      0.000       2.135       2.186</a:t>
            </a:r>
            <a:endParaRPr lang="en-US" altLang="zh-CN" sz="1000"/>
          </a:p>
          <a:p>
            <a:r>
              <a:rPr lang="en-US" altLang="zh-CN" sz="1000"/>
              <a:t>P2_rel      </a:t>
            </a:r>
            <a:r>
              <a:rPr lang="fr-FR" altLang="en-US" sz="1000"/>
              <a:t> </a:t>
            </a:r>
            <a:r>
              <a:rPr lang="en-US" altLang="zh-CN" sz="1000"/>
              <a:t>   4.7339      0.027    173.844      0.000       4.681       4.787</a:t>
            </a:r>
            <a:endParaRPr lang="en-US" altLang="zh-CN" sz="1000"/>
          </a:p>
          <a:p>
            <a:r>
              <a:rPr lang="en-US" altLang="zh-CN" sz="1000"/>
              <a:t>P3_rel         1.5446      0.020     78.139   </a:t>
            </a:r>
            <a:r>
              <a:rPr lang="fr-FR" altLang="en-US" sz="1000"/>
              <a:t> </a:t>
            </a:r>
            <a:r>
              <a:rPr lang="en-US" altLang="zh-CN" sz="1000"/>
              <a:t>    0.000       1.506       1.583</a:t>
            </a:r>
            <a:endParaRPr lang="en-US" altLang="zh-CN" sz="1000"/>
          </a:p>
          <a:p>
            <a:r>
              <a:rPr lang="en-US" altLang="zh-CN" sz="1000"/>
              <a:t>===============================================================</a:t>
            </a:r>
            <a:endParaRPr lang="en-US" altLang="zh-CN" sz="1000"/>
          </a:p>
          <a:p>
            <a:r>
              <a:rPr lang="en-US" altLang="zh-CN" sz="1000"/>
              <a:t>Omnibus:                    12435.854   Durbin-Watson:                   1.945</a:t>
            </a:r>
            <a:endParaRPr lang="en-US" altLang="zh-CN" sz="1000"/>
          </a:p>
          <a:p>
            <a:r>
              <a:rPr lang="en-US" altLang="zh-CN" sz="1000"/>
              <a:t>Prob(Omnibus):                  0.000   Jarque-Bera (JB):           253784.525</a:t>
            </a:r>
            <a:endParaRPr lang="en-US" altLang="zh-CN" sz="1000"/>
          </a:p>
          <a:p>
            <a:r>
              <a:rPr lang="en-US" altLang="zh-CN" sz="1000"/>
              <a:t>Skew:                          -0.146   Prob(JB):                         0.00</a:t>
            </a:r>
            <a:endParaRPr lang="en-US" altLang="zh-CN" sz="1000"/>
          </a:p>
          <a:p>
            <a:r>
              <a:rPr lang="en-US" altLang="zh-CN" sz="1000"/>
              <a:t>Kurtosis:                      12.048   Cond. No.                         50.7</a:t>
            </a:r>
            <a:endParaRPr lang="en-US" altLang="zh-CN" sz="1000"/>
          </a:p>
          <a:p>
            <a:r>
              <a:rPr lang="en-US" altLang="zh-CN" sz="1000"/>
              <a:t>===============================================================</a:t>
            </a:r>
            <a:endParaRPr lang="en-US" altLang="zh-CN" sz="1000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2843530" y="2643505"/>
            <a:ext cx="574040" cy="92265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115695" y="2643505"/>
            <a:ext cx="574040" cy="9829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0855" y="771525"/>
            <a:ext cx="3496310" cy="3645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fr-FR" altLang="zh-CN" sz="1600">
                <a:solidFill>
                  <a:schemeClr val="tx1"/>
                </a:solidFill>
              </a:rPr>
              <a:t>Le modèle s’ajuste bien aux données.</a:t>
            </a:r>
            <a:endParaRPr lang="fr-FR" altLang="zh-CN" sz="1600">
              <a:solidFill>
                <a:schemeClr val="tx1"/>
              </a:solidFill>
            </a:endParaRPr>
          </a:p>
          <a:p>
            <a:pPr algn="just"/>
            <a:r>
              <a:rPr lang="fr-FR" altLang="zh-CN" sz="1600">
                <a:solidFill>
                  <a:schemeClr val="tx1"/>
                </a:solidFill>
              </a:rPr>
              <a:t>Ces pronoms personnels peuvent expliquer presque 60% de la variance de la politesse.</a:t>
            </a:r>
            <a:endParaRPr lang="fr-FR" altLang="zh-CN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  <a:p>
            <a:pPr algn="just"/>
            <a:r>
              <a:rPr lang="fr-FR" altLang="zh-CN" sz="1600" b="1">
                <a:solidFill>
                  <a:schemeClr val="tx1"/>
                </a:solidFill>
              </a:rPr>
              <a:t>significativité :</a:t>
            </a:r>
            <a:endParaRPr lang="fr-FR" altLang="zh-CN" sz="1600" b="1">
              <a:solidFill>
                <a:schemeClr val="tx1"/>
              </a:solidFill>
            </a:endParaRPr>
          </a:p>
          <a:p>
            <a:pPr algn="just"/>
            <a:r>
              <a:rPr lang="fr-FR" altLang="zh-CN" sz="1600">
                <a:solidFill>
                  <a:schemeClr val="tx1"/>
                </a:solidFill>
              </a:rPr>
              <a:t>Selon le résultat, des pronoms personnels sont </a:t>
            </a:r>
            <a:r>
              <a:rPr lang="fr-FR" altLang="zh-CN" sz="1600" u="sng">
                <a:solidFill>
                  <a:schemeClr val="tx1"/>
                </a:solidFill>
              </a:rPr>
              <a:t>significativement corrélés</a:t>
            </a:r>
            <a:r>
              <a:rPr lang="fr-FR" altLang="zh-CN" sz="1600">
                <a:solidFill>
                  <a:schemeClr val="tx1"/>
                </a:solidFill>
              </a:rPr>
              <a:t> avec la perception de la politesse.</a:t>
            </a:r>
            <a:endParaRPr lang="fr-FR" altLang="zh-CN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  <a:p>
            <a:pPr algn="just"/>
            <a:r>
              <a:rPr lang="fr-FR" altLang="zh-CN" sz="1600" b="1">
                <a:solidFill>
                  <a:schemeClr val="tx1"/>
                </a:solidFill>
              </a:rPr>
              <a:t>L’effet d’impact:</a:t>
            </a:r>
            <a:endParaRPr lang="fr-FR" altLang="zh-CN" sz="1600" b="1">
              <a:solidFill>
                <a:schemeClr val="tx1"/>
              </a:solidFill>
            </a:endParaRPr>
          </a:p>
          <a:p>
            <a:pPr algn="just"/>
            <a:r>
              <a:rPr lang="fr-FR" altLang="zh-CN" sz="1600">
                <a:solidFill>
                  <a:schemeClr val="tx1"/>
                </a:solidFill>
              </a:rPr>
              <a:t>P2 (‘intéraction’) </a:t>
            </a:r>
            <a:r>
              <a:rPr lang="en-US" altLang="fr-FR" sz="1600">
                <a:solidFill>
                  <a:schemeClr val="tx1"/>
                </a:solidFill>
              </a:rPr>
              <a:t>&gt;</a:t>
            </a:r>
            <a:r>
              <a:rPr lang="fr-FR" altLang="en-US" sz="1600">
                <a:solidFill>
                  <a:schemeClr val="tx1"/>
                </a:solidFill>
              </a:rPr>
              <a:t> </a:t>
            </a:r>
            <a:r>
              <a:rPr lang="fr-FR" altLang="zh-CN" sz="1600">
                <a:solidFill>
                  <a:schemeClr val="tx1"/>
                </a:solidFill>
              </a:rPr>
              <a:t>P1(expression de soi, affirmative) </a:t>
            </a:r>
            <a:r>
              <a:rPr lang="en-US" altLang="fr-FR" sz="1600">
                <a:solidFill>
                  <a:schemeClr val="tx1"/>
                </a:solidFill>
              </a:rPr>
              <a:t>&gt;</a:t>
            </a:r>
            <a:r>
              <a:rPr lang="fr-FR" altLang="zh-CN" sz="1600">
                <a:solidFill>
                  <a:schemeClr val="tx1"/>
                </a:solidFill>
              </a:rPr>
              <a:t> P3 (objectivité)</a:t>
            </a:r>
            <a:endParaRPr lang="fr-FR" altLang="zh-CN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470" y="291719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419475" y="2427605"/>
            <a:ext cx="2160270" cy="64833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1691640" y="3580130"/>
            <a:ext cx="3816350" cy="287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219700" y="1275715"/>
            <a:ext cx="432435" cy="43180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>
            <a:off x="8283625" y="439870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文本框 3"/>
          <p:cNvSpPr txBox="1"/>
          <p:nvPr/>
        </p:nvSpPr>
        <p:spPr>
          <a:xfrm>
            <a:off x="612140" y="610870"/>
            <a:ext cx="4759960" cy="3921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b="1"/>
              <a:t>OLS Regression Results                            </a:t>
            </a:r>
            <a:endParaRPr lang="en-US" altLang="zh-CN" b="1"/>
          </a:p>
          <a:p>
            <a:pPr algn="l"/>
            <a:r>
              <a:rPr lang="en-US" altLang="zh-CN" sz="1000"/>
              <a:t>============================================================</a:t>
            </a:r>
            <a:endParaRPr lang="en-US" altLang="zh-CN" sz="1000"/>
          </a:p>
          <a:p>
            <a:pPr algn="l"/>
            <a:r>
              <a:rPr lang="en-US" altLang="zh-CN" sz="1000"/>
              <a:t>Dep. Variable:             </a:t>
            </a:r>
            <a:r>
              <a:rPr lang="en-US" altLang="zh-CN" sz="1000">
                <a:highlight>
                  <a:srgbClr val="FFFF00"/>
                </a:highlight>
              </a:rPr>
              <a:t>emotionnel</a:t>
            </a:r>
            <a:r>
              <a:rPr lang="en-US" altLang="zh-CN" sz="1000"/>
              <a:t>   R-squared:                       </a:t>
            </a:r>
            <a:r>
              <a:rPr lang="fr-FR" altLang="en-US" sz="1000"/>
              <a:t> </a:t>
            </a:r>
            <a:r>
              <a:rPr lang="en-US" altLang="zh-CN" sz="1000"/>
              <a:t>0.610</a:t>
            </a:r>
            <a:endParaRPr lang="en-US" altLang="zh-CN" sz="1000"/>
          </a:p>
          <a:p>
            <a:pPr algn="l"/>
            <a:r>
              <a:rPr lang="en-US" altLang="zh-CN" sz="1000"/>
              <a:t>Model:                            OLS   Adj. R-squared:                 </a:t>
            </a:r>
            <a:r>
              <a:rPr lang="fr-FR" altLang="en-US" sz="1000"/>
              <a:t>      </a:t>
            </a:r>
            <a:r>
              <a:rPr lang="en-US" altLang="zh-CN" sz="1000">
                <a:highlight>
                  <a:srgbClr val="FFFF00"/>
                </a:highlight>
              </a:rPr>
              <a:t> 0.610</a:t>
            </a:r>
            <a:endParaRPr lang="en-US" altLang="zh-CN" sz="1000">
              <a:highlight>
                <a:srgbClr val="FFFF00"/>
              </a:highlight>
            </a:endParaRPr>
          </a:p>
          <a:p>
            <a:pPr algn="l"/>
            <a:r>
              <a:rPr lang="en-US" altLang="zh-CN" sz="1000"/>
              <a:t>Method:                 Least Squares   F-statistic:                 3.879e+04</a:t>
            </a:r>
            <a:endParaRPr lang="en-US" altLang="zh-CN" sz="1000"/>
          </a:p>
          <a:p>
            <a:pPr algn="l"/>
            <a:r>
              <a:rPr lang="en-US" altLang="zh-CN" sz="1000"/>
              <a:t>Date:                Sat, 28 Dec 2024   </a:t>
            </a:r>
            <a:r>
              <a:rPr lang="fr-FR" altLang="en-US" sz="1000"/>
              <a:t> </a:t>
            </a:r>
            <a:r>
              <a:rPr lang="en-US" altLang="zh-CN" sz="1000"/>
              <a:t>Prob (F-statistic):              </a:t>
            </a:r>
            <a:r>
              <a:rPr lang="fr-FR" altLang="en-US" sz="1000"/>
              <a:t> </a:t>
            </a:r>
            <a:r>
              <a:rPr lang="en-US" altLang="zh-CN" sz="1000"/>
              <a:t> 0.00</a:t>
            </a:r>
            <a:endParaRPr lang="en-US" altLang="zh-CN" sz="1000"/>
          </a:p>
          <a:p>
            <a:pPr algn="l"/>
            <a:r>
              <a:rPr lang="en-US" altLang="zh-CN" sz="1000"/>
              <a:t>Time:                        14:29:29   </a:t>
            </a:r>
            <a:r>
              <a:rPr lang="fr-FR" altLang="en-US" sz="1000"/>
              <a:t>      </a:t>
            </a:r>
            <a:r>
              <a:rPr lang="en-US" altLang="zh-CN" sz="1000">
                <a:highlight>
                  <a:srgbClr val="FFFF00"/>
                </a:highlight>
              </a:rPr>
              <a:t>Log-Likelihood:                23432.</a:t>
            </a:r>
            <a:endParaRPr lang="en-US" altLang="zh-CN" sz="1000">
              <a:highlight>
                <a:srgbClr val="FFFF00"/>
              </a:highlight>
            </a:endParaRPr>
          </a:p>
          <a:p>
            <a:pPr algn="l"/>
            <a:r>
              <a:rPr lang="en-US" altLang="zh-CN" sz="1000"/>
              <a:t>No. Observations:               74330   </a:t>
            </a:r>
            <a:r>
              <a:rPr lang="en-US" altLang="zh-CN" sz="1000">
                <a:highlight>
                  <a:srgbClr val="FFFF00"/>
                </a:highlight>
              </a:rPr>
              <a:t>AIC:                        </a:t>
            </a:r>
            <a:r>
              <a:rPr lang="fr-FR" altLang="en-US" sz="1000">
                <a:highlight>
                  <a:srgbClr val="FFFF00"/>
                </a:highlight>
              </a:rPr>
              <a:t> </a:t>
            </a:r>
            <a:r>
              <a:rPr lang="en-US" altLang="zh-CN" sz="1000">
                <a:highlight>
                  <a:srgbClr val="FFFF00"/>
                </a:highlight>
              </a:rPr>
              <a:t>-4.686e+04</a:t>
            </a:r>
            <a:endParaRPr lang="en-US" altLang="zh-CN" sz="1000">
              <a:highlight>
                <a:srgbClr val="FFFF00"/>
              </a:highlight>
            </a:endParaRPr>
          </a:p>
          <a:p>
            <a:pPr algn="l"/>
            <a:r>
              <a:rPr lang="en-US" altLang="zh-CN" sz="1000"/>
              <a:t>Df Residuals:                   74326   </a:t>
            </a:r>
            <a:r>
              <a:rPr lang="fr-FR" altLang="en-US" sz="1000"/>
              <a:t>   </a:t>
            </a:r>
            <a:r>
              <a:rPr lang="en-US" altLang="zh-CN" sz="1000">
                <a:highlight>
                  <a:srgbClr val="FFFF00"/>
                </a:highlight>
              </a:rPr>
              <a:t>BIC:                        </a:t>
            </a:r>
            <a:r>
              <a:rPr lang="fr-FR" altLang="en-US" sz="1000">
                <a:highlight>
                  <a:srgbClr val="FFFF00"/>
                </a:highlight>
              </a:rPr>
              <a:t> </a:t>
            </a:r>
            <a:r>
              <a:rPr lang="en-US" altLang="zh-CN" sz="1000">
                <a:highlight>
                  <a:srgbClr val="FFFF00"/>
                </a:highlight>
              </a:rPr>
              <a:t>-4.682e+04</a:t>
            </a:r>
            <a:endParaRPr lang="en-US" altLang="zh-CN" sz="1000">
              <a:highlight>
                <a:srgbClr val="FFFF00"/>
              </a:highlight>
            </a:endParaRPr>
          </a:p>
          <a:p>
            <a:pPr algn="l"/>
            <a:r>
              <a:rPr lang="en-US" altLang="zh-CN" sz="1000"/>
              <a:t>Df Model:                           3                                         </a:t>
            </a:r>
            <a:endParaRPr lang="en-US" altLang="zh-CN" sz="1000"/>
          </a:p>
          <a:p>
            <a:pPr algn="l"/>
            <a:r>
              <a:rPr lang="en-US" altLang="zh-CN" sz="1000"/>
              <a:t>Covariance Type:            nonrobust                                         </a:t>
            </a:r>
            <a:endParaRPr lang="en-US" altLang="zh-CN" sz="1000"/>
          </a:p>
          <a:p>
            <a:pPr algn="l"/>
            <a:r>
              <a:rPr lang="en-US" altLang="zh-CN" sz="1000"/>
              <a:t>============================================================</a:t>
            </a:r>
            <a:endParaRPr lang="en-US" altLang="zh-CN" sz="1000"/>
          </a:p>
          <a:p>
            <a:pPr algn="l"/>
            <a:r>
              <a:rPr lang="en-US" altLang="zh-CN" sz="1000"/>
              <a:t>              </a:t>
            </a:r>
            <a:r>
              <a:rPr lang="fr-FR" altLang="en-US" sz="1000"/>
              <a:t>     </a:t>
            </a:r>
            <a:r>
              <a:rPr lang="en-US" altLang="zh-CN" sz="1000"/>
              <a:t>   coef </a:t>
            </a:r>
            <a:r>
              <a:rPr lang="fr-FR" altLang="en-US" sz="1000"/>
              <a:t>    </a:t>
            </a:r>
            <a:r>
              <a:rPr lang="en-US" altLang="zh-CN" sz="1000"/>
              <a:t>   std err          t</a:t>
            </a:r>
            <a:r>
              <a:rPr lang="fr-FR" altLang="en-US" sz="1000"/>
              <a:t>      </a:t>
            </a:r>
            <a:r>
              <a:rPr lang="en-US" altLang="zh-CN" sz="1000"/>
              <a:t>      P&gt;|t|      [0.025      0.975]</a:t>
            </a:r>
            <a:endParaRPr lang="en-US" altLang="zh-CN" sz="1000"/>
          </a:p>
          <a:p>
            <a:pPr algn="l"/>
            <a:r>
              <a:rPr lang="en-US" altLang="zh-CN" sz="1000"/>
              <a:t>------------------------------------------------------------------------------</a:t>
            </a:r>
            <a:r>
              <a:rPr lang="fr-FR" altLang="en-US" sz="1000"/>
              <a:t>------------------------</a:t>
            </a:r>
            <a:endParaRPr lang="en-US" altLang="zh-CN" sz="1000"/>
          </a:p>
          <a:p>
            <a:pPr algn="l"/>
            <a:r>
              <a:rPr lang="en-US" altLang="zh-CN" sz="1000"/>
              <a:t>Intercept      0.2407      0.001    307.976     0.000       0.239       0.242</a:t>
            </a:r>
            <a:endParaRPr lang="en-US" altLang="zh-CN" sz="1000"/>
          </a:p>
          <a:p>
            <a:pPr algn="l"/>
            <a:r>
              <a:rPr lang="en-US" altLang="zh-CN" sz="1000"/>
              <a:t>P1_rel         2.8780      0.016    185.400      0.000       2.848       2.908</a:t>
            </a:r>
            <a:endParaRPr lang="en-US" altLang="zh-CN" sz="1000"/>
          </a:p>
          <a:p>
            <a:pPr algn="l"/>
            <a:r>
              <a:rPr lang="en-US" altLang="zh-CN" sz="1000"/>
              <a:t>P2_rel         5.0790      0.032    157.273      0.000       5.016       5.142</a:t>
            </a:r>
            <a:endParaRPr lang="en-US" altLang="zh-CN" sz="1000"/>
          </a:p>
          <a:p>
            <a:pPr algn="l"/>
            <a:r>
              <a:rPr lang="en-US" altLang="zh-CN" sz="1000"/>
              <a:t>P3_rel         2.2065      0.023     94.122  </a:t>
            </a:r>
            <a:r>
              <a:rPr lang="fr-FR" altLang="en-US" sz="1000"/>
              <a:t> </a:t>
            </a:r>
            <a:r>
              <a:rPr lang="en-US" altLang="zh-CN" sz="1000"/>
              <a:t>    0.000       2.161       2.252</a:t>
            </a:r>
            <a:endParaRPr lang="en-US" altLang="zh-CN" sz="1000"/>
          </a:p>
          <a:p>
            <a:pPr algn="l"/>
            <a:endParaRPr lang="en-US" altLang="zh-CN" sz="1000"/>
          </a:p>
          <a:p>
            <a:pPr algn="l"/>
            <a:r>
              <a:rPr lang="en-US" altLang="zh-CN" sz="1000"/>
              <a:t>============================================================</a:t>
            </a:r>
            <a:endParaRPr lang="en-US" altLang="zh-CN" sz="1000"/>
          </a:p>
          <a:p>
            <a:pPr algn="l"/>
            <a:r>
              <a:rPr lang="en-US" altLang="zh-CN" sz="1000"/>
              <a:t>Omnibus:                    13871.920   Durbin-Watson:                   1.947</a:t>
            </a:r>
            <a:endParaRPr lang="en-US" altLang="zh-CN" sz="1000"/>
          </a:p>
          <a:p>
            <a:pPr algn="l"/>
            <a:r>
              <a:rPr lang="en-US" altLang="zh-CN" sz="1000"/>
              <a:t>Prob(Omnibus):                  0.000   Jarque-Bera (JB):           300552.790</a:t>
            </a:r>
            <a:endParaRPr lang="en-US" altLang="zh-CN" sz="1000"/>
          </a:p>
          <a:p>
            <a:pPr algn="l"/>
            <a:r>
              <a:rPr lang="en-US" altLang="zh-CN" sz="1000"/>
              <a:t>Skew:                          -0.304   Prob(JB):                         0.00</a:t>
            </a:r>
            <a:endParaRPr lang="en-US" altLang="zh-CN" sz="1000"/>
          </a:p>
          <a:p>
            <a:pPr algn="l"/>
            <a:r>
              <a:rPr lang="en-US" altLang="zh-CN" sz="1000"/>
              <a:t>Kurtosis:                      12.832   Cond. No.                         50.7</a:t>
            </a:r>
            <a:endParaRPr lang="en-US" altLang="zh-CN" sz="1000"/>
          </a:p>
          <a:p>
            <a:pPr algn="l"/>
            <a:r>
              <a:rPr lang="en-US" altLang="zh-CN" sz="1000"/>
              <a:t>=============================================================</a:t>
            </a:r>
            <a:endParaRPr lang="en-US" altLang="zh-CN" sz="1000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2987675" y="2572385"/>
            <a:ext cx="574040" cy="91821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289050" y="2553335"/>
            <a:ext cx="574040" cy="9658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43220" y="699135"/>
            <a:ext cx="3472815" cy="2839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fr-FR" altLang="fr-FR" sz="1600" b="1">
                <a:solidFill>
                  <a:schemeClr val="tx1"/>
                </a:solidFill>
              </a:rPr>
              <a:t>Comparaison :</a:t>
            </a:r>
            <a:endParaRPr lang="fr-FR" altLang="fr-FR" sz="1600" b="1">
              <a:solidFill>
                <a:schemeClr val="tx1"/>
              </a:solidFill>
            </a:endParaRPr>
          </a:p>
          <a:p>
            <a:pPr algn="just"/>
            <a:endParaRPr lang="fr-FR" altLang="fr-FR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  <a:p>
            <a:pPr algn="just"/>
            <a:r>
              <a:rPr lang="fr-FR" altLang="zh-CN" sz="1600" b="1">
                <a:solidFill>
                  <a:schemeClr val="tx1"/>
                </a:solidFill>
              </a:rPr>
              <a:t>Observation : </a:t>
            </a:r>
            <a:endParaRPr lang="fr-FR" altLang="zh-CN" sz="1600" b="1">
              <a:solidFill>
                <a:schemeClr val="tx1"/>
              </a:solidFill>
            </a:endParaRPr>
          </a:p>
          <a:p>
            <a:pPr algn="just"/>
            <a:r>
              <a:rPr lang="fr-FR" altLang="zh-CN" sz="1600">
                <a:solidFill>
                  <a:schemeClr val="tx1"/>
                </a:solidFill>
              </a:rPr>
              <a:t>L’influence des </a:t>
            </a:r>
            <a:r>
              <a:rPr lang="en-US" altLang="fr-FR" sz="1600">
                <a:solidFill>
                  <a:schemeClr val="tx1"/>
                </a:solidFill>
              </a:rPr>
              <a:t>P123 </a:t>
            </a:r>
            <a:r>
              <a:rPr lang="fr-FR" altLang="zh-CN" sz="1600" u="sng">
                <a:solidFill>
                  <a:schemeClr val="tx1"/>
                </a:solidFill>
              </a:rPr>
              <a:t>augmente.</a:t>
            </a:r>
            <a:endParaRPr lang="fr-FR" altLang="zh-CN" sz="1600" u="sng">
              <a:solidFill>
                <a:schemeClr val="tx1"/>
              </a:solidFill>
            </a:endParaRPr>
          </a:p>
          <a:p>
            <a:pPr algn="just"/>
            <a:r>
              <a:rPr lang="fr-FR" altLang="zh-CN" sz="1600">
                <a:solidFill>
                  <a:schemeClr val="tx1"/>
                </a:solidFill>
              </a:rPr>
              <a:t>surtour P2.</a:t>
            </a:r>
            <a:endParaRPr lang="fr-FR" altLang="zh-CN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  <a:p>
            <a:pPr algn="just"/>
            <a:endParaRPr lang="fr-FR" altLang="zh-CN" sz="16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35" y="1131570"/>
            <a:ext cx="1645285" cy="1379855"/>
          </a:xfrm>
          <a:prstGeom prst="rect">
            <a:avLst/>
          </a:prstGeom>
        </p:spPr>
      </p:pic>
      <p:sp>
        <p:nvSpPr>
          <p:cNvPr id="3" name="上箭头 2"/>
          <p:cNvSpPr/>
          <p:nvPr/>
        </p:nvSpPr>
        <p:spPr>
          <a:xfrm>
            <a:off x="1901190" y="3003550"/>
            <a:ext cx="85090" cy="76200"/>
          </a:xfrm>
          <a:prstGeom prst="upArrow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上箭头 4"/>
          <p:cNvSpPr/>
          <p:nvPr/>
        </p:nvSpPr>
        <p:spPr>
          <a:xfrm>
            <a:off x="1907540" y="3212465"/>
            <a:ext cx="85090" cy="83820"/>
          </a:xfrm>
          <a:prstGeom prst="upArrow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1907540" y="3414395"/>
            <a:ext cx="85090" cy="76200"/>
          </a:xfrm>
          <a:prstGeom prst="upArrow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>
            <a:off x="8283625" y="439870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文本框 3"/>
          <p:cNvSpPr txBox="1"/>
          <p:nvPr/>
        </p:nvSpPr>
        <p:spPr>
          <a:xfrm>
            <a:off x="612140" y="627380"/>
            <a:ext cx="4796790" cy="3921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b="1"/>
              <a:t>OLS Regression Results                            </a:t>
            </a:r>
            <a:endParaRPr lang="en-US" altLang="zh-CN" b="1"/>
          </a:p>
          <a:p>
            <a:pPr algn="l"/>
            <a:r>
              <a:rPr lang="en-US" altLang="zh-CN" sz="1000"/>
              <a:t>=============================================================</a:t>
            </a:r>
            <a:endParaRPr lang="en-US" altLang="zh-CN" sz="1000"/>
          </a:p>
          <a:p>
            <a:pPr algn="l"/>
            <a:r>
              <a:rPr lang="en-US" altLang="zh-CN" sz="1000"/>
              <a:t>Dep. Variable:         </a:t>
            </a:r>
            <a:r>
              <a:rPr lang="en-US" altLang="zh-CN" sz="1000">
                <a:highlight>
                  <a:srgbClr val="FFFF00"/>
                </a:highlight>
              </a:rPr>
              <a:t>comportemental   </a:t>
            </a:r>
            <a:r>
              <a:rPr lang="en-US" altLang="zh-CN" sz="1000"/>
              <a:t>R-squared:                       0.431</a:t>
            </a:r>
            <a:endParaRPr lang="en-US" altLang="zh-CN" sz="1000"/>
          </a:p>
          <a:p>
            <a:pPr algn="l"/>
            <a:r>
              <a:rPr lang="en-US" altLang="zh-CN" sz="1000"/>
              <a:t>Model:                            OLS   Adj. </a:t>
            </a:r>
            <a:r>
              <a:rPr lang="fr-FR" altLang="en-US" sz="1000"/>
              <a:t>    </a:t>
            </a:r>
            <a:r>
              <a:rPr lang="en-US" altLang="zh-CN" sz="1000">
                <a:highlight>
                  <a:srgbClr val="FFFF00"/>
                </a:highlight>
              </a:rPr>
              <a:t>R-squared:            </a:t>
            </a:r>
            <a:r>
              <a:rPr lang="fr-FR" altLang="en-US" sz="1000">
                <a:highlight>
                  <a:srgbClr val="FFFF00"/>
                </a:highlight>
              </a:rPr>
              <a:t>      </a:t>
            </a:r>
            <a:r>
              <a:rPr lang="en-US" altLang="zh-CN" sz="1000">
                <a:highlight>
                  <a:srgbClr val="FFFF00"/>
                </a:highlight>
              </a:rPr>
              <a:t>      0.431</a:t>
            </a:r>
            <a:endParaRPr lang="en-US" altLang="zh-CN" sz="1000"/>
          </a:p>
          <a:p>
            <a:pPr algn="l"/>
            <a:r>
              <a:rPr lang="en-US" altLang="zh-CN" sz="1000"/>
              <a:t>Method:                 Least Squares   </a:t>
            </a:r>
            <a:r>
              <a:rPr lang="fr-FR" altLang="en-US" sz="1000"/>
              <a:t>    </a:t>
            </a:r>
            <a:r>
              <a:rPr lang="en-US" altLang="zh-CN" sz="1000"/>
              <a:t>F-statistic:                 1.880e+04</a:t>
            </a:r>
            <a:endParaRPr lang="en-US" altLang="zh-CN" sz="1000"/>
          </a:p>
          <a:p>
            <a:pPr algn="l"/>
            <a:r>
              <a:rPr lang="en-US" altLang="zh-CN" sz="1000"/>
              <a:t>Date:                Sat, 28 Dec 2024   </a:t>
            </a:r>
            <a:r>
              <a:rPr lang="fr-FR" altLang="en-US" sz="1000"/>
              <a:t>     </a:t>
            </a:r>
            <a:r>
              <a:rPr lang="en-US" altLang="zh-CN" sz="1000"/>
              <a:t>Prob (F-statistic):        </a:t>
            </a:r>
            <a:r>
              <a:rPr lang="fr-FR" altLang="en-US" sz="1000"/>
              <a:t> </a:t>
            </a:r>
            <a:r>
              <a:rPr lang="en-US" altLang="zh-CN" sz="1000"/>
              <a:t>       0.00</a:t>
            </a:r>
            <a:endParaRPr lang="en-US" altLang="zh-CN" sz="1000"/>
          </a:p>
          <a:p>
            <a:pPr algn="l"/>
            <a:r>
              <a:rPr lang="en-US" altLang="zh-CN" sz="1000"/>
              <a:t>Time:                        14:35:57   </a:t>
            </a:r>
            <a:r>
              <a:rPr lang="fr-FR" altLang="en-US" sz="1000"/>
              <a:t>         </a:t>
            </a:r>
            <a:r>
              <a:rPr lang="fr-FR" altLang="en-US" sz="1000">
                <a:highlight>
                  <a:srgbClr val="FFFF00"/>
                </a:highlight>
              </a:rPr>
              <a:t> </a:t>
            </a:r>
            <a:r>
              <a:rPr lang="en-US" altLang="zh-CN" sz="1000">
                <a:highlight>
                  <a:srgbClr val="FFFF00"/>
                </a:highlight>
              </a:rPr>
              <a:t>Log-Likelihood:               30361.</a:t>
            </a:r>
            <a:endParaRPr lang="en-US" altLang="zh-CN" sz="1000"/>
          </a:p>
          <a:p>
            <a:pPr algn="l"/>
            <a:r>
              <a:rPr lang="en-US" altLang="zh-CN" sz="1000"/>
              <a:t>No. Observations:               74330   </a:t>
            </a:r>
            <a:r>
              <a:rPr lang="fr-FR" altLang="en-US" sz="1000"/>
              <a:t>   </a:t>
            </a:r>
            <a:r>
              <a:rPr lang="en-US" altLang="zh-CN" sz="1000">
                <a:highlight>
                  <a:srgbClr val="FFFF00"/>
                </a:highlight>
              </a:rPr>
              <a:t>AIC:                        </a:t>
            </a:r>
            <a:r>
              <a:rPr lang="fr-FR" altLang="en-US" sz="1000">
                <a:highlight>
                  <a:srgbClr val="FFFF00"/>
                </a:highlight>
              </a:rPr>
              <a:t> </a:t>
            </a:r>
            <a:r>
              <a:rPr lang="en-US" altLang="zh-CN" sz="1000">
                <a:highlight>
                  <a:srgbClr val="FFFF00"/>
                </a:highlight>
              </a:rPr>
              <a:t>-6.071e+04</a:t>
            </a:r>
            <a:endParaRPr lang="en-US" altLang="zh-CN" sz="1000">
              <a:highlight>
                <a:srgbClr val="FFFF00"/>
              </a:highlight>
            </a:endParaRPr>
          </a:p>
          <a:p>
            <a:pPr algn="l"/>
            <a:r>
              <a:rPr lang="en-US" altLang="zh-CN" sz="1000"/>
              <a:t>Df Residuals:                   74326   </a:t>
            </a:r>
            <a:r>
              <a:rPr lang="fr-FR" altLang="en-US" sz="1000"/>
              <a:t>      </a:t>
            </a:r>
            <a:r>
              <a:rPr lang="en-US" altLang="zh-CN" sz="1000">
                <a:highlight>
                  <a:srgbClr val="FFFF00"/>
                </a:highlight>
              </a:rPr>
              <a:t>BIC:                        </a:t>
            </a:r>
            <a:r>
              <a:rPr lang="fr-FR" altLang="en-US" sz="1000">
                <a:highlight>
                  <a:srgbClr val="FFFF00"/>
                </a:highlight>
              </a:rPr>
              <a:t> </a:t>
            </a:r>
            <a:r>
              <a:rPr lang="en-US" altLang="zh-CN" sz="1000">
                <a:highlight>
                  <a:srgbClr val="FFFF00"/>
                </a:highlight>
              </a:rPr>
              <a:t>-6.068e+04</a:t>
            </a:r>
            <a:endParaRPr lang="en-US" altLang="zh-CN" sz="1000"/>
          </a:p>
          <a:p>
            <a:pPr algn="l"/>
            <a:r>
              <a:rPr lang="en-US" altLang="zh-CN" sz="1000"/>
              <a:t>Df Model:                           3                                         </a:t>
            </a:r>
            <a:endParaRPr lang="en-US" altLang="zh-CN" sz="1000"/>
          </a:p>
          <a:p>
            <a:pPr algn="l"/>
            <a:r>
              <a:rPr lang="en-US" altLang="zh-CN" sz="1000"/>
              <a:t>Covariance Type:            nonrobust                                         </a:t>
            </a:r>
            <a:endParaRPr lang="en-US" altLang="zh-CN" sz="1000"/>
          </a:p>
          <a:p>
            <a:pPr algn="l"/>
            <a:r>
              <a:rPr lang="en-US" altLang="zh-CN" sz="1000"/>
              <a:t>=============================================================</a:t>
            </a:r>
            <a:endParaRPr lang="en-US" altLang="zh-CN" sz="1000"/>
          </a:p>
          <a:p>
            <a:pPr algn="l"/>
            <a:r>
              <a:rPr lang="en-US" altLang="zh-CN" sz="1000"/>
              <a:t>     </a:t>
            </a:r>
            <a:r>
              <a:rPr lang="fr-FR" altLang="en-US" sz="1000"/>
              <a:t>    </a:t>
            </a:r>
            <a:r>
              <a:rPr lang="en-US" altLang="zh-CN" sz="1000"/>
              <a:t>            coef    </a:t>
            </a:r>
            <a:r>
              <a:rPr lang="fr-FR" altLang="en-US" sz="1000"/>
              <a:t>     </a:t>
            </a:r>
            <a:r>
              <a:rPr lang="en-US" altLang="zh-CN" sz="1000"/>
              <a:t>std err          t</a:t>
            </a:r>
            <a:r>
              <a:rPr lang="fr-FR" altLang="en-US" sz="1000"/>
              <a:t>     </a:t>
            </a:r>
            <a:r>
              <a:rPr lang="en-US" altLang="zh-CN" sz="1000"/>
              <a:t>      P&gt;|t|  </a:t>
            </a:r>
            <a:r>
              <a:rPr lang="fr-FR" altLang="en-US" sz="1000"/>
              <a:t>   </a:t>
            </a:r>
            <a:r>
              <a:rPr lang="en-US" altLang="zh-CN" sz="1000"/>
              <a:t>    [0.025      0.975]</a:t>
            </a:r>
            <a:endParaRPr lang="en-US" altLang="zh-CN" sz="1000"/>
          </a:p>
          <a:p>
            <a:pPr algn="l"/>
            <a:r>
              <a:rPr lang="en-US" altLang="zh-CN" sz="1000"/>
              <a:t>--------------------------------------------------------------------</a:t>
            </a:r>
            <a:r>
              <a:rPr lang="fr-FR" altLang="en-US" sz="1000"/>
              <a:t>----------------------------</a:t>
            </a:r>
            <a:r>
              <a:rPr lang="en-US" altLang="zh-CN" sz="1000"/>
              <a:t>----------</a:t>
            </a:r>
            <a:endParaRPr lang="en-US" altLang="zh-CN" sz="1000"/>
          </a:p>
          <a:p>
            <a:pPr algn="l"/>
            <a:r>
              <a:rPr lang="en-US" altLang="zh-CN" sz="1000"/>
              <a:t>Intercept     0.2715      0.001    381.294      0.000       0.270       0.273</a:t>
            </a:r>
            <a:endParaRPr lang="en-US" altLang="zh-CN" sz="1000"/>
          </a:p>
          <a:p>
            <a:pPr algn="l"/>
            <a:r>
              <a:rPr lang="en-US" altLang="zh-CN" sz="1000"/>
              <a:t>P1_rel         1.3763      0.014     97.319  </a:t>
            </a:r>
            <a:r>
              <a:rPr lang="fr-FR" altLang="en-US" sz="1000"/>
              <a:t>  </a:t>
            </a:r>
            <a:r>
              <a:rPr lang="en-US" altLang="zh-CN" sz="1000"/>
              <a:t>   0.000       1.349       1.404</a:t>
            </a:r>
            <a:endParaRPr lang="en-US" altLang="zh-CN" sz="1000"/>
          </a:p>
          <a:p>
            <a:pPr algn="l"/>
            <a:r>
              <a:rPr lang="en-US" altLang="zh-CN" sz="1000"/>
              <a:t>P2_rel         4.5602      0.029    155.006      0.000       4.503       4.618</a:t>
            </a:r>
            <a:endParaRPr lang="en-US" altLang="zh-CN" sz="1000"/>
          </a:p>
          <a:p>
            <a:pPr algn="l"/>
            <a:r>
              <a:rPr lang="en-US" altLang="zh-CN" sz="1000"/>
              <a:t>P3_rel         0.8993      0.021     42.108    </a:t>
            </a:r>
            <a:r>
              <a:rPr lang="fr-FR" altLang="en-US" sz="1000"/>
              <a:t> </a:t>
            </a:r>
            <a:r>
              <a:rPr lang="en-US" altLang="zh-CN" sz="1000"/>
              <a:t>  0.000       0.857       0.941</a:t>
            </a:r>
            <a:endParaRPr lang="en-US" altLang="zh-CN" sz="1000"/>
          </a:p>
          <a:p>
            <a:pPr algn="l"/>
            <a:endParaRPr lang="en-US" altLang="zh-CN" sz="1000"/>
          </a:p>
          <a:p>
            <a:pPr algn="l"/>
            <a:r>
              <a:rPr lang="en-US" altLang="zh-CN" sz="1000"/>
              <a:t>=============================================================</a:t>
            </a:r>
            <a:endParaRPr lang="en-US" altLang="zh-CN" sz="1000"/>
          </a:p>
          <a:p>
            <a:pPr algn="l"/>
            <a:r>
              <a:rPr lang="en-US" altLang="zh-CN" sz="1000"/>
              <a:t>Omnibus:                     9019.681   Durbin-Watson:                   1.931</a:t>
            </a:r>
            <a:endParaRPr lang="en-US" altLang="zh-CN" sz="1000"/>
          </a:p>
          <a:p>
            <a:pPr algn="l"/>
            <a:r>
              <a:rPr lang="en-US" altLang="zh-CN" sz="1000"/>
              <a:t>Prob(Omnibus):                  0.000   Jarque-Bera (JB):            61125.290</a:t>
            </a:r>
            <a:endParaRPr lang="en-US" altLang="zh-CN" sz="1000"/>
          </a:p>
          <a:p>
            <a:pPr algn="l"/>
            <a:r>
              <a:rPr lang="en-US" altLang="zh-CN" sz="1000"/>
              <a:t>Skew:                           0.383   Prob(JB):                         0.00</a:t>
            </a:r>
            <a:endParaRPr lang="en-US" altLang="zh-CN" sz="1000"/>
          </a:p>
          <a:p>
            <a:pPr algn="l"/>
            <a:r>
              <a:rPr lang="en-US" altLang="zh-CN" sz="1000"/>
              <a:t>Kurtosis:                       7.376   Cond. No.                         50.7</a:t>
            </a:r>
            <a:endParaRPr lang="en-US" altLang="zh-CN" sz="1000"/>
          </a:p>
          <a:p>
            <a:pPr algn="l"/>
            <a:r>
              <a:rPr lang="en-US" altLang="zh-CN" sz="1000"/>
              <a:t>=============================================================</a:t>
            </a:r>
            <a:endParaRPr lang="en-US" altLang="zh-CN" sz="1000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3059430" y="2572385"/>
            <a:ext cx="574040" cy="9709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259840" y="2572385"/>
            <a:ext cx="574040" cy="9988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47360" y="593090"/>
            <a:ext cx="3368675" cy="3868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fr-FR" sz="1600" b="1">
                <a:solidFill>
                  <a:schemeClr val="tx1"/>
                </a:solidFill>
              </a:rPr>
              <a:t>Comparaison :</a:t>
            </a:r>
            <a:endParaRPr lang="fr-FR" sz="1600" b="1">
              <a:solidFill>
                <a:schemeClr val="tx1"/>
              </a:solidFill>
            </a:endParaRPr>
          </a:p>
          <a:p>
            <a:pPr algn="just"/>
            <a:r>
              <a:rPr lang="fr-FR" b="1">
                <a:solidFill>
                  <a:schemeClr val="tx1"/>
                </a:solidFill>
              </a:rPr>
              <a:t>politesse générale         emotionnel</a:t>
            </a:r>
            <a:endParaRPr lang="fr-FR" b="1">
              <a:solidFill>
                <a:schemeClr val="tx1"/>
              </a:solidFill>
            </a:endParaRPr>
          </a:p>
          <a:p>
            <a:pPr algn="just"/>
            <a:endParaRPr lang="fr-FR" sz="1600">
              <a:solidFill>
                <a:schemeClr val="tx1"/>
              </a:solidFill>
            </a:endParaRPr>
          </a:p>
          <a:p>
            <a:pPr algn="just"/>
            <a:endParaRPr lang="fr-FR" sz="1600">
              <a:solidFill>
                <a:schemeClr val="tx1"/>
              </a:solidFill>
            </a:endParaRPr>
          </a:p>
          <a:p>
            <a:pPr algn="just"/>
            <a:endParaRPr lang="fr-FR" sz="1600">
              <a:solidFill>
                <a:schemeClr val="tx1"/>
              </a:solidFill>
            </a:endParaRPr>
          </a:p>
          <a:p>
            <a:pPr algn="just"/>
            <a:endParaRPr lang="fr-FR" sz="1600">
              <a:solidFill>
                <a:schemeClr val="tx1"/>
              </a:solidFill>
            </a:endParaRPr>
          </a:p>
          <a:p>
            <a:pPr algn="just"/>
            <a:endParaRPr lang="fr-FR" sz="1600">
              <a:solidFill>
                <a:schemeClr val="tx1"/>
              </a:solidFill>
            </a:endParaRPr>
          </a:p>
          <a:p>
            <a:pPr algn="just"/>
            <a:endParaRPr lang="en-US" altLang="fr-FR" sz="1600">
              <a:solidFill>
                <a:schemeClr val="tx1"/>
              </a:solidFill>
            </a:endParaRPr>
          </a:p>
          <a:p>
            <a:pPr algn="just"/>
            <a:endParaRPr lang="en-US" altLang="fr-FR" sz="1600">
              <a:solidFill>
                <a:schemeClr val="tx1"/>
              </a:solidFill>
            </a:endParaRPr>
          </a:p>
          <a:p>
            <a:pPr algn="just"/>
            <a:r>
              <a:rPr lang="fr-FR" altLang="en-US" sz="1600" b="1">
                <a:solidFill>
                  <a:schemeClr val="tx1"/>
                </a:solidFill>
              </a:rPr>
              <a:t>Observation :</a:t>
            </a:r>
            <a:endParaRPr lang="en-US" altLang="fr-FR" sz="1600" b="1">
              <a:solidFill>
                <a:schemeClr val="tx1"/>
              </a:solidFill>
            </a:endParaRPr>
          </a:p>
          <a:p>
            <a:pPr algn="just"/>
            <a:r>
              <a:rPr lang="en-US" altLang="fr-FR" sz="1600">
                <a:solidFill>
                  <a:schemeClr val="tx1"/>
                </a:solidFill>
              </a:rPr>
              <a:t>L</a:t>
            </a:r>
            <a:r>
              <a:rPr lang="fr-FR" sz="1600">
                <a:solidFill>
                  <a:schemeClr val="tx1"/>
                </a:solidFill>
              </a:rPr>
              <a:t>’influence des pronoms sur la politesse comportemntale diminue par rapport à la politesse au sens général.</a:t>
            </a:r>
            <a:endParaRPr lang="fr-FR" sz="1600">
              <a:solidFill>
                <a:schemeClr val="tx1"/>
              </a:solidFill>
            </a:endParaRPr>
          </a:p>
          <a:p>
            <a:pPr algn="just"/>
            <a:endParaRPr lang="fr-FR" sz="1600">
              <a:solidFill>
                <a:schemeClr val="tx1"/>
              </a:solidFill>
            </a:endParaRPr>
          </a:p>
          <a:p>
            <a:pPr algn="just"/>
            <a:endParaRPr lang="fr-FR" sz="1600">
              <a:solidFill>
                <a:schemeClr val="tx1"/>
              </a:solidFill>
            </a:endParaRPr>
          </a:p>
          <a:p>
            <a:pPr algn="just"/>
            <a:endParaRPr lang="fr-FR" sz="1600">
              <a:solidFill>
                <a:schemeClr val="tx1"/>
              </a:solidFill>
            </a:endParaRPr>
          </a:p>
          <a:p>
            <a:pPr algn="just"/>
            <a:endParaRPr lang="fr-FR" sz="16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45" y="1275715"/>
            <a:ext cx="1336675" cy="11207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215" y="1320800"/>
            <a:ext cx="1350645" cy="1075690"/>
          </a:xfrm>
          <a:prstGeom prst="rect">
            <a:avLst/>
          </a:prstGeom>
        </p:spPr>
      </p:pic>
      <p:sp>
        <p:nvSpPr>
          <p:cNvPr id="9" name="上箭头 8"/>
          <p:cNvSpPr/>
          <p:nvPr/>
        </p:nvSpPr>
        <p:spPr>
          <a:xfrm rot="10800000">
            <a:off x="1889760" y="3075940"/>
            <a:ext cx="76200" cy="76200"/>
          </a:xfrm>
          <a:prstGeom prst="upArrow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 rot="10800000">
            <a:off x="1889760" y="3363595"/>
            <a:ext cx="76200" cy="76200"/>
          </a:xfrm>
          <a:prstGeom prst="upArrow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上箭头 4"/>
          <p:cNvSpPr/>
          <p:nvPr/>
        </p:nvSpPr>
        <p:spPr>
          <a:xfrm rot="10800000">
            <a:off x="1889760" y="3220085"/>
            <a:ext cx="76200" cy="76200"/>
          </a:xfrm>
          <a:prstGeom prst="upArrow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/>
          <p:nvPr/>
        </p:nvSpPr>
        <p:spPr>
          <a:xfrm>
            <a:off x="323760" y="420758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36"/>
          <p:cNvSpPr/>
          <p:nvPr/>
        </p:nvSpPr>
        <p:spPr>
          <a:xfrm>
            <a:off x="7143159" y="76815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36"/>
          <p:cNvSpPr/>
          <p:nvPr/>
        </p:nvSpPr>
        <p:spPr>
          <a:xfrm>
            <a:off x="7827934" y="76815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899795" y="1062990"/>
            <a:ext cx="6805295" cy="2612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fr-FR" altLang="zh-CN" sz="2800" b="1">
                <a:sym typeface="+mn-ea"/>
              </a:rPr>
              <a:t>Conclusion :</a:t>
            </a:r>
            <a:endParaRPr lang="fr-FR" altLang="zh-CN" sz="2800" b="1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endParaRPr lang="fr-FR" altLang="zh-CN" sz="16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altLang="zh-CN" sz="1800">
                <a:sym typeface="+mn-ea"/>
              </a:rPr>
              <a:t>Les pronoms personnels sont significativement corrélés avec l’expression de la politesse, surtout la 2ème personne.</a:t>
            </a:r>
            <a:endParaRPr lang="fr-FR" altLang="zh-CN" sz="18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endParaRPr lang="fr-FR" altLang="zh-CN" sz="180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altLang="zh-CN" sz="1800">
                <a:sym typeface="+mn-ea"/>
              </a:rPr>
              <a:t>Leur influence sont plus forte sur la dimension émotionnelle que  sur la dimension comportementale.</a:t>
            </a:r>
            <a:endParaRPr lang="fr-FR" altLang="zh-CN" sz="18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/>
          <p:nvPr/>
        </p:nvSpPr>
        <p:spPr>
          <a:xfrm>
            <a:off x="323760" y="420758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36"/>
          <p:cNvSpPr/>
          <p:nvPr/>
        </p:nvSpPr>
        <p:spPr>
          <a:xfrm>
            <a:off x="7143159" y="76815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36"/>
          <p:cNvSpPr/>
          <p:nvPr/>
        </p:nvSpPr>
        <p:spPr>
          <a:xfrm>
            <a:off x="7827934" y="76815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1035050" y="988060"/>
            <a:ext cx="6792595" cy="30168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fr-FR" altLang="zh-CN" sz="2800" b="1">
                <a:sym typeface="+mn-ea"/>
              </a:rPr>
              <a:t>Limites et Discussion :</a:t>
            </a:r>
            <a:endParaRPr lang="fr-FR" altLang="zh-CN" sz="2800" b="1">
              <a:sym typeface="+mn-ea"/>
            </a:endParaRPr>
          </a:p>
          <a:p>
            <a:endParaRPr lang="fr-FR" altLang="zh-CN" sz="1600">
              <a:sym typeface="+mn-ea"/>
            </a:endParaRPr>
          </a:p>
          <a:p>
            <a:r>
              <a:rPr lang="fr-FR" altLang="zh-CN" sz="1600">
                <a:sym typeface="+mn-ea"/>
              </a:rPr>
              <a:t>Il faut travailler davantage sur des labels et évaluer la performance du modèle en comparant l’annotation humaine et machinale.</a:t>
            </a:r>
            <a:endParaRPr lang="fr-FR" altLang="zh-CN" sz="1600">
              <a:sym typeface="+mn-ea"/>
            </a:endParaRPr>
          </a:p>
          <a:p>
            <a:endParaRPr lang="fr-FR" altLang="zh-CN" sz="1600">
              <a:sym typeface="+mn-ea"/>
            </a:endParaRPr>
          </a:p>
          <a:p>
            <a:r>
              <a:rPr lang="fr-FR" altLang="zh-CN" sz="1600">
                <a:sym typeface="+mn-ea"/>
              </a:rPr>
              <a:t>Il est envisageable d’explorer davantage des pronoms personnels dans l’expression de la politesse et d’autres tactiques de  l’autoprésentation.</a:t>
            </a:r>
            <a:endParaRPr lang="fr-FR" altLang="zh-CN" sz="1600">
              <a:sym typeface="+mn-ea"/>
            </a:endParaRPr>
          </a:p>
          <a:p>
            <a:endParaRPr lang="fr-FR" altLang="zh-CN" sz="1600">
              <a:sym typeface="+mn-ea"/>
            </a:endParaRPr>
          </a:p>
          <a:p>
            <a:r>
              <a:rPr lang="fr-FR" altLang="zh-CN" sz="1600">
                <a:sym typeface="+mn-ea"/>
              </a:rPr>
              <a:t>De plus, on peut distinguer des fonctions différentes des pronoms dans une même personne pour voir leur influence respective. </a:t>
            </a:r>
            <a:endParaRPr lang="fr-FR" altLang="zh-CN" sz="1600">
              <a:sym typeface="+mn-ea"/>
            </a:endParaRPr>
          </a:p>
          <a:p>
            <a:r>
              <a:rPr lang="fr-FR" altLang="zh-CN" sz="1600">
                <a:sym typeface="+mn-ea"/>
              </a:rPr>
              <a:t>Par exemple, «</a:t>
            </a:r>
            <a:r>
              <a:rPr lang="en-US" altLang="fr-FR" sz="1600">
                <a:sym typeface="+mn-ea"/>
              </a:rPr>
              <a:t> </a:t>
            </a:r>
            <a:r>
              <a:rPr lang="fr-FR" altLang="zh-CN" sz="1600">
                <a:sym typeface="+mn-ea"/>
              </a:rPr>
              <a:t>je » fonctionne en tant que « agent », alors que « me » et « moi »sont des « pateints ».</a:t>
            </a:r>
            <a:endParaRPr lang="fr-FR" altLang="zh-CN" sz="1600">
              <a:sym typeface="+mn-ea"/>
            </a:endParaRPr>
          </a:p>
          <a:p>
            <a:endParaRPr lang="fr-FR" altLang="zh-CN" sz="1600">
              <a:sym typeface="+mn-ea"/>
            </a:endParaRPr>
          </a:p>
          <a:p>
            <a:endParaRPr lang="fr-FR" altLang="zh-CN" sz="1600">
              <a:sym typeface="+mn-ea"/>
            </a:endParaRPr>
          </a:p>
          <a:p>
            <a:endParaRPr lang="fr-FR" altLang="zh-CN" sz="1600">
              <a:sym typeface="+mn-ea"/>
            </a:endParaRPr>
          </a:p>
          <a:p>
            <a:r>
              <a:rPr lang="fr-FR" altLang="zh-CN" sz="1600">
                <a:sym typeface="+mn-ea"/>
              </a:rPr>
              <a:t> </a:t>
            </a:r>
            <a:endParaRPr lang="fr-FR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6"/>
          <p:cNvSpPr/>
          <p:nvPr/>
        </p:nvSpPr>
        <p:spPr>
          <a:xfrm>
            <a:off x="7827934" y="76815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1835785" y="1419860"/>
            <a:ext cx="5883910" cy="211709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fr-FR" altLang="zh-CN" sz="6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Merci pour </a:t>
            </a:r>
            <a:r>
              <a:rPr lang="fr-FR" altLang="zh-CN" sz="54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votre </a:t>
            </a:r>
            <a:r>
              <a:rPr lang="fr-FR" altLang="zh-CN" sz="6000" b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attention !</a:t>
            </a:r>
            <a:endParaRPr lang="fr-FR" altLang="zh-CN" sz="6000" b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1043850" y="271533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/>
          <p:nvPr/>
        </p:nvSpPr>
        <p:spPr>
          <a:xfrm>
            <a:off x="323125" y="430029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71220" y="1779905"/>
          <a:ext cx="7618095" cy="2585085"/>
        </p:xfrm>
        <a:graphic>
          <a:graphicData uri="http://schemas.openxmlformats.org/drawingml/2006/table">
            <a:tbl>
              <a:tblPr/>
              <a:tblGrid>
                <a:gridCol w="620395"/>
                <a:gridCol w="2200275"/>
                <a:gridCol w="2075180"/>
                <a:gridCol w="2722245"/>
              </a:tblGrid>
              <a:tr h="22352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 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Caractéristiques 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Contenus liés 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Objectif 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329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P1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Centré sur soi-même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personalité, expériences riches, centre d’intérêts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Créer un image actif et confiant, montrer le professionalisme et particularité, s’aligner avec des guests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771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P2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Intéraction, connection 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Offrir le service soigneux, une attitude aimable/chaleureuse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Gagner en sympathie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56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P3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Objectif et informatif 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Introduction informative sur l’apppartement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Calibri" panose="020F0502020204030204"/>
                          <a:ea typeface="Times New Roman" panose="02020603050405020304"/>
                        </a:rPr>
                        <a:t>Souligner la qualité </a:t>
                      </a:r>
                      <a:endParaRPr lang="zh-CN" sz="14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8040" y="699135"/>
            <a:ext cx="74110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zh-CN" b="1"/>
              <a:t>La politesse</a:t>
            </a:r>
            <a:r>
              <a:rPr lang="fr-FR" altLang="zh-CN"/>
              <a:t> est une </a:t>
            </a:r>
            <a:r>
              <a:rPr lang="fr-FR" altLang="zh-CN" b="1"/>
              <a:t>tactiques </a:t>
            </a:r>
            <a:r>
              <a:rPr lang="fr-FR" altLang="zh-CN"/>
              <a:t>importante dans l’autoprésentation.</a:t>
            </a:r>
            <a:endParaRPr lang="fr-FR" altLang="zh-CN"/>
          </a:p>
          <a:p>
            <a:endParaRPr lang="fr-FR" altLang="zh-CN"/>
          </a:p>
          <a:p>
            <a:r>
              <a:rPr lang="fr-FR" altLang="zh-CN" b="1"/>
              <a:t>les pronoms personnels</a:t>
            </a:r>
            <a:r>
              <a:rPr lang="fr-FR" altLang="zh-CN"/>
              <a:t> impliquent des relations dans la conversation et s’associent avec des contenu spécifique. ils indique le </a:t>
            </a:r>
            <a:r>
              <a:rPr lang="fr-FR" altLang="zh-CN" b="1"/>
              <a:t>focus </a:t>
            </a:r>
            <a:r>
              <a:rPr lang="fr-FR" altLang="zh-CN"/>
              <a:t>de la conversation.</a:t>
            </a:r>
            <a:endParaRPr lang="fr-FR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/>
          <p:nvPr/>
        </p:nvSpPr>
        <p:spPr>
          <a:xfrm>
            <a:off x="323125" y="113164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36"/>
          <p:cNvSpPr/>
          <p:nvPr/>
        </p:nvSpPr>
        <p:spPr>
          <a:xfrm>
            <a:off x="7092359" y="4371775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36"/>
          <p:cNvSpPr/>
          <p:nvPr/>
        </p:nvSpPr>
        <p:spPr>
          <a:xfrm>
            <a:off x="8100984" y="41128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32"/>
          <p:cNvSpPr txBox="1"/>
          <p:nvPr>
            <p:ph type="ctrTitle"/>
          </p:nvPr>
        </p:nvSpPr>
        <p:spPr>
          <a:xfrm>
            <a:off x="910590" y="987425"/>
            <a:ext cx="7356475" cy="3211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/>
              <a:t>Problématique :</a:t>
            </a:r>
            <a:br>
              <a:rPr lang="fr-FR" sz="3200"/>
            </a:br>
            <a:r>
              <a:rPr lang="fr-FR" sz="3200"/>
              <a:t>si les pronoms personnels peuvent indiquer le degré de la politesse ?</a:t>
            </a:r>
            <a:br>
              <a:rPr lang="fr-FR" sz="3200"/>
            </a:br>
            <a:endParaRPr lang="fr-FR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>
            <a:off x="8307070" y="4398645"/>
            <a:ext cx="460375" cy="48387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2906" t="11557" r="9473" b="14854"/>
          <a:stretch>
            <a:fillRect/>
          </a:stretch>
        </p:blipFill>
        <p:spPr bwMode="auto">
          <a:xfrm>
            <a:off x="2772410" y="1131570"/>
            <a:ext cx="3129280" cy="2967990"/>
          </a:xfrm>
          <a:prstGeom prst="rect">
            <a:avLst/>
          </a:prstGeom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5605" y="1673860"/>
            <a:ext cx="2680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zh-CN" sz="1600"/>
              <a:t>Entrées : 74330</a:t>
            </a:r>
            <a:endParaRPr lang="fr-FR" altLang="zh-CN" sz="1600"/>
          </a:p>
          <a:p>
            <a:r>
              <a:rPr lang="fr-FR" altLang="zh-CN" sz="1600"/>
              <a:t>plus d’une moitié sont vides.</a:t>
            </a:r>
            <a:endParaRPr lang="fr-FR" altLang="zh-CN" sz="1600"/>
          </a:p>
          <a:p>
            <a:endParaRPr lang="fr-FR" altLang="zh-CN" sz="1600"/>
          </a:p>
          <a:p>
            <a:r>
              <a:rPr lang="fr-FR" altLang="zh-CN" sz="1600"/>
              <a:t>Parmi celles non-vides, 95%sont écrit en français ou en anglais.</a:t>
            </a:r>
            <a:endParaRPr lang="fr-FR" altLang="zh-CN" sz="1600"/>
          </a:p>
          <a:p>
            <a:r>
              <a:rPr lang="fr-FR" altLang="zh-CN" sz="1600"/>
              <a:t>la moyenne du nombre de mot est 77 mots.</a:t>
            </a:r>
            <a:endParaRPr lang="fr-FR" altLang="zh-CN" sz="1600"/>
          </a:p>
          <a:p>
            <a:endParaRPr lang="fr-FR" altLang="zh-CN" sz="1600"/>
          </a:p>
        </p:txBody>
      </p:sp>
      <p:sp>
        <p:nvSpPr>
          <p:cNvPr id="371" name="Google Shape;371;p35"/>
          <p:cNvSpPr txBox="1"/>
          <p:nvPr>
            <p:ph type="title"/>
          </p:nvPr>
        </p:nvSpPr>
        <p:spPr>
          <a:xfrm>
            <a:off x="395605" y="843280"/>
            <a:ext cx="251396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Métadata</a:t>
            </a:r>
            <a:endParaRPr lang="fr-FR" altLang="en-GB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80" y="1059815"/>
            <a:ext cx="3397250" cy="3310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/>
          <p:nvPr/>
        </p:nvSpPr>
        <p:spPr>
          <a:xfrm>
            <a:off x="323125" y="4083755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36"/>
          <p:cNvSpPr/>
          <p:nvPr/>
        </p:nvSpPr>
        <p:spPr>
          <a:xfrm>
            <a:off x="7143159" y="76815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36"/>
          <p:cNvSpPr/>
          <p:nvPr/>
        </p:nvSpPr>
        <p:spPr>
          <a:xfrm>
            <a:off x="7827934" y="76815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251460" y="699770"/>
            <a:ext cx="6029325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zh-CN" sz="2800" b="1"/>
              <a:t>1. Compter des pronoms :</a:t>
            </a:r>
            <a:endParaRPr lang="fr-FR" altLang="zh-CN" sz="2800" b="1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2211705"/>
            <a:ext cx="7143115" cy="19570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9795" y="1924050"/>
            <a:ext cx="3524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zh-CN" sz="1600" b="1"/>
              <a:t>Listes des pronoms personnels :</a:t>
            </a:r>
            <a:endParaRPr lang="fr-FR" altLang="zh-CN" sz="1600" b="1"/>
          </a:p>
        </p:txBody>
      </p:sp>
      <p:sp>
        <p:nvSpPr>
          <p:cNvPr id="5" name="文本框 4"/>
          <p:cNvSpPr txBox="1"/>
          <p:nvPr/>
        </p:nvSpPr>
        <p:spPr>
          <a:xfrm>
            <a:off x="900430" y="1251585"/>
            <a:ext cx="6951345" cy="57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zh-CN" sz="1600" b="1">
                <a:solidFill>
                  <a:srgbClr val="0070C0"/>
                </a:solidFill>
              </a:rPr>
              <a:t>Spacy </a:t>
            </a:r>
            <a:r>
              <a:rPr lang="fr-FR" altLang="zh-CN"/>
              <a:t>est une bibliothèque NLP très puissante, capable de faire des analyses morphologique et syntaxique.</a:t>
            </a:r>
            <a:endParaRPr lang="fr-FR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/>
          <p:nvPr/>
        </p:nvSpPr>
        <p:spPr>
          <a:xfrm>
            <a:off x="539660" y="4515555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7" name="Google Shape;387;p36"/>
          <p:cNvSpPr/>
          <p:nvPr/>
        </p:nvSpPr>
        <p:spPr>
          <a:xfrm>
            <a:off x="7143159" y="768150"/>
            <a:ext cx="483600" cy="483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36"/>
          <p:cNvSpPr/>
          <p:nvPr/>
        </p:nvSpPr>
        <p:spPr>
          <a:xfrm>
            <a:off x="7827934" y="76815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4140200" y="868045"/>
            <a:ext cx="4819015" cy="3114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zh-CN" sz="1600" b="1">
                <a:sym typeface="+mn-ea"/>
              </a:rPr>
              <a:t>Modification sur spacy :</a:t>
            </a:r>
            <a:endParaRPr lang="fr-FR" altLang="zh-CN" sz="1600" b="1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rules = [</a:t>
            </a:r>
            <a:endParaRPr lang="en-US" altLang="zh-CN"/>
          </a:p>
          <a:p>
            <a:r>
              <a:rPr lang="fr-FR" altLang="en-US"/>
              <a:t>    </a:t>
            </a:r>
            <a:r>
              <a:rPr lang="en-US" altLang="zh-CN"/>
              <a:t>({"TEXT": "tu"}, {"LEMMA": "tu", "POS": "PRON"}),</a:t>
            </a:r>
            <a:endParaRPr lang="en-US" altLang="zh-CN"/>
          </a:p>
          <a:p>
            <a:r>
              <a:rPr lang="en-US" altLang="zh-CN"/>
              <a:t>    ({"TEXT": "ton"}, {"LEMMA": "ton", "POS": "DET"}),</a:t>
            </a:r>
            <a:endParaRPr lang="en-US" altLang="zh-CN"/>
          </a:p>
          <a:p>
            <a:r>
              <a:rPr lang="en-US" altLang="zh-CN"/>
              <a:t>    ({"TEXT": "toi"}, {"LEMMA": "toi", "POS": "PRON"}),</a:t>
            </a:r>
            <a:endParaRPr lang="en-US" altLang="zh-CN"/>
          </a:p>
          <a:p>
            <a:r>
              <a:rPr lang="en-US" altLang="zh-CN"/>
              <a:t>    ({"TEXT": "t'"}, {"LEMMA": "te", "POS": "PRON"}),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en-US" altLang="zh-CN">
                <a:highlight>
                  <a:srgbClr val="FFFF00"/>
                </a:highlight>
              </a:rPr>
              <a:t>({"TEXT": "elle"}, {"LEMMA": "elle", "POS": "PRON"}),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en-US" altLang="zh-CN"/>
              <a:t>    ({"TEXT": "elles"}, {"LEMMA": "elle", "POS": "PRON"}),</a:t>
            </a:r>
            <a:endParaRPr lang="en-US" altLang="zh-CN"/>
          </a:p>
          <a:p>
            <a:r>
              <a:rPr lang="en-US" altLang="zh-CN"/>
              <a:t>    ({"TEXT": "lui"}, {"LEMMA": "lui", "POS": "PRON"}),</a:t>
            </a:r>
            <a:endParaRPr lang="en-US" altLang="zh-CN"/>
          </a:p>
          <a:p>
            <a:r>
              <a:rPr lang="en-US" altLang="zh-CN"/>
              <a:t>    ({"TEXT": "soi"}, {"LEMMA": "soi", "POS": "PRON"}),</a:t>
            </a:r>
            <a:endParaRPr lang="en-US" altLang="zh-CN"/>
          </a:p>
          <a:p>
            <a:r>
              <a:rPr lang="en-US" altLang="zh-CN"/>
              <a:t> </a:t>
            </a:r>
            <a:r>
              <a:rPr lang="fr-FR" altLang="en-US"/>
              <a:t>   </a:t>
            </a:r>
            <a:r>
              <a:rPr lang="en-US" altLang="zh-CN"/>
              <a:t>({"TEXT": "leur"}, {"LEMMA": "leur", "POS": "PRON"})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23215" y="84391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zh-CN" sz="1600" b="1"/>
              <a:t>Erreurs récurrentes :</a:t>
            </a:r>
            <a:endParaRPr lang="fr-FR" altLang="zh-CN" sz="1600" b="1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417195" y="1183640"/>
          <a:ext cx="3486150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050"/>
                <a:gridCol w="1162050"/>
                <a:gridCol w="116205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1"/>
                          </a:solidFill>
                        </a:rPr>
                        <a:t>token</a:t>
                      </a:r>
                      <a:endParaRPr lang="fr-FR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1"/>
                          </a:solidFill>
                        </a:rPr>
                        <a:t>forme lemmatisée</a:t>
                      </a:r>
                      <a:endParaRPr lang="fr-FR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1"/>
                          </a:solidFill>
                        </a:rPr>
                        <a:t>partie du discours</a:t>
                      </a:r>
                      <a:endParaRPr lang="fr-FR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tu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tu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2"/>
                          </a:solidFill>
                        </a:rPr>
                        <a:t>ADP</a:t>
                      </a:r>
                      <a:endParaRPr lang="fr-FR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tu 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2"/>
                          </a:solidFill>
                        </a:rPr>
                        <a:t>taire</a:t>
                      </a:r>
                      <a:endParaRPr lang="fr-FR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2"/>
                          </a:solidFill>
                        </a:rPr>
                        <a:t>ADJ</a:t>
                      </a:r>
                      <a:endParaRPr lang="fr-FR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tu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tu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2"/>
                          </a:solidFill>
                        </a:rPr>
                        <a:t>DET</a:t>
                      </a:r>
                      <a:endParaRPr lang="fr-FR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highlight>
                            <a:srgbClr val="FFFF00"/>
                          </a:highlight>
                        </a:rPr>
                        <a:t>elle</a:t>
                      </a:r>
                      <a:endParaRPr lang="fr-FR" altLang="zh-CN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2"/>
                          </a:solidFill>
                          <a:highlight>
                            <a:srgbClr val="FFFF00"/>
                          </a:highlight>
                        </a:rPr>
                        <a:t>lui</a:t>
                      </a:r>
                      <a:endParaRPr lang="fr-FR" altLang="zh-CN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highlight>
                            <a:srgbClr val="FFFF00"/>
                          </a:highlight>
                        </a:rPr>
                        <a:t>PRON</a:t>
                      </a:r>
                      <a:endParaRPr lang="fr-FR" altLang="zh-CN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lui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2"/>
                          </a:solidFill>
                        </a:rPr>
                        <a:t>luire</a:t>
                      </a:r>
                      <a:endParaRPr lang="fr-FR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PRON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soi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soi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2"/>
                          </a:solidFill>
                        </a:rPr>
                        <a:t>ADJ</a:t>
                      </a:r>
                      <a:endParaRPr lang="fr-FR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leur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2"/>
                          </a:solidFill>
                        </a:rPr>
                        <a:t>son</a:t>
                      </a:r>
                      <a:endParaRPr lang="fr-FR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>
                          <a:solidFill>
                            <a:schemeClr val="tx2"/>
                          </a:solidFill>
                        </a:rPr>
                        <a:t>DET</a:t>
                      </a:r>
                      <a:endParaRPr lang="fr-FR" altLang="zh-CN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la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le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 b="0">
                          <a:solidFill>
                            <a:schemeClr val="tx2"/>
                          </a:solidFill>
                        </a:rPr>
                        <a:t>DET</a:t>
                      </a:r>
                      <a:endParaRPr lang="fr-FR" altLang="zh-CN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...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...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FR" altLang="zh-CN"/>
                        <a:t>...</a:t>
                      </a:r>
                      <a:endParaRPr lang="fr-FR" altLang="zh-CN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>
            <a:off x="8283625" y="439870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文本框 3"/>
          <p:cNvSpPr txBox="1"/>
          <p:nvPr/>
        </p:nvSpPr>
        <p:spPr>
          <a:xfrm>
            <a:off x="683895" y="629285"/>
            <a:ext cx="8329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zh-CN" sz="2800" b="1">
                <a:ea typeface="宋体" panose="02010600030101010101" pitchFamily="2" charset="-122"/>
              </a:rPr>
              <a:t>2. Mesurer la politesse </a:t>
            </a:r>
            <a:endParaRPr lang="fr-FR" altLang="zh-CN" sz="2800" b="1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040" y="1335405"/>
            <a:ext cx="3247390" cy="296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b="1"/>
              <a:t>Model</a:t>
            </a:r>
            <a:r>
              <a:rPr lang="fr-FR" altLang="en-US" sz="1600" b="1"/>
              <a:t>:</a:t>
            </a:r>
            <a:endParaRPr lang="fr-FR" altLang="en-US" sz="1600" b="1"/>
          </a:p>
          <a:p>
            <a:r>
              <a:rPr lang="fr-FR" altLang="zh-CN" sz="1600" b="1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Zéro shot classification </a:t>
            </a:r>
            <a:endParaRPr lang="fr-FR" altLang="zh-CN" sz="1600" b="1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fr-FR" altLang="en-US" sz="1600" b="1">
                <a:solidFill>
                  <a:srgbClr val="0070C0"/>
                </a:solidFill>
              </a:rPr>
              <a:t>(</a:t>
            </a:r>
            <a:r>
              <a:rPr lang="en-US" altLang="zh-CN" sz="1600" b="1">
                <a:solidFill>
                  <a:srgbClr val="0070C0"/>
                </a:solidFill>
              </a:rPr>
              <a:t>MoritzLaurer/bge-m3-zeroshot-v2.0</a:t>
            </a:r>
            <a:r>
              <a:rPr lang="fr-FR" altLang="en-US" sz="1600" b="1">
                <a:solidFill>
                  <a:srgbClr val="0070C0"/>
                </a:solidFill>
              </a:rPr>
              <a:t>)</a:t>
            </a:r>
            <a:endParaRPr lang="en-US" altLang="zh-CN" sz="1600" b="1">
              <a:solidFill>
                <a:srgbClr val="0070C0"/>
              </a:solidFill>
            </a:endParaRPr>
          </a:p>
          <a:p>
            <a:endParaRPr lang="en-US" altLang="zh-CN" sz="1600" b="1"/>
          </a:p>
          <a:p>
            <a:r>
              <a:rPr lang="fr-FR" altLang="en-US" sz="1600" b="1"/>
              <a:t>non-supervisé </a:t>
            </a:r>
            <a:endParaRPr lang="fr-FR" altLang="en-US" sz="1600" b="1"/>
          </a:p>
          <a:p>
            <a:endParaRPr lang="en-US" altLang="zh-CN" sz="1600" b="1"/>
          </a:p>
          <a:p>
            <a:r>
              <a:rPr lang="en-US" altLang="zh-CN" sz="1600" b="1"/>
              <a:t>permet mul</a:t>
            </a:r>
            <a:r>
              <a:rPr lang="fr-FR" altLang="en-US" sz="1600" b="1"/>
              <a:t>ti-</a:t>
            </a:r>
            <a:r>
              <a:rPr lang="en-US" altLang="zh-CN" sz="1600" b="1"/>
              <a:t>langues et </a:t>
            </a:r>
            <a:r>
              <a:rPr lang="fr-FR" altLang="en-US" sz="1600" b="1"/>
              <a:t>multi-</a:t>
            </a:r>
            <a:r>
              <a:rPr lang="en-US" altLang="zh-CN" sz="1600" b="1"/>
              <a:t>labels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fr-FR" altLang="en-US" sz="1600" b="1"/>
              <a:t>renvoie la probabilité qu’un texte contient un label</a:t>
            </a:r>
            <a:endParaRPr lang="fr-FR" altLang="en-US" sz="1600" b="1"/>
          </a:p>
        </p:txBody>
      </p:sp>
      <p:sp>
        <p:nvSpPr>
          <p:cNvPr id="6" name="文本框 5"/>
          <p:cNvSpPr txBox="1"/>
          <p:nvPr/>
        </p:nvSpPr>
        <p:spPr>
          <a:xfrm>
            <a:off x="4642485" y="982980"/>
            <a:ext cx="4124960" cy="3597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zh-CN" b="1"/>
              <a:t>Exemple : </a:t>
            </a:r>
            <a:endParaRPr lang="en-US" altLang="zh-CN" b="1"/>
          </a:p>
          <a:p>
            <a:r>
              <a:rPr lang="en-US" altLang="zh-CN" sz="1200" b="1"/>
              <a:t>sequence_to_classify = "</a:t>
            </a:r>
            <a:r>
              <a:rPr lang="en-US" altLang="zh-CN" sz="1200" b="1">
                <a:solidFill>
                  <a:srgbClr val="0070C0"/>
                </a:solidFill>
              </a:rPr>
              <a:t>Angela Merkel is a politician in Germany and leader of the CDU</a:t>
            </a:r>
            <a:r>
              <a:rPr lang="en-US" altLang="zh-CN" sz="1200" b="1"/>
              <a:t>"</a:t>
            </a:r>
            <a:endParaRPr lang="en-US" altLang="zh-CN" sz="1200" b="1"/>
          </a:p>
          <a:p>
            <a:endParaRPr lang="en-US" altLang="zh-CN" sz="1200" b="1"/>
          </a:p>
          <a:p>
            <a:r>
              <a:rPr lang="en-US" altLang="zh-CN" sz="1200" b="1"/>
              <a:t>candidate_labels = ["politics", "economy", "entertainment", "environment"]</a:t>
            </a:r>
            <a:endParaRPr lang="en-US" altLang="zh-CN" sz="1200" b="1"/>
          </a:p>
          <a:p>
            <a:endParaRPr lang="en-US" altLang="zh-CN" sz="1200" b="1"/>
          </a:p>
          <a:p>
            <a:r>
              <a:rPr lang="en-US" altLang="zh-CN" sz="1200" b="1"/>
              <a:t>output = classifier(sequence_to_classify, candidate_labels, multi_label=</a:t>
            </a:r>
            <a:r>
              <a:rPr lang="en-US" altLang="zh-CN" sz="1200" b="1">
                <a:solidFill>
                  <a:srgbClr val="0070C0"/>
                </a:solidFill>
              </a:rPr>
              <a:t>False</a:t>
            </a:r>
            <a:r>
              <a:rPr lang="en-US" altLang="zh-CN" sz="1200" b="1"/>
              <a:t>)</a:t>
            </a:r>
            <a:endParaRPr lang="en-US" altLang="zh-CN" sz="1200" b="1"/>
          </a:p>
          <a:p>
            <a:r>
              <a:rPr lang="en-US" altLang="zh-CN" sz="1200" b="1"/>
              <a:t>print(output)</a:t>
            </a:r>
            <a:endParaRPr lang="en-US" altLang="zh-CN" sz="1200" b="1"/>
          </a:p>
          <a:p>
            <a:endParaRPr lang="en-US" altLang="zh-CN" sz="1200" b="1"/>
          </a:p>
          <a:p>
            <a:r>
              <a:rPr lang="fr-FR" altLang="en-US" sz="1200" b="1">
                <a:solidFill>
                  <a:srgbClr val="C00000"/>
                </a:solidFill>
              </a:rPr>
              <a:t>Output :</a:t>
            </a:r>
            <a:endParaRPr lang="en-US" altLang="zh-CN" sz="1200" b="1">
              <a:solidFill>
                <a:srgbClr val="C00000"/>
              </a:solidFill>
            </a:endParaRPr>
          </a:p>
          <a:p>
            <a:r>
              <a:rPr lang="en-US" altLang="zh-CN" sz="1200" b="1">
                <a:solidFill>
                  <a:srgbClr val="C00000"/>
                </a:solidFill>
              </a:rPr>
              <a:t> 'labels': ['politics', 'economy', 'entertainment', 'environment'], </a:t>
            </a:r>
            <a:endParaRPr lang="en-US" altLang="zh-CN" sz="1200" b="1">
              <a:solidFill>
                <a:srgbClr val="C00000"/>
              </a:solidFill>
            </a:endParaRPr>
          </a:p>
          <a:p>
            <a:r>
              <a:rPr lang="en-US" altLang="zh-CN" sz="1200" b="1">
                <a:solidFill>
                  <a:srgbClr val="C00000"/>
                </a:solidFill>
              </a:rPr>
              <a:t>'scores': [0.9963059425354004, 0.001470121438615024, 0.0013294504024088383, 0.0008944860310293734]}</a:t>
            </a:r>
            <a:endParaRPr lang="en-US" altLang="zh-CN" sz="1200" b="1">
              <a:solidFill>
                <a:srgbClr val="C00000"/>
              </a:solidFill>
            </a:endParaRPr>
          </a:p>
          <a:p>
            <a:endParaRPr lang="en-US" altLang="zh-CN" sz="1200" b="1">
              <a:solidFill>
                <a:srgbClr val="C00000"/>
              </a:solidFill>
            </a:endParaRPr>
          </a:p>
          <a:p>
            <a:r>
              <a:rPr lang="fr-FR" altLang="en-US" sz="1200" b="1">
                <a:solidFill>
                  <a:srgbClr val="C00000"/>
                </a:solidFill>
              </a:rPr>
              <a:t>==</a:t>
            </a:r>
            <a:r>
              <a:rPr lang="en-US" altLang="zh-CN" sz="1200" b="1">
                <a:solidFill>
                  <a:srgbClr val="C00000"/>
                </a:solidFill>
                <a:ea typeface="宋体" panose="02010600030101010101" pitchFamily="2" charset="-122"/>
              </a:rPr>
              <a:t>&gt; c</a:t>
            </a:r>
            <a:r>
              <a:rPr lang="fr-FR" altLang="zh-CN" sz="1200" b="1">
                <a:solidFill>
                  <a:srgbClr val="C00000"/>
                </a:solidFill>
                <a:ea typeface="宋体" panose="02010600030101010101" pitchFamily="2" charset="-122"/>
              </a:rPr>
              <a:t>’est un texte politique !</a:t>
            </a:r>
            <a:endParaRPr lang="en-US" altLang="zh-CN" sz="1200" b="1">
              <a:solidFill>
                <a:srgbClr val="C00000"/>
              </a:solidFill>
            </a:endParaRPr>
          </a:p>
          <a:p>
            <a:endParaRPr lang="en-US" altLang="zh-CN" sz="12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>
            <a:off x="8283625" y="439870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文本框 3"/>
          <p:cNvSpPr txBox="1"/>
          <p:nvPr/>
        </p:nvSpPr>
        <p:spPr>
          <a:xfrm>
            <a:off x="855980" y="629285"/>
            <a:ext cx="815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zh-CN" sz="2800" b="1">
                <a:ea typeface="宋体" panose="02010600030101010101" pitchFamily="2" charset="-122"/>
              </a:rPr>
              <a:t>Elaborer des labels  </a:t>
            </a:r>
            <a:endParaRPr lang="fr-FR" altLang="zh-CN" sz="2800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930" y="1268730"/>
            <a:ext cx="7039610" cy="294513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fr-FR" altLang="zh-CN" sz="2000" b="1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Labels  de la politesse à partir de 3 dimensions  :  </a:t>
            </a:r>
            <a:endParaRPr lang="fr-FR" altLang="zh-CN" sz="2000" b="1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zh-CN" sz="1800" b="1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sz="1800" b="1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Emotionnel : </a:t>
            </a:r>
            <a:endParaRPr lang="zh-CN" sz="1800" b="1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'bienveillant'</a:t>
            </a:r>
            <a:r>
              <a:rPr lang="fr-FR" alt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,</a:t>
            </a: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'inclusive'</a:t>
            </a:r>
            <a:r>
              <a:rPr lang="fr-FR" alt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'sincère'</a:t>
            </a:r>
            <a:r>
              <a:rPr lang="fr-FR" alt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'compréhensif'</a:t>
            </a:r>
            <a:endParaRPr lang="zh-CN" sz="18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zh-CN" sz="18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sz="1800" b="1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comportemental: </a:t>
            </a:r>
            <a:endParaRPr lang="zh-CN" sz="1800" b="1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'attentif'</a:t>
            </a:r>
            <a:r>
              <a:rPr lang="fr-FR" alt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'discret'</a:t>
            </a:r>
            <a:r>
              <a:rPr lang="fr-FR" alt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, ‘</a:t>
            </a: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courtois'</a:t>
            </a:r>
            <a:r>
              <a:rPr lang="fr-FR" alt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'patient'</a:t>
            </a:r>
            <a:endParaRPr lang="zh-CN" sz="18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  </a:t>
            </a:r>
            <a:endParaRPr lang="zh-CN" sz="18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sz="1800" b="1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Cognitive : </a:t>
            </a:r>
            <a:endParaRPr lang="zh-CN" sz="1800" b="1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'respectueux'</a:t>
            </a:r>
            <a:r>
              <a:rPr lang="fr-FR" alt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'formel</a:t>
            </a:r>
            <a:r>
              <a:rPr lang="fr-FR" alt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’, ‘</a:t>
            </a: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poli'</a:t>
            </a:r>
            <a:endParaRPr lang="zh-CN" sz="18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zh-CN" sz="18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sz="1800">
                <a:solidFill>
                  <a:schemeClr val="tx1"/>
                </a:solidFill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zh-CN" altLang="en-US" sz="1800">
              <a:solidFill>
                <a:schemeClr val="tx1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5"/>
          <p:cNvSpPr/>
          <p:nvPr/>
        </p:nvSpPr>
        <p:spPr>
          <a:xfrm>
            <a:off x="127685" y="4398700"/>
            <a:ext cx="483600" cy="483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文本框 8"/>
          <p:cNvSpPr txBox="1"/>
          <p:nvPr/>
        </p:nvSpPr>
        <p:spPr>
          <a:xfrm>
            <a:off x="440055" y="771525"/>
            <a:ext cx="4441825" cy="732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zh-CN" sz="2800" b="1"/>
              <a:t>3. Analyser le résultat 1 : </a:t>
            </a:r>
            <a:endParaRPr lang="fr-FR" altLang="zh-CN" sz="2800" b="1"/>
          </a:p>
        </p:txBody>
      </p:sp>
      <p:sp>
        <p:nvSpPr>
          <p:cNvPr id="3" name="文本框 2"/>
          <p:cNvSpPr txBox="1"/>
          <p:nvPr/>
        </p:nvSpPr>
        <p:spPr>
          <a:xfrm>
            <a:off x="554355" y="1419860"/>
            <a:ext cx="356552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fr-FR" altLang="en-US" sz="1600" b="1">
                <a:solidFill>
                  <a:srgbClr val="0070C0"/>
                </a:solidFill>
                <a:latin typeface="+mn-lt"/>
                <a:cs typeface="+mn-lt"/>
                <a:sym typeface="+mn-ea"/>
              </a:rPr>
              <a:t>C</a:t>
            </a:r>
            <a:r>
              <a:rPr lang="en-US" altLang="zh-CN" sz="1600" b="1">
                <a:solidFill>
                  <a:srgbClr val="0070C0"/>
                </a:solidFill>
                <a:latin typeface="+mn-lt"/>
                <a:cs typeface="+mn-lt"/>
                <a:sym typeface="+mn-ea"/>
              </a:rPr>
              <a:t>ronbash </a:t>
            </a:r>
            <a:r>
              <a:rPr lang="fr-FR" altLang="en-US" sz="1600" b="1">
                <a:solidFill>
                  <a:srgbClr val="0070C0"/>
                </a:solidFill>
                <a:latin typeface="+mn-lt"/>
                <a:cs typeface="+mn-lt"/>
                <a:sym typeface="+mn-ea"/>
              </a:rPr>
              <a:t>alpha</a:t>
            </a:r>
            <a:r>
              <a:rPr lang="fr-FR" altLang="en-US" sz="1600" b="1">
                <a:latin typeface="+mn-lt"/>
                <a:cs typeface="+mn-lt"/>
                <a:sym typeface="+mn-ea"/>
              </a:rPr>
              <a:t> : </a:t>
            </a:r>
            <a:endParaRPr lang="fr-FR" altLang="en-US" sz="1600" b="1">
              <a:latin typeface="+mn-lt"/>
              <a:cs typeface="+mn-lt"/>
              <a:sym typeface="+mn-ea"/>
            </a:endParaRPr>
          </a:p>
          <a:p>
            <a:r>
              <a:rPr lang="fr-FR" altLang="en-US" sz="1600">
                <a:latin typeface="+mn-lt"/>
                <a:cs typeface="+mn-lt"/>
                <a:sym typeface="+mn-ea"/>
              </a:rPr>
              <a:t>à mesure la cohérence interne entre les items d’un même concept</a:t>
            </a:r>
            <a:endParaRPr lang="fr-FR" altLang="en-US" sz="1600">
              <a:latin typeface="+mn-lt"/>
              <a:cs typeface="+mn-lt"/>
              <a:sym typeface="+mn-ea"/>
            </a:endParaRPr>
          </a:p>
          <a:p>
            <a:endParaRPr lang="fr-FR" altLang="en-US" sz="1600">
              <a:latin typeface="+mn-lt"/>
              <a:cs typeface="+mn-lt"/>
              <a:sym typeface="+mn-ea"/>
            </a:endParaRPr>
          </a:p>
          <a:p>
            <a:r>
              <a:rPr lang="fr-FR" altLang="en-US" sz="1600">
                <a:latin typeface="+mn-lt"/>
                <a:cs typeface="+mn-lt"/>
                <a:sym typeface="+mn-ea"/>
              </a:rPr>
              <a:t>la valeur supérieur à</a:t>
            </a:r>
            <a:r>
              <a:rPr lang="fr-FR" altLang="en-US" sz="1600" b="1">
                <a:latin typeface="+mn-lt"/>
                <a:cs typeface="+mn-lt"/>
                <a:sym typeface="+mn-ea"/>
              </a:rPr>
              <a:t> 0,7 </a:t>
            </a:r>
            <a:r>
              <a:rPr lang="fr-FR" altLang="en-US" sz="1600">
                <a:latin typeface="+mn-lt"/>
                <a:cs typeface="+mn-lt"/>
                <a:sym typeface="+mn-ea"/>
              </a:rPr>
              <a:t>est généralement considérée comme acceptable pour indiquer une bonne fiabilité ! </a:t>
            </a:r>
            <a:endParaRPr lang="fr-FR" altLang="en-US" sz="1600">
              <a:latin typeface="+mn-lt"/>
              <a:cs typeface="+mn-lt"/>
              <a:sym typeface="+mn-ea"/>
            </a:endParaRP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</p:nvPr>
        </p:nvGraphicFramePr>
        <p:xfrm>
          <a:off x="4881880" y="843280"/>
          <a:ext cx="4139565" cy="3607435"/>
        </p:xfrm>
        <a:graphic>
          <a:graphicData uri="http://schemas.openxmlformats.org/drawingml/2006/table">
            <a:tbl>
              <a:tblPr/>
              <a:tblGrid>
                <a:gridCol w="1379855"/>
                <a:gridCol w="1379855"/>
                <a:gridCol w="1379855"/>
              </a:tblGrid>
              <a:tr h="41846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 b="1">
                          <a:latin typeface="Calibri" panose="020F0502020204030204"/>
                          <a:ea typeface="Times New Roman" panose="02020603050405020304"/>
                        </a:rPr>
                        <a:t>Catégorie </a:t>
                      </a:r>
                      <a:endParaRPr lang="zh-CN" sz="1200" b="1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 b="1">
                          <a:latin typeface="Calibri" panose="020F0502020204030204"/>
                          <a:ea typeface="Times New Roman" panose="02020603050405020304"/>
                        </a:rPr>
                        <a:t>Sous-labels</a:t>
                      </a:r>
                      <a:endParaRPr lang="zh-CN" sz="1200" b="1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 b="1">
                          <a:latin typeface="Calibri" panose="020F0502020204030204"/>
                          <a:ea typeface="Times New Roman" panose="02020603050405020304"/>
                        </a:rPr>
                        <a:t>Cronbash alpha</a:t>
                      </a:r>
                      <a:endParaRPr lang="zh-CN" sz="1200" b="1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82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Calibri" panose="020F0502020204030204"/>
                          <a:ea typeface="Times New Roman" panose="02020603050405020304"/>
                        </a:rPr>
                        <a:t>Emoctionnel</a:t>
                      </a: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Calibri" panose="020F0502020204030204"/>
                          <a:ea typeface="Times New Roman" panose="02020603050405020304"/>
                        </a:rPr>
                        <a:t>Bienveillant, inclusif, sincère, compréhensif</a:t>
                      </a: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Calibri" panose="020F0502020204030204"/>
                          <a:ea typeface="Times New Roman" panose="02020603050405020304"/>
                        </a:rPr>
                        <a:t>0.9222362075636862</a:t>
                      </a: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629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Calibri" panose="020F0502020204030204"/>
                          <a:ea typeface="Times New Roman" panose="02020603050405020304"/>
                        </a:rPr>
                        <a:t>Comportemental</a:t>
                      </a: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Calibri" panose="020F0502020204030204"/>
                          <a:ea typeface="Times New Roman" panose="02020603050405020304"/>
                        </a:rPr>
                        <a:t>Attentif, discret, courtois, patient</a:t>
                      </a: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Calibri" panose="020F0502020204030204"/>
                          <a:ea typeface="Times New Roman" panose="02020603050405020304"/>
                        </a:rPr>
                        <a:t>0.8748397540897328</a:t>
                      </a: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628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Calibri" panose="020F0502020204030204"/>
                          <a:ea typeface="Times New Roman" panose="02020603050405020304"/>
                        </a:rPr>
                        <a:t>Cognitive</a:t>
                      </a: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Calibri" panose="020F0502020204030204"/>
                          <a:ea typeface="Times New Roman" panose="02020603050405020304"/>
                        </a:rPr>
                        <a:t>Respectueux, formel, poli</a:t>
                      </a: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solidFill>
                            <a:srgbClr val="FF0000"/>
                          </a:solidFill>
                          <a:latin typeface="Calibri" panose="020F0502020204030204"/>
                          <a:ea typeface="Times New Roman" panose="02020603050405020304"/>
                        </a:rPr>
                        <a:t>0.3816521686994476 </a:t>
                      </a:r>
                      <a:endParaRPr lang="zh-CN" sz="1200">
                        <a:solidFill>
                          <a:srgbClr val="FF0000"/>
                        </a:solidFill>
                        <a:latin typeface="Calibri" panose="020F0502020204030204"/>
                        <a:ea typeface="Times New Roman" panose="02020603050405020304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sz="1200">
                        <a:solidFill>
                          <a:srgbClr val="FF0000"/>
                        </a:solidFill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19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Calibri" panose="020F0502020204030204"/>
                          <a:ea typeface="Times New Roman" panose="02020603050405020304"/>
                        </a:rPr>
                        <a:t>Politesse </a:t>
                      </a: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Calibri" panose="020F0502020204030204"/>
                          <a:ea typeface="Times New Roman" panose="02020603050405020304"/>
                        </a:rPr>
                        <a:t> </a:t>
                      </a:r>
                      <a:r>
                        <a:rPr lang="fr-FR" altLang="zh-CN" sz="1200">
                          <a:latin typeface="Calibri" panose="020F0502020204030204"/>
                          <a:ea typeface="Times New Roman" panose="02020603050405020304"/>
                        </a:rPr>
                        <a:t>/</a:t>
                      </a:r>
                      <a:endParaRPr lang="fr-FR" alt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200">
                          <a:latin typeface="Calibri" panose="020F0502020204030204"/>
                          <a:ea typeface="Times New Roman" panose="02020603050405020304"/>
                        </a:rPr>
                        <a:t>0.892769056061534</a:t>
                      </a: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sz="1200">
                        <a:latin typeface="Calibri" panose="020F05020202040302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99*215"/>
  <p:tag name="TABLE_ENDDRAG_RECT" val="68*140*599*215"/>
</p:tagLst>
</file>

<file path=ppt/tags/tag10.xml><?xml version="1.0" encoding="utf-8"?>
<p:tagLst xmlns:p="http://schemas.openxmlformats.org/presentationml/2006/main">
  <p:tag name="KSO_WM_DIAGRAM_VIRTUALLY_FRAME" val="{&quot;height&quot;:325.2,&quot;left&quot;:14.15,&quot;top&quot;:26.2,&quot;width&quot;:681.45}"/>
</p:tagLst>
</file>

<file path=ppt/tags/tag11.xml><?xml version="1.0" encoding="utf-8"?>
<p:tagLst xmlns:p="http://schemas.openxmlformats.org/presentationml/2006/main">
  <p:tag name="KSO_WM_DIAGRAM_VIRTUALLY_FRAME" val="{&quot;height&quot;:325.2,&quot;left&quot;:14.15,&quot;top&quot;:26.2,&quot;width&quot;:681.45}"/>
</p:tagLst>
</file>

<file path=ppt/tags/tag12.xml><?xml version="1.0" encoding="utf-8"?>
<p:tagLst xmlns:p="http://schemas.openxmlformats.org/presentationml/2006/main">
  <p:tag name="KSO_WM_DIAGRAM_VIRTUALLY_FRAME" val="{&quot;height&quot;:325.2,&quot;left&quot;:14.15,&quot;top&quot;:26.2,&quot;width&quot;:681.45}"/>
</p:tagLst>
</file>

<file path=ppt/tags/tag13.xml><?xml version="1.0" encoding="utf-8"?>
<p:tagLst xmlns:p="http://schemas.openxmlformats.org/presentationml/2006/main">
  <p:tag name="KSO_WM_DIAGRAM_VIRTUALLY_FRAME" val="{&quot;height&quot;:325.2,&quot;left&quot;:14.15,&quot;top&quot;:26.2,&quot;width&quot;:681.45}"/>
</p:tagLst>
</file>

<file path=ppt/tags/tag2.xml><?xml version="1.0" encoding="utf-8"?>
<p:tagLst xmlns:p="http://schemas.openxmlformats.org/presentationml/2006/main">
  <p:tag name="TABLE_ENDDRAG_ORIGIN_RECT" val="274*203"/>
  <p:tag name="TABLE_ENDDRAG_RECT" val="32*93*274*203"/>
</p:tagLst>
</file>

<file path=ppt/tags/tag3.xml><?xml version="1.0" encoding="utf-8"?>
<p:tagLst xmlns:p="http://schemas.openxmlformats.org/presentationml/2006/main">
  <p:tag name="TABLE_ENDDRAG_ORIGIN_RECT" val="325*284"/>
  <p:tag name="TABLE_ENDDRAG_RECT" val="360*62*325*284"/>
</p:tagLst>
</file>

<file path=ppt/tags/tag4.xml><?xml version="1.0" encoding="utf-8"?>
<p:tagLst xmlns:p="http://schemas.openxmlformats.org/presentationml/2006/main">
  <p:tag name="KSO_WM_DIAGRAM_VIRTUALLY_FRAME" val="{&quot;height&quot;:325.2,&quot;left&quot;:14.15,&quot;top&quot;:26.2,&quot;width&quot;:681.45}"/>
</p:tagLst>
</file>

<file path=ppt/tags/tag5.xml><?xml version="1.0" encoding="utf-8"?>
<p:tagLst xmlns:p="http://schemas.openxmlformats.org/presentationml/2006/main">
  <p:tag name="KSO_WM_DIAGRAM_VIRTUALLY_FRAME" val="{&quot;height&quot;:325.2,&quot;left&quot;:14.15,&quot;top&quot;:26.2,&quot;width&quot;:681.45}"/>
</p:tagLst>
</file>

<file path=ppt/tags/tag6.xml><?xml version="1.0" encoding="utf-8"?>
<p:tagLst xmlns:p="http://schemas.openxmlformats.org/presentationml/2006/main">
  <p:tag name="KSO_WM_DIAGRAM_VIRTUALLY_FRAME" val="{&quot;height&quot;:296.3,&quot;left&quot;:36.8,&quot;top&quot;:55.1,&quot;width&quot;:658.8}"/>
</p:tagLst>
</file>

<file path=ppt/tags/tag7.xml><?xml version="1.0" encoding="utf-8"?>
<p:tagLst xmlns:p="http://schemas.openxmlformats.org/presentationml/2006/main">
  <p:tag name="KSO_WM_DIAGRAM_VIRTUALLY_FRAME" val="{&quot;height&quot;:296.3,&quot;left&quot;:36.8,&quot;top&quot;:55.1,&quot;width&quot;:658.8}"/>
</p:tagLst>
</file>

<file path=ppt/tags/tag8.xml><?xml version="1.0" encoding="utf-8"?>
<p:tagLst xmlns:p="http://schemas.openxmlformats.org/presentationml/2006/main">
  <p:tag name="KSO_WM_DIAGRAM_VIRTUALLY_FRAME" val="{&quot;height&quot;:325.2,&quot;left&quot;:14.15,&quot;top&quot;:26.2,&quot;width&quot;:681.45}"/>
</p:tagLst>
</file>

<file path=ppt/tags/tag9.xml><?xml version="1.0" encoding="utf-8"?>
<p:tagLst xmlns:p="http://schemas.openxmlformats.org/presentationml/2006/main">
  <p:tag name="KSO_WM_DIAGRAM_VIRTUALLY_FRAME" val="{&quot;height&quot;:325.2,&quot;left&quot;:14.15,&quot;top&quot;:26.2,&quot;width&quot;:681.45}"/>
</p:tagLst>
</file>

<file path=ppt/theme/theme1.xml><?xml version="1.0" encoding="utf-8"?>
<a:theme xmlns:a="http://schemas.openxmlformats.org/drawingml/2006/main" name="Brand Management Agency by Slidesgo">
  <a:themeElements>
    <a:clrScheme name="Simple Light">
      <a:dk1>
        <a:srgbClr val="282828"/>
      </a:dk1>
      <a:lt1>
        <a:srgbClr val="FFFFFF"/>
      </a:lt1>
      <a:dk2>
        <a:srgbClr val="EEAECE"/>
      </a:dk2>
      <a:lt2>
        <a:srgbClr val="FA4D4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10900</Words>
  <Application>WPS 演示</Application>
  <PresentationFormat/>
  <Paragraphs>388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Arial</vt:lpstr>
      <vt:lpstr>Epilogue</vt:lpstr>
      <vt:lpstr>Bebas Neue</vt:lpstr>
      <vt:lpstr>Roboto Mono</vt:lpstr>
      <vt:lpstr>Epilogue SemiBold</vt:lpstr>
      <vt:lpstr>Segoe Print</vt:lpstr>
      <vt:lpstr>Nunito Light</vt:lpstr>
      <vt:lpstr>PT Sans</vt:lpstr>
      <vt:lpstr>Calibri</vt:lpstr>
      <vt:lpstr>Times New Roman</vt:lpstr>
      <vt:lpstr>微软雅黑</vt:lpstr>
      <vt:lpstr>Arial Unicode MS</vt:lpstr>
      <vt:lpstr>Brand Management Agency by Slidesgo</vt:lpstr>
      <vt:lpstr>Analyse de l’expression de la politesse  d’un point de vue des pronoms personnels </vt:lpstr>
      <vt:lpstr>PowerPoint 演示文稿</vt:lpstr>
      <vt:lpstr>Problématique : si les pronoms personnels peuvent indiquer le degré de la politesse ? </vt:lpstr>
      <vt:lpstr>Métadata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Management. Agency</dc:title>
  <dc:creator/>
  <cp:lastModifiedBy>刘叶</cp:lastModifiedBy>
  <cp:revision>71</cp:revision>
  <dcterms:created xsi:type="dcterms:W3CDTF">2024-12-21T07:42:00Z</dcterms:created>
  <dcterms:modified xsi:type="dcterms:W3CDTF">2025-01-24T09:50:29Z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5CF286C5D40C4818B06841EA11B712C9_13</vt:lpwstr>
  </property>
  <property fmtid="{D5CDD505-2E9C-101B-9397-08002B2CF9AE}" pid="3" name="KSOProductBuildVer">
    <vt:lpwstr>2052-12.1.0.19770</vt:lpwstr>
  </property>
</Properties>
</file>