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Teko"/>
      <p:regular r:id="rId28"/>
      <p:bold r:id="rId29"/>
    </p:embeddedFon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DFD09F-B908-4078-87D5-16359BAA0A66}">
  <a:tblStyle styleId="{41DFD09F-B908-4078-87D5-16359BAA0A6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Tek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ek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08" y="0"/>
            <a:ext cx="2971800" cy="4587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08"/>
            <a:ext cx="2971800" cy="45879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08" y="8685208"/>
            <a:ext cx="2971800" cy="45879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40d26917b_0_38: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240d26917b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6: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40d26917b_0_45: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240d26917b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40d26917b_0_77: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240d26917b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40d26917b_0_50: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1240d26917b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443b689e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443b689e4_0_0: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2443b689e4_0_0:notes"/>
          <p:cNvSpPr txBox="1"/>
          <p:nvPr>
            <p:ph idx="12" type="sldNum"/>
          </p:nvPr>
        </p:nvSpPr>
        <p:spPr>
          <a:xfrm>
            <a:off x="3884608" y="8685208"/>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0d26917b_0_10: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240d26917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40d26917b_0_19: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240d26917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40d26917b_0_30: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240d26917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txBox="1"/>
          <p:nvPr>
            <p:ph idx="1" type="subTitle"/>
          </p:nvPr>
        </p:nvSpPr>
        <p:spPr>
          <a:xfrm>
            <a:off x="1524003" y="1711418"/>
            <a:ext cx="9144000" cy="40212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FFFFF"/>
              </a:buClr>
              <a:buSzPts val="1300"/>
              <a:buNone/>
              <a:defRPr sz="1300">
                <a:solidFill>
                  <a:srgbClr val="FFFFFF"/>
                </a:solidFill>
                <a:latin typeface="Quattrocento Sans"/>
                <a:ea typeface="Quattrocento Sans"/>
                <a:cs typeface="Quattrocento Sans"/>
                <a:sym typeface="Quattrocento Sans"/>
              </a:defRPr>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18" name="Google Shape;18;p2"/>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19" name="Google Shape;19;p2"/>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sp>
        <p:nvSpPr>
          <p:cNvPr id="20" name="Google Shape;20;p2"/>
          <p:cNvSpPr txBox="1"/>
          <p:nvPr>
            <p:ph type="ctrTitle"/>
          </p:nvPr>
        </p:nvSpPr>
        <p:spPr>
          <a:xfrm>
            <a:off x="1524003" y="1122361"/>
            <a:ext cx="9144000" cy="4952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408E93"/>
              </a:buClr>
              <a:buSzPts val="2600"/>
              <a:buFont typeface="Teko"/>
              <a:buNone/>
              <a:defRPr sz="2600">
                <a:solidFill>
                  <a:srgbClr val="408E93"/>
                </a:solidFill>
                <a:latin typeface="Teko"/>
                <a:ea typeface="Teko"/>
                <a:cs typeface="Teko"/>
                <a:sym typeface="Tek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2"/>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22" name="Google Shape;22;p2"/>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23" name="Google Shape;23;p2"/>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1"/>
          <p:cNvSpPr txBox="1"/>
          <p:nvPr>
            <p:ph type="title"/>
          </p:nvPr>
        </p:nvSpPr>
        <p:spPr>
          <a:xfrm>
            <a:off x="839784"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a:off x="839784" y="1681160"/>
            <a:ext cx="5157782" cy="8239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2400"/>
              <a:buNone/>
              <a:defRPr b="1" sz="24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1"/>
          <p:cNvSpPr txBox="1"/>
          <p:nvPr>
            <p:ph idx="2" type="body"/>
          </p:nvPr>
        </p:nvSpPr>
        <p:spPr>
          <a:xfrm>
            <a:off x="839784" y="2505071"/>
            <a:ext cx="5157782" cy="368458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1"/>
          <p:cNvSpPr txBox="1"/>
          <p:nvPr>
            <p:ph idx="3" type="body"/>
          </p:nvPr>
        </p:nvSpPr>
        <p:spPr>
          <a:xfrm>
            <a:off x="6172200" y="1681160"/>
            <a:ext cx="5183184" cy="8239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2400"/>
              <a:buNone/>
              <a:defRPr b="1" sz="24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1"/>
          <p:cNvSpPr txBox="1"/>
          <p:nvPr>
            <p:ph idx="4" type="body"/>
          </p:nvPr>
        </p:nvSpPr>
        <p:spPr>
          <a:xfrm>
            <a:off x="6172200" y="2505071"/>
            <a:ext cx="5183184" cy="368458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1"/>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2"/>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13"/>
          <p:cNvSpPr txBox="1"/>
          <p:nvPr>
            <p:ph type="title"/>
          </p:nvPr>
        </p:nvSpPr>
        <p:spPr>
          <a:xfrm>
            <a:off x="839784" y="457200"/>
            <a:ext cx="3932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3"/>
          <p:cNvSpPr txBox="1"/>
          <p:nvPr>
            <p:ph idx="1" type="body"/>
          </p:nvPr>
        </p:nvSpPr>
        <p:spPr>
          <a:xfrm>
            <a:off x="5183184" y="987423"/>
            <a:ext cx="6172200" cy="487362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06400" lvl="1" marL="914400" algn="l">
              <a:lnSpc>
                <a:spcPct val="90000"/>
              </a:lnSpc>
              <a:spcBef>
                <a:spcPts val="500"/>
              </a:spcBef>
              <a:spcAft>
                <a:spcPts val="0"/>
              </a:spcAft>
              <a:buClr>
                <a:srgbClr val="000000"/>
              </a:buClr>
              <a:buSzPts val="2800"/>
              <a:buChar char="•"/>
              <a:defRPr sz="2800"/>
            </a:lvl2pPr>
            <a:lvl3pPr indent="-381000" lvl="2" marL="1371600" algn="l">
              <a:lnSpc>
                <a:spcPct val="90000"/>
              </a:lnSpc>
              <a:spcBef>
                <a:spcPts val="500"/>
              </a:spcBef>
              <a:spcAft>
                <a:spcPts val="0"/>
              </a:spcAft>
              <a:buClr>
                <a:srgbClr val="000000"/>
              </a:buClr>
              <a:buSzPts val="2400"/>
              <a:buChar char="•"/>
              <a:defRPr sz="2400"/>
            </a:lvl3pPr>
            <a:lvl4pPr indent="-355600" lvl="3" marL="1828800" algn="l">
              <a:lnSpc>
                <a:spcPct val="90000"/>
              </a:lnSpc>
              <a:spcBef>
                <a:spcPts val="500"/>
              </a:spcBef>
              <a:spcAft>
                <a:spcPts val="0"/>
              </a:spcAft>
              <a:buClr>
                <a:srgbClr val="000000"/>
              </a:buClr>
              <a:buSzPts val="2000"/>
              <a:buChar char="•"/>
              <a:defRPr sz="2000"/>
            </a:lvl4pPr>
            <a:lvl5pPr indent="-355600" lvl="4" marL="2286000" algn="l">
              <a:lnSpc>
                <a:spcPct val="90000"/>
              </a:lnSpc>
              <a:spcBef>
                <a:spcPts val="500"/>
              </a:spcBef>
              <a:spcAft>
                <a:spcPts val="0"/>
              </a:spcAft>
              <a:buClr>
                <a:srgbClr val="000000"/>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3"/>
          <p:cNvSpPr txBox="1"/>
          <p:nvPr>
            <p:ph idx="2" type="body"/>
          </p:nvPr>
        </p:nvSpPr>
        <p:spPr>
          <a:xfrm>
            <a:off x="839784" y="2057400"/>
            <a:ext cx="3932240" cy="38115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1600"/>
              <a:buNone/>
              <a:defRPr sz="16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3"/>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14"/>
          <p:cNvSpPr txBox="1"/>
          <p:nvPr>
            <p:ph type="title"/>
          </p:nvPr>
        </p:nvSpPr>
        <p:spPr>
          <a:xfrm>
            <a:off x="839784" y="457200"/>
            <a:ext cx="3932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4"/>
          <p:cNvSpPr/>
          <p:nvPr>
            <p:ph idx="2" type="pic"/>
          </p:nvPr>
        </p:nvSpPr>
        <p:spPr>
          <a:xfrm>
            <a:off x="5183184" y="987423"/>
            <a:ext cx="6172200" cy="4873623"/>
          </a:xfrm>
          <a:prstGeom prst="rect">
            <a:avLst/>
          </a:prstGeom>
          <a:noFill/>
          <a:ln>
            <a:noFill/>
          </a:ln>
        </p:spPr>
      </p:sp>
      <p:sp>
        <p:nvSpPr>
          <p:cNvPr id="110" name="Google Shape;110;p14"/>
          <p:cNvSpPr txBox="1"/>
          <p:nvPr>
            <p:ph idx="1" type="body"/>
          </p:nvPr>
        </p:nvSpPr>
        <p:spPr>
          <a:xfrm>
            <a:off x="839784" y="2057400"/>
            <a:ext cx="3932240" cy="38115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1600"/>
              <a:buNone/>
              <a:defRPr sz="16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4"/>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15"/>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5"/>
          <p:cNvSpPr txBox="1"/>
          <p:nvPr>
            <p:ph idx="1" type="body"/>
          </p:nvPr>
        </p:nvSpPr>
        <p:spPr>
          <a:xfrm rot="5400000">
            <a:off x="3920335" y="-1256505"/>
            <a:ext cx="4351336" cy="105156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5"/>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16"/>
          <p:cNvSpPr txBox="1"/>
          <p:nvPr>
            <p:ph type="title"/>
          </p:nvPr>
        </p:nvSpPr>
        <p:spPr>
          <a:xfrm rot="5400000">
            <a:off x="7133436" y="1956596"/>
            <a:ext cx="5811834" cy="262889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6"/>
          <p:cNvSpPr txBox="1"/>
          <p:nvPr>
            <p:ph idx="1" type="body"/>
          </p:nvPr>
        </p:nvSpPr>
        <p:spPr>
          <a:xfrm rot="5400000">
            <a:off x="1799434" y="-596102"/>
            <a:ext cx="5811834" cy="773429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6"/>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838203" y="1825627"/>
            <a:ext cx="10515600"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4"/>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5"/>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6" name="Google Shape;36;p5"/>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pic>
        <p:nvPicPr>
          <p:cNvPr id="38" name="Google Shape;38;p5"/>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39" name="Google Shape;39;p5"/>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40" name="Google Shape;40;p5"/>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pic>
        <p:nvPicPr>
          <p:cNvPr id="41" name="Google Shape;41;p5"/>
          <p:cNvPicPr preferRelativeResize="0"/>
          <p:nvPr/>
        </p:nvPicPr>
        <p:blipFill rotWithShape="1">
          <a:blip r:embed="rId8">
            <a:alphaModFix/>
          </a:blip>
          <a:srcRect b="0" l="0" r="0" t="0"/>
          <a:stretch/>
        </p:blipFill>
        <p:spPr>
          <a:xfrm>
            <a:off x="0" y="0"/>
            <a:ext cx="12191996" cy="6858000"/>
          </a:xfrm>
          <a:prstGeom prst="rect">
            <a:avLst/>
          </a:prstGeom>
          <a:blipFill rotWithShape="1">
            <a:blip r:embed="rId8">
              <a:alphaModFix/>
            </a:blip>
            <a:stretch>
              <a:fillRect b="0" l="0" r="0" t="0"/>
            </a:stretch>
          </a:blipFill>
          <a:ln>
            <a:noFill/>
          </a:ln>
        </p:spPr>
      </p:pic>
      <p:sp>
        <p:nvSpPr>
          <p:cNvPr id="42" name="Google Shape;42;p5"/>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6"/>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45" name="Google Shape;45;p6"/>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46" name="Google Shape;46;p6"/>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pic>
        <p:nvPicPr>
          <p:cNvPr id="47" name="Google Shape;47;p6"/>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48" name="Google Shape;48;p6"/>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49" name="Google Shape;49;p6"/>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sp>
        <p:nvSpPr>
          <p:cNvPr id="50" name="Google Shape;50;p6"/>
          <p:cNvSpPr txBox="1"/>
          <p:nvPr>
            <p:ph idx="1" type="subTitle"/>
          </p:nvPr>
        </p:nvSpPr>
        <p:spPr>
          <a:xfrm>
            <a:off x="963823" y="2543440"/>
            <a:ext cx="3760735" cy="4021202"/>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rgbClr val="FFFFFF"/>
              </a:buClr>
              <a:buSzPts val="1300"/>
              <a:buNone/>
              <a:defRPr sz="1300">
                <a:solidFill>
                  <a:srgbClr val="FFFFFF"/>
                </a:solidFill>
                <a:latin typeface="Quattrocento Sans"/>
                <a:ea typeface="Quattrocento Sans"/>
                <a:cs typeface="Quattrocento Sans"/>
                <a:sym typeface="Quattrocento Sans"/>
              </a:defRPr>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6"/>
          <p:cNvSpPr txBox="1"/>
          <p:nvPr>
            <p:ph type="title"/>
          </p:nvPr>
        </p:nvSpPr>
        <p:spPr>
          <a:xfrm>
            <a:off x="963823" y="1921428"/>
            <a:ext cx="9144000" cy="4952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408E93"/>
              </a:buClr>
              <a:buSzPts val="2600"/>
              <a:buFont typeface="Teko"/>
              <a:buNone/>
              <a:defRPr sz="2600">
                <a:solidFill>
                  <a:srgbClr val="408E93"/>
                </a:solidFill>
                <a:latin typeface="Teko"/>
                <a:ea typeface="Teko"/>
                <a:cs typeface="Teko"/>
                <a:sym typeface="Tek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2" name="Google Shape;52;p6"/>
          <p:cNvGrpSpPr/>
          <p:nvPr/>
        </p:nvGrpSpPr>
        <p:grpSpPr>
          <a:xfrm>
            <a:off x="1013639" y="2259107"/>
            <a:ext cx="5513868" cy="276221"/>
            <a:chOff x="1013639" y="2259107"/>
            <a:chExt cx="5513868" cy="276221"/>
          </a:xfrm>
        </p:grpSpPr>
        <p:cxnSp>
          <p:nvCxnSpPr>
            <p:cNvPr id="53" name="Google Shape;53;p6"/>
            <p:cNvCxnSpPr/>
            <p:nvPr/>
          </p:nvCxnSpPr>
          <p:spPr>
            <a:xfrm>
              <a:off x="1013639" y="2389519"/>
              <a:ext cx="5362572" cy="0"/>
            </a:xfrm>
            <a:prstGeom prst="straightConnector1">
              <a:avLst/>
            </a:prstGeom>
            <a:noFill/>
            <a:ln cap="flat" cmpd="sng" w="9525">
              <a:solidFill>
                <a:srgbClr val="FFFFFF"/>
              </a:solidFill>
              <a:prstDash val="dashDot"/>
              <a:miter lim="8000"/>
              <a:headEnd len="sm" w="sm" type="none"/>
              <a:tailEnd len="sm" w="sm" type="none"/>
            </a:ln>
          </p:spPr>
        </p:cxnSp>
        <p:pic>
          <p:nvPicPr>
            <p:cNvPr id="54" name="Google Shape;54;p6"/>
            <p:cNvPicPr preferRelativeResize="0"/>
            <p:nvPr/>
          </p:nvPicPr>
          <p:blipFill rotWithShape="1">
            <a:blip r:embed="rId8">
              <a:alphaModFix/>
            </a:blip>
            <a:srcRect b="0" l="0" r="0" t="0"/>
            <a:stretch/>
          </p:blipFill>
          <p:spPr>
            <a:xfrm>
              <a:off x="6251286" y="2259107"/>
              <a:ext cx="276221" cy="27622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7"/>
          <p:cNvSpPr txBox="1"/>
          <p:nvPr>
            <p:ph idx="1" type="subTitle"/>
          </p:nvPr>
        </p:nvSpPr>
        <p:spPr>
          <a:xfrm>
            <a:off x="1524003" y="1711418"/>
            <a:ext cx="9144000" cy="40212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FFFFF"/>
              </a:buClr>
              <a:buSzPts val="1300"/>
              <a:buNone/>
              <a:defRPr sz="1300">
                <a:solidFill>
                  <a:srgbClr val="FFFFFF"/>
                </a:solidFill>
                <a:latin typeface="Quattrocento Sans"/>
                <a:ea typeface="Quattrocento Sans"/>
                <a:cs typeface="Quattrocento Sans"/>
                <a:sym typeface="Quattrocento Sans"/>
              </a:defRPr>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57" name="Google Shape;57;p7"/>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58" name="Google Shape;58;p7"/>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sp>
        <p:nvSpPr>
          <p:cNvPr id="59" name="Google Shape;59;p7"/>
          <p:cNvSpPr txBox="1"/>
          <p:nvPr>
            <p:ph type="ctrTitle"/>
          </p:nvPr>
        </p:nvSpPr>
        <p:spPr>
          <a:xfrm>
            <a:off x="1524003" y="1122361"/>
            <a:ext cx="9144000" cy="4952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408E93"/>
              </a:buClr>
              <a:buSzPts val="2600"/>
              <a:buFont typeface="Teko"/>
              <a:buNone/>
              <a:defRPr sz="2600">
                <a:solidFill>
                  <a:srgbClr val="408E93"/>
                </a:solidFill>
                <a:latin typeface="Teko"/>
                <a:ea typeface="Teko"/>
                <a:cs typeface="Teko"/>
                <a:sym typeface="Tek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0" name="Google Shape;60;p7"/>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61" name="Google Shape;61;p7"/>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62" name="Google Shape;62;p7"/>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sp>
        <p:nvSpPr>
          <p:cNvPr id="63" name="Google Shape;63;p7"/>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8"/>
          <p:cNvSpPr txBox="1"/>
          <p:nvPr>
            <p:ph idx="1" type="subTitle"/>
          </p:nvPr>
        </p:nvSpPr>
        <p:spPr>
          <a:xfrm>
            <a:off x="1524003" y="1711418"/>
            <a:ext cx="9144000" cy="40212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FFFFF"/>
              </a:buClr>
              <a:buSzPts val="1300"/>
              <a:buNone/>
              <a:defRPr sz="1300">
                <a:solidFill>
                  <a:srgbClr val="FFFFFF"/>
                </a:solidFill>
                <a:latin typeface="Quattrocento Sans"/>
                <a:ea typeface="Quattrocento Sans"/>
                <a:cs typeface="Quattrocento Sans"/>
                <a:sym typeface="Quattrocento Sans"/>
              </a:defRPr>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66" name="Google Shape;66;p8"/>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67" name="Google Shape;67;p8"/>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sp>
        <p:nvSpPr>
          <p:cNvPr id="68" name="Google Shape;68;p8"/>
          <p:cNvSpPr txBox="1"/>
          <p:nvPr>
            <p:ph type="ctrTitle"/>
          </p:nvPr>
        </p:nvSpPr>
        <p:spPr>
          <a:xfrm>
            <a:off x="1524003" y="1122361"/>
            <a:ext cx="9144000" cy="4952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408E93"/>
              </a:buClr>
              <a:buSzPts val="2600"/>
              <a:buFont typeface="Teko"/>
              <a:buNone/>
              <a:defRPr sz="2600">
                <a:solidFill>
                  <a:srgbClr val="408E93"/>
                </a:solidFill>
                <a:latin typeface="Teko"/>
                <a:ea typeface="Teko"/>
                <a:cs typeface="Teko"/>
                <a:sym typeface="Tek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9" name="Google Shape;69;p8"/>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70" name="Google Shape;70;p8"/>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71" name="Google Shape;71;p8"/>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sp>
        <p:nvSpPr>
          <p:cNvPr id="72" name="Google Shape;72;p8"/>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9"/>
          <p:cNvSpPr txBox="1"/>
          <p:nvPr>
            <p:ph type="title"/>
          </p:nvPr>
        </p:nvSpPr>
        <p:spPr>
          <a:xfrm>
            <a:off x="831847" y="1709735"/>
            <a:ext cx="10515600" cy="28527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9"/>
          <p:cNvSpPr txBox="1"/>
          <p:nvPr>
            <p:ph idx="1" type="body"/>
          </p:nvPr>
        </p:nvSpPr>
        <p:spPr>
          <a:xfrm>
            <a:off x="831847" y="4589465"/>
            <a:ext cx="10515600" cy="15001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98989"/>
              </a:buClr>
              <a:buSzPts val="2400"/>
              <a:buNone/>
              <a:defRPr sz="2400">
                <a:solidFill>
                  <a:srgbClr val="898989"/>
                </a:solidFil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9"/>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0"/>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838203" y="1825627"/>
            <a:ext cx="5181603"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0"/>
          <p:cNvSpPr txBox="1"/>
          <p:nvPr>
            <p:ph idx="2" type="body"/>
          </p:nvPr>
        </p:nvSpPr>
        <p:spPr>
          <a:xfrm>
            <a:off x="6172200" y="1825627"/>
            <a:ext cx="5181603"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0"/>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a:lvl1pPr>
            <a:lvl2pPr indent="0" lvl="1" marL="0" marR="0" algn="r">
              <a:lnSpc>
                <a:spcPct val="100000"/>
              </a:lnSpc>
              <a:spcBef>
                <a:spcPts val="0"/>
              </a:spcBef>
              <a:spcAft>
                <a:spcPts val="0"/>
              </a:spcAft>
              <a:buClr>
                <a:srgbClr val="898989"/>
              </a:buClr>
              <a:buSzPts val="1200"/>
              <a:buFont typeface="Calibri"/>
              <a:buNone/>
              <a:defRPr/>
            </a:lvl2pPr>
            <a:lvl3pPr indent="0" lvl="2" marL="0" marR="0" algn="r">
              <a:lnSpc>
                <a:spcPct val="100000"/>
              </a:lnSpc>
              <a:spcBef>
                <a:spcPts val="0"/>
              </a:spcBef>
              <a:spcAft>
                <a:spcPts val="0"/>
              </a:spcAft>
              <a:buClr>
                <a:srgbClr val="898989"/>
              </a:buClr>
              <a:buSzPts val="1200"/>
              <a:buFont typeface="Calibri"/>
              <a:buNone/>
              <a:defRPr/>
            </a:lvl3pPr>
            <a:lvl4pPr indent="0" lvl="3" marL="0" marR="0" algn="r">
              <a:lnSpc>
                <a:spcPct val="100000"/>
              </a:lnSpc>
              <a:spcBef>
                <a:spcPts val="0"/>
              </a:spcBef>
              <a:spcAft>
                <a:spcPts val="0"/>
              </a:spcAft>
              <a:buClr>
                <a:srgbClr val="898989"/>
              </a:buClr>
              <a:buSzPts val="1200"/>
              <a:buFont typeface="Calibri"/>
              <a:buNone/>
              <a:defRPr/>
            </a:lvl4pPr>
            <a:lvl5pPr indent="0" lvl="4" marL="0" marR="0" algn="r">
              <a:lnSpc>
                <a:spcPct val="100000"/>
              </a:lnSpc>
              <a:spcBef>
                <a:spcPts val="0"/>
              </a:spcBef>
              <a:spcAft>
                <a:spcPts val="0"/>
              </a:spcAft>
              <a:buClr>
                <a:srgbClr val="898989"/>
              </a:buClr>
              <a:buSzPts val="1200"/>
              <a:buFont typeface="Calibri"/>
              <a:buNone/>
              <a:defRPr/>
            </a:lvl5pPr>
            <a:lvl6pPr indent="0" lvl="5" marL="0" marR="0" algn="r">
              <a:lnSpc>
                <a:spcPct val="100000"/>
              </a:lnSpc>
              <a:spcBef>
                <a:spcPts val="0"/>
              </a:spcBef>
              <a:spcAft>
                <a:spcPts val="0"/>
              </a:spcAft>
              <a:buClr>
                <a:srgbClr val="898989"/>
              </a:buClr>
              <a:buSzPts val="1200"/>
              <a:buFont typeface="Calibri"/>
              <a:buNone/>
              <a:defRPr/>
            </a:lvl6pPr>
            <a:lvl7pPr indent="0" lvl="6" marL="0" marR="0" algn="r">
              <a:lnSpc>
                <a:spcPct val="100000"/>
              </a:lnSpc>
              <a:spcBef>
                <a:spcPts val="0"/>
              </a:spcBef>
              <a:spcAft>
                <a:spcPts val="0"/>
              </a:spcAft>
              <a:buClr>
                <a:srgbClr val="898989"/>
              </a:buClr>
              <a:buSzPts val="1200"/>
              <a:buFont typeface="Calibri"/>
              <a:buNone/>
              <a:defRPr/>
            </a:lvl7pPr>
            <a:lvl8pPr indent="0" lvl="7" marL="0" marR="0" algn="r">
              <a:lnSpc>
                <a:spcPct val="100000"/>
              </a:lnSpc>
              <a:spcBef>
                <a:spcPts val="0"/>
              </a:spcBef>
              <a:spcAft>
                <a:spcPts val="0"/>
              </a:spcAft>
              <a:buClr>
                <a:srgbClr val="898989"/>
              </a:buClr>
              <a:buSzPts val="1200"/>
              <a:buFont typeface="Calibri"/>
              <a:buNone/>
              <a:defRPr/>
            </a:lvl8pPr>
            <a:lvl9pPr indent="0" lvl="8" marL="0" marR="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3" y="1825627"/>
            <a:ext cx="10515600" cy="435133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1.png"/><Relationship Id="rId5" Type="http://schemas.openxmlformats.org/officeDocument/2006/relationships/image" Target="../media/image19.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34.png"/><Relationship Id="rId5" Type="http://schemas.openxmlformats.org/officeDocument/2006/relationships/image" Target="../media/image23.png"/><Relationship Id="rId6"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9" name="Shape 129"/>
        <p:cNvGrpSpPr/>
        <p:nvPr/>
      </p:nvGrpSpPr>
      <p:grpSpPr>
        <a:xfrm>
          <a:off x="0" y="0"/>
          <a:ext cx="0" cy="0"/>
          <a:chOff x="0" y="0"/>
          <a:chExt cx="0" cy="0"/>
        </a:xfrm>
      </p:grpSpPr>
      <p:sp>
        <p:nvSpPr>
          <p:cNvPr id="130" name="Google Shape;130;p17"/>
          <p:cNvSpPr txBox="1"/>
          <p:nvPr>
            <p:ph idx="1" type="subTitle"/>
          </p:nvPr>
        </p:nvSpPr>
        <p:spPr>
          <a:xfrm>
            <a:off x="392835" y="843378"/>
            <a:ext cx="11264283" cy="1340528"/>
          </a:xfrm>
          <a:prstGeom prst="rect">
            <a:avLst/>
          </a:prstGeom>
          <a:noFill/>
          <a:ln>
            <a:noFill/>
          </a:ln>
        </p:spPr>
        <p:txBody>
          <a:bodyPr anchorCtr="1"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None/>
            </a:pPr>
            <a:r>
              <a:rPr lang="en-US" sz="4000">
                <a:latin typeface="Times New Roman"/>
                <a:ea typeface="Times New Roman"/>
                <a:cs typeface="Times New Roman"/>
                <a:sym typeface="Times New Roman"/>
              </a:rPr>
              <a:t>Improve usage of unsupervised data for the definition of RUL-based maintenance policies</a:t>
            </a:r>
            <a:endParaRPr/>
          </a:p>
        </p:txBody>
      </p:sp>
      <p:sp>
        <p:nvSpPr>
          <p:cNvPr id="131" name="Google Shape;131;p17"/>
          <p:cNvSpPr txBox="1"/>
          <p:nvPr/>
        </p:nvSpPr>
        <p:spPr>
          <a:xfrm>
            <a:off x="463856" y="4940347"/>
            <a:ext cx="38070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Presented By:</a:t>
            </a:r>
            <a:endParaRPr sz="24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Davide Angelani</a:t>
            </a:r>
            <a:endParaRPr/>
          </a:p>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Yellam Naidu Kottavalasa</a:t>
            </a:r>
            <a:endParaRPr/>
          </a:p>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Usha Padma Rachakonda</a:t>
            </a:r>
            <a:endParaRPr/>
          </a:p>
        </p:txBody>
      </p:sp>
      <p:sp>
        <p:nvSpPr>
          <p:cNvPr id="132" name="Google Shape;132;p17"/>
          <p:cNvSpPr txBox="1"/>
          <p:nvPr/>
        </p:nvSpPr>
        <p:spPr>
          <a:xfrm>
            <a:off x="463856" y="3116064"/>
            <a:ext cx="25923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Professor:</a:t>
            </a:r>
            <a:endParaRPr sz="24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Michele Lombardi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Evaluations</a:t>
            </a:r>
            <a:endParaRPr b="1" sz="4800">
              <a:solidFill>
                <a:schemeClr val="accent1"/>
              </a:solidFill>
              <a:latin typeface="Times New Roman"/>
              <a:ea typeface="Times New Roman"/>
              <a:cs typeface="Times New Roman"/>
              <a:sym typeface="Times New Roman"/>
            </a:endParaRPr>
          </a:p>
        </p:txBody>
      </p:sp>
      <p:sp>
        <p:nvSpPr>
          <p:cNvPr id="192" name="Google Shape;192;p26"/>
          <p:cNvSpPr txBox="1"/>
          <p:nvPr>
            <p:ph idx="1" type="body"/>
          </p:nvPr>
        </p:nvSpPr>
        <p:spPr>
          <a:xfrm>
            <a:off x="838203" y="2364588"/>
            <a:ext cx="10515600" cy="2728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000000"/>
              </a:buClr>
              <a:buSzPts val="1800"/>
              <a:buFont typeface="Noto Sans Symbols"/>
              <a:buChar char="⮚"/>
            </a:pPr>
            <a:r>
              <a:rPr lang="en-US" sz="1800">
                <a:latin typeface="Times New Roman"/>
                <a:ea typeface="Times New Roman"/>
                <a:cs typeface="Times New Roman"/>
                <a:sym typeface="Times New Roman"/>
              </a:rPr>
              <a:t>The goal of RUL estimation is not to achieve the best possible accuracy but to save as much as possible.</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For a proper evaluation we have defined a cost model. </a:t>
            </a:r>
            <a:endParaRPr sz="1800">
              <a:latin typeface="Times New Roman"/>
              <a:ea typeface="Times New Roman"/>
              <a:cs typeface="Times New Roman"/>
              <a:sym typeface="Times New Roman"/>
            </a:endParaRPr>
          </a:p>
          <a:p>
            <a:pPr indent="0" lvl="0" marL="0" rtl="0" algn="just">
              <a:lnSpc>
                <a:spcPct val="160000"/>
              </a:lnSpc>
              <a:spcBef>
                <a:spcPts val="1000"/>
              </a:spcBef>
              <a:spcAft>
                <a:spcPts val="0"/>
              </a:spcAft>
              <a:buNone/>
            </a:pPr>
            <a:r>
              <a:t/>
            </a:r>
            <a:endParaRPr/>
          </a:p>
        </p:txBody>
      </p:sp>
      <p:pic>
        <p:nvPicPr>
          <p:cNvPr id="193" name="Google Shape;193;p26"/>
          <p:cNvPicPr preferRelativeResize="0"/>
          <p:nvPr/>
        </p:nvPicPr>
        <p:blipFill>
          <a:blip r:embed="rId3">
            <a:alphaModFix/>
          </a:blip>
          <a:stretch>
            <a:fillRect/>
          </a:stretch>
        </p:blipFill>
        <p:spPr>
          <a:xfrm>
            <a:off x="2786313" y="3211749"/>
            <a:ext cx="6619374" cy="268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27"/>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27"/>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27"/>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7"/>
          <p:cNvSpPr txBox="1"/>
          <p:nvPr/>
        </p:nvSpPr>
        <p:spPr>
          <a:xfrm>
            <a:off x="699713" y="248038"/>
            <a:ext cx="7063721" cy="1159200"/>
          </a:xfrm>
          <a:prstGeom prst="rect">
            <a:avLst/>
          </a:prstGeom>
          <a:noFill/>
          <a:ln>
            <a:noFill/>
          </a:ln>
        </p:spPr>
        <p:txBody>
          <a:bodyPr anchorCtr="0" anchor="ctr" bIns="45700" lIns="91425" spcFirstLastPara="1" rIns="91425" wrap="square" tIns="45700">
            <a:normAutofit/>
          </a:bodyPr>
          <a:lstStyle/>
          <a:p>
            <a:pPr indent="-285750" lvl="0" marL="285750" marR="0" rtl="0" algn="l">
              <a:lnSpc>
                <a:spcPct val="90000"/>
              </a:lnSpc>
              <a:spcBef>
                <a:spcPts val="0"/>
              </a:spcBef>
              <a:spcAft>
                <a:spcPts val="0"/>
              </a:spcAft>
              <a:buNone/>
            </a:pPr>
            <a:r>
              <a:rPr b="0" i="0" lang="en-US" sz="4000" u="none" cap="none" strike="noStrike">
                <a:solidFill>
                  <a:srgbClr val="FFFFFF"/>
                </a:solidFill>
                <a:latin typeface="Calibri"/>
                <a:ea typeface="Calibri"/>
                <a:cs typeface="Calibri"/>
                <a:sym typeface="Calibri"/>
              </a:rPr>
              <a:t>3% supervised 75% unsupervised</a:t>
            </a:r>
            <a:endParaRPr/>
          </a:p>
        </p:txBody>
      </p:sp>
      <p:pic>
        <p:nvPicPr>
          <p:cNvPr id="203" name="Google Shape;203;p27"/>
          <p:cNvPicPr preferRelativeResize="0"/>
          <p:nvPr/>
        </p:nvPicPr>
        <p:blipFill rotWithShape="1">
          <a:blip r:embed="rId3">
            <a:alphaModFix/>
          </a:blip>
          <a:srcRect b="0" l="0" r="0" t="0"/>
          <a:stretch/>
        </p:blipFill>
        <p:spPr>
          <a:xfrm>
            <a:off x="539093" y="2235088"/>
            <a:ext cx="4525386" cy="1575957"/>
          </a:xfrm>
          <a:prstGeom prst="rect">
            <a:avLst/>
          </a:prstGeom>
          <a:noFill/>
          <a:ln>
            <a:noFill/>
          </a:ln>
        </p:spPr>
      </p:pic>
      <p:sp>
        <p:nvSpPr>
          <p:cNvPr id="204" name="Google Shape;204;p27"/>
          <p:cNvSpPr txBox="1"/>
          <p:nvPr/>
        </p:nvSpPr>
        <p:spPr>
          <a:xfrm flipH="1">
            <a:off x="194697" y="1822348"/>
            <a:ext cx="47091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 Baseline Model</a:t>
            </a:r>
            <a:endParaRPr/>
          </a:p>
        </p:txBody>
      </p:sp>
      <p:sp>
        <p:nvSpPr>
          <p:cNvPr id="205" name="Google Shape;205;p27"/>
          <p:cNvSpPr txBox="1"/>
          <p:nvPr/>
        </p:nvSpPr>
        <p:spPr>
          <a:xfrm>
            <a:off x="5737194" y="1822348"/>
            <a:ext cx="6094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Fixed Regularize</a:t>
            </a:r>
            <a:endParaRPr/>
          </a:p>
        </p:txBody>
      </p:sp>
      <p:pic>
        <p:nvPicPr>
          <p:cNvPr id="206" name="Google Shape;206;p27"/>
          <p:cNvPicPr preferRelativeResize="0"/>
          <p:nvPr/>
        </p:nvPicPr>
        <p:blipFill rotWithShape="1">
          <a:blip r:embed="rId4">
            <a:alphaModFix/>
          </a:blip>
          <a:srcRect b="0" l="0" r="0" t="0"/>
          <a:stretch/>
        </p:blipFill>
        <p:spPr>
          <a:xfrm>
            <a:off x="6096000" y="2195400"/>
            <a:ext cx="4709162" cy="1575957"/>
          </a:xfrm>
          <a:prstGeom prst="rect">
            <a:avLst/>
          </a:prstGeom>
          <a:noFill/>
          <a:ln>
            <a:noFill/>
          </a:ln>
        </p:spPr>
      </p:pic>
      <p:sp>
        <p:nvSpPr>
          <p:cNvPr id="207" name="Google Shape;207;p27"/>
          <p:cNvSpPr txBox="1"/>
          <p:nvPr/>
        </p:nvSpPr>
        <p:spPr>
          <a:xfrm>
            <a:off x="194697" y="4155508"/>
            <a:ext cx="56799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Regularize updated using a Lagrangian dual approach</a:t>
            </a:r>
            <a:endParaRPr/>
          </a:p>
        </p:txBody>
      </p:sp>
      <p:pic>
        <p:nvPicPr>
          <p:cNvPr id="208" name="Google Shape;208;p27"/>
          <p:cNvPicPr preferRelativeResize="0"/>
          <p:nvPr/>
        </p:nvPicPr>
        <p:blipFill rotWithShape="1">
          <a:blip r:embed="rId5">
            <a:alphaModFix/>
          </a:blip>
          <a:srcRect b="0" l="0" r="0" t="0"/>
          <a:stretch/>
        </p:blipFill>
        <p:spPr>
          <a:xfrm>
            <a:off x="699713" y="4845247"/>
            <a:ext cx="4364766" cy="1503062"/>
          </a:xfrm>
          <a:prstGeom prst="rect">
            <a:avLst/>
          </a:prstGeom>
          <a:noFill/>
          <a:ln>
            <a:noFill/>
          </a:ln>
        </p:spPr>
      </p:pic>
      <p:sp>
        <p:nvSpPr>
          <p:cNvPr id="209" name="Google Shape;209;p27"/>
          <p:cNvSpPr txBox="1"/>
          <p:nvPr/>
        </p:nvSpPr>
        <p:spPr>
          <a:xfrm>
            <a:off x="5986076" y="4155508"/>
            <a:ext cx="58456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Multiple regularizes updated using Lagrangian dual</a:t>
            </a:r>
            <a:endParaRPr/>
          </a:p>
        </p:txBody>
      </p:sp>
      <p:pic>
        <p:nvPicPr>
          <p:cNvPr id="210" name="Google Shape;210;p27"/>
          <p:cNvPicPr preferRelativeResize="0"/>
          <p:nvPr/>
        </p:nvPicPr>
        <p:blipFill rotWithShape="1">
          <a:blip r:embed="rId6">
            <a:alphaModFix/>
          </a:blip>
          <a:srcRect b="0" l="0" r="0" t="0"/>
          <a:stretch/>
        </p:blipFill>
        <p:spPr>
          <a:xfrm>
            <a:off x="6317330" y="4795483"/>
            <a:ext cx="4581916" cy="1503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28"/>
          <p:cNvSpPr txBox="1"/>
          <p:nvPr/>
        </p:nvSpPr>
        <p:spPr>
          <a:xfrm>
            <a:off x="550417" y="896645"/>
            <a:ext cx="8895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Cost model for the split 3% supervised and 75% unsupervised</a:t>
            </a:r>
            <a:endParaRPr/>
          </a:p>
        </p:txBody>
      </p:sp>
      <p:graphicFrame>
        <p:nvGraphicFramePr>
          <p:cNvPr id="216" name="Google Shape;216;p28"/>
          <p:cNvGraphicFramePr/>
          <p:nvPr/>
        </p:nvGraphicFramePr>
        <p:xfrm>
          <a:off x="550417" y="1757779"/>
          <a:ext cx="3000000" cy="3000000"/>
        </p:xfrm>
        <a:graphic>
          <a:graphicData uri="http://schemas.openxmlformats.org/drawingml/2006/table">
            <a:tbl>
              <a:tblPr bandRow="1" firstRow="1">
                <a:noFill/>
                <a:tableStyleId>{41DFD09F-B908-4078-87D5-16359BAA0A66}</a:tableStyleId>
              </a:tblPr>
              <a:tblGrid>
                <a:gridCol w="2182125"/>
                <a:gridCol w="2182125"/>
                <a:gridCol w="2182125"/>
                <a:gridCol w="2182125"/>
                <a:gridCol w="2182125"/>
              </a:tblGrid>
              <a:tr h="776800">
                <a:tc>
                  <a:txBody>
                    <a:bodyPr/>
                    <a:lstStyle/>
                    <a:p>
                      <a:pPr indent="0" lvl="0" marL="0" marR="0" rtl="0" algn="ctr">
                        <a:lnSpc>
                          <a:spcPct val="15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Base</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Fixed Multiplier</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Updated Regularize</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Multiple Regularize</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Cost</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-417/35952/9971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-361/36747/11817</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-29/-2807/-1513</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-51/-3903/-1826</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Average fails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0.00/0.44/0.41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0.00/0.44/0.46</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0.00/0.05/0.04</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0.00/0.03/0.02 </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Average slack</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9/8/10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17/8/7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99/91/97</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74/99/110 </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9"/>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9"/>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29"/>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9"/>
          <p:cNvSpPr txBox="1"/>
          <p:nvPr/>
        </p:nvSpPr>
        <p:spPr>
          <a:xfrm>
            <a:off x="699712" y="248038"/>
            <a:ext cx="7947137" cy="1159200"/>
          </a:xfrm>
          <a:prstGeom prst="rect">
            <a:avLst/>
          </a:prstGeom>
          <a:noFill/>
          <a:ln>
            <a:noFill/>
          </a:ln>
        </p:spPr>
        <p:txBody>
          <a:bodyPr anchorCtr="0" anchor="ctr" bIns="45700" lIns="91425" spcFirstLastPara="1" rIns="91425" wrap="square" tIns="45700">
            <a:normAutofit/>
          </a:bodyPr>
          <a:lstStyle/>
          <a:p>
            <a:pPr indent="-285750" lvl="0" marL="285750" marR="0" rtl="0" algn="l">
              <a:lnSpc>
                <a:spcPct val="90000"/>
              </a:lnSpc>
              <a:spcBef>
                <a:spcPts val="0"/>
              </a:spcBef>
              <a:spcAft>
                <a:spcPts val="0"/>
              </a:spcAft>
              <a:buNone/>
            </a:pPr>
            <a:r>
              <a:rPr b="1" lang="en-US" sz="4000">
                <a:solidFill>
                  <a:srgbClr val="FFFFFF"/>
                </a:solidFill>
                <a:latin typeface="Times New Roman"/>
                <a:ea typeface="Times New Roman"/>
                <a:cs typeface="Times New Roman"/>
                <a:sym typeface="Times New Roman"/>
              </a:rPr>
              <a:t>23% supervised 55% unsupervised</a:t>
            </a:r>
            <a:endParaRPr/>
          </a:p>
        </p:txBody>
      </p:sp>
      <p:sp>
        <p:nvSpPr>
          <p:cNvPr id="226" name="Google Shape;226;p29"/>
          <p:cNvSpPr txBox="1"/>
          <p:nvPr/>
        </p:nvSpPr>
        <p:spPr>
          <a:xfrm flipH="1">
            <a:off x="194697" y="1822348"/>
            <a:ext cx="24508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Baseline Model</a:t>
            </a:r>
            <a:endParaRPr/>
          </a:p>
        </p:txBody>
      </p:sp>
      <p:pic>
        <p:nvPicPr>
          <p:cNvPr id="227" name="Google Shape;227;p29"/>
          <p:cNvPicPr preferRelativeResize="0"/>
          <p:nvPr/>
        </p:nvPicPr>
        <p:blipFill rotWithShape="1">
          <a:blip r:embed="rId3">
            <a:alphaModFix/>
          </a:blip>
          <a:srcRect b="0" l="0" r="0" t="0"/>
          <a:stretch/>
        </p:blipFill>
        <p:spPr>
          <a:xfrm>
            <a:off x="290485" y="2237969"/>
            <a:ext cx="5345471" cy="1817881"/>
          </a:xfrm>
          <a:prstGeom prst="rect">
            <a:avLst/>
          </a:prstGeom>
          <a:noFill/>
          <a:ln>
            <a:noFill/>
          </a:ln>
        </p:spPr>
      </p:pic>
      <p:sp>
        <p:nvSpPr>
          <p:cNvPr id="228" name="Google Shape;228;p29"/>
          <p:cNvSpPr txBox="1"/>
          <p:nvPr/>
        </p:nvSpPr>
        <p:spPr>
          <a:xfrm>
            <a:off x="6172199" y="1822348"/>
            <a:ext cx="3042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Fixed Regularize</a:t>
            </a:r>
            <a:endParaRPr/>
          </a:p>
        </p:txBody>
      </p:sp>
      <p:pic>
        <p:nvPicPr>
          <p:cNvPr id="229" name="Google Shape;229;p29"/>
          <p:cNvPicPr preferRelativeResize="0"/>
          <p:nvPr/>
        </p:nvPicPr>
        <p:blipFill rotWithShape="1">
          <a:blip r:embed="rId4">
            <a:alphaModFix/>
          </a:blip>
          <a:srcRect b="0" l="0" r="0" t="0"/>
          <a:stretch/>
        </p:blipFill>
        <p:spPr>
          <a:xfrm>
            <a:off x="5964681" y="2191680"/>
            <a:ext cx="5558531" cy="1864170"/>
          </a:xfrm>
          <a:prstGeom prst="rect">
            <a:avLst/>
          </a:prstGeom>
          <a:noFill/>
          <a:ln>
            <a:noFill/>
          </a:ln>
        </p:spPr>
      </p:pic>
      <p:sp>
        <p:nvSpPr>
          <p:cNvPr id="230" name="Google Shape;230;p29"/>
          <p:cNvSpPr txBox="1"/>
          <p:nvPr/>
        </p:nvSpPr>
        <p:spPr>
          <a:xfrm>
            <a:off x="194697" y="4135714"/>
            <a:ext cx="57699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Regularize updated using a Lagrangian dual approach</a:t>
            </a:r>
            <a:endParaRPr/>
          </a:p>
        </p:txBody>
      </p:sp>
      <p:pic>
        <p:nvPicPr>
          <p:cNvPr id="231" name="Google Shape;231;p29"/>
          <p:cNvPicPr preferRelativeResize="0"/>
          <p:nvPr/>
        </p:nvPicPr>
        <p:blipFill rotWithShape="1">
          <a:blip r:embed="rId5">
            <a:alphaModFix/>
          </a:blip>
          <a:srcRect b="0" l="0" r="0" t="0"/>
          <a:stretch/>
        </p:blipFill>
        <p:spPr>
          <a:xfrm>
            <a:off x="290485" y="4861909"/>
            <a:ext cx="5345471" cy="1748053"/>
          </a:xfrm>
          <a:prstGeom prst="rect">
            <a:avLst/>
          </a:prstGeom>
          <a:noFill/>
          <a:ln>
            <a:noFill/>
          </a:ln>
        </p:spPr>
      </p:pic>
      <p:sp>
        <p:nvSpPr>
          <p:cNvPr id="232" name="Google Shape;232;p29"/>
          <p:cNvSpPr txBox="1"/>
          <p:nvPr/>
        </p:nvSpPr>
        <p:spPr>
          <a:xfrm flipH="1">
            <a:off x="6095998" y="4135714"/>
            <a:ext cx="64369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Multiple regularizes updated using Lagrangian dual</a:t>
            </a:r>
            <a:endParaRPr/>
          </a:p>
        </p:txBody>
      </p:sp>
      <p:pic>
        <p:nvPicPr>
          <p:cNvPr id="233" name="Google Shape;233;p29"/>
          <p:cNvPicPr preferRelativeResize="0"/>
          <p:nvPr/>
        </p:nvPicPr>
        <p:blipFill rotWithShape="1">
          <a:blip r:embed="rId6">
            <a:alphaModFix/>
          </a:blip>
          <a:srcRect b="0" l="0" r="0" t="0"/>
          <a:stretch/>
        </p:blipFill>
        <p:spPr>
          <a:xfrm>
            <a:off x="6255165" y="4782045"/>
            <a:ext cx="5268047" cy="18279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0"/>
          <p:cNvSpPr txBox="1"/>
          <p:nvPr/>
        </p:nvSpPr>
        <p:spPr>
          <a:xfrm>
            <a:off x="550417" y="905523"/>
            <a:ext cx="8895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Cost model for the split 23% supervised and 55% unsupervised</a:t>
            </a:r>
            <a:endParaRPr/>
          </a:p>
        </p:txBody>
      </p:sp>
      <p:graphicFrame>
        <p:nvGraphicFramePr>
          <p:cNvPr id="239" name="Google Shape;239;p30"/>
          <p:cNvGraphicFramePr/>
          <p:nvPr/>
        </p:nvGraphicFramePr>
        <p:xfrm>
          <a:off x="550417" y="1757779"/>
          <a:ext cx="3000000" cy="3000000"/>
        </p:xfrm>
        <a:graphic>
          <a:graphicData uri="http://schemas.openxmlformats.org/drawingml/2006/table">
            <a:tbl>
              <a:tblPr bandRow="1" firstRow="1">
                <a:noFill/>
                <a:tableStyleId>{41DFD09F-B908-4078-87D5-16359BAA0A66}</a:tableStyleId>
              </a:tblPr>
              <a:tblGrid>
                <a:gridCol w="2182125"/>
                <a:gridCol w="2182125"/>
                <a:gridCol w="2182125"/>
                <a:gridCol w="2182125"/>
                <a:gridCol w="2182125"/>
              </a:tblGrid>
              <a:tr h="776800">
                <a:tc>
                  <a:txBody>
                    <a:bodyPr/>
                    <a:lstStyle/>
                    <a:p>
                      <a:pPr indent="0" lvl="0" marL="0" marR="0" rtl="0" algn="ctr">
                        <a:lnSpc>
                          <a:spcPct val="15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Base</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Fixed Multiplier</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Updated Regularize</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Multiple Regularize</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Cost</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-5389/-11835/-5551</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-4853/-13490/-5431</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-3834/-9514/-4864</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-1132/-4224/-1788 </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Average fails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0.00/0.02/0.02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0.02/0.00/0.02</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0.02/0.01/0.00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0.02/0.01/0.00</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Average slack</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18/17/14</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18/18/17</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36/39/38</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106/107/127</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31"/>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1"/>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31"/>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31"/>
          <p:cNvSpPr txBox="1"/>
          <p:nvPr/>
        </p:nvSpPr>
        <p:spPr>
          <a:xfrm>
            <a:off x="699712" y="248038"/>
            <a:ext cx="7947137" cy="1159200"/>
          </a:xfrm>
          <a:prstGeom prst="rect">
            <a:avLst/>
          </a:prstGeom>
          <a:noFill/>
          <a:ln>
            <a:noFill/>
          </a:ln>
        </p:spPr>
        <p:txBody>
          <a:bodyPr anchorCtr="0" anchor="ctr" bIns="45700" lIns="91425" spcFirstLastPara="1" rIns="91425" wrap="square" tIns="45700">
            <a:normAutofit/>
          </a:bodyPr>
          <a:lstStyle/>
          <a:p>
            <a:pPr indent="-285750" lvl="0" marL="285750" marR="0" rtl="0" algn="l">
              <a:lnSpc>
                <a:spcPct val="90000"/>
              </a:lnSpc>
              <a:spcBef>
                <a:spcPts val="0"/>
              </a:spcBef>
              <a:spcAft>
                <a:spcPts val="0"/>
              </a:spcAft>
              <a:buNone/>
            </a:pPr>
            <a:r>
              <a:rPr b="1" lang="en-US" sz="4000">
                <a:solidFill>
                  <a:srgbClr val="FFFFFF"/>
                </a:solidFill>
                <a:latin typeface="Times New Roman"/>
                <a:ea typeface="Times New Roman"/>
                <a:cs typeface="Times New Roman"/>
                <a:sym typeface="Times New Roman"/>
              </a:rPr>
              <a:t>43% supervised 35% unsupervised</a:t>
            </a:r>
            <a:endParaRPr/>
          </a:p>
        </p:txBody>
      </p:sp>
      <p:sp>
        <p:nvSpPr>
          <p:cNvPr id="249" name="Google Shape;249;p31"/>
          <p:cNvSpPr txBox="1"/>
          <p:nvPr/>
        </p:nvSpPr>
        <p:spPr>
          <a:xfrm flipH="1">
            <a:off x="194697" y="1822348"/>
            <a:ext cx="24508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Baseline Model</a:t>
            </a:r>
            <a:endParaRPr/>
          </a:p>
        </p:txBody>
      </p:sp>
      <p:sp>
        <p:nvSpPr>
          <p:cNvPr id="250" name="Google Shape;250;p31"/>
          <p:cNvSpPr txBox="1"/>
          <p:nvPr/>
        </p:nvSpPr>
        <p:spPr>
          <a:xfrm>
            <a:off x="6172199" y="1822348"/>
            <a:ext cx="3042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Fixed Regularize</a:t>
            </a:r>
            <a:endParaRPr/>
          </a:p>
        </p:txBody>
      </p:sp>
      <p:sp>
        <p:nvSpPr>
          <p:cNvPr id="251" name="Google Shape;251;p31"/>
          <p:cNvSpPr txBox="1"/>
          <p:nvPr/>
        </p:nvSpPr>
        <p:spPr>
          <a:xfrm>
            <a:off x="194697" y="4135714"/>
            <a:ext cx="57699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Regularize updated using a Lagrangian dual approach</a:t>
            </a:r>
            <a:endParaRPr/>
          </a:p>
        </p:txBody>
      </p:sp>
      <p:sp>
        <p:nvSpPr>
          <p:cNvPr id="252" name="Google Shape;252;p31"/>
          <p:cNvSpPr txBox="1"/>
          <p:nvPr/>
        </p:nvSpPr>
        <p:spPr>
          <a:xfrm flipH="1">
            <a:off x="6095998" y="4135714"/>
            <a:ext cx="64369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Multiple regularizes updated using Lagrangian dual</a:t>
            </a:r>
            <a:endParaRPr/>
          </a:p>
        </p:txBody>
      </p:sp>
      <p:pic>
        <p:nvPicPr>
          <p:cNvPr id="253" name="Google Shape;253;p31"/>
          <p:cNvPicPr preferRelativeResize="0"/>
          <p:nvPr/>
        </p:nvPicPr>
        <p:blipFill rotWithShape="1">
          <a:blip r:embed="rId3">
            <a:alphaModFix/>
          </a:blip>
          <a:srcRect b="0" l="0" r="0" t="0"/>
          <a:stretch/>
        </p:blipFill>
        <p:spPr>
          <a:xfrm>
            <a:off x="411643" y="2191680"/>
            <a:ext cx="5553038" cy="1767518"/>
          </a:xfrm>
          <a:prstGeom prst="rect">
            <a:avLst/>
          </a:prstGeom>
          <a:noFill/>
          <a:ln>
            <a:noFill/>
          </a:ln>
        </p:spPr>
      </p:pic>
      <p:pic>
        <p:nvPicPr>
          <p:cNvPr id="254" name="Google Shape;254;p31"/>
          <p:cNvPicPr preferRelativeResize="0"/>
          <p:nvPr/>
        </p:nvPicPr>
        <p:blipFill rotWithShape="1">
          <a:blip r:embed="rId4">
            <a:alphaModFix/>
          </a:blip>
          <a:srcRect b="0" l="0" r="0" t="0"/>
          <a:stretch/>
        </p:blipFill>
        <p:spPr>
          <a:xfrm>
            <a:off x="6376324" y="2190033"/>
            <a:ext cx="5404034" cy="1769165"/>
          </a:xfrm>
          <a:prstGeom prst="rect">
            <a:avLst/>
          </a:prstGeom>
          <a:noFill/>
          <a:ln>
            <a:noFill/>
          </a:ln>
        </p:spPr>
      </p:pic>
      <p:pic>
        <p:nvPicPr>
          <p:cNvPr id="255" name="Google Shape;255;p31"/>
          <p:cNvPicPr preferRelativeResize="0"/>
          <p:nvPr/>
        </p:nvPicPr>
        <p:blipFill rotWithShape="1">
          <a:blip r:embed="rId5">
            <a:alphaModFix/>
          </a:blip>
          <a:srcRect b="0" l="0" r="0" t="0"/>
          <a:stretch/>
        </p:blipFill>
        <p:spPr>
          <a:xfrm>
            <a:off x="411643" y="4912796"/>
            <a:ext cx="5553038" cy="1697166"/>
          </a:xfrm>
          <a:prstGeom prst="rect">
            <a:avLst/>
          </a:prstGeom>
          <a:noFill/>
          <a:ln>
            <a:noFill/>
          </a:ln>
        </p:spPr>
      </p:pic>
      <p:pic>
        <p:nvPicPr>
          <p:cNvPr id="256" name="Google Shape;256;p31"/>
          <p:cNvPicPr preferRelativeResize="0"/>
          <p:nvPr/>
        </p:nvPicPr>
        <p:blipFill rotWithShape="1">
          <a:blip r:embed="rId6">
            <a:alphaModFix/>
          </a:blip>
          <a:srcRect b="0" l="0" r="0" t="0"/>
          <a:stretch/>
        </p:blipFill>
        <p:spPr>
          <a:xfrm>
            <a:off x="6376323" y="4842682"/>
            <a:ext cx="5404033" cy="17672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2"/>
          <p:cNvSpPr txBox="1"/>
          <p:nvPr/>
        </p:nvSpPr>
        <p:spPr>
          <a:xfrm>
            <a:off x="550417" y="905523"/>
            <a:ext cx="8895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Cost model for the split 43% supervised and 35% unsupervised</a:t>
            </a:r>
            <a:endParaRPr/>
          </a:p>
        </p:txBody>
      </p:sp>
      <p:graphicFrame>
        <p:nvGraphicFramePr>
          <p:cNvPr id="262" name="Google Shape;262;p32"/>
          <p:cNvGraphicFramePr/>
          <p:nvPr/>
        </p:nvGraphicFramePr>
        <p:xfrm>
          <a:off x="550417" y="1757779"/>
          <a:ext cx="3000000" cy="3000000"/>
        </p:xfrm>
        <a:graphic>
          <a:graphicData uri="http://schemas.openxmlformats.org/drawingml/2006/table">
            <a:tbl>
              <a:tblPr bandRow="1" firstRow="1">
                <a:noFill/>
                <a:tableStyleId>{41DFD09F-B908-4078-87D5-16359BAA0A66}</a:tableStyleId>
              </a:tblPr>
              <a:tblGrid>
                <a:gridCol w="2182125"/>
                <a:gridCol w="2182125"/>
                <a:gridCol w="2182125"/>
                <a:gridCol w="2182125"/>
                <a:gridCol w="2182125"/>
              </a:tblGrid>
              <a:tr h="776800">
                <a:tc>
                  <a:txBody>
                    <a:bodyPr/>
                    <a:lstStyle/>
                    <a:p>
                      <a:pPr indent="0" lvl="0" marL="0" marR="0" rtl="0" algn="ctr">
                        <a:lnSpc>
                          <a:spcPct val="15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Base</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Fixed Multiplier</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Updated Regularize</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Multiple Regularize</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Cost</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-10561/-9053/-5988</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-10141/-7891/-5201</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-8545/-6991/-4753 -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-4099/-4108/-2801</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Average fails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0.00/0.00/0.00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0.00/0.01/0.02</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0.00/0.00/0.00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0.00/0.00/0.00</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Average slack</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14/17/14</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18/22/17</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72/80/80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23/18/20</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3"/>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3"/>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33"/>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33"/>
          <p:cNvSpPr txBox="1"/>
          <p:nvPr/>
        </p:nvSpPr>
        <p:spPr>
          <a:xfrm>
            <a:off x="699712" y="248038"/>
            <a:ext cx="7947137" cy="1159200"/>
          </a:xfrm>
          <a:prstGeom prst="rect">
            <a:avLst/>
          </a:prstGeom>
          <a:noFill/>
          <a:ln>
            <a:noFill/>
          </a:ln>
        </p:spPr>
        <p:txBody>
          <a:bodyPr anchorCtr="0" anchor="ctr" bIns="45700" lIns="91425" spcFirstLastPara="1" rIns="91425" wrap="square" tIns="45700">
            <a:normAutofit/>
          </a:bodyPr>
          <a:lstStyle/>
          <a:p>
            <a:pPr indent="-285750" lvl="0" marL="285750" marR="0" rtl="0" algn="l">
              <a:lnSpc>
                <a:spcPct val="90000"/>
              </a:lnSpc>
              <a:spcBef>
                <a:spcPts val="0"/>
              </a:spcBef>
              <a:spcAft>
                <a:spcPts val="0"/>
              </a:spcAft>
              <a:buNone/>
            </a:pPr>
            <a:r>
              <a:rPr b="1" lang="en-US" sz="4000">
                <a:solidFill>
                  <a:srgbClr val="FFFFFF"/>
                </a:solidFill>
                <a:latin typeface="Times New Roman"/>
                <a:ea typeface="Times New Roman"/>
                <a:cs typeface="Times New Roman"/>
                <a:sym typeface="Times New Roman"/>
              </a:rPr>
              <a:t>63% supervised 15% unsupervised</a:t>
            </a:r>
            <a:endParaRPr/>
          </a:p>
        </p:txBody>
      </p:sp>
      <p:sp>
        <p:nvSpPr>
          <p:cNvPr id="272" name="Google Shape;272;p33"/>
          <p:cNvSpPr txBox="1"/>
          <p:nvPr/>
        </p:nvSpPr>
        <p:spPr>
          <a:xfrm flipH="1">
            <a:off x="194697" y="1822348"/>
            <a:ext cx="24508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Baseline Model</a:t>
            </a:r>
            <a:endParaRPr/>
          </a:p>
        </p:txBody>
      </p:sp>
      <p:sp>
        <p:nvSpPr>
          <p:cNvPr id="273" name="Google Shape;273;p33"/>
          <p:cNvSpPr txBox="1"/>
          <p:nvPr/>
        </p:nvSpPr>
        <p:spPr>
          <a:xfrm>
            <a:off x="6172199" y="1822348"/>
            <a:ext cx="3042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Fixed Regularize</a:t>
            </a:r>
            <a:endParaRPr/>
          </a:p>
        </p:txBody>
      </p:sp>
      <p:sp>
        <p:nvSpPr>
          <p:cNvPr id="274" name="Google Shape;274;p33"/>
          <p:cNvSpPr txBox="1"/>
          <p:nvPr/>
        </p:nvSpPr>
        <p:spPr>
          <a:xfrm>
            <a:off x="194697" y="4135714"/>
            <a:ext cx="57699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Regularize updated using a Lagrangian dual approach</a:t>
            </a:r>
            <a:endParaRPr/>
          </a:p>
        </p:txBody>
      </p:sp>
      <p:sp>
        <p:nvSpPr>
          <p:cNvPr id="275" name="Google Shape;275;p33"/>
          <p:cNvSpPr txBox="1"/>
          <p:nvPr/>
        </p:nvSpPr>
        <p:spPr>
          <a:xfrm flipH="1">
            <a:off x="6095998" y="4135714"/>
            <a:ext cx="64369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Multiple regularizes updated using Lagrangian dual</a:t>
            </a:r>
            <a:endParaRPr/>
          </a:p>
        </p:txBody>
      </p:sp>
      <p:pic>
        <p:nvPicPr>
          <p:cNvPr id="276" name="Google Shape;276;p33"/>
          <p:cNvPicPr preferRelativeResize="0"/>
          <p:nvPr/>
        </p:nvPicPr>
        <p:blipFill rotWithShape="1">
          <a:blip r:embed="rId3">
            <a:alphaModFix/>
          </a:blip>
          <a:srcRect b="0" l="0" r="0" t="0"/>
          <a:stretch/>
        </p:blipFill>
        <p:spPr>
          <a:xfrm>
            <a:off x="368485" y="2176521"/>
            <a:ext cx="5422407" cy="1974353"/>
          </a:xfrm>
          <a:prstGeom prst="rect">
            <a:avLst/>
          </a:prstGeom>
          <a:noFill/>
          <a:ln>
            <a:noFill/>
          </a:ln>
        </p:spPr>
      </p:pic>
      <p:pic>
        <p:nvPicPr>
          <p:cNvPr id="277" name="Google Shape;277;p33"/>
          <p:cNvPicPr preferRelativeResize="0"/>
          <p:nvPr/>
        </p:nvPicPr>
        <p:blipFill rotWithShape="1">
          <a:blip r:embed="rId4">
            <a:alphaModFix/>
          </a:blip>
          <a:srcRect b="0" l="0" r="0" t="0"/>
          <a:stretch/>
        </p:blipFill>
        <p:spPr>
          <a:xfrm>
            <a:off x="6401110" y="2191680"/>
            <a:ext cx="5422407" cy="1942388"/>
          </a:xfrm>
          <a:prstGeom prst="rect">
            <a:avLst/>
          </a:prstGeom>
          <a:noFill/>
          <a:ln>
            <a:noFill/>
          </a:ln>
        </p:spPr>
      </p:pic>
      <p:pic>
        <p:nvPicPr>
          <p:cNvPr id="278" name="Google Shape;278;p33"/>
          <p:cNvPicPr preferRelativeResize="0"/>
          <p:nvPr/>
        </p:nvPicPr>
        <p:blipFill rotWithShape="1">
          <a:blip r:embed="rId5">
            <a:alphaModFix/>
          </a:blip>
          <a:srcRect b="0" l="0" r="0" t="0"/>
          <a:stretch/>
        </p:blipFill>
        <p:spPr>
          <a:xfrm>
            <a:off x="368485" y="4753848"/>
            <a:ext cx="5422407" cy="1956784"/>
          </a:xfrm>
          <a:prstGeom prst="rect">
            <a:avLst/>
          </a:prstGeom>
          <a:noFill/>
          <a:ln>
            <a:noFill/>
          </a:ln>
        </p:spPr>
      </p:pic>
      <p:pic>
        <p:nvPicPr>
          <p:cNvPr id="279" name="Google Shape;279;p33"/>
          <p:cNvPicPr preferRelativeResize="0"/>
          <p:nvPr/>
        </p:nvPicPr>
        <p:blipFill rotWithShape="1">
          <a:blip r:embed="rId6">
            <a:alphaModFix/>
          </a:blip>
          <a:srcRect b="0" l="0" r="0" t="0"/>
          <a:stretch/>
        </p:blipFill>
        <p:spPr>
          <a:xfrm>
            <a:off x="6401109" y="4749792"/>
            <a:ext cx="5422405" cy="18601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34"/>
          <p:cNvSpPr txBox="1"/>
          <p:nvPr/>
        </p:nvSpPr>
        <p:spPr>
          <a:xfrm>
            <a:off x="550417" y="905523"/>
            <a:ext cx="8895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Cost model for the split 43% supervised and 35% unsupervised</a:t>
            </a:r>
            <a:endParaRPr/>
          </a:p>
        </p:txBody>
      </p:sp>
      <p:graphicFrame>
        <p:nvGraphicFramePr>
          <p:cNvPr id="285" name="Google Shape;285;p34"/>
          <p:cNvGraphicFramePr/>
          <p:nvPr/>
        </p:nvGraphicFramePr>
        <p:xfrm>
          <a:off x="550417" y="1757779"/>
          <a:ext cx="3000000" cy="3000000"/>
        </p:xfrm>
        <a:graphic>
          <a:graphicData uri="http://schemas.openxmlformats.org/drawingml/2006/table">
            <a:tbl>
              <a:tblPr bandRow="1" firstRow="1">
                <a:noFill/>
                <a:tableStyleId>{41DFD09F-B908-4078-87D5-16359BAA0A66}</a:tableStyleId>
              </a:tblPr>
              <a:tblGrid>
                <a:gridCol w="2182125"/>
                <a:gridCol w="2182125"/>
                <a:gridCol w="2182125"/>
                <a:gridCol w="2182125"/>
                <a:gridCol w="2182125"/>
              </a:tblGrid>
              <a:tr h="776800">
                <a:tc>
                  <a:txBody>
                    <a:bodyPr/>
                    <a:lstStyle/>
                    <a:p>
                      <a:pPr indent="0" lvl="0" marL="0" marR="0" rtl="0" algn="ctr">
                        <a:lnSpc>
                          <a:spcPct val="150000"/>
                        </a:lnSpc>
                        <a:spcBef>
                          <a:spcPts val="0"/>
                        </a:spcBef>
                        <a:spcAft>
                          <a:spcPts val="0"/>
                        </a:spcAft>
                        <a:buNone/>
                      </a:pPr>
                      <a:r>
                        <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Base</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Fixed Multiplier</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Updated Regularize</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Multiple Regularize</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Cost</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-14371/-3029/-5229</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-15200/-3857/-6140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-13018/-3122/-5170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-11625/-2802/-4550</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Average fails </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0.00/0.00/0.00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0.00/0.00/0.00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0.00/0.00/0.00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0.00/0.00/0.00 </a:t>
                      </a:r>
                      <a:endParaRPr/>
                    </a:p>
                  </a:txBody>
                  <a:tcPr marT="45725" marB="45725" marR="91450" marL="91450"/>
                </a:tc>
              </a:tr>
              <a:tr h="776800">
                <a:tc>
                  <a:txBody>
                    <a:bodyPr/>
                    <a:lstStyle/>
                    <a:p>
                      <a:pPr indent="0" lvl="0" marL="0" marR="0" rtl="0" algn="ctr">
                        <a:lnSpc>
                          <a:spcPct val="150000"/>
                        </a:lnSpc>
                        <a:spcBef>
                          <a:spcPts val="0"/>
                        </a:spcBef>
                        <a:spcAft>
                          <a:spcPts val="0"/>
                        </a:spcAft>
                        <a:buNone/>
                      </a:pPr>
                      <a:r>
                        <a:rPr lang="en-US" sz="1800" u="none" cap="none" strike="noStrike"/>
                        <a:t>Average slack</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24/18/20</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18/15/15</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32/35/32</a:t>
                      </a:r>
                      <a:endParaRPr/>
                    </a:p>
                  </a:txBody>
                  <a:tcPr marT="45725" marB="45725" marR="91450" marL="91450"/>
                </a:tc>
                <a:tc>
                  <a:txBody>
                    <a:bodyPr/>
                    <a:lstStyle/>
                    <a:p>
                      <a:pPr indent="0" lvl="0" marL="0" marR="0" rtl="0" algn="ctr">
                        <a:lnSpc>
                          <a:spcPct val="150000"/>
                        </a:lnSpc>
                        <a:spcBef>
                          <a:spcPts val="0"/>
                        </a:spcBef>
                        <a:spcAft>
                          <a:spcPts val="0"/>
                        </a:spcAft>
                        <a:buNone/>
                      </a:pPr>
                      <a:r>
                        <a:rPr lang="en-US" sz="1800" u="none" cap="none" strike="noStrike"/>
                        <a:t>41/43/43</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Results</a:t>
            </a:r>
            <a:endParaRPr/>
          </a:p>
        </p:txBody>
      </p:sp>
      <p:sp>
        <p:nvSpPr>
          <p:cNvPr id="291" name="Google Shape;291;p35"/>
          <p:cNvSpPr txBox="1"/>
          <p:nvPr>
            <p:ph idx="1" type="body"/>
          </p:nvPr>
        </p:nvSpPr>
        <p:spPr>
          <a:xfrm>
            <a:off x="838203" y="2358288"/>
            <a:ext cx="10515600" cy="2728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As we can see from the tables when the numbers of supervised samples are very low, the baseline model is the worst, with the highest cost and percentage of failure.</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Increasing the number of supervised samples helps the baseline model to get better results and outperform the other models.</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838203" y="579954"/>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Introduction</a:t>
            </a:r>
            <a:endParaRPr/>
          </a:p>
        </p:txBody>
      </p:sp>
      <p:sp>
        <p:nvSpPr>
          <p:cNvPr id="138" name="Google Shape;138;p18"/>
          <p:cNvSpPr txBox="1"/>
          <p:nvPr>
            <p:ph idx="1" type="body"/>
          </p:nvPr>
        </p:nvSpPr>
        <p:spPr>
          <a:xfrm>
            <a:off x="838203" y="1905526"/>
            <a:ext cx="10515600" cy="3340262"/>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0"/>
              </a:spcBef>
              <a:spcAft>
                <a:spcPts val="0"/>
              </a:spcAft>
              <a:buNone/>
            </a:pPr>
            <a:r>
              <a:t/>
            </a:r>
            <a:endParaRPr sz="20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000">
              <a:latin typeface="Times New Roman"/>
              <a:ea typeface="Times New Roman"/>
              <a:cs typeface="Times New Roman"/>
              <a:sym typeface="Times New Roman"/>
            </a:endParaRPr>
          </a:p>
          <a:p>
            <a:pPr indent="-342900" lvl="0" marL="342900" rtl="0" algn="just">
              <a:lnSpc>
                <a:spcPct val="90000"/>
              </a:lnSpc>
              <a:spcBef>
                <a:spcPts val="0"/>
              </a:spcBef>
              <a:spcAft>
                <a:spcPts val="0"/>
              </a:spcAft>
              <a:buClr>
                <a:srgbClr val="000000"/>
              </a:buClr>
              <a:buSzPts val="2000"/>
              <a:buFont typeface="Noto Sans Symbols"/>
              <a:buChar char="⮚"/>
            </a:pPr>
            <a:r>
              <a:rPr lang="en-US" sz="2000">
                <a:latin typeface="Times New Roman"/>
                <a:ea typeface="Times New Roman"/>
                <a:cs typeface="Times New Roman"/>
                <a:sym typeface="Times New Roman"/>
              </a:rPr>
              <a:t>Remain useful Life refers to the remaining time of a machine before it requires a replacement. The prediction of the RUL helps to delay maintenance operations until they are really needed.</a:t>
            </a:r>
            <a:endParaRPr sz="20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2000">
              <a:latin typeface="Times New Roman"/>
              <a:ea typeface="Times New Roman"/>
              <a:cs typeface="Times New Roman"/>
              <a:sym typeface="Times New Roman"/>
            </a:endParaRPr>
          </a:p>
          <a:p>
            <a:pPr indent="-342900" lvl="0" marL="342900" rtl="0" algn="just">
              <a:lnSpc>
                <a:spcPct val="90000"/>
              </a:lnSpc>
              <a:spcBef>
                <a:spcPts val="0"/>
              </a:spcBef>
              <a:spcAft>
                <a:spcPts val="0"/>
              </a:spcAft>
              <a:buClr>
                <a:srgbClr val="000000"/>
              </a:buClr>
              <a:buSzPts val="2000"/>
              <a:buFont typeface="Noto Sans Symbols"/>
              <a:buChar char="⮚"/>
            </a:pPr>
            <a:r>
              <a:rPr lang="en-US" sz="2000">
                <a:solidFill>
                  <a:schemeClr val="dk1"/>
                </a:solidFill>
                <a:latin typeface="Times New Roman"/>
                <a:ea typeface="Times New Roman"/>
                <a:cs typeface="Times New Roman"/>
                <a:sym typeface="Times New Roman"/>
              </a:rPr>
              <a:t>To produce robust and trustworthy prediction we need a lot of data about lifespan of the machine until its failure. The problem is that to produce data in large quantity is generally expensive and time consuming.</a:t>
            </a:r>
            <a:endParaRPr sz="2000">
              <a:solidFill>
                <a:schemeClr val="dk1"/>
              </a:solidFill>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rtl="0" algn="just">
              <a:lnSpc>
                <a:spcPct val="90000"/>
              </a:lnSpc>
              <a:spcBef>
                <a:spcPts val="0"/>
              </a:spcBef>
              <a:spcAft>
                <a:spcPts val="0"/>
              </a:spcAft>
              <a:buClr>
                <a:srgbClr val="000000"/>
              </a:buClr>
              <a:buSzPts val="2000"/>
              <a:buFont typeface="Noto Sans Symbols"/>
              <a:buChar char="⮚"/>
            </a:pPr>
            <a:r>
              <a:rPr lang="en-US" sz="2000">
                <a:solidFill>
                  <a:schemeClr val="dk1"/>
                </a:solidFill>
                <a:latin typeface="Times New Roman"/>
                <a:ea typeface="Times New Roman"/>
                <a:cs typeface="Times New Roman"/>
                <a:sym typeface="Times New Roman"/>
              </a:rPr>
              <a:t>Despite the small amount of run-to-failure experiments, we have a lot of data about the normal     functioning of the machines.</a:t>
            </a:r>
            <a:endParaRPr sz="2000">
              <a:solidFill>
                <a:schemeClr val="dk1"/>
              </a:solidFill>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rtl="0" algn="just">
              <a:lnSpc>
                <a:spcPct val="90000"/>
              </a:lnSpc>
              <a:spcBef>
                <a:spcPts val="0"/>
              </a:spcBef>
              <a:spcAft>
                <a:spcPts val="0"/>
              </a:spcAft>
              <a:buClr>
                <a:srgbClr val="000000"/>
              </a:buClr>
              <a:buSzPts val="2000"/>
              <a:buFont typeface="Noto Sans Symbols"/>
              <a:buChar char="⮚"/>
            </a:pPr>
            <a:r>
              <a:rPr lang="en-US" sz="2000">
                <a:solidFill>
                  <a:schemeClr val="dk1"/>
                </a:solidFill>
                <a:latin typeface="Times New Roman"/>
                <a:ea typeface="Times New Roman"/>
                <a:cs typeface="Times New Roman"/>
                <a:sym typeface="Times New Roman"/>
              </a:rPr>
              <a:t>We propose a semi-supervised approach for estimating Remain Useful Life. In particular, we  inject external knowledge about the problem in the form of constraint.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Conclusion</a:t>
            </a:r>
            <a:endParaRPr/>
          </a:p>
        </p:txBody>
      </p:sp>
      <p:sp>
        <p:nvSpPr>
          <p:cNvPr id="297" name="Google Shape;297;p36"/>
          <p:cNvSpPr txBox="1"/>
          <p:nvPr>
            <p:ph idx="1" type="body"/>
          </p:nvPr>
        </p:nvSpPr>
        <p:spPr>
          <a:xfrm>
            <a:off x="838203" y="2358288"/>
            <a:ext cx="10515600" cy="2728500"/>
          </a:xfrm>
          <a:prstGeom prst="rect">
            <a:avLst/>
          </a:prstGeom>
          <a:noFill/>
          <a:ln>
            <a:noFill/>
          </a:ln>
        </p:spPr>
        <p:txBody>
          <a:bodyPr anchorCtr="0" anchor="t" bIns="45700" lIns="91425" spcFirstLastPara="1" rIns="91425" wrap="square" tIns="45700">
            <a:noAutofit/>
          </a:bodyPr>
          <a:lstStyle/>
          <a:p>
            <a:pPr indent="-165100" lvl="0" marL="22860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 this project we have applied a semi-supervised approach for estimating the Remain Useful Life. The  approach looks promising when used with a small quantity of supervised data. </a:t>
            </a:r>
            <a:endParaRPr sz="1800">
              <a:solidFill>
                <a:schemeClr val="dk1"/>
              </a:solidFill>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165100" lvl="0" marL="22860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problem is the high average of remaining days to the end-of-life for each machine, predicted by the model on which we have applied the regularizer. This is probably due to the too strictly satisfaction of the constraints but it needs further investigation.</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References</a:t>
            </a:r>
            <a:endParaRPr/>
          </a:p>
        </p:txBody>
      </p:sp>
      <p:sp>
        <p:nvSpPr>
          <p:cNvPr id="303" name="Google Shape;303;p37"/>
          <p:cNvSpPr txBox="1"/>
          <p:nvPr>
            <p:ph idx="1" type="body"/>
          </p:nvPr>
        </p:nvSpPr>
        <p:spPr>
          <a:xfrm>
            <a:off x="838203" y="2358288"/>
            <a:ext cx="10515600" cy="2728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Saxena, Abhinav and Kai Goebel (2008). “Turbofan engine degradation simulation data set”. In: NASA Ames Prognostics Data Repository, pp. 1551–3203.</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Diligenti, Michelangelo, Marco Gori, and Claudio Sacc`a (2017). “Semantic-based regularization for learning and inference”. In: Artificial Intelligence 244. Combining Constraint Solving with Mining and Learning, pp. 143–16</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Fioretto, Ferdinando et al. (2020). “A Lagrangian Dual Framework for Deep Neural Networks with Constraints”. In: CoRR abs/2001.09394</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8"/>
          <p:cNvPicPr preferRelativeResize="0"/>
          <p:nvPr/>
        </p:nvPicPr>
        <p:blipFill rotWithShape="1">
          <a:blip r:embed="rId3">
            <a:alphaModFix/>
          </a:blip>
          <a:srcRect b="-980" l="0" r="0" t="980"/>
          <a:stretch/>
        </p:blipFill>
        <p:spPr>
          <a:xfrm>
            <a:off x="0" y="0"/>
            <a:ext cx="12192000" cy="692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Semantic-based regularizer </a:t>
            </a:r>
            <a:endParaRPr b="1" sz="4800">
              <a:solidFill>
                <a:schemeClr val="accent1"/>
              </a:solidFill>
              <a:latin typeface="Times New Roman"/>
              <a:ea typeface="Times New Roman"/>
              <a:cs typeface="Times New Roman"/>
              <a:sym typeface="Times New Roman"/>
            </a:endParaRPr>
          </a:p>
        </p:txBody>
      </p:sp>
      <p:sp>
        <p:nvSpPr>
          <p:cNvPr id="144" name="Google Shape;144;p19"/>
          <p:cNvSpPr txBox="1"/>
          <p:nvPr>
            <p:ph idx="1" type="body"/>
          </p:nvPr>
        </p:nvSpPr>
        <p:spPr>
          <a:xfrm>
            <a:off x="838203" y="1905526"/>
            <a:ext cx="10515600" cy="3340200"/>
          </a:xfrm>
          <a:prstGeom prst="rect">
            <a:avLst/>
          </a:prstGeom>
          <a:noFill/>
          <a:ln>
            <a:noFill/>
          </a:ln>
        </p:spPr>
        <p:txBody>
          <a:bodyPr anchorCtr="0" anchor="t" bIns="45700" lIns="91425" spcFirstLastPara="1" rIns="91425" wrap="square" tIns="45700">
            <a:normAutofit/>
          </a:bodyPr>
          <a:lstStyle/>
          <a:p>
            <a:pPr indent="-298450" lvl="0" marL="285750" rtl="0" algn="just">
              <a:lnSpc>
                <a:spcPct val="9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We model our constraint by the mean of a Semantic-based regularizer. This approach consists of extending the learning task with a set of constraint.</a:t>
            </a:r>
            <a:endParaRPr sz="2000">
              <a:latin typeface="Times New Roman"/>
              <a:ea typeface="Times New Roman"/>
              <a:cs typeface="Times New Roman"/>
              <a:sym typeface="Times New Roman"/>
            </a:endParaRPr>
          </a:p>
          <a:p>
            <a:pPr indent="-298450" lvl="0" marL="285750" rtl="0" algn="just">
              <a:lnSpc>
                <a:spcPct val="9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λ measure the penalty introduced by violating the constraint.</a:t>
            </a:r>
            <a:endParaRPr sz="2000">
              <a:latin typeface="Times New Roman"/>
              <a:ea typeface="Times New Roman"/>
              <a:cs typeface="Times New Roman"/>
              <a:sym typeface="Times New Roman"/>
            </a:endParaRPr>
          </a:p>
        </p:txBody>
      </p:sp>
      <p:pic>
        <p:nvPicPr>
          <p:cNvPr id="145" name="Google Shape;145;p19"/>
          <p:cNvPicPr preferRelativeResize="0"/>
          <p:nvPr/>
        </p:nvPicPr>
        <p:blipFill>
          <a:blip r:embed="rId3">
            <a:alphaModFix/>
          </a:blip>
          <a:stretch>
            <a:fillRect/>
          </a:stretch>
        </p:blipFill>
        <p:spPr>
          <a:xfrm>
            <a:off x="3858950" y="3099112"/>
            <a:ext cx="4474100" cy="125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Lagrangian Dual Framework</a:t>
            </a:r>
            <a:endParaRPr b="1" sz="4800">
              <a:solidFill>
                <a:schemeClr val="accent1"/>
              </a:solidFill>
              <a:latin typeface="Times New Roman"/>
              <a:ea typeface="Times New Roman"/>
              <a:cs typeface="Times New Roman"/>
              <a:sym typeface="Times New Roman"/>
            </a:endParaRPr>
          </a:p>
        </p:txBody>
      </p:sp>
      <p:sp>
        <p:nvSpPr>
          <p:cNvPr id="151" name="Google Shape;151;p20"/>
          <p:cNvSpPr txBox="1"/>
          <p:nvPr>
            <p:ph idx="1" type="body"/>
          </p:nvPr>
        </p:nvSpPr>
        <p:spPr>
          <a:xfrm>
            <a:off x="781503" y="1905526"/>
            <a:ext cx="10515600" cy="3340200"/>
          </a:xfrm>
          <a:prstGeom prst="rect">
            <a:avLst/>
          </a:prstGeom>
          <a:noFill/>
          <a:ln>
            <a:noFill/>
          </a:ln>
        </p:spPr>
        <p:txBody>
          <a:bodyPr anchorCtr="0" anchor="t" bIns="45700" lIns="91425" spcFirstLastPara="1" rIns="91425" wrap="square" tIns="45700">
            <a:noAutofit/>
          </a:bodyPr>
          <a:lstStyle/>
          <a:p>
            <a:pPr indent="-298450" lvl="0" marL="285750" rtl="0" algn="just">
              <a:lnSpc>
                <a:spcPct val="9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To choose the right λ we use the Lagrangian Duality.</a:t>
            </a:r>
            <a:endParaRPr sz="2000">
              <a:latin typeface="Times New Roman"/>
              <a:ea typeface="Times New Roman"/>
              <a:cs typeface="Times New Roman"/>
              <a:sym typeface="Times New Roman"/>
            </a:endParaRPr>
          </a:p>
          <a:p>
            <a:pPr indent="-298450" lvl="0" marL="285750" rtl="0" algn="just">
              <a:lnSpc>
                <a:spcPct val="90000"/>
              </a:lnSpc>
              <a:spcBef>
                <a:spcPts val="10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We are interested in minimizing f(y) and maximizing λg(y), if we consider the dual function the problem become:</a:t>
            </a:r>
            <a:endParaRPr sz="20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298450" lvl="0" marL="285750" rtl="0" algn="just">
              <a:lnSpc>
                <a:spcPct val="9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In this way we can get the strongest Lagrangian relaxation of the original problem.</a:t>
            </a:r>
            <a:endParaRPr sz="2000">
              <a:latin typeface="Times New Roman"/>
              <a:ea typeface="Times New Roman"/>
              <a:cs typeface="Times New Roman"/>
              <a:sym typeface="Times New Roman"/>
            </a:endParaRPr>
          </a:p>
        </p:txBody>
      </p:sp>
      <p:pic>
        <p:nvPicPr>
          <p:cNvPr id="152" name="Google Shape;152;p20"/>
          <p:cNvPicPr preferRelativeResize="0"/>
          <p:nvPr/>
        </p:nvPicPr>
        <p:blipFill>
          <a:blip r:embed="rId3">
            <a:alphaModFix/>
          </a:blip>
          <a:stretch>
            <a:fillRect/>
          </a:stretch>
        </p:blipFill>
        <p:spPr>
          <a:xfrm>
            <a:off x="4633900" y="2789601"/>
            <a:ext cx="2924175" cy="113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Monotone behaviour</a:t>
            </a:r>
            <a:endParaRPr b="1" sz="4800">
              <a:solidFill>
                <a:schemeClr val="accent1"/>
              </a:solidFill>
              <a:latin typeface="Times New Roman"/>
              <a:ea typeface="Times New Roman"/>
              <a:cs typeface="Times New Roman"/>
              <a:sym typeface="Times New Roman"/>
            </a:endParaRPr>
          </a:p>
        </p:txBody>
      </p:sp>
      <p:sp>
        <p:nvSpPr>
          <p:cNvPr id="158" name="Google Shape;158;p21"/>
          <p:cNvSpPr txBox="1"/>
          <p:nvPr>
            <p:ph idx="1" type="body"/>
          </p:nvPr>
        </p:nvSpPr>
        <p:spPr>
          <a:xfrm>
            <a:off x="781503" y="1905526"/>
            <a:ext cx="10515600" cy="3340200"/>
          </a:xfrm>
          <a:prstGeom prst="rect">
            <a:avLst/>
          </a:prstGeom>
          <a:noFill/>
          <a:ln>
            <a:noFill/>
          </a:ln>
        </p:spPr>
        <p:txBody>
          <a:bodyPr anchorCtr="0" anchor="t" bIns="45700" lIns="91425" spcFirstLastPara="1" rIns="91425" wrap="square" tIns="45700">
            <a:noAutofit/>
          </a:bodyPr>
          <a:lstStyle/>
          <a:p>
            <a:pPr indent="-298450" lvl="0" marL="285750" rtl="0" algn="just">
              <a:lnSpc>
                <a:spcPct val="90000"/>
              </a:lnSpc>
              <a:spcBef>
                <a:spcPts val="10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After each time step, we can notice that the RUL value decrease by a number of units corresponding to the time step elapsed.</a:t>
            </a:r>
            <a:endParaRPr sz="2000">
              <a:solidFill>
                <a:schemeClr val="dk1"/>
              </a:solidFill>
              <a:latin typeface="Times New Roman"/>
              <a:ea typeface="Times New Roman"/>
              <a:cs typeface="Times New Roman"/>
              <a:sym typeface="Times New Roman"/>
            </a:endParaRPr>
          </a:p>
          <a:p>
            <a:pPr indent="-298450" lvl="0" marL="285750" rtl="0" algn="just">
              <a:lnSpc>
                <a:spcPct val="9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Therefore, the RUL preserves a non-increasing behaviour and we can exploit this property by defining the constraint</a:t>
            </a:r>
            <a:endParaRPr sz="2000">
              <a:solidFill>
                <a:schemeClr val="dk1"/>
              </a:solidFill>
              <a:latin typeface="Times New Roman"/>
              <a:ea typeface="Times New Roman"/>
              <a:cs typeface="Times New Roman"/>
              <a:sym typeface="Times New Roman"/>
            </a:endParaRPr>
          </a:p>
          <a:p>
            <a:pPr indent="0" lvl="0" marL="228600" rtl="0" algn="just">
              <a:lnSpc>
                <a:spcPct val="9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000">
              <a:latin typeface="Times New Roman"/>
              <a:ea typeface="Times New Roman"/>
              <a:cs typeface="Times New Roman"/>
              <a:sym typeface="Times New Roman"/>
            </a:endParaRPr>
          </a:p>
        </p:txBody>
      </p:sp>
      <p:pic>
        <p:nvPicPr>
          <p:cNvPr id="159" name="Google Shape;159;p21"/>
          <p:cNvPicPr preferRelativeResize="0"/>
          <p:nvPr/>
        </p:nvPicPr>
        <p:blipFill>
          <a:blip r:embed="rId3">
            <a:alphaModFix/>
          </a:blip>
          <a:stretch>
            <a:fillRect/>
          </a:stretch>
        </p:blipFill>
        <p:spPr>
          <a:xfrm>
            <a:off x="2800800" y="3488976"/>
            <a:ext cx="6477000" cy="9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838203" y="365129"/>
            <a:ext cx="10515600" cy="1325559"/>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Dataset</a:t>
            </a:r>
            <a:endParaRPr/>
          </a:p>
        </p:txBody>
      </p:sp>
      <p:sp>
        <p:nvSpPr>
          <p:cNvPr id="165" name="Google Shape;165;p22"/>
          <p:cNvSpPr txBox="1"/>
          <p:nvPr>
            <p:ph idx="1" type="body"/>
          </p:nvPr>
        </p:nvSpPr>
        <p:spPr>
          <a:xfrm>
            <a:off x="838197" y="1690688"/>
            <a:ext cx="10515600" cy="3928877"/>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rgbClr val="000000"/>
              </a:buClr>
              <a:buSzPts val="2000"/>
              <a:buFont typeface="Noto Sans Symbols"/>
              <a:buChar char="⮚"/>
            </a:pPr>
            <a:r>
              <a:rPr lang="en-US" sz="2000">
                <a:latin typeface="Times New Roman"/>
                <a:ea typeface="Times New Roman"/>
                <a:cs typeface="Times New Roman"/>
                <a:sym typeface="Times New Roman"/>
              </a:rPr>
              <a:t>Commercial Modular Aero-Propulsion System Simulation (C-MAPSS), which was developed by NASA. </a:t>
            </a:r>
            <a:endParaRPr/>
          </a:p>
          <a:p>
            <a:pPr indent="-342900" lvl="0" marL="342900" rtl="0" algn="just">
              <a:lnSpc>
                <a:spcPct val="90000"/>
              </a:lnSpc>
              <a:spcBef>
                <a:spcPts val="1000"/>
              </a:spcBef>
              <a:spcAft>
                <a:spcPts val="0"/>
              </a:spcAft>
              <a:buClr>
                <a:srgbClr val="000000"/>
              </a:buClr>
              <a:buSzPts val="2000"/>
              <a:buFont typeface="Noto Sans Symbols"/>
              <a:buChar char="⮚"/>
            </a:pPr>
            <a:r>
              <a:rPr lang="en-US" sz="2000">
                <a:latin typeface="Times New Roman"/>
                <a:ea typeface="Times New Roman"/>
                <a:cs typeface="Times New Roman"/>
                <a:sym typeface="Times New Roman"/>
              </a:rPr>
              <a:t>The dataset consists of  4 training set files and 4 test set files.</a:t>
            </a:r>
            <a:endParaRPr/>
          </a:p>
          <a:p>
            <a:pPr indent="-342900" lvl="0" marL="342900" rtl="0" algn="just">
              <a:lnSpc>
                <a:spcPct val="90000"/>
              </a:lnSpc>
              <a:spcBef>
                <a:spcPts val="1000"/>
              </a:spcBef>
              <a:spcAft>
                <a:spcPts val="0"/>
              </a:spcAft>
              <a:buClr>
                <a:srgbClr val="000000"/>
              </a:buClr>
              <a:buSzPts val="2000"/>
              <a:buFont typeface="Noto Sans Symbols"/>
              <a:buChar char="⮚"/>
            </a:pPr>
            <a:r>
              <a:rPr lang="en-US" sz="2000">
                <a:latin typeface="Times New Roman"/>
                <a:ea typeface="Times New Roman"/>
                <a:cs typeface="Times New Roman"/>
                <a:sym typeface="Times New Roman"/>
              </a:rPr>
              <a:t>The sub-datasets are composed of </a:t>
            </a:r>
            <a:r>
              <a:rPr lang="en-US" sz="2000">
                <a:latin typeface="Times New Roman"/>
                <a:ea typeface="Times New Roman"/>
                <a:cs typeface="Times New Roman"/>
                <a:sym typeface="Times New Roman"/>
              </a:rPr>
              <a:t>multivariate</a:t>
            </a:r>
            <a:r>
              <a:rPr lang="en-US" sz="2000">
                <a:latin typeface="Times New Roman"/>
                <a:ea typeface="Times New Roman"/>
                <a:cs typeface="Times New Roman"/>
                <a:sym typeface="Times New Roman"/>
              </a:rPr>
              <a:t> temporal data obtained from 21 sensors.</a:t>
            </a:r>
            <a:endParaRPr/>
          </a:p>
        </p:txBody>
      </p:sp>
      <p:graphicFrame>
        <p:nvGraphicFramePr>
          <p:cNvPr id="166" name="Google Shape;166;p22"/>
          <p:cNvGraphicFramePr/>
          <p:nvPr/>
        </p:nvGraphicFramePr>
        <p:xfrm>
          <a:off x="1929363" y="3482910"/>
          <a:ext cx="3000000" cy="3000000"/>
        </p:xfrm>
        <a:graphic>
          <a:graphicData uri="http://schemas.openxmlformats.org/drawingml/2006/table">
            <a:tbl>
              <a:tblPr bandRow="1" firstRow="1">
                <a:noFill/>
                <a:tableStyleId>{41DFD09F-B908-4078-87D5-16359BAA0A66}</a:tableStyleId>
              </a:tblPr>
              <a:tblGrid>
                <a:gridCol w="3370425"/>
                <a:gridCol w="1268975"/>
                <a:gridCol w="877075"/>
                <a:gridCol w="1390250"/>
                <a:gridCol w="1221275"/>
              </a:tblGrid>
              <a:tr h="370850">
                <a:tc>
                  <a:txBody>
                    <a:bodyPr/>
                    <a:lstStyle/>
                    <a:p>
                      <a:pPr indent="0" lvl="0" marL="0" marR="0" rtl="0" algn="ctr">
                        <a:spcBef>
                          <a:spcPts val="0"/>
                        </a:spcBef>
                        <a:spcAft>
                          <a:spcPts val="0"/>
                        </a:spcAft>
                        <a:buNone/>
                      </a:pPr>
                      <a:r>
                        <a:rPr lang="en-US" sz="1800" u="none" cap="none" strike="noStrike"/>
                        <a:t>Dataset</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FD001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FD002</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FD003</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FD004</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Training Trajectories</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100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260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100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248</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Test Trajectories</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100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259</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100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248</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Operating Conditions</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1(sea level)</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6</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1(Sea level)</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6</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Fault Modes</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HPC</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HPC</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HPC, Fan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HPC, Fan</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nvSpPr>
        <p:spPr>
          <a:xfrm>
            <a:off x="3048740" y="251820"/>
            <a:ext cx="60945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accent1"/>
                </a:solidFill>
                <a:latin typeface="Times New Roman"/>
                <a:ea typeface="Times New Roman"/>
                <a:cs typeface="Times New Roman"/>
                <a:sym typeface="Times New Roman"/>
              </a:rPr>
              <a:t>Dataset Generation</a:t>
            </a:r>
            <a:endParaRPr/>
          </a:p>
        </p:txBody>
      </p:sp>
      <p:sp>
        <p:nvSpPr>
          <p:cNvPr id="172" name="Google Shape;172;p23"/>
          <p:cNvSpPr txBox="1"/>
          <p:nvPr/>
        </p:nvSpPr>
        <p:spPr>
          <a:xfrm>
            <a:off x="816745" y="1379342"/>
            <a:ext cx="102270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We define a series of ratios in which the data set will be split into the supervised training set, unsupervised training set, and test set.</a:t>
            </a:r>
            <a:endParaRPr/>
          </a:p>
          <a:p>
            <a:pPr indent="-285750" lvl="0" marL="28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partitions are defined by the mean of the machines, in this way we maintain together with sample</a:t>
            </a:r>
            <a:r>
              <a:rPr lang="en-US" sz="1800">
                <a:solidFill>
                  <a:schemeClr val="dk1"/>
                </a:solidFill>
                <a:latin typeface="Times New Roman"/>
                <a:ea typeface="Times New Roman"/>
                <a:cs typeface="Times New Roman"/>
                <a:sym typeface="Times New Roman"/>
              </a:rPr>
              <a:t>s from </a:t>
            </a:r>
            <a:r>
              <a:rPr b="0" i="0" lang="en-US" sz="1800" u="none" cap="none" strike="noStrike">
                <a:solidFill>
                  <a:schemeClr val="dk1"/>
                </a:solidFill>
                <a:latin typeface="Times New Roman"/>
                <a:ea typeface="Times New Roman"/>
                <a:cs typeface="Times New Roman"/>
                <a:sym typeface="Times New Roman"/>
              </a:rPr>
              <a:t>the same machine.</a:t>
            </a:r>
            <a:endParaRPr/>
          </a:p>
          <a:p>
            <a:pPr indent="-285750" lvl="0" marL="28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size of the test set is fixed to 12% for all the experiments.</a:t>
            </a:r>
            <a:endParaRPr/>
          </a:p>
        </p:txBody>
      </p:sp>
      <p:graphicFrame>
        <p:nvGraphicFramePr>
          <p:cNvPr id="173" name="Google Shape;173;p23"/>
          <p:cNvGraphicFramePr/>
          <p:nvPr/>
        </p:nvGraphicFramePr>
        <p:xfrm>
          <a:off x="1251751" y="3795935"/>
          <a:ext cx="3000000" cy="3000000"/>
        </p:xfrm>
        <a:graphic>
          <a:graphicData uri="http://schemas.openxmlformats.org/drawingml/2006/table">
            <a:tbl>
              <a:tblPr bandRow="1" firstRow="1">
                <a:noFill/>
                <a:tableStyleId>{41DFD09F-B908-4078-87D5-16359BAA0A66}</a:tableStyleId>
              </a:tblPr>
              <a:tblGrid>
                <a:gridCol w="1188975"/>
                <a:gridCol w="2326675"/>
                <a:gridCol w="2689900"/>
                <a:gridCol w="2782625"/>
              </a:tblGrid>
              <a:tr h="370850">
                <a:tc>
                  <a:txBody>
                    <a:bodyPr/>
                    <a:lstStyle/>
                    <a:p>
                      <a:pPr indent="0" lvl="0" marL="0" marR="0" rtl="0" algn="ctr">
                        <a:spcBef>
                          <a:spcPts val="0"/>
                        </a:spcBef>
                        <a:spcAft>
                          <a:spcPts val="0"/>
                        </a:spcAft>
                        <a:buNone/>
                      </a:pPr>
                      <a:r>
                        <a:rPr lang="en-US" sz="1800" u="none" cap="none" strike="noStrike"/>
                        <a:t>%</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No.Of Supervised Machine/Samples</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No.Of Unsupervised Machine/Samples</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No.Of Test Machine/Samples</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3%/75%</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7/1548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186/45470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56/14231</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23%/ 55%</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57/13367</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136/33651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56/14231</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43%/ 35%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107/25853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87/21505</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55/13891</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63% / 15%</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156/38215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37/8803</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56/14231</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2903969" y="472246"/>
            <a:ext cx="60945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accent1"/>
                </a:solidFill>
                <a:latin typeface="Times New Roman"/>
                <a:ea typeface="Times New Roman"/>
                <a:cs typeface="Times New Roman"/>
                <a:sym typeface="Times New Roman"/>
              </a:rPr>
              <a:t>Baseline Model</a:t>
            </a:r>
            <a:endParaRPr/>
          </a:p>
        </p:txBody>
      </p:sp>
      <p:pic>
        <p:nvPicPr>
          <p:cNvPr descr="Diagram&#10;&#10;Description automatically generated" id="179" name="Google Shape;179;p24"/>
          <p:cNvPicPr preferRelativeResize="0"/>
          <p:nvPr/>
        </p:nvPicPr>
        <p:blipFill rotWithShape="1">
          <a:blip r:embed="rId3">
            <a:alphaModFix/>
          </a:blip>
          <a:srcRect b="0" l="0" r="0" t="0"/>
          <a:stretch/>
        </p:blipFill>
        <p:spPr>
          <a:xfrm>
            <a:off x="5505450" y="1554363"/>
            <a:ext cx="5502862" cy="4415892"/>
          </a:xfrm>
          <a:prstGeom prst="rect">
            <a:avLst/>
          </a:prstGeom>
          <a:noFill/>
          <a:ln>
            <a:noFill/>
          </a:ln>
        </p:spPr>
      </p:pic>
      <p:sp>
        <p:nvSpPr>
          <p:cNvPr id="180" name="Google Shape;180;p24"/>
          <p:cNvSpPr txBox="1"/>
          <p:nvPr/>
        </p:nvSpPr>
        <p:spPr>
          <a:xfrm>
            <a:off x="868903" y="2967335"/>
            <a:ext cx="4371975"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We have defined our baseline model as a network of two hidden layers of 32 neuron</a:t>
            </a:r>
            <a:r>
              <a:rPr lang="en-US" sz="1800">
                <a:solidFill>
                  <a:schemeClr val="dk1"/>
                </a:solidFill>
                <a:latin typeface="Times New Roman"/>
                <a:ea typeface="Times New Roman"/>
                <a:cs typeface="Times New Roman"/>
                <a:sym typeface="Times New Roman"/>
              </a:rPr>
              <a:t>s</a:t>
            </a:r>
            <a:r>
              <a:rPr b="0" i="0" lang="en-US" sz="18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838203" y="365129"/>
            <a:ext cx="10515600" cy="1325559"/>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Experiments</a:t>
            </a:r>
            <a:endParaRPr/>
          </a:p>
        </p:txBody>
      </p:sp>
      <p:sp>
        <p:nvSpPr>
          <p:cNvPr id="186" name="Google Shape;186;p25"/>
          <p:cNvSpPr txBox="1"/>
          <p:nvPr>
            <p:ph idx="1" type="body"/>
          </p:nvPr>
        </p:nvSpPr>
        <p:spPr>
          <a:xfrm>
            <a:off x="838200" y="2103801"/>
            <a:ext cx="10515600" cy="2946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sz="1800">
                <a:latin typeface="Times New Roman"/>
                <a:ea typeface="Times New Roman"/>
                <a:cs typeface="Times New Roman"/>
                <a:sym typeface="Times New Roman"/>
              </a:rPr>
              <a:t>We define four model:</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rgbClr val="000000"/>
              </a:buClr>
              <a:buSzPts val="1800"/>
              <a:buFont typeface="Noto Sans Symbols"/>
              <a:buChar char="⮚"/>
            </a:pPr>
            <a:r>
              <a:rPr lang="en-US" sz="1800">
                <a:latin typeface="Times New Roman"/>
                <a:ea typeface="Times New Roman"/>
                <a:cs typeface="Times New Roman"/>
                <a:sym typeface="Times New Roman"/>
              </a:rPr>
              <a:t>the first model is the baseline model.</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second model applies the semantic-based regularizer with a fixed constraint equal to 1.</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third model applies both the semantic-based regulazer and the penalty term is chosen using the Lagrangian Dual Framework. It has a single penalty term computed on the average of all the constraint.</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rgbClr val="000000"/>
              </a:buClr>
              <a:buSzPts val="1800"/>
              <a:buFont typeface="Noto Sans Symbols"/>
              <a:buChar char="⮚"/>
            </a:pPr>
            <a:r>
              <a:rPr lang="en-US" sz="1800">
                <a:latin typeface="Times New Roman"/>
                <a:ea typeface="Times New Roman"/>
                <a:cs typeface="Times New Roman"/>
                <a:sym typeface="Times New Roman"/>
              </a:rPr>
              <a:t>the fourth model applies both the approaches but it has multiple penalty term.</a:t>
            </a:r>
            <a:endParaRPr/>
          </a:p>
          <a:p>
            <a:pPr indent="0" lvl="0" marL="0" rtl="0" algn="just">
              <a:lnSpc>
                <a:spcPct val="16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