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Teko"/>
      <p:regular r:id="rId29"/>
      <p:bold r:id="rId30"/>
    </p:embeddedFont>
    <p:embeddedFont>
      <p:font typeface="Quattrocen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2708C9-9ECC-4696-99AC-45D59F9D2DE5}">
  <a:tblStyle styleId="{622708C9-9ECC-4696-99AC-45D59F9D2DE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ek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regular.fntdata"/><Relationship Id="rId30" Type="http://schemas.openxmlformats.org/officeDocument/2006/relationships/font" Target="fonts/Teko-bold.fntdata"/><Relationship Id="rId11" Type="http://schemas.openxmlformats.org/officeDocument/2006/relationships/slide" Target="slides/slide6.xml"/><Relationship Id="rId33" Type="http://schemas.openxmlformats.org/officeDocument/2006/relationships/font" Target="fonts/QuattrocentoSans-italic.fntdata"/><Relationship Id="rId10" Type="http://schemas.openxmlformats.org/officeDocument/2006/relationships/slide" Target="slides/slide5.xml"/><Relationship Id="rId32" Type="http://schemas.openxmlformats.org/officeDocument/2006/relationships/font" Target="fonts/Quattrocento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Quattrocento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08" y="0"/>
            <a:ext cx="2971800" cy="4587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08"/>
            <a:ext cx="2971800" cy="45879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08" y="8685208"/>
            <a:ext cx="2971800" cy="45879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28" name="Google Shape;1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e6a0c014c_0_5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92" name="Google Shape;192;g12e6a0c014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400549"/>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ae8130f53_1_9: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3ae8130f53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ae8130f53_1_15: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3ae8130f53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219" name="Google Shape;2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e6a0c014c_0_4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225" name="Google Shape;225;g12e6a0c014c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ae8130f53_1_25: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3ae8130f53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ae8130f53_1_31: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3ae8130f53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ae8130f53_1_37: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3ae8130f53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ae8130f53_0_1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252" name="Google Shape;252;g13ae8130f5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258" name="Google Shape;25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264" name="Google Shape;26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8: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271" name="Google Shape;271;p18: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e6a0c014c_0_1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41" name="Google Shape;141;g12e6a0c014c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ae8130f53_1_5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54" name="Google Shape;154;g13ae8130f53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ae8130f53_1_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60" name="Google Shape;160;g13ae8130f5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66" name="Google Shape;166;p7: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73" name="Google Shape;173;p8: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e6a0c014c_0_35: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79" name="Google Shape;179;g12e6a0c014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txBox="1"/>
          <p:nvPr>
            <p:ph idx="1" type="subTitle"/>
          </p:nvPr>
        </p:nvSpPr>
        <p:spPr>
          <a:xfrm>
            <a:off x="1524003" y="1711418"/>
            <a:ext cx="9144000" cy="40212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FFFFF"/>
              </a:buClr>
              <a:buSzPts val="1300"/>
              <a:buNone/>
              <a:defRPr sz="1300">
                <a:solidFill>
                  <a:srgbClr val="FFFFFF"/>
                </a:solidFill>
                <a:latin typeface="Quattrocento Sans"/>
                <a:ea typeface="Quattrocento Sans"/>
                <a:cs typeface="Quattrocento Sans"/>
                <a:sym typeface="Quattrocento Sans"/>
              </a:defRPr>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id="18" name="Google Shape;18;p2"/>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19" name="Google Shape;19;p2"/>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sp>
        <p:nvSpPr>
          <p:cNvPr id="20" name="Google Shape;20;p2"/>
          <p:cNvSpPr txBox="1"/>
          <p:nvPr>
            <p:ph type="ctrTitle"/>
          </p:nvPr>
        </p:nvSpPr>
        <p:spPr>
          <a:xfrm>
            <a:off x="1524003" y="1122361"/>
            <a:ext cx="9144000" cy="4952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408E93"/>
              </a:buClr>
              <a:buSzPts val="2600"/>
              <a:buFont typeface="Teko"/>
              <a:buNone/>
              <a:defRPr sz="2600">
                <a:solidFill>
                  <a:srgbClr val="408E93"/>
                </a:solidFill>
                <a:latin typeface="Teko"/>
                <a:ea typeface="Teko"/>
                <a:cs typeface="Teko"/>
                <a:sym typeface="Tek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1" name="Google Shape;21;p2"/>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22" name="Google Shape;22;p2"/>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23" name="Google Shape;23;p2"/>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1"/>
          <p:cNvSpPr txBox="1"/>
          <p:nvPr>
            <p:ph type="title"/>
          </p:nvPr>
        </p:nvSpPr>
        <p:spPr>
          <a:xfrm>
            <a:off x="839784"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 type="body"/>
          </p:nvPr>
        </p:nvSpPr>
        <p:spPr>
          <a:xfrm>
            <a:off x="839784" y="1681160"/>
            <a:ext cx="5157782" cy="8239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2400"/>
              <a:buNone/>
              <a:defRPr b="1" sz="24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1"/>
          <p:cNvSpPr txBox="1"/>
          <p:nvPr>
            <p:ph idx="2" type="body"/>
          </p:nvPr>
        </p:nvSpPr>
        <p:spPr>
          <a:xfrm>
            <a:off x="839784" y="2505071"/>
            <a:ext cx="5157782" cy="368458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1"/>
          <p:cNvSpPr txBox="1"/>
          <p:nvPr>
            <p:ph idx="3" type="body"/>
          </p:nvPr>
        </p:nvSpPr>
        <p:spPr>
          <a:xfrm>
            <a:off x="6172200" y="1681160"/>
            <a:ext cx="5183184" cy="8239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2400"/>
              <a:buNone/>
              <a:defRPr b="1" sz="24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1"/>
          <p:cNvSpPr txBox="1"/>
          <p:nvPr>
            <p:ph idx="4" type="body"/>
          </p:nvPr>
        </p:nvSpPr>
        <p:spPr>
          <a:xfrm>
            <a:off x="6172200" y="2505071"/>
            <a:ext cx="5183184" cy="368458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1"/>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2"/>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13"/>
          <p:cNvSpPr txBox="1"/>
          <p:nvPr>
            <p:ph type="title"/>
          </p:nvPr>
        </p:nvSpPr>
        <p:spPr>
          <a:xfrm>
            <a:off x="839784" y="457200"/>
            <a:ext cx="3932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ph idx="1" type="body"/>
          </p:nvPr>
        </p:nvSpPr>
        <p:spPr>
          <a:xfrm>
            <a:off x="5183184" y="987423"/>
            <a:ext cx="6172200" cy="487362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06400" lvl="1" marL="914400" algn="l">
              <a:lnSpc>
                <a:spcPct val="90000"/>
              </a:lnSpc>
              <a:spcBef>
                <a:spcPts val="500"/>
              </a:spcBef>
              <a:spcAft>
                <a:spcPts val="0"/>
              </a:spcAft>
              <a:buClr>
                <a:srgbClr val="000000"/>
              </a:buClr>
              <a:buSzPts val="2800"/>
              <a:buChar char="•"/>
              <a:defRPr sz="2800"/>
            </a:lvl2pPr>
            <a:lvl3pPr indent="-381000" lvl="2" marL="1371600" algn="l">
              <a:lnSpc>
                <a:spcPct val="90000"/>
              </a:lnSpc>
              <a:spcBef>
                <a:spcPts val="500"/>
              </a:spcBef>
              <a:spcAft>
                <a:spcPts val="0"/>
              </a:spcAft>
              <a:buClr>
                <a:srgbClr val="000000"/>
              </a:buClr>
              <a:buSzPts val="2400"/>
              <a:buChar char="•"/>
              <a:defRPr sz="2400"/>
            </a:lvl3pPr>
            <a:lvl4pPr indent="-355600" lvl="3" marL="1828800" algn="l">
              <a:lnSpc>
                <a:spcPct val="90000"/>
              </a:lnSpc>
              <a:spcBef>
                <a:spcPts val="500"/>
              </a:spcBef>
              <a:spcAft>
                <a:spcPts val="0"/>
              </a:spcAft>
              <a:buClr>
                <a:srgbClr val="000000"/>
              </a:buClr>
              <a:buSzPts val="2000"/>
              <a:buChar char="•"/>
              <a:defRPr sz="2000"/>
            </a:lvl4pPr>
            <a:lvl5pPr indent="-355600" lvl="4" marL="2286000" algn="l">
              <a:lnSpc>
                <a:spcPct val="90000"/>
              </a:lnSpc>
              <a:spcBef>
                <a:spcPts val="500"/>
              </a:spcBef>
              <a:spcAft>
                <a:spcPts val="0"/>
              </a:spcAft>
              <a:buClr>
                <a:srgbClr val="000000"/>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3"/>
          <p:cNvSpPr txBox="1"/>
          <p:nvPr>
            <p:ph idx="2" type="body"/>
          </p:nvPr>
        </p:nvSpPr>
        <p:spPr>
          <a:xfrm>
            <a:off x="839784" y="2057400"/>
            <a:ext cx="3932240" cy="38115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1600"/>
              <a:buNone/>
              <a:defRPr sz="16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3"/>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14"/>
          <p:cNvSpPr txBox="1"/>
          <p:nvPr>
            <p:ph type="title"/>
          </p:nvPr>
        </p:nvSpPr>
        <p:spPr>
          <a:xfrm>
            <a:off x="839784" y="457200"/>
            <a:ext cx="3932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p:nvPr>
            <p:ph idx="2" type="pic"/>
          </p:nvPr>
        </p:nvSpPr>
        <p:spPr>
          <a:xfrm>
            <a:off x="5183184" y="987423"/>
            <a:ext cx="6172200" cy="4873623"/>
          </a:xfrm>
          <a:prstGeom prst="rect">
            <a:avLst/>
          </a:prstGeom>
          <a:noFill/>
          <a:ln>
            <a:noFill/>
          </a:ln>
        </p:spPr>
      </p:sp>
      <p:sp>
        <p:nvSpPr>
          <p:cNvPr id="110" name="Google Shape;110;p14"/>
          <p:cNvSpPr txBox="1"/>
          <p:nvPr>
            <p:ph idx="1" type="body"/>
          </p:nvPr>
        </p:nvSpPr>
        <p:spPr>
          <a:xfrm>
            <a:off x="839784" y="2057400"/>
            <a:ext cx="3932240" cy="38115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1600"/>
              <a:buNone/>
              <a:defRPr sz="16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4"/>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4"/>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15"/>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5"/>
          <p:cNvSpPr txBox="1"/>
          <p:nvPr>
            <p:ph idx="1" type="body"/>
          </p:nvPr>
        </p:nvSpPr>
        <p:spPr>
          <a:xfrm rot="5400000">
            <a:off x="3920335" y="-1256505"/>
            <a:ext cx="4351336" cy="105156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5"/>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5"/>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5"/>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16"/>
          <p:cNvSpPr txBox="1"/>
          <p:nvPr>
            <p:ph type="title"/>
          </p:nvPr>
        </p:nvSpPr>
        <p:spPr>
          <a:xfrm rot="5400000">
            <a:off x="7133436" y="1956596"/>
            <a:ext cx="5811834" cy="262889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6"/>
          <p:cNvSpPr txBox="1"/>
          <p:nvPr>
            <p:ph idx="1" type="body"/>
          </p:nvPr>
        </p:nvSpPr>
        <p:spPr>
          <a:xfrm rot="5400000">
            <a:off x="1799434" y="-596102"/>
            <a:ext cx="5811834" cy="773429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6"/>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body"/>
          </p:nvPr>
        </p:nvSpPr>
        <p:spPr>
          <a:xfrm>
            <a:off x="838203" y="1825627"/>
            <a:ext cx="10515600" cy="435133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4"/>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5"/>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6" name="Google Shape;36;p5"/>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37" name="Google Shape;37;p5"/>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pic>
        <p:nvPicPr>
          <p:cNvPr id="38" name="Google Shape;38;p5"/>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39" name="Google Shape;39;p5"/>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40" name="Google Shape;40;p5"/>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pic>
        <p:nvPicPr>
          <p:cNvPr id="41" name="Google Shape;41;p5"/>
          <p:cNvPicPr preferRelativeResize="0"/>
          <p:nvPr/>
        </p:nvPicPr>
        <p:blipFill rotWithShape="1">
          <a:blip r:embed="rId8">
            <a:alphaModFix/>
          </a:blip>
          <a:srcRect b="0" l="0" r="0" t="0"/>
          <a:stretch/>
        </p:blipFill>
        <p:spPr>
          <a:xfrm>
            <a:off x="0" y="0"/>
            <a:ext cx="12191996" cy="6858000"/>
          </a:xfrm>
          <a:prstGeom prst="rect">
            <a:avLst/>
          </a:prstGeom>
          <a:blipFill rotWithShape="1">
            <a:blip r:embed="rId8">
              <a:alphaModFix/>
            </a:blip>
            <a:stretch>
              <a:fillRect b="0" l="0" r="0" t="0"/>
            </a:stretch>
          </a:blipFill>
          <a:ln>
            <a:noFill/>
          </a:ln>
        </p:spPr>
      </p:pic>
      <p:sp>
        <p:nvSpPr>
          <p:cNvPr id="42" name="Google Shape;42;p5"/>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6"/>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45" name="Google Shape;45;p6"/>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46" name="Google Shape;46;p6"/>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pic>
        <p:nvPicPr>
          <p:cNvPr id="47" name="Google Shape;47;p6"/>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48" name="Google Shape;48;p6"/>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49" name="Google Shape;49;p6"/>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sp>
        <p:nvSpPr>
          <p:cNvPr id="50" name="Google Shape;50;p6"/>
          <p:cNvSpPr txBox="1"/>
          <p:nvPr>
            <p:ph idx="1" type="subTitle"/>
          </p:nvPr>
        </p:nvSpPr>
        <p:spPr>
          <a:xfrm>
            <a:off x="963823" y="2543440"/>
            <a:ext cx="3760735" cy="4021202"/>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rgbClr val="FFFFFF"/>
              </a:buClr>
              <a:buSzPts val="1300"/>
              <a:buNone/>
              <a:defRPr sz="1300">
                <a:solidFill>
                  <a:srgbClr val="FFFFFF"/>
                </a:solidFill>
                <a:latin typeface="Quattrocento Sans"/>
                <a:ea typeface="Quattrocento Sans"/>
                <a:cs typeface="Quattrocento Sans"/>
                <a:sym typeface="Quattrocento Sans"/>
              </a:defRPr>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1" name="Google Shape;51;p6"/>
          <p:cNvSpPr txBox="1"/>
          <p:nvPr>
            <p:ph type="title"/>
          </p:nvPr>
        </p:nvSpPr>
        <p:spPr>
          <a:xfrm>
            <a:off x="963823" y="1921428"/>
            <a:ext cx="9144000" cy="4952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408E93"/>
              </a:buClr>
              <a:buSzPts val="2600"/>
              <a:buFont typeface="Teko"/>
              <a:buNone/>
              <a:defRPr sz="2600">
                <a:solidFill>
                  <a:srgbClr val="408E93"/>
                </a:solidFill>
                <a:latin typeface="Teko"/>
                <a:ea typeface="Teko"/>
                <a:cs typeface="Teko"/>
                <a:sym typeface="Tek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2" name="Google Shape;52;p6"/>
          <p:cNvGrpSpPr/>
          <p:nvPr/>
        </p:nvGrpSpPr>
        <p:grpSpPr>
          <a:xfrm>
            <a:off x="1013639" y="2259107"/>
            <a:ext cx="5513868" cy="276221"/>
            <a:chOff x="1013639" y="2259107"/>
            <a:chExt cx="5513868" cy="276221"/>
          </a:xfrm>
        </p:grpSpPr>
        <p:cxnSp>
          <p:nvCxnSpPr>
            <p:cNvPr id="53" name="Google Shape;53;p6"/>
            <p:cNvCxnSpPr/>
            <p:nvPr/>
          </p:nvCxnSpPr>
          <p:spPr>
            <a:xfrm>
              <a:off x="1013639" y="2389519"/>
              <a:ext cx="5362572" cy="0"/>
            </a:xfrm>
            <a:prstGeom prst="straightConnector1">
              <a:avLst/>
            </a:prstGeom>
            <a:noFill/>
            <a:ln cap="flat" cmpd="sng" w="9525">
              <a:solidFill>
                <a:srgbClr val="FFFFFF"/>
              </a:solidFill>
              <a:prstDash val="dashDot"/>
              <a:miter lim="8000"/>
              <a:headEnd len="sm" w="sm" type="none"/>
              <a:tailEnd len="sm" w="sm" type="none"/>
            </a:ln>
          </p:spPr>
        </p:cxnSp>
        <p:pic>
          <p:nvPicPr>
            <p:cNvPr id="54" name="Google Shape;54;p6"/>
            <p:cNvPicPr preferRelativeResize="0"/>
            <p:nvPr/>
          </p:nvPicPr>
          <p:blipFill rotWithShape="1">
            <a:blip r:embed="rId8">
              <a:alphaModFix/>
            </a:blip>
            <a:srcRect b="0" l="0" r="0" t="0"/>
            <a:stretch/>
          </p:blipFill>
          <p:spPr>
            <a:xfrm>
              <a:off x="6251286" y="2259107"/>
              <a:ext cx="276221" cy="27622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7"/>
          <p:cNvSpPr txBox="1"/>
          <p:nvPr>
            <p:ph idx="1" type="subTitle"/>
          </p:nvPr>
        </p:nvSpPr>
        <p:spPr>
          <a:xfrm>
            <a:off x="1524003" y="1711418"/>
            <a:ext cx="9144000" cy="40212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FFFFF"/>
              </a:buClr>
              <a:buSzPts val="1300"/>
              <a:buNone/>
              <a:defRPr sz="1300">
                <a:solidFill>
                  <a:srgbClr val="FFFFFF"/>
                </a:solidFill>
                <a:latin typeface="Quattrocento Sans"/>
                <a:ea typeface="Quattrocento Sans"/>
                <a:cs typeface="Quattrocento Sans"/>
                <a:sym typeface="Quattrocento Sans"/>
              </a:defRPr>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id="57" name="Google Shape;57;p7"/>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58" name="Google Shape;58;p7"/>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sp>
        <p:nvSpPr>
          <p:cNvPr id="59" name="Google Shape;59;p7"/>
          <p:cNvSpPr txBox="1"/>
          <p:nvPr>
            <p:ph type="ctrTitle"/>
          </p:nvPr>
        </p:nvSpPr>
        <p:spPr>
          <a:xfrm>
            <a:off x="1524003" y="1122361"/>
            <a:ext cx="9144000" cy="4952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408E93"/>
              </a:buClr>
              <a:buSzPts val="2600"/>
              <a:buFont typeface="Teko"/>
              <a:buNone/>
              <a:defRPr sz="2600">
                <a:solidFill>
                  <a:srgbClr val="408E93"/>
                </a:solidFill>
                <a:latin typeface="Teko"/>
                <a:ea typeface="Teko"/>
                <a:cs typeface="Teko"/>
                <a:sym typeface="Tek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7"/>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61" name="Google Shape;61;p7"/>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62" name="Google Shape;62;p7"/>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sp>
        <p:nvSpPr>
          <p:cNvPr id="63" name="Google Shape;63;p7"/>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8"/>
          <p:cNvSpPr txBox="1"/>
          <p:nvPr>
            <p:ph idx="1" type="subTitle"/>
          </p:nvPr>
        </p:nvSpPr>
        <p:spPr>
          <a:xfrm>
            <a:off x="1524003" y="1711418"/>
            <a:ext cx="9144000" cy="40212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FFFFF"/>
              </a:buClr>
              <a:buSzPts val="1300"/>
              <a:buNone/>
              <a:defRPr sz="1300">
                <a:solidFill>
                  <a:srgbClr val="FFFFFF"/>
                </a:solidFill>
                <a:latin typeface="Quattrocento Sans"/>
                <a:ea typeface="Quattrocento Sans"/>
                <a:cs typeface="Quattrocento Sans"/>
                <a:sym typeface="Quattrocento Sans"/>
              </a:defRPr>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id="66" name="Google Shape;66;p8"/>
          <p:cNvPicPr preferRelativeResize="0"/>
          <p:nvPr/>
        </p:nvPicPr>
        <p:blipFill rotWithShape="1">
          <a:blip r:embed="rId3">
            <a:alphaModFix/>
          </a:blip>
          <a:srcRect b="0" l="0" r="0" t="0"/>
          <a:stretch/>
        </p:blipFill>
        <p:spPr>
          <a:xfrm>
            <a:off x="3285823" y="7305626"/>
            <a:ext cx="356" cy="356"/>
          </a:xfrm>
          <a:prstGeom prst="rect">
            <a:avLst/>
          </a:prstGeom>
          <a:noFill/>
          <a:ln>
            <a:noFill/>
          </a:ln>
        </p:spPr>
      </p:pic>
      <p:pic>
        <p:nvPicPr>
          <p:cNvPr id="67" name="Google Shape;67;p8"/>
          <p:cNvPicPr preferRelativeResize="0"/>
          <p:nvPr/>
        </p:nvPicPr>
        <p:blipFill rotWithShape="1">
          <a:blip r:embed="rId4">
            <a:alphaModFix/>
          </a:blip>
          <a:srcRect b="0" l="0" r="0" t="0"/>
          <a:stretch/>
        </p:blipFill>
        <p:spPr>
          <a:xfrm>
            <a:off x="2238295" y="1333469"/>
            <a:ext cx="228956" cy="47521"/>
          </a:xfrm>
          <a:prstGeom prst="rect">
            <a:avLst/>
          </a:prstGeom>
          <a:noFill/>
          <a:ln>
            <a:noFill/>
          </a:ln>
        </p:spPr>
      </p:pic>
      <p:sp>
        <p:nvSpPr>
          <p:cNvPr id="68" name="Google Shape;68;p8"/>
          <p:cNvSpPr txBox="1"/>
          <p:nvPr>
            <p:ph type="ctrTitle"/>
          </p:nvPr>
        </p:nvSpPr>
        <p:spPr>
          <a:xfrm>
            <a:off x="1524003" y="1122361"/>
            <a:ext cx="9144000" cy="4952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408E93"/>
              </a:buClr>
              <a:buSzPts val="2600"/>
              <a:buFont typeface="Teko"/>
              <a:buNone/>
              <a:defRPr sz="2600">
                <a:solidFill>
                  <a:srgbClr val="408E93"/>
                </a:solidFill>
                <a:latin typeface="Teko"/>
                <a:ea typeface="Teko"/>
                <a:cs typeface="Teko"/>
                <a:sym typeface="Tek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9" name="Google Shape;69;p8"/>
          <p:cNvPicPr preferRelativeResize="0"/>
          <p:nvPr/>
        </p:nvPicPr>
        <p:blipFill rotWithShape="1">
          <a:blip r:embed="rId5">
            <a:alphaModFix/>
          </a:blip>
          <a:srcRect b="0" l="0" r="0" t="0"/>
          <a:stretch/>
        </p:blipFill>
        <p:spPr>
          <a:xfrm>
            <a:off x="5810216" y="4838428"/>
            <a:ext cx="238320" cy="19440"/>
          </a:xfrm>
          <a:prstGeom prst="rect">
            <a:avLst/>
          </a:prstGeom>
          <a:noFill/>
          <a:ln>
            <a:noFill/>
          </a:ln>
        </p:spPr>
      </p:pic>
      <p:pic>
        <p:nvPicPr>
          <p:cNvPr id="70" name="Google Shape;70;p8"/>
          <p:cNvPicPr preferRelativeResize="0"/>
          <p:nvPr/>
        </p:nvPicPr>
        <p:blipFill rotWithShape="1">
          <a:blip r:embed="rId6">
            <a:alphaModFix/>
          </a:blip>
          <a:srcRect b="0" l="0" r="0" t="0"/>
          <a:stretch/>
        </p:blipFill>
        <p:spPr>
          <a:xfrm>
            <a:off x="7019921" y="123764"/>
            <a:ext cx="28803" cy="356"/>
          </a:xfrm>
          <a:prstGeom prst="rect">
            <a:avLst/>
          </a:prstGeom>
          <a:noFill/>
          <a:ln>
            <a:noFill/>
          </a:ln>
        </p:spPr>
      </p:pic>
      <p:pic>
        <p:nvPicPr>
          <p:cNvPr id="71" name="Google Shape;71;p8"/>
          <p:cNvPicPr preferRelativeResize="0"/>
          <p:nvPr/>
        </p:nvPicPr>
        <p:blipFill rotWithShape="1">
          <a:blip r:embed="rId7">
            <a:alphaModFix/>
          </a:blip>
          <a:srcRect b="0" l="0" r="0" t="0"/>
          <a:stretch/>
        </p:blipFill>
        <p:spPr>
          <a:xfrm>
            <a:off x="4705127" y="7267495"/>
            <a:ext cx="19440" cy="9720"/>
          </a:xfrm>
          <a:prstGeom prst="rect">
            <a:avLst/>
          </a:prstGeom>
          <a:noFill/>
          <a:ln>
            <a:noFill/>
          </a:ln>
        </p:spPr>
      </p:pic>
      <p:sp>
        <p:nvSpPr>
          <p:cNvPr id="72" name="Google Shape;72;p8"/>
          <p:cNvSpPr/>
          <p:nvPr/>
        </p:nvSpPr>
        <p:spPr>
          <a:xfrm>
            <a:off x="0" y="0"/>
            <a:ext cx="12191996" cy="6858000"/>
          </a:xfrm>
          <a:prstGeom prst="rect">
            <a:avLst/>
          </a:prstGeom>
          <a:gradFill>
            <a:gsLst>
              <a:gs pos="0">
                <a:srgbClr val="000000">
                  <a:alpha val="0"/>
                </a:srgbClr>
              </a:gs>
              <a:gs pos="100000">
                <a:srgbClr val="000000"/>
              </a:gs>
            </a:gsLst>
            <a:path path="circle">
              <a:fillToRect b="50%" l="50%" r="50%" t="50%"/>
            </a:path>
            <a:tileRect/>
          </a:gra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9"/>
          <p:cNvSpPr txBox="1"/>
          <p:nvPr>
            <p:ph type="title"/>
          </p:nvPr>
        </p:nvSpPr>
        <p:spPr>
          <a:xfrm>
            <a:off x="831847" y="1709735"/>
            <a:ext cx="10515600" cy="28527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 type="body"/>
          </p:nvPr>
        </p:nvSpPr>
        <p:spPr>
          <a:xfrm>
            <a:off x="831847" y="4589465"/>
            <a:ext cx="10515600" cy="15001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98989"/>
              </a:buClr>
              <a:buSzPts val="2400"/>
              <a:buNone/>
              <a:defRPr sz="2400">
                <a:solidFill>
                  <a:srgbClr val="898989"/>
                </a:solidFill>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9"/>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0"/>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 type="body"/>
          </p:nvPr>
        </p:nvSpPr>
        <p:spPr>
          <a:xfrm>
            <a:off x="838203" y="1825627"/>
            <a:ext cx="5181603" cy="435133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0"/>
          <p:cNvSpPr txBox="1"/>
          <p:nvPr>
            <p:ph idx="2" type="body"/>
          </p:nvPr>
        </p:nvSpPr>
        <p:spPr>
          <a:xfrm>
            <a:off x="6172200" y="1825627"/>
            <a:ext cx="5181603" cy="435133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0"/>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3" y="1825627"/>
            <a:ext cx="10515600" cy="435133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129" name="Shape 129"/>
        <p:cNvGrpSpPr/>
        <p:nvPr/>
      </p:nvGrpSpPr>
      <p:grpSpPr>
        <a:xfrm>
          <a:off x="0" y="0"/>
          <a:ext cx="0" cy="0"/>
          <a:chOff x="0" y="0"/>
          <a:chExt cx="0" cy="0"/>
        </a:xfrm>
      </p:grpSpPr>
      <p:sp>
        <p:nvSpPr>
          <p:cNvPr id="130" name="Google Shape;130;p17"/>
          <p:cNvSpPr txBox="1"/>
          <p:nvPr>
            <p:ph idx="1" type="subTitle"/>
          </p:nvPr>
        </p:nvSpPr>
        <p:spPr>
          <a:xfrm>
            <a:off x="392835" y="843378"/>
            <a:ext cx="11264283" cy="1340528"/>
          </a:xfrm>
          <a:prstGeom prst="rect">
            <a:avLst/>
          </a:prstGeom>
          <a:noFill/>
          <a:ln>
            <a:noFill/>
          </a:ln>
        </p:spPr>
        <p:txBody>
          <a:bodyPr anchorCtr="1"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None/>
            </a:pPr>
            <a:r>
              <a:rPr lang="en-US" sz="4000">
                <a:latin typeface="Times New Roman"/>
                <a:ea typeface="Times New Roman"/>
                <a:cs typeface="Times New Roman"/>
                <a:sym typeface="Times New Roman"/>
              </a:rPr>
              <a:t>Remaining Useful Life of High Performance Computing</a:t>
            </a:r>
            <a:endParaRPr/>
          </a:p>
        </p:txBody>
      </p:sp>
      <p:sp>
        <p:nvSpPr>
          <p:cNvPr id="131" name="Google Shape;131;p17"/>
          <p:cNvSpPr txBox="1"/>
          <p:nvPr/>
        </p:nvSpPr>
        <p:spPr>
          <a:xfrm>
            <a:off x="463856" y="4940347"/>
            <a:ext cx="38070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Presented By:</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Davide Angelani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Yellam Naidu Kottavalasa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Usha Padma Rachakonda</a:t>
            </a:r>
            <a:endParaRPr b="0" i="0" sz="1400" u="none" cap="none" strike="noStrike">
              <a:solidFill>
                <a:srgbClr val="000000"/>
              </a:solidFill>
              <a:latin typeface="Arial"/>
              <a:ea typeface="Arial"/>
              <a:cs typeface="Arial"/>
              <a:sym typeface="Arial"/>
            </a:endParaRPr>
          </a:p>
        </p:txBody>
      </p:sp>
      <p:sp>
        <p:nvSpPr>
          <p:cNvPr id="132" name="Google Shape;132;p17"/>
          <p:cNvSpPr txBox="1"/>
          <p:nvPr/>
        </p:nvSpPr>
        <p:spPr>
          <a:xfrm>
            <a:off x="463856" y="3116064"/>
            <a:ext cx="25923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Professor:</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Michele Lombardi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Evaluations</a:t>
            </a:r>
            <a:endParaRPr b="1" sz="4800">
              <a:solidFill>
                <a:schemeClr val="accent1"/>
              </a:solidFill>
              <a:latin typeface="Times New Roman"/>
              <a:ea typeface="Times New Roman"/>
              <a:cs typeface="Times New Roman"/>
              <a:sym typeface="Times New Roman"/>
            </a:endParaRPr>
          </a:p>
        </p:txBody>
      </p:sp>
      <p:sp>
        <p:nvSpPr>
          <p:cNvPr id="188" name="Google Shape;188;p26"/>
          <p:cNvSpPr txBox="1"/>
          <p:nvPr>
            <p:ph idx="1" type="body"/>
          </p:nvPr>
        </p:nvSpPr>
        <p:spPr>
          <a:xfrm>
            <a:off x="838200" y="1828828"/>
            <a:ext cx="10515600" cy="34218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goal of RUL estimation is not to achieve the best possible accuracy but to save as much as possible.</a:t>
            </a:r>
            <a:endParaRPr sz="2000">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For a proper evaluation we have defined a </a:t>
            </a:r>
            <a:r>
              <a:rPr b="1" lang="en-US" sz="2000">
                <a:latin typeface="Times New Roman"/>
                <a:ea typeface="Times New Roman"/>
                <a:cs typeface="Times New Roman"/>
                <a:sym typeface="Times New Roman"/>
              </a:rPr>
              <a:t>cost model</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60000"/>
              </a:lnSpc>
              <a:spcBef>
                <a:spcPts val="1000"/>
              </a:spcBef>
              <a:spcAft>
                <a:spcPts val="0"/>
              </a:spcAft>
              <a:buSzPts val="2800"/>
              <a:buNone/>
            </a:pPr>
            <a:r>
              <a:t/>
            </a:r>
            <a:endParaRPr/>
          </a:p>
        </p:txBody>
      </p:sp>
      <p:pic>
        <p:nvPicPr>
          <p:cNvPr id="189" name="Google Shape;189;p26"/>
          <p:cNvPicPr preferRelativeResize="0"/>
          <p:nvPr/>
        </p:nvPicPr>
        <p:blipFill rotWithShape="1">
          <a:blip r:embed="rId3">
            <a:alphaModFix/>
          </a:blip>
          <a:srcRect b="0" l="0" r="0" t="0"/>
          <a:stretch/>
        </p:blipFill>
        <p:spPr>
          <a:xfrm>
            <a:off x="2786313" y="3439449"/>
            <a:ext cx="6619374" cy="268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27"/>
          <p:cNvSpPr/>
          <p:nvPr/>
        </p:nvSpPr>
        <p:spPr>
          <a:xfrm>
            <a:off x="1696825" y="2318994"/>
            <a:ext cx="7230300" cy="393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27"/>
          <p:cNvSpPr txBox="1"/>
          <p:nvPr/>
        </p:nvSpPr>
        <p:spPr>
          <a:xfrm flipH="1">
            <a:off x="2178150" y="2748525"/>
            <a:ext cx="7835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4000">
                <a:solidFill>
                  <a:srgbClr val="0070C0"/>
                </a:solidFill>
                <a:latin typeface="Times New Roman"/>
                <a:ea typeface="Times New Roman"/>
                <a:cs typeface="Times New Roman"/>
                <a:sym typeface="Times New Roman"/>
              </a:rPr>
              <a:t>20</a:t>
            </a:r>
            <a:r>
              <a:rPr b="1" lang="en-US" sz="4000">
                <a:solidFill>
                  <a:srgbClr val="0070C0"/>
                </a:solidFill>
                <a:latin typeface="Times New Roman"/>
                <a:ea typeface="Times New Roman"/>
                <a:cs typeface="Times New Roman"/>
                <a:sym typeface="Times New Roman"/>
              </a:rPr>
              <a:t>% supervised 55% unsupervised</a:t>
            </a:r>
            <a:endParaRPr b="0" i="0" sz="4000" u="none" cap="none" strike="noStrike">
              <a:solidFill>
                <a:srgbClr val="0070C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nvSpPr>
        <p:spPr>
          <a:xfrm>
            <a:off x="826809" y="986755"/>
            <a:ext cx="275537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Baseline Model</a:t>
            </a:r>
            <a:endParaRPr b="0" i="0" sz="2000" u="none" cap="none" strike="noStrike">
              <a:solidFill>
                <a:srgbClr val="000000"/>
              </a:solidFill>
              <a:latin typeface="Arial"/>
              <a:ea typeface="Arial"/>
              <a:cs typeface="Arial"/>
              <a:sym typeface="Arial"/>
            </a:endParaRPr>
          </a:p>
        </p:txBody>
      </p:sp>
      <p:pic>
        <p:nvPicPr>
          <p:cNvPr id="201" name="Google Shape;201;p28"/>
          <p:cNvPicPr preferRelativeResize="0"/>
          <p:nvPr/>
        </p:nvPicPr>
        <p:blipFill>
          <a:blip r:embed="rId3">
            <a:alphaModFix/>
          </a:blip>
          <a:stretch>
            <a:fillRect/>
          </a:stretch>
        </p:blipFill>
        <p:spPr>
          <a:xfrm>
            <a:off x="542825" y="1828225"/>
            <a:ext cx="4351224" cy="4351224"/>
          </a:xfrm>
          <a:prstGeom prst="rect">
            <a:avLst/>
          </a:prstGeom>
          <a:noFill/>
          <a:ln>
            <a:noFill/>
          </a:ln>
        </p:spPr>
      </p:pic>
      <p:pic>
        <p:nvPicPr>
          <p:cNvPr id="202" name="Google Shape;202;p28"/>
          <p:cNvPicPr preferRelativeResize="0"/>
          <p:nvPr/>
        </p:nvPicPr>
        <p:blipFill>
          <a:blip r:embed="rId4">
            <a:alphaModFix/>
          </a:blip>
          <a:stretch>
            <a:fillRect/>
          </a:stretch>
        </p:blipFill>
        <p:spPr>
          <a:xfrm>
            <a:off x="5464029" y="1828225"/>
            <a:ext cx="6557471" cy="43512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nvSpPr>
        <p:spPr>
          <a:xfrm>
            <a:off x="826802" y="986750"/>
            <a:ext cx="6320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regularize updated using Lagrangian dual</a:t>
            </a:r>
            <a:endParaRPr b="0" i="0" sz="2000" u="none" cap="none" strike="noStrike">
              <a:solidFill>
                <a:srgbClr val="000000"/>
              </a:solidFill>
              <a:latin typeface="Arial"/>
              <a:ea typeface="Arial"/>
              <a:cs typeface="Arial"/>
              <a:sym typeface="Arial"/>
            </a:endParaRPr>
          </a:p>
        </p:txBody>
      </p:sp>
      <p:pic>
        <p:nvPicPr>
          <p:cNvPr id="208" name="Google Shape;208;p29"/>
          <p:cNvPicPr preferRelativeResize="0"/>
          <p:nvPr/>
        </p:nvPicPr>
        <p:blipFill>
          <a:blip r:embed="rId3">
            <a:alphaModFix/>
          </a:blip>
          <a:stretch>
            <a:fillRect/>
          </a:stretch>
        </p:blipFill>
        <p:spPr>
          <a:xfrm>
            <a:off x="546325" y="1837275"/>
            <a:ext cx="4351224" cy="4351224"/>
          </a:xfrm>
          <a:prstGeom prst="rect">
            <a:avLst/>
          </a:prstGeom>
          <a:noFill/>
          <a:ln>
            <a:noFill/>
          </a:ln>
        </p:spPr>
      </p:pic>
      <p:pic>
        <p:nvPicPr>
          <p:cNvPr id="209" name="Google Shape;209;p29"/>
          <p:cNvPicPr preferRelativeResize="0"/>
          <p:nvPr/>
        </p:nvPicPr>
        <p:blipFill>
          <a:blip r:embed="rId4">
            <a:alphaModFix/>
          </a:blip>
          <a:stretch>
            <a:fillRect/>
          </a:stretch>
        </p:blipFill>
        <p:spPr>
          <a:xfrm>
            <a:off x="5113300" y="1837275"/>
            <a:ext cx="6557491" cy="435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nvSpPr>
        <p:spPr>
          <a:xfrm>
            <a:off x="826802" y="986750"/>
            <a:ext cx="6320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Multiple </a:t>
            </a:r>
            <a:r>
              <a:rPr b="1" lang="en-US" sz="2000">
                <a:solidFill>
                  <a:schemeClr val="dk1"/>
                </a:solidFill>
                <a:latin typeface="Times New Roman"/>
                <a:ea typeface="Times New Roman"/>
                <a:cs typeface="Times New Roman"/>
                <a:sym typeface="Times New Roman"/>
              </a:rPr>
              <a:t>regularize</a:t>
            </a:r>
            <a:r>
              <a:rPr b="1" lang="en-US" sz="2000">
                <a:solidFill>
                  <a:schemeClr val="dk1"/>
                </a:solidFill>
                <a:latin typeface="Times New Roman"/>
                <a:ea typeface="Times New Roman"/>
                <a:cs typeface="Times New Roman"/>
                <a:sym typeface="Times New Roman"/>
              </a:rPr>
              <a:t>s</a:t>
            </a:r>
            <a:r>
              <a:rPr b="1" lang="en-US" sz="2000">
                <a:solidFill>
                  <a:schemeClr val="dk1"/>
                </a:solidFill>
                <a:latin typeface="Times New Roman"/>
                <a:ea typeface="Times New Roman"/>
                <a:cs typeface="Times New Roman"/>
                <a:sym typeface="Times New Roman"/>
              </a:rPr>
              <a:t> updated using Lagrangian dual</a:t>
            </a:r>
            <a:endParaRPr b="0" i="0" sz="2000" u="none" cap="none" strike="noStrike">
              <a:solidFill>
                <a:srgbClr val="000000"/>
              </a:solidFill>
              <a:latin typeface="Arial"/>
              <a:ea typeface="Arial"/>
              <a:cs typeface="Arial"/>
              <a:sym typeface="Arial"/>
            </a:endParaRPr>
          </a:p>
        </p:txBody>
      </p:sp>
      <p:pic>
        <p:nvPicPr>
          <p:cNvPr id="215" name="Google Shape;215;p30"/>
          <p:cNvPicPr preferRelativeResize="0"/>
          <p:nvPr/>
        </p:nvPicPr>
        <p:blipFill>
          <a:blip r:embed="rId3">
            <a:alphaModFix/>
          </a:blip>
          <a:stretch>
            <a:fillRect/>
          </a:stretch>
        </p:blipFill>
        <p:spPr>
          <a:xfrm>
            <a:off x="604900" y="1810125"/>
            <a:ext cx="4351224" cy="4351224"/>
          </a:xfrm>
          <a:prstGeom prst="rect">
            <a:avLst/>
          </a:prstGeom>
          <a:noFill/>
          <a:ln>
            <a:noFill/>
          </a:ln>
        </p:spPr>
      </p:pic>
      <p:pic>
        <p:nvPicPr>
          <p:cNvPr id="216" name="Google Shape;216;p30"/>
          <p:cNvPicPr preferRelativeResize="0"/>
          <p:nvPr/>
        </p:nvPicPr>
        <p:blipFill>
          <a:blip r:embed="rId4">
            <a:alphaModFix/>
          </a:blip>
          <a:stretch>
            <a:fillRect/>
          </a:stretch>
        </p:blipFill>
        <p:spPr>
          <a:xfrm>
            <a:off x="5237846" y="1810125"/>
            <a:ext cx="6557480" cy="435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31"/>
          <p:cNvSpPr txBox="1"/>
          <p:nvPr/>
        </p:nvSpPr>
        <p:spPr>
          <a:xfrm>
            <a:off x="550417" y="896645"/>
            <a:ext cx="8895425"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Cost model </a:t>
            </a:r>
            <a:endParaRPr b="0" i="0" sz="2400" u="none" cap="none" strike="noStrike">
              <a:solidFill>
                <a:srgbClr val="000000"/>
              </a:solidFill>
              <a:latin typeface="Arial"/>
              <a:ea typeface="Arial"/>
              <a:cs typeface="Arial"/>
              <a:sym typeface="Arial"/>
            </a:endParaRPr>
          </a:p>
        </p:txBody>
      </p:sp>
      <p:graphicFrame>
        <p:nvGraphicFramePr>
          <p:cNvPr id="222" name="Google Shape;222;p31"/>
          <p:cNvGraphicFramePr/>
          <p:nvPr/>
        </p:nvGraphicFramePr>
        <p:xfrm>
          <a:off x="1501342" y="1695154"/>
          <a:ext cx="3000000" cy="3000000"/>
        </p:xfrm>
        <a:graphic>
          <a:graphicData uri="http://schemas.openxmlformats.org/drawingml/2006/table">
            <a:tbl>
              <a:tblPr bandRow="1" firstRow="1">
                <a:noFill/>
                <a:tableStyleId>{622708C9-9ECC-4696-99AC-45D59F9D2DE5}</a:tableStyleId>
              </a:tblPr>
              <a:tblGrid>
                <a:gridCol w="2396100"/>
                <a:gridCol w="2396100"/>
                <a:gridCol w="2396100"/>
                <a:gridCol w="2396100"/>
              </a:tblGrid>
              <a:tr h="874375">
                <a:tc>
                  <a:txBody>
                    <a:bodyPr/>
                    <a:lstStyle/>
                    <a:p>
                      <a:pPr indent="0" lvl="0" marL="0" marR="0" rtl="0" algn="ctr">
                        <a:lnSpc>
                          <a:spcPct val="15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Base</a:t>
                      </a:r>
                      <a:endParaRPr sz="14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Updated Regularizer</a:t>
                      </a:r>
                      <a:endParaRPr sz="14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Multiple Regularizer</a:t>
                      </a:r>
                      <a:endParaRPr sz="1400" u="none" cap="none" strike="noStrike"/>
                    </a:p>
                  </a:txBody>
                  <a:tcPr marT="45725" marB="45725" marR="91450" marL="91450"/>
                </a:tc>
              </a:tr>
              <a:tr h="874375">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Cost</a:t>
                      </a:r>
                      <a:endParaRPr sz="14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a:t>29985/90706/47847</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400"/>
                        <a:buFont typeface="Arial"/>
                        <a:buNone/>
                      </a:pPr>
                      <a:r>
                        <a:rPr lang="en-US" sz="1800"/>
                        <a:t>26986/15963/57191</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a:t>46986/461503/241619</a:t>
                      </a:r>
                      <a:endParaRPr sz="1800" u="none" cap="none" strike="noStrike"/>
                    </a:p>
                  </a:txBody>
                  <a:tcPr marT="45725" marB="45725" marR="91450" marL="91450"/>
                </a:tc>
              </a:tr>
              <a:tr h="874375">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Average fails </a:t>
                      </a:r>
                      <a:endParaRPr sz="14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a:t>0.14/0.14/0.15</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400"/>
                        <a:buFont typeface="Arial"/>
                        <a:buNone/>
                      </a:pPr>
                      <a:r>
                        <a:rPr lang="en-US" sz="1800"/>
                        <a:t>0.10/0.15/0.14</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a:t>0.24/0.65/0.70</a:t>
                      </a:r>
                      <a:endParaRPr sz="1800" u="none" cap="none" strike="noStrike"/>
                    </a:p>
                  </a:txBody>
                  <a:tcPr marT="45725" marB="45725" marR="91450" marL="91450"/>
                </a:tc>
              </a:tr>
              <a:tr h="1338025">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Average slack</a:t>
                      </a:r>
                      <a:endParaRPr sz="1400" u="none" cap="none" strike="noStrike"/>
                    </a:p>
                  </a:txBody>
                  <a:tcPr marT="45725" marB="45725" marR="91450" marL="91450"/>
                </a:tc>
                <a:tc>
                  <a:txBody>
                    <a:bodyPr/>
                    <a:lstStyle/>
                    <a:p>
                      <a:pPr indent="0" lvl="0" marL="0" rtl="0" algn="ctr">
                        <a:lnSpc>
                          <a:spcPct val="150000"/>
                        </a:lnSpc>
                        <a:spcBef>
                          <a:spcPts val="0"/>
                        </a:spcBef>
                        <a:spcAft>
                          <a:spcPts val="0"/>
                        </a:spcAft>
                        <a:buClr>
                          <a:schemeClr val="dk1"/>
                        </a:buClr>
                        <a:buSzPts val="1100"/>
                        <a:buFont typeface="Arial"/>
                        <a:buNone/>
                      </a:pPr>
                      <a:r>
                        <a:rPr lang="en-US" sz="1800"/>
                        <a:t>1499.52/1968.83/2251.89</a:t>
                      </a:r>
                      <a:endParaRPr sz="1800"/>
                    </a:p>
                    <a:p>
                      <a:pPr indent="0" lvl="0" marL="0" marR="0" rtl="0" algn="ctr">
                        <a:lnSpc>
                          <a:spcPct val="150000"/>
                        </a:lnSpc>
                        <a:spcBef>
                          <a:spcPts val="0"/>
                        </a:spcBef>
                        <a:spcAft>
                          <a:spcPts val="0"/>
                        </a:spcAft>
                        <a:buClr>
                          <a:srgbClr val="000000"/>
                        </a:buClr>
                        <a:buSzPts val="1800"/>
                        <a:buFont typeface="Arial"/>
                        <a:buNone/>
                      </a:pPr>
                      <a:r>
                        <a:t/>
                      </a:r>
                      <a:endParaRPr sz="1800"/>
                    </a:p>
                  </a:txBody>
                  <a:tcPr marT="45725" marB="45725" marR="91450" marL="91450"/>
                </a:tc>
                <a:tc>
                  <a:txBody>
                    <a:bodyPr/>
                    <a:lstStyle/>
                    <a:p>
                      <a:pPr indent="0" lvl="0" marL="0" marR="0" rtl="0" algn="ctr">
                        <a:lnSpc>
                          <a:spcPct val="150000"/>
                        </a:lnSpc>
                        <a:spcBef>
                          <a:spcPts val="0"/>
                        </a:spcBef>
                        <a:spcAft>
                          <a:spcPts val="0"/>
                        </a:spcAft>
                        <a:buClr>
                          <a:srgbClr val="000000"/>
                        </a:buClr>
                        <a:buSzPts val="1400"/>
                        <a:buFont typeface="Arial"/>
                        <a:buNone/>
                      </a:pPr>
                      <a:r>
                        <a:rPr lang="en-US" sz="1800"/>
                        <a:t>950.62/1200.79/1200.04</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a:t>1045.62/395.26/1017.74</a:t>
                      </a:r>
                      <a:endParaRPr sz="1800" u="none" cap="none" strike="noStrike"/>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2"/>
          <p:cNvSpPr/>
          <p:nvPr/>
        </p:nvSpPr>
        <p:spPr>
          <a:xfrm>
            <a:off x="1696825" y="2318994"/>
            <a:ext cx="7230300" cy="3930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32"/>
          <p:cNvSpPr txBox="1"/>
          <p:nvPr/>
        </p:nvSpPr>
        <p:spPr>
          <a:xfrm flipH="1">
            <a:off x="2102250" y="2721750"/>
            <a:ext cx="7987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en-US" sz="4000">
                <a:solidFill>
                  <a:srgbClr val="0070C0"/>
                </a:solidFill>
                <a:latin typeface="Times New Roman"/>
                <a:ea typeface="Times New Roman"/>
                <a:cs typeface="Times New Roman"/>
                <a:sym typeface="Times New Roman"/>
              </a:rPr>
              <a:t>55% supervised 20% unsupervised</a:t>
            </a:r>
            <a:endParaRPr b="0" i="0" sz="4000" u="none" cap="none" strike="noStrike">
              <a:solidFill>
                <a:srgbClr val="0070C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nvSpPr>
        <p:spPr>
          <a:xfrm>
            <a:off x="826809" y="986755"/>
            <a:ext cx="2755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Baseline Model</a:t>
            </a:r>
            <a:endParaRPr b="0" i="0" sz="2000" u="none" cap="none" strike="noStrike">
              <a:solidFill>
                <a:srgbClr val="000000"/>
              </a:solidFill>
              <a:latin typeface="Arial"/>
              <a:ea typeface="Arial"/>
              <a:cs typeface="Arial"/>
              <a:sym typeface="Arial"/>
            </a:endParaRPr>
          </a:p>
        </p:txBody>
      </p:sp>
      <p:pic>
        <p:nvPicPr>
          <p:cNvPr id="234" name="Google Shape;234;p33"/>
          <p:cNvPicPr preferRelativeResize="0"/>
          <p:nvPr/>
        </p:nvPicPr>
        <p:blipFill>
          <a:blip r:embed="rId3">
            <a:alphaModFix/>
          </a:blip>
          <a:stretch>
            <a:fillRect/>
          </a:stretch>
        </p:blipFill>
        <p:spPr>
          <a:xfrm>
            <a:off x="480900" y="1866575"/>
            <a:ext cx="4449975" cy="4449975"/>
          </a:xfrm>
          <a:prstGeom prst="rect">
            <a:avLst/>
          </a:prstGeom>
          <a:noFill/>
          <a:ln>
            <a:noFill/>
          </a:ln>
        </p:spPr>
      </p:pic>
      <p:pic>
        <p:nvPicPr>
          <p:cNvPr id="235" name="Google Shape;235;p33"/>
          <p:cNvPicPr preferRelativeResize="0"/>
          <p:nvPr/>
        </p:nvPicPr>
        <p:blipFill>
          <a:blip r:embed="rId4">
            <a:alphaModFix/>
          </a:blip>
          <a:stretch>
            <a:fillRect/>
          </a:stretch>
        </p:blipFill>
        <p:spPr>
          <a:xfrm>
            <a:off x="5196150" y="1866575"/>
            <a:ext cx="6706326" cy="4449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nvSpPr>
        <p:spPr>
          <a:xfrm>
            <a:off x="826802" y="986750"/>
            <a:ext cx="6320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regularize updated using Lagrangian dual</a:t>
            </a:r>
            <a:endParaRPr b="0" i="0" sz="2000" u="none" cap="none" strike="noStrike">
              <a:solidFill>
                <a:srgbClr val="000000"/>
              </a:solidFill>
              <a:latin typeface="Arial"/>
              <a:ea typeface="Arial"/>
              <a:cs typeface="Arial"/>
              <a:sym typeface="Arial"/>
            </a:endParaRPr>
          </a:p>
        </p:txBody>
      </p:sp>
      <p:pic>
        <p:nvPicPr>
          <p:cNvPr id="241" name="Google Shape;241;p34"/>
          <p:cNvPicPr preferRelativeResize="0"/>
          <p:nvPr/>
        </p:nvPicPr>
        <p:blipFill>
          <a:blip r:embed="rId3">
            <a:alphaModFix/>
          </a:blip>
          <a:stretch>
            <a:fillRect/>
          </a:stretch>
        </p:blipFill>
        <p:spPr>
          <a:xfrm>
            <a:off x="546325" y="1837275"/>
            <a:ext cx="4351224" cy="4351224"/>
          </a:xfrm>
          <a:prstGeom prst="rect">
            <a:avLst/>
          </a:prstGeom>
          <a:noFill/>
          <a:ln>
            <a:noFill/>
          </a:ln>
        </p:spPr>
      </p:pic>
      <p:pic>
        <p:nvPicPr>
          <p:cNvPr id="242" name="Google Shape;242;p34"/>
          <p:cNvPicPr preferRelativeResize="0"/>
          <p:nvPr/>
        </p:nvPicPr>
        <p:blipFill>
          <a:blip r:embed="rId4">
            <a:alphaModFix/>
          </a:blip>
          <a:stretch>
            <a:fillRect/>
          </a:stretch>
        </p:blipFill>
        <p:spPr>
          <a:xfrm>
            <a:off x="5049950" y="1826125"/>
            <a:ext cx="6656874" cy="44171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nvSpPr>
        <p:spPr>
          <a:xfrm>
            <a:off x="826802" y="986750"/>
            <a:ext cx="6320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Multiple regularizes updated using Lagrangian dual</a:t>
            </a:r>
            <a:endParaRPr b="0" i="0" sz="2000" u="none" cap="none" strike="noStrike">
              <a:solidFill>
                <a:srgbClr val="000000"/>
              </a:solidFill>
              <a:latin typeface="Arial"/>
              <a:ea typeface="Arial"/>
              <a:cs typeface="Arial"/>
              <a:sym typeface="Arial"/>
            </a:endParaRPr>
          </a:p>
        </p:txBody>
      </p:sp>
      <p:pic>
        <p:nvPicPr>
          <p:cNvPr id="248" name="Google Shape;248;p35"/>
          <p:cNvPicPr preferRelativeResize="0"/>
          <p:nvPr/>
        </p:nvPicPr>
        <p:blipFill>
          <a:blip r:embed="rId3">
            <a:alphaModFix/>
          </a:blip>
          <a:stretch>
            <a:fillRect/>
          </a:stretch>
        </p:blipFill>
        <p:spPr>
          <a:xfrm>
            <a:off x="604900" y="1810125"/>
            <a:ext cx="4351224" cy="4351224"/>
          </a:xfrm>
          <a:prstGeom prst="rect">
            <a:avLst/>
          </a:prstGeom>
          <a:noFill/>
          <a:ln>
            <a:noFill/>
          </a:ln>
        </p:spPr>
      </p:pic>
      <p:pic>
        <p:nvPicPr>
          <p:cNvPr id="249" name="Google Shape;249;p35"/>
          <p:cNvPicPr preferRelativeResize="0"/>
          <p:nvPr/>
        </p:nvPicPr>
        <p:blipFill>
          <a:blip r:embed="rId4">
            <a:alphaModFix/>
          </a:blip>
          <a:stretch>
            <a:fillRect/>
          </a:stretch>
        </p:blipFill>
        <p:spPr>
          <a:xfrm>
            <a:off x="5237846" y="1810125"/>
            <a:ext cx="6557480" cy="435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838203" y="579954"/>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Introduction</a:t>
            </a:r>
            <a:endParaRPr/>
          </a:p>
        </p:txBody>
      </p:sp>
      <p:sp>
        <p:nvSpPr>
          <p:cNvPr id="138" name="Google Shape;138;p18"/>
          <p:cNvSpPr txBox="1"/>
          <p:nvPr>
            <p:ph idx="1" type="body"/>
          </p:nvPr>
        </p:nvSpPr>
        <p:spPr>
          <a:xfrm>
            <a:off x="838197" y="1622951"/>
            <a:ext cx="10515600" cy="3340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SzPct val="151351"/>
              <a:buNone/>
            </a:pPr>
            <a:r>
              <a:t/>
            </a:r>
            <a:endParaRPr sz="2000">
              <a:latin typeface="Times New Roman"/>
              <a:ea typeface="Times New Roman"/>
              <a:cs typeface="Times New Roman"/>
              <a:sym typeface="Times New Roman"/>
            </a:endParaRPr>
          </a:p>
          <a:p>
            <a:pPr indent="0" lvl="0" marL="0" rtl="0" algn="just">
              <a:lnSpc>
                <a:spcPct val="150000"/>
              </a:lnSpc>
              <a:spcBef>
                <a:spcPts val="0"/>
              </a:spcBef>
              <a:spcAft>
                <a:spcPts val="0"/>
              </a:spcAft>
              <a:buSzPct val="151351"/>
              <a:buNone/>
            </a:pPr>
            <a:r>
              <a:t/>
            </a:r>
            <a:endParaRPr sz="2000">
              <a:latin typeface="Times New Roman"/>
              <a:ea typeface="Times New Roman"/>
              <a:cs typeface="Times New Roman"/>
              <a:sym typeface="Times New Roman"/>
            </a:endParaRPr>
          </a:p>
          <a:p>
            <a:pPr indent="-346075" lvl="0" marL="457200" rtl="0" algn="just">
              <a:lnSpc>
                <a:spcPct val="115000"/>
              </a:lnSpc>
              <a:spcBef>
                <a:spcPts val="0"/>
              </a:spcBef>
              <a:spcAft>
                <a:spcPts val="0"/>
              </a:spcAft>
              <a:buSzPct val="100000"/>
              <a:buFont typeface="Times New Roman"/>
              <a:buChar char="•"/>
            </a:pPr>
            <a:r>
              <a:rPr lang="en-US" sz="2000">
                <a:latin typeface="Times New Roman"/>
                <a:ea typeface="Times New Roman"/>
                <a:cs typeface="Times New Roman"/>
                <a:sym typeface="Times New Roman"/>
              </a:rPr>
              <a:t>Remain useful Life refers to the remaining time of a machine before it requires a replacement. The prediction of the RUL helps to delay maintenance operations until they are really needed.</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ct val="100000"/>
              <a:buFont typeface="Times New Roman"/>
              <a:buChar char="•"/>
            </a:pPr>
            <a:r>
              <a:rPr lang="en-US" sz="2000">
                <a:solidFill>
                  <a:schemeClr val="dk1"/>
                </a:solidFill>
                <a:latin typeface="Times New Roman"/>
                <a:ea typeface="Times New Roman"/>
                <a:cs typeface="Times New Roman"/>
                <a:sym typeface="Times New Roman"/>
              </a:rPr>
              <a:t>In the case of HPC it helps to forecast the remaining time before the next anomaly.</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chemeClr val="dk1"/>
              </a:buClr>
              <a:buSzPct val="100000"/>
              <a:buFont typeface="Times New Roman"/>
              <a:buChar char="•"/>
            </a:pPr>
            <a:r>
              <a:rPr lang="en-US" sz="2000">
                <a:solidFill>
                  <a:schemeClr val="dk1"/>
                </a:solidFill>
                <a:latin typeface="Times New Roman"/>
                <a:ea typeface="Times New Roman"/>
                <a:cs typeface="Times New Roman"/>
                <a:sym typeface="Times New Roman"/>
              </a:rPr>
              <a:t>We propose a semi-supervised approach for estimating Remain Useful Life. In particular, we  inject external knowledge about the problem in the form of constraint.</a:t>
            </a:r>
            <a:endParaRPr sz="20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36"/>
          <p:cNvSpPr txBox="1"/>
          <p:nvPr/>
        </p:nvSpPr>
        <p:spPr>
          <a:xfrm>
            <a:off x="550417" y="896645"/>
            <a:ext cx="8895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Cost model </a:t>
            </a:r>
            <a:endParaRPr b="0" i="0" sz="2400" u="none" cap="none" strike="noStrike">
              <a:solidFill>
                <a:srgbClr val="000000"/>
              </a:solidFill>
              <a:latin typeface="Arial"/>
              <a:ea typeface="Arial"/>
              <a:cs typeface="Arial"/>
              <a:sym typeface="Arial"/>
            </a:endParaRPr>
          </a:p>
        </p:txBody>
      </p:sp>
      <p:graphicFrame>
        <p:nvGraphicFramePr>
          <p:cNvPr id="255" name="Google Shape;255;p36"/>
          <p:cNvGraphicFramePr/>
          <p:nvPr/>
        </p:nvGraphicFramePr>
        <p:xfrm>
          <a:off x="1501342" y="1708554"/>
          <a:ext cx="3000000" cy="3000000"/>
        </p:xfrm>
        <a:graphic>
          <a:graphicData uri="http://schemas.openxmlformats.org/drawingml/2006/table">
            <a:tbl>
              <a:tblPr bandRow="1" firstRow="1">
                <a:noFill/>
                <a:tableStyleId>{622708C9-9ECC-4696-99AC-45D59F9D2DE5}</a:tableStyleId>
              </a:tblPr>
              <a:tblGrid>
                <a:gridCol w="2297325"/>
                <a:gridCol w="2297325"/>
                <a:gridCol w="2297325"/>
                <a:gridCol w="2297325"/>
              </a:tblGrid>
              <a:tr h="874375">
                <a:tc>
                  <a:txBody>
                    <a:bodyPr/>
                    <a:lstStyle/>
                    <a:p>
                      <a:pPr indent="0" lvl="0" marL="0" marR="0" rtl="0" algn="ctr">
                        <a:lnSpc>
                          <a:spcPct val="15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Base</a:t>
                      </a:r>
                      <a:endParaRPr sz="14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Updated Regularizer</a:t>
                      </a:r>
                      <a:endParaRPr sz="14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Multiple Regularizer</a:t>
                      </a:r>
                      <a:endParaRPr sz="1400" u="none" cap="none" strike="noStrike"/>
                    </a:p>
                  </a:txBody>
                  <a:tcPr marT="45725" marB="45725" marR="91450" marL="91450"/>
                </a:tc>
              </a:tr>
              <a:tr h="874375">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Cost</a:t>
                      </a:r>
                      <a:endParaRPr sz="14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a:t>-4576/76858/9866</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400"/>
                        <a:buFont typeface="Arial"/>
                        <a:buNone/>
                      </a:pPr>
                      <a:r>
                        <a:rPr lang="en-US" sz="1800"/>
                        <a:t>30498/66248/36837</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a:t>30498/220222/134534</a:t>
                      </a:r>
                      <a:endParaRPr sz="1800" u="none" cap="none" strike="noStrike"/>
                    </a:p>
                  </a:txBody>
                  <a:tcPr marT="45725" marB="45725" marR="91450" marL="91450"/>
                </a:tc>
              </a:tr>
              <a:tr h="874375">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Average fails </a:t>
                      </a:r>
                      <a:endParaRPr sz="14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0.</a:t>
                      </a:r>
                      <a:r>
                        <a:rPr lang="en-US" sz="1800"/>
                        <a:t>05/0.12/0.04</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400"/>
                        <a:buFont typeface="Arial"/>
                        <a:buNone/>
                      </a:pPr>
                      <a:r>
                        <a:rPr lang="en-US" sz="1800"/>
                        <a:t>0.14/0.10/0.11</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a:t>0.14/0.33/0.40</a:t>
                      </a:r>
                      <a:endParaRPr sz="1800" u="none" cap="none" strike="noStrike"/>
                    </a:p>
                  </a:txBody>
                  <a:tcPr marT="45725" marB="45725" marR="91450" marL="91450"/>
                </a:tc>
              </a:tr>
              <a:tr h="1338025">
                <a:tc>
                  <a:txBody>
                    <a:bodyPr/>
                    <a:lstStyle/>
                    <a:p>
                      <a:pPr indent="0" lvl="0" marL="0" marR="0" rtl="0" algn="ctr">
                        <a:lnSpc>
                          <a:spcPct val="150000"/>
                        </a:lnSpc>
                        <a:spcBef>
                          <a:spcPts val="0"/>
                        </a:spcBef>
                        <a:spcAft>
                          <a:spcPts val="0"/>
                        </a:spcAft>
                        <a:buClr>
                          <a:srgbClr val="000000"/>
                        </a:buClr>
                        <a:buSzPts val="1800"/>
                        <a:buFont typeface="Arial"/>
                        <a:buNone/>
                      </a:pPr>
                      <a:r>
                        <a:rPr lang="en-US" sz="1800" u="none" cap="none" strike="noStrike"/>
                        <a:t>Average slack</a:t>
                      </a:r>
                      <a:endParaRPr sz="1400" u="none" cap="none" strike="noStrike"/>
                    </a:p>
                  </a:txBody>
                  <a:tcPr marT="45725" marB="45725" marR="91450" marL="91450"/>
                </a:tc>
                <a:tc>
                  <a:txBody>
                    <a:bodyPr/>
                    <a:lstStyle/>
                    <a:p>
                      <a:pPr indent="0" lvl="0" marL="0" rtl="0" algn="ctr">
                        <a:lnSpc>
                          <a:spcPct val="150000"/>
                        </a:lnSpc>
                        <a:spcBef>
                          <a:spcPts val="0"/>
                        </a:spcBef>
                        <a:spcAft>
                          <a:spcPts val="0"/>
                        </a:spcAft>
                        <a:buClr>
                          <a:schemeClr val="dk1"/>
                        </a:buClr>
                        <a:buSzPts val="1100"/>
                        <a:buFont typeface="Arial"/>
                        <a:buNone/>
                      </a:pPr>
                      <a:r>
                        <a:rPr lang="en-US" sz="1800"/>
                        <a:t>1155.81/1845.81/2331.48</a:t>
                      </a:r>
                      <a:endParaRPr sz="1800"/>
                    </a:p>
                    <a:p>
                      <a:pPr indent="0" lvl="0" marL="0" marR="0" rtl="0" algn="ctr">
                        <a:lnSpc>
                          <a:spcPct val="150000"/>
                        </a:lnSpc>
                        <a:spcBef>
                          <a:spcPts val="0"/>
                        </a:spcBef>
                        <a:spcAft>
                          <a:spcPts val="0"/>
                        </a:spcAft>
                        <a:buClr>
                          <a:srgbClr val="000000"/>
                        </a:buClr>
                        <a:buSzPts val="1800"/>
                        <a:buFont typeface="Arial"/>
                        <a:buNone/>
                      </a:pPr>
                      <a:r>
                        <a:t/>
                      </a:r>
                      <a:endParaRPr sz="1800"/>
                    </a:p>
                  </a:txBody>
                  <a:tcPr marT="45725" marB="45725" marR="91450" marL="91450"/>
                </a:tc>
                <a:tc>
                  <a:txBody>
                    <a:bodyPr/>
                    <a:lstStyle/>
                    <a:p>
                      <a:pPr indent="0" lvl="0" marL="0" marR="0" rtl="0" algn="ctr">
                        <a:lnSpc>
                          <a:spcPct val="150000"/>
                        </a:lnSpc>
                        <a:spcBef>
                          <a:spcPts val="0"/>
                        </a:spcBef>
                        <a:spcAft>
                          <a:spcPts val="0"/>
                        </a:spcAft>
                        <a:buClr>
                          <a:srgbClr val="000000"/>
                        </a:buClr>
                        <a:buSzPts val="1400"/>
                        <a:buFont typeface="Arial"/>
                        <a:buNone/>
                      </a:pPr>
                      <a:r>
                        <a:rPr lang="en-US" sz="1800"/>
                        <a:t>1498.47/1979.33/2318.59</a:t>
                      </a:r>
                      <a:endParaRPr sz="1800" u="none" cap="none" strike="noStrike"/>
                    </a:p>
                  </a:txBody>
                  <a:tcPr marT="45725" marB="45725" marR="91450" marL="91450"/>
                </a:tc>
                <a:tc>
                  <a:txBody>
                    <a:bodyPr/>
                    <a:lstStyle/>
                    <a:p>
                      <a:pPr indent="0" lvl="0" marL="0" marR="0" rtl="0" algn="ctr">
                        <a:lnSpc>
                          <a:spcPct val="150000"/>
                        </a:lnSpc>
                        <a:spcBef>
                          <a:spcPts val="0"/>
                        </a:spcBef>
                        <a:spcAft>
                          <a:spcPts val="0"/>
                        </a:spcAft>
                        <a:buClr>
                          <a:srgbClr val="000000"/>
                        </a:buClr>
                        <a:buSzPts val="1800"/>
                        <a:buFont typeface="Arial"/>
                        <a:buNone/>
                      </a:pPr>
                      <a:r>
                        <a:rPr lang="en-US" sz="1800"/>
                        <a:t>1498.47/1216..03/1384.48</a:t>
                      </a:r>
                      <a:endParaRPr sz="1800" u="none" cap="none" strike="noStrike"/>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Conclusion</a:t>
            </a:r>
            <a:endParaRPr/>
          </a:p>
        </p:txBody>
      </p:sp>
      <p:sp>
        <p:nvSpPr>
          <p:cNvPr id="261" name="Google Shape;261;p37"/>
          <p:cNvSpPr txBox="1"/>
          <p:nvPr>
            <p:ph idx="1" type="body"/>
          </p:nvPr>
        </p:nvSpPr>
        <p:spPr>
          <a:xfrm>
            <a:off x="838203" y="2358288"/>
            <a:ext cx="10515600" cy="2728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model did not yield the results we were expecting.</a:t>
            </a:r>
            <a:endParaRPr sz="22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performance of our models are much worse than the one of the baseline model.</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References</a:t>
            </a:r>
            <a:endParaRPr/>
          </a:p>
        </p:txBody>
      </p:sp>
      <p:sp>
        <p:nvSpPr>
          <p:cNvPr id="267" name="Google Shape;267;p38"/>
          <p:cNvSpPr txBox="1"/>
          <p:nvPr>
            <p:ph idx="1" type="body"/>
          </p:nvPr>
        </p:nvSpPr>
        <p:spPr>
          <a:xfrm>
            <a:off x="838203" y="2358288"/>
            <a:ext cx="10515600" cy="2728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Diligenti, Michelangelo, Marco Gori, and Claudio Sacc`a (2017). “Semantic-based regularization for learning and inference”. In: Artificial Intelligence 244. Combining Constraint Solving with Mining and Learning, pp. 143–16</a:t>
            </a:r>
            <a:endParaRPr sz="1800">
              <a:latin typeface="Times New Roman"/>
              <a:ea typeface="Times New Roman"/>
              <a:cs typeface="Times New Roman"/>
              <a:sym typeface="Times New Roman"/>
            </a:endParaRPr>
          </a:p>
          <a:p>
            <a:pPr indent="0" lvl="0" marL="228600" rtl="0" algn="just">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Fioretto, Ferdinando et al. (2020). “A Lagrangian Dual Framework for Deep Neural Networks with Constraints”. In: CoRR abs/2001.09394</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9"/>
          <p:cNvPicPr preferRelativeResize="0"/>
          <p:nvPr/>
        </p:nvPicPr>
        <p:blipFill>
          <a:blip r:embed="rId3">
            <a:alphaModFix/>
          </a:blip>
          <a:stretch>
            <a:fillRect/>
          </a:stretch>
        </p:blipFill>
        <p:spPr>
          <a:xfrm>
            <a:off x="0" y="-1"/>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838203" y="579954"/>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Recap</a:t>
            </a:r>
            <a:endParaRPr/>
          </a:p>
        </p:txBody>
      </p:sp>
      <p:sp>
        <p:nvSpPr>
          <p:cNvPr id="144" name="Google Shape;144;p19"/>
          <p:cNvSpPr txBox="1"/>
          <p:nvPr>
            <p:ph idx="1" type="body"/>
          </p:nvPr>
        </p:nvSpPr>
        <p:spPr>
          <a:xfrm>
            <a:off x="838200" y="1580550"/>
            <a:ext cx="10515600" cy="3154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3027"/>
              <a:buNone/>
            </a:pPr>
            <a:r>
              <a:t/>
            </a:r>
            <a:endParaRPr sz="2000">
              <a:latin typeface="Times New Roman"/>
              <a:ea typeface="Times New Roman"/>
              <a:cs typeface="Times New Roman"/>
              <a:sym typeface="Times New Roman"/>
            </a:endParaRPr>
          </a:p>
          <a:p>
            <a:pPr indent="0" lvl="0" marL="0" rtl="0" algn="just">
              <a:lnSpc>
                <a:spcPct val="150000"/>
              </a:lnSpc>
              <a:spcBef>
                <a:spcPts val="0"/>
              </a:spcBef>
              <a:spcAft>
                <a:spcPts val="0"/>
              </a:spcAft>
              <a:buSzPts val="3027"/>
              <a:buNone/>
            </a:pPr>
            <a:r>
              <a:t/>
            </a:r>
            <a:endParaRPr sz="20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 model our constraint by the mean of a Semantic-based regularizer. This approach consists of extending the learning task with a set of constraint.</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 choose the right λ we use the Lagrangian Duality</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Then we define our constraint based on the monotonic behaviour of the RUL curve</a:t>
            </a:r>
            <a:endParaRPr sz="2000">
              <a:solidFill>
                <a:schemeClr val="dk1"/>
              </a:solidFill>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145" name="Google Shape;145;p19"/>
          <p:cNvPicPr preferRelativeResize="0"/>
          <p:nvPr/>
        </p:nvPicPr>
        <p:blipFill rotWithShape="1">
          <a:blip r:embed="rId3">
            <a:alphaModFix/>
          </a:blip>
          <a:srcRect b="0" l="0" r="0" t="0"/>
          <a:stretch/>
        </p:blipFill>
        <p:spPr>
          <a:xfrm>
            <a:off x="2857500" y="4285151"/>
            <a:ext cx="6477000" cy="93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838203" y="365129"/>
            <a:ext cx="10515600" cy="1325559"/>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Dataset</a:t>
            </a:r>
            <a:endParaRPr/>
          </a:p>
        </p:txBody>
      </p:sp>
      <p:sp>
        <p:nvSpPr>
          <p:cNvPr id="151" name="Google Shape;151;p20"/>
          <p:cNvSpPr txBox="1"/>
          <p:nvPr>
            <p:ph idx="1" type="body"/>
          </p:nvPr>
        </p:nvSpPr>
        <p:spPr>
          <a:xfrm>
            <a:off x="838197" y="1690688"/>
            <a:ext cx="10515600" cy="3928800"/>
          </a:xfrm>
          <a:prstGeom prst="rect">
            <a:avLst/>
          </a:prstGeom>
          <a:noFill/>
          <a:ln>
            <a:noFill/>
          </a:ln>
        </p:spPr>
        <p:txBody>
          <a:bodyPr anchorCtr="0" anchor="t" bIns="45700" lIns="91425" spcFirstLastPara="1" rIns="91425" wrap="square" tIns="45700">
            <a:normAutofit lnSpcReduction="20000"/>
          </a:bodyPr>
          <a:lstStyle/>
          <a:p>
            <a:pPr indent="-355600" lvl="0" marL="457200" rtl="0" algn="just">
              <a:lnSpc>
                <a:spcPct val="115000"/>
              </a:lnSpc>
              <a:spcBef>
                <a:spcPts val="0"/>
              </a:spcBef>
              <a:spcAft>
                <a:spcPts val="0"/>
              </a:spcAft>
              <a:buClr>
                <a:srgbClr val="24292F"/>
              </a:buClr>
              <a:buSzPts val="2000"/>
              <a:buFont typeface="Times New Roman"/>
              <a:buChar char="•"/>
            </a:pPr>
            <a:r>
              <a:rPr b="0" i="0" lang="en-US" sz="2000">
                <a:solidFill>
                  <a:srgbClr val="24292F"/>
                </a:solidFill>
                <a:latin typeface="Times New Roman"/>
                <a:ea typeface="Times New Roman"/>
                <a:cs typeface="Times New Roman"/>
                <a:sym typeface="Times New Roman"/>
              </a:rPr>
              <a:t>The data was collected from a monitored supercomputer hosted at CINECA and called "</a:t>
            </a:r>
            <a:r>
              <a:rPr b="1" i="0" lang="en-US" sz="2000">
                <a:solidFill>
                  <a:srgbClr val="24292F"/>
                </a:solidFill>
                <a:latin typeface="Times New Roman"/>
                <a:ea typeface="Times New Roman"/>
                <a:cs typeface="Times New Roman"/>
                <a:sym typeface="Times New Roman"/>
              </a:rPr>
              <a:t>Marconi100</a:t>
            </a:r>
            <a:r>
              <a:rPr b="0" i="0" lang="en-US" sz="2000">
                <a:solidFill>
                  <a:srgbClr val="24292F"/>
                </a:solidFill>
                <a:latin typeface="Times New Roman"/>
                <a:ea typeface="Times New Roman"/>
                <a:cs typeface="Times New Roman"/>
                <a:sym typeface="Times New Roman"/>
              </a:rPr>
              <a:t>"; the data was collected with a tool called Examon.</a:t>
            </a:r>
            <a:endParaRPr/>
          </a:p>
          <a:p>
            <a:pPr indent="0" lvl="0" marL="0" rtl="0" algn="just">
              <a:lnSpc>
                <a:spcPct val="115000"/>
              </a:lnSpc>
              <a:spcBef>
                <a:spcPts val="0"/>
              </a:spcBef>
              <a:spcAft>
                <a:spcPts val="0"/>
              </a:spcAft>
              <a:buNone/>
            </a:pPr>
            <a:r>
              <a:t/>
            </a:r>
            <a:endParaRPr b="0" i="0" sz="2000">
              <a:solidFill>
                <a:srgbClr val="24292F"/>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24292F"/>
              </a:buClr>
              <a:buSzPts val="2000"/>
              <a:buFont typeface="Times New Roman"/>
              <a:buChar char="•"/>
            </a:pPr>
            <a:r>
              <a:rPr b="0" i="0" lang="en-US" sz="2000">
                <a:solidFill>
                  <a:srgbClr val="24292F"/>
                </a:solidFill>
                <a:latin typeface="Times New Roman"/>
                <a:ea typeface="Times New Roman"/>
                <a:cs typeface="Times New Roman"/>
                <a:sym typeface="Times New Roman"/>
              </a:rPr>
              <a:t>The dataset is composed of several </a:t>
            </a:r>
            <a:r>
              <a:rPr b="1" i="0" lang="en-US" sz="2000">
                <a:solidFill>
                  <a:srgbClr val="24292F"/>
                </a:solidFill>
                <a:latin typeface="Times New Roman"/>
                <a:ea typeface="Times New Roman"/>
                <a:cs typeface="Times New Roman"/>
                <a:sym typeface="Times New Roman"/>
              </a:rPr>
              <a:t>node</a:t>
            </a:r>
            <a:r>
              <a:rPr b="0" i="0" lang="en-US" sz="2000">
                <a:solidFill>
                  <a:srgbClr val="24292F"/>
                </a:solidFill>
                <a:latin typeface="Times New Roman"/>
                <a:ea typeface="Times New Roman"/>
                <a:cs typeface="Times New Roman"/>
                <a:sym typeface="Times New Roman"/>
              </a:rPr>
              <a:t> (there are not all the hundreds of nodes present on </a:t>
            </a:r>
            <a:r>
              <a:rPr b="1" i="0" lang="en-US" sz="2000">
                <a:solidFill>
                  <a:srgbClr val="24292F"/>
                </a:solidFill>
                <a:latin typeface="Times New Roman"/>
                <a:ea typeface="Times New Roman"/>
                <a:cs typeface="Times New Roman"/>
                <a:sym typeface="Times New Roman"/>
              </a:rPr>
              <a:t>Marconi100</a:t>
            </a:r>
            <a:r>
              <a:rPr b="0" i="0" lang="en-US" sz="2000">
                <a:solidFill>
                  <a:srgbClr val="24292F"/>
                </a:solidFill>
                <a:latin typeface="Times New Roman"/>
                <a:ea typeface="Times New Roman"/>
                <a:cs typeface="Times New Roman"/>
                <a:sym typeface="Times New Roman"/>
              </a:rPr>
              <a:t>, but some nodes with periods that also contained </a:t>
            </a:r>
            <a:r>
              <a:rPr b="0" i="0" lang="en-US" sz="2000">
                <a:solidFill>
                  <a:srgbClr val="24292F"/>
                </a:solidFill>
                <a:latin typeface="Times New Roman"/>
                <a:ea typeface="Times New Roman"/>
                <a:cs typeface="Times New Roman"/>
                <a:sym typeface="Times New Roman"/>
              </a:rPr>
              <a:t>failures).</a:t>
            </a:r>
            <a:endParaRPr/>
          </a:p>
          <a:p>
            <a:pPr indent="0" lvl="0" marL="0" rtl="0" algn="just">
              <a:lnSpc>
                <a:spcPct val="115000"/>
              </a:lnSpc>
              <a:spcBef>
                <a:spcPts val="0"/>
              </a:spcBef>
              <a:spcAft>
                <a:spcPts val="0"/>
              </a:spcAft>
              <a:buNone/>
            </a:pPr>
            <a:r>
              <a:t/>
            </a:r>
            <a:endParaRPr b="0" i="0" sz="2000">
              <a:solidFill>
                <a:srgbClr val="24292F"/>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24292F"/>
              </a:buClr>
              <a:buSzPts val="2000"/>
              <a:buFont typeface="Times New Roman"/>
              <a:buChar char="•"/>
            </a:pPr>
            <a:r>
              <a:rPr b="0" i="0" lang="en-US" sz="2000">
                <a:solidFill>
                  <a:srgbClr val="24292F"/>
                </a:solidFill>
                <a:latin typeface="Times New Roman"/>
                <a:ea typeface="Times New Roman"/>
                <a:cs typeface="Times New Roman"/>
                <a:sym typeface="Times New Roman"/>
              </a:rPr>
              <a:t>The information monitored on </a:t>
            </a:r>
            <a:r>
              <a:rPr b="1" i="0" lang="en-US" sz="2000">
                <a:solidFill>
                  <a:srgbClr val="24292F"/>
                </a:solidFill>
                <a:latin typeface="Times New Roman"/>
                <a:ea typeface="Times New Roman"/>
                <a:cs typeface="Times New Roman"/>
                <a:sym typeface="Times New Roman"/>
              </a:rPr>
              <a:t>Marconi100's</a:t>
            </a:r>
            <a:r>
              <a:rPr b="0" i="0" lang="en-US" sz="2000">
                <a:solidFill>
                  <a:srgbClr val="24292F"/>
                </a:solidFill>
                <a:latin typeface="Times New Roman"/>
                <a:ea typeface="Times New Roman"/>
                <a:cs typeface="Times New Roman"/>
                <a:sym typeface="Times New Roman"/>
              </a:rPr>
              <a:t> nodes is varied, ranging from the load of the different cores, to the temperature of the room where the nodes are located, the speed of the fans, details on memory accesses in writing / reading, etc</a:t>
            </a:r>
            <a:r>
              <a:rPr lang="en-US" sz="2000">
                <a:solidFill>
                  <a:srgbClr val="24292F"/>
                </a:solidFill>
                <a:latin typeface="Times New Roman"/>
                <a:ea typeface="Times New Roman"/>
                <a:cs typeface="Times New Roman"/>
                <a:sym typeface="Times New Roman"/>
              </a:rPr>
              <a:t>.</a:t>
            </a:r>
            <a:endParaRPr/>
          </a:p>
          <a:p>
            <a:pPr indent="0" lvl="0" marL="0" rtl="0" algn="just">
              <a:lnSpc>
                <a:spcPct val="115000"/>
              </a:lnSpc>
              <a:spcBef>
                <a:spcPts val="0"/>
              </a:spcBef>
              <a:spcAft>
                <a:spcPts val="0"/>
              </a:spcAft>
              <a:buNone/>
            </a:pPr>
            <a:r>
              <a:t/>
            </a:r>
            <a:endParaRPr sz="2000">
              <a:solidFill>
                <a:srgbClr val="24292F"/>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24292F"/>
              </a:buClr>
              <a:buSzPts val="2000"/>
              <a:buFont typeface="Times New Roman"/>
              <a:buChar char="•"/>
            </a:pPr>
            <a:r>
              <a:rPr b="0" i="0" lang="en-US" sz="2000">
                <a:solidFill>
                  <a:srgbClr val="24292F"/>
                </a:solidFill>
                <a:latin typeface="Times New Roman"/>
                <a:ea typeface="Times New Roman"/>
                <a:cs typeface="Times New Roman"/>
                <a:sym typeface="Times New Roman"/>
              </a:rPr>
              <a:t>The sampling rate of the data at the source varies between 5 and 10 seconds. However, in the data set the data are aggregated in 15-minutes intervals</a:t>
            </a:r>
            <a:r>
              <a:rPr lang="en-US" sz="2000">
                <a:solidFill>
                  <a:srgbClr val="24292F"/>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Dataset</a:t>
            </a:r>
            <a:endParaRPr/>
          </a:p>
        </p:txBody>
      </p:sp>
      <p:pic>
        <p:nvPicPr>
          <p:cNvPr id="157" name="Google Shape;157;p21"/>
          <p:cNvPicPr preferRelativeResize="0"/>
          <p:nvPr/>
        </p:nvPicPr>
        <p:blipFill>
          <a:blip r:embed="rId3">
            <a:alphaModFix/>
          </a:blip>
          <a:stretch>
            <a:fillRect/>
          </a:stretch>
        </p:blipFill>
        <p:spPr>
          <a:xfrm>
            <a:off x="590550" y="1843229"/>
            <a:ext cx="11010900" cy="443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Dataset</a:t>
            </a:r>
            <a:endParaRPr/>
          </a:p>
        </p:txBody>
      </p:sp>
      <p:sp>
        <p:nvSpPr>
          <p:cNvPr id="163" name="Google Shape;163;p22"/>
          <p:cNvSpPr txBox="1"/>
          <p:nvPr>
            <p:ph idx="1" type="body"/>
          </p:nvPr>
        </p:nvSpPr>
        <p:spPr>
          <a:xfrm>
            <a:off x="838200" y="1985371"/>
            <a:ext cx="10515600" cy="26892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None/>
            </a:pPr>
            <a:r>
              <a:t/>
            </a:r>
            <a:endParaRPr sz="2000">
              <a:solidFill>
                <a:srgbClr val="24292F"/>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24292F"/>
              </a:buClr>
              <a:buSzPts val="2000"/>
              <a:buFont typeface="Times New Roman"/>
              <a:buChar char="•"/>
            </a:pPr>
            <a:r>
              <a:rPr lang="en-US" sz="2000">
                <a:solidFill>
                  <a:srgbClr val="24292F"/>
                </a:solidFill>
                <a:latin typeface="Times New Roman"/>
                <a:ea typeface="Times New Roman"/>
                <a:cs typeface="Times New Roman"/>
                <a:sym typeface="Times New Roman"/>
              </a:rPr>
              <a:t>In order to forecast the next anomaly w</a:t>
            </a:r>
            <a:r>
              <a:rPr lang="en-US" sz="2000">
                <a:solidFill>
                  <a:srgbClr val="24292F"/>
                </a:solidFill>
                <a:latin typeface="Times New Roman"/>
                <a:ea typeface="Times New Roman"/>
                <a:cs typeface="Times New Roman"/>
                <a:sym typeface="Times New Roman"/>
              </a:rPr>
              <a:t>e split the dataset each time an anomaly is raised.</a:t>
            </a:r>
            <a:endParaRPr sz="2000">
              <a:solidFill>
                <a:srgbClr val="24292F"/>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solidFill>
                <a:srgbClr val="24292F"/>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24292F"/>
              </a:buClr>
              <a:buSzPts val="2000"/>
              <a:buFont typeface="Times New Roman"/>
              <a:buChar char="•"/>
            </a:pPr>
            <a:r>
              <a:rPr lang="en-US" sz="2000">
                <a:solidFill>
                  <a:srgbClr val="24292F"/>
                </a:solidFill>
                <a:latin typeface="Times New Roman"/>
                <a:ea typeface="Times New Roman"/>
                <a:cs typeface="Times New Roman"/>
                <a:sym typeface="Times New Roman"/>
              </a:rPr>
              <a:t>In this way the RUL value represents the remaining time until the next anomaly is going to happen.</a:t>
            </a:r>
            <a:endParaRPr sz="2000">
              <a:solidFill>
                <a:srgbClr val="24292F"/>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solidFill>
                <a:srgbClr val="24292F"/>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24292F"/>
              </a:buClr>
              <a:buSzPts val="2000"/>
              <a:buFont typeface="Times New Roman"/>
              <a:buChar char="•"/>
            </a:pPr>
            <a:r>
              <a:rPr lang="en-US" sz="2000">
                <a:solidFill>
                  <a:srgbClr val="24292F"/>
                </a:solidFill>
                <a:latin typeface="Times New Roman"/>
                <a:ea typeface="Times New Roman"/>
                <a:cs typeface="Times New Roman"/>
                <a:sym typeface="Times New Roman"/>
              </a:rPr>
              <a:t>Since an anomaly lasts several time step and recurs after a few time step, we define a threshold in which a minimum time step should pass before we split again the dataset.</a:t>
            </a:r>
            <a:endParaRPr sz="2000">
              <a:solidFill>
                <a:srgbClr val="24292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nvSpPr>
        <p:spPr>
          <a:xfrm>
            <a:off x="2903969" y="472246"/>
            <a:ext cx="609452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accent1"/>
                </a:solidFill>
                <a:latin typeface="Times New Roman"/>
                <a:ea typeface="Times New Roman"/>
                <a:cs typeface="Times New Roman"/>
                <a:sym typeface="Times New Roman"/>
              </a:rPr>
              <a:t>Baseline Model</a:t>
            </a:r>
            <a:endParaRPr b="0" i="0" sz="1400" u="none" cap="none" strike="noStrike">
              <a:solidFill>
                <a:srgbClr val="000000"/>
              </a:solidFill>
              <a:latin typeface="Arial"/>
              <a:ea typeface="Arial"/>
              <a:cs typeface="Arial"/>
              <a:sym typeface="Arial"/>
            </a:endParaRPr>
          </a:p>
        </p:txBody>
      </p:sp>
      <p:pic>
        <p:nvPicPr>
          <p:cNvPr descr="Diagram&#10;&#10;Description automatically generated" id="169" name="Google Shape;169;p23"/>
          <p:cNvPicPr preferRelativeResize="0"/>
          <p:nvPr/>
        </p:nvPicPr>
        <p:blipFill rotWithShape="1">
          <a:blip r:embed="rId3">
            <a:alphaModFix/>
          </a:blip>
          <a:srcRect b="0" l="0" r="0" t="0"/>
          <a:stretch/>
        </p:blipFill>
        <p:spPr>
          <a:xfrm>
            <a:off x="5505450" y="1554363"/>
            <a:ext cx="5502862" cy="4415892"/>
          </a:xfrm>
          <a:prstGeom prst="rect">
            <a:avLst/>
          </a:prstGeom>
          <a:noFill/>
          <a:ln>
            <a:noFill/>
          </a:ln>
        </p:spPr>
      </p:pic>
      <p:sp>
        <p:nvSpPr>
          <p:cNvPr id="170" name="Google Shape;170;p23"/>
          <p:cNvSpPr txBox="1"/>
          <p:nvPr/>
        </p:nvSpPr>
        <p:spPr>
          <a:xfrm>
            <a:off x="868903" y="2967335"/>
            <a:ext cx="4371975" cy="92333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We have defined our baseline model as a network of two hidden layers of 32 neurons.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838203" y="365129"/>
            <a:ext cx="10515600" cy="1325559"/>
          </a:xfrm>
          <a:prstGeom prst="rect">
            <a:avLst/>
          </a:prstGeom>
          <a:noFill/>
          <a:ln>
            <a:noFill/>
          </a:ln>
        </p:spPr>
        <p:txBody>
          <a:bodyPr anchorCtr="1"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Experiments: Models</a:t>
            </a:r>
            <a:endParaRPr/>
          </a:p>
        </p:txBody>
      </p:sp>
      <p:sp>
        <p:nvSpPr>
          <p:cNvPr id="176" name="Google Shape;176;p24"/>
          <p:cNvSpPr txBox="1"/>
          <p:nvPr>
            <p:ph idx="1" type="body"/>
          </p:nvPr>
        </p:nvSpPr>
        <p:spPr>
          <a:xfrm>
            <a:off x="838200" y="2103801"/>
            <a:ext cx="10515600" cy="2946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800"/>
              <a:buNone/>
            </a:pPr>
            <a:r>
              <a:rPr lang="en-US" sz="2000">
                <a:latin typeface="Times New Roman"/>
                <a:ea typeface="Times New Roman"/>
                <a:cs typeface="Times New Roman"/>
                <a:sym typeface="Times New Roman"/>
              </a:rPr>
              <a:t>We define three model:</a:t>
            </a:r>
            <a:endParaRPr sz="2000">
              <a:latin typeface="Times New Roman"/>
              <a:ea typeface="Times New Roman"/>
              <a:cs typeface="Times New Roman"/>
              <a:sym typeface="Times New Roman"/>
            </a:endParaRPr>
          </a:p>
          <a:p>
            <a:pPr indent="0" lvl="0" marL="0" rtl="0" algn="just">
              <a:lnSpc>
                <a:spcPct val="100000"/>
              </a:lnSpc>
              <a:spcBef>
                <a:spcPts val="0"/>
              </a:spcBef>
              <a:spcAft>
                <a:spcPts val="0"/>
              </a:spcAft>
              <a:buSzPts val="2800"/>
              <a:buNone/>
            </a:pPr>
            <a:r>
              <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first model is the </a:t>
            </a:r>
            <a:r>
              <a:rPr b="1" lang="en-US" sz="2000">
                <a:latin typeface="Times New Roman"/>
                <a:ea typeface="Times New Roman"/>
                <a:cs typeface="Times New Roman"/>
                <a:sym typeface="Times New Roman"/>
              </a:rPr>
              <a:t>baseline model</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228600" rtl="0" algn="just">
              <a:lnSpc>
                <a:spcPct val="100000"/>
              </a:lnSpc>
              <a:spcBef>
                <a:spcPts val="0"/>
              </a:spcBef>
              <a:spcAft>
                <a:spcPts val="0"/>
              </a:spcAft>
              <a:buSzPts val="2800"/>
              <a:buNone/>
            </a:pPr>
            <a:r>
              <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third model applies both the </a:t>
            </a:r>
            <a:r>
              <a:rPr b="1" lang="en-US" sz="2000">
                <a:latin typeface="Times New Roman"/>
                <a:ea typeface="Times New Roman"/>
                <a:cs typeface="Times New Roman"/>
                <a:sym typeface="Times New Roman"/>
              </a:rPr>
              <a:t>semantic-based regulazer</a:t>
            </a:r>
            <a:r>
              <a:rPr lang="en-US" sz="2000">
                <a:latin typeface="Times New Roman"/>
                <a:ea typeface="Times New Roman"/>
                <a:cs typeface="Times New Roman"/>
                <a:sym typeface="Times New Roman"/>
              </a:rPr>
              <a:t> and the penalty term is chosen using the </a:t>
            </a:r>
            <a:r>
              <a:rPr b="1" lang="en-US" sz="2000">
                <a:latin typeface="Times New Roman"/>
                <a:ea typeface="Times New Roman"/>
                <a:cs typeface="Times New Roman"/>
                <a:sym typeface="Times New Roman"/>
              </a:rPr>
              <a:t>Lagrangian Dual Framework</a:t>
            </a:r>
            <a:r>
              <a:rPr lang="en-US" sz="2000">
                <a:latin typeface="Times New Roman"/>
                <a:ea typeface="Times New Roman"/>
                <a:cs typeface="Times New Roman"/>
                <a:sym typeface="Times New Roman"/>
              </a:rPr>
              <a:t>. It has a single penalty term computed on the average of all the constraint.</a:t>
            </a:r>
            <a:endParaRPr sz="2000">
              <a:latin typeface="Times New Roman"/>
              <a:ea typeface="Times New Roman"/>
              <a:cs typeface="Times New Roman"/>
              <a:sym typeface="Times New Roman"/>
            </a:endParaRPr>
          </a:p>
          <a:p>
            <a:pPr indent="0" lvl="0" marL="228600" rtl="0" algn="just">
              <a:lnSpc>
                <a:spcPct val="100000"/>
              </a:lnSpc>
              <a:spcBef>
                <a:spcPts val="0"/>
              </a:spcBef>
              <a:spcAft>
                <a:spcPts val="0"/>
              </a:spcAft>
              <a:buSzPts val="2800"/>
              <a:buNone/>
            </a:pPr>
            <a:r>
              <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fourth model applies both the approaches but it has </a:t>
            </a:r>
            <a:r>
              <a:rPr b="1" lang="en-US" sz="2000">
                <a:latin typeface="Times New Roman"/>
                <a:ea typeface="Times New Roman"/>
                <a:cs typeface="Times New Roman"/>
                <a:sym typeface="Times New Roman"/>
              </a:rPr>
              <a:t>multiple</a:t>
            </a:r>
            <a:r>
              <a:rPr lang="en-US" sz="2000">
                <a:latin typeface="Times New Roman"/>
                <a:ea typeface="Times New Roman"/>
                <a:cs typeface="Times New Roman"/>
                <a:sym typeface="Times New Roman"/>
              </a:rPr>
              <a:t> penalty term.</a:t>
            </a:r>
            <a:endParaRPr sz="3000"/>
          </a:p>
          <a:p>
            <a:pPr indent="0" lvl="0" marL="0" rtl="0" algn="just">
              <a:lnSpc>
                <a:spcPct val="160000"/>
              </a:lnSpc>
              <a:spcBef>
                <a:spcPts val="1000"/>
              </a:spcBef>
              <a:spcAft>
                <a:spcPts val="0"/>
              </a:spcAft>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838203" y="365129"/>
            <a:ext cx="10515600" cy="13257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Clr>
                <a:schemeClr val="accent1"/>
              </a:buClr>
              <a:buSzPts val="4800"/>
              <a:buFont typeface="Times New Roman"/>
              <a:buNone/>
            </a:pPr>
            <a:r>
              <a:rPr b="1" lang="en-US" sz="4800">
                <a:solidFill>
                  <a:schemeClr val="accent1"/>
                </a:solidFill>
                <a:latin typeface="Times New Roman"/>
                <a:ea typeface="Times New Roman"/>
                <a:cs typeface="Times New Roman"/>
                <a:sym typeface="Times New Roman"/>
              </a:rPr>
              <a:t>Experiments: Data</a:t>
            </a:r>
            <a:endParaRPr b="1" sz="4800">
              <a:solidFill>
                <a:schemeClr val="accent1"/>
              </a:solidFill>
              <a:latin typeface="Times New Roman"/>
              <a:ea typeface="Times New Roman"/>
              <a:cs typeface="Times New Roman"/>
              <a:sym typeface="Times New Roman"/>
            </a:endParaRPr>
          </a:p>
        </p:txBody>
      </p:sp>
      <p:sp>
        <p:nvSpPr>
          <p:cNvPr id="182" name="Google Shape;182;p25"/>
          <p:cNvSpPr txBox="1"/>
          <p:nvPr>
            <p:ph idx="1" type="body"/>
          </p:nvPr>
        </p:nvSpPr>
        <p:spPr>
          <a:xfrm>
            <a:off x="838203" y="2364588"/>
            <a:ext cx="10515600" cy="2728500"/>
          </a:xfrm>
          <a:prstGeom prst="rect">
            <a:avLst/>
          </a:prstGeom>
          <a:noFill/>
          <a:ln>
            <a:noFill/>
          </a:ln>
        </p:spPr>
        <p:txBody>
          <a:bodyPr anchorCtr="0" anchor="t" bIns="45700" lIns="91425" spcFirstLastPara="1" rIns="91425" wrap="square" tIns="45700">
            <a:noAutofit/>
          </a:bodyPr>
          <a:lstStyle/>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Since each node may have more than one failure. We consider each failure as an independent node.</a:t>
            </a:r>
            <a:endParaRPr sz="2200">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368300" lvl="0" marL="4572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Due to the difficulty of the </a:t>
            </a:r>
            <a:r>
              <a:rPr b="1" lang="en-US" sz="2200">
                <a:latin typeface="Times New Roman"/>
                <a:ea typeface="Times New Roman"/>
                <a:cs typeface="Times New Roman"/>
                <a:sym typeface="Times New Roman"/>
              </a:rPr>
              <a:t>task</a:t>
            </a:r>
            <a:r>
              <a:rPr lang="en-US" sz="2200">
                <a:latin typeface="Times New Roman"/>
                <a:ea typeface="Times New Roman"/>
                <a:cs typeface="Times New Roman"/>
                <a:sym typeface="Times New Roman"/>
              </a:rPr>
              <a:t> and the different sizes of each time series we have defined only </a:t>
            </a:r>
            <a:r>
              <a:rPr b="1" lang="en-US" sz="2200">
                <a:latin typeface="Times New Roman"/>
                <a:ea typeface="Times New Roman"/>
                <a:cs typeface="Times New Roman"/>
                <a:sym typeface="Times New Roman"/>
              </a:rPr>
              <a:t>two ratios </a:t>
            </a:r>
            <a:r>
              <a:rPr lang="en-US" sz="2200">
                <a:latin typeface="Times New Roman"/>
                <a:ea typeface="Times New Roman"/>
                <a:cs typeface="Times New Roman"/>
                <a:sym typeface="Times New Roman"/>
              </a:rPr>
              <a:t>of splitting for partitioning the data set.</a:t>
            </a:r>
            <a:endParaRPr sz="2200">
              <a:latin typeface="Times New Roman"/>
              <a:ea typeface="Times New Roman"/>
              <a:cs typeface="Times New Roman"/>
              <a:sym typeface="Times New Roman"/>
            </a:endParaRPr>
          </a:p>
          <a:p>
            <a:pPr indent="-368300" lvl="1" marL="1371600" rtl="0" algn="just">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20% supervised data, 55% unsupervised data</a:t>
            </a:r>
            <a:endParaRPr sz="2200">
              <a:latin typeface="Times New Roman"/>
              <a:ea typeface="Times New Roman"/>
              <a:cs typeface="Times New Roman"/>
              <a:sym typeface="Times New Roman"/>
            </a:endParaRPr>
          </a:p>
          <a:p>
            <a:pPr indent="-368300" lvl="1" marL="1371600" rtl="0" algn="just">
              <a:lnSpc>
                <a:spcPct val="100000"/>
              </a:lnSpc>
              <a:spcBef>
                <a:spcPts val="0"/>
              </a:spcBef>
              <a:spcAft>
                <a:spcPts val="0"/>
              </a:spcAft>
              <a:buSzPts val="2200"/>
              <a:buFont typeface="Times New Roman"/>
              <a:buChar char="•"/>
            </a:pPr>
            <a:r>
              <a:rPr lang="en-US" sz="2200">
                <a:solidFill>
                  <a:schemeClr val="dk1"/>
                </a:solidFill>
                <a:latin typeface="Times New Roman"/>
                <a:ea typeface="Times New Roman"/>
                <a:cs typeface="Times New Roman"/>
                <a:sym typeface="Times New Roman"/>
              </a:rPr>
              <a:t>55% supervised data, 20% supervised data</a:t>
            </a:r>
            <a:endParaRPr sz="2200">
              <a:latin typeface="Times New Roman"/>
              <a:ea typeface="Times New Roman"/>
              <a:cs typeface="Times New Roman"/>
              <a:sym typeface="Times New Roman"/>
            </a:endParaRPr>
          </a:p>
          <a:p>
            <a:pPr indent="0" lvl="0" marL="0" rtl="0" algn="just">
              <a:lnSpc>
                <a:spcPct val="160000"/>
              </a:lnSpc>
              <a:spcBef>
                <a:spcPts val="1000"/>
              </a:spcBef>
              <a:spcAft>
                <a:spcPts val="0"/>
              </a:spcAft>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