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72" r:id="rId3"/>
    <p:sldId id="273" r:id="rId4"/>
    <p:sldId id="275" r:id="rId5"/>
    <p:sldId id="285" r:id="rId6"/>
    <p:sldId id="286" r:id="rId7"/>
    <p:sldId id="274" r:id="rId8"/>
    <p:sldId id="276" r:id="rId9"/>
    <p:sldId id="277" r:id="rId10"/>
    <p:sldId id="278" r:id="rId11"/>
    <p:sldId id="279" r:id="rId12"/>
    <p:sldId id="280" r:id="rId13"/>
    <p:sldId id="281" r:id="rId14"/>
    <p:sldId id="282" r:id="rId15"/>
    <p:sldId id="283" r:id="rId16"/>
    <p:sldId id="28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C6B748-F0A8-A045-D6A8-1A6B283FAC2F}"/>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id-ID" sz="1200" b="0" i="0" u="none" strike="noStrike" kern="1200" cap="none" spc="0" baseline="0">
                <a:solidFill>
                  <a:srgbClr val="000000"/>
                </a:solidFill>
                <a:uFillTx/>
                <a:latin typeface="Calibri"/>
              </a:defRPr>
            </a:lvl1pPr>
          </a:lstStyle>
          <a:p>
            <a:pPr lvl="0"/>
            <a:endParaRPr lang="id-ID"/>
          </a:p>
        </p:txBody>
      </p:sp>
      <p:sp>
        <p:nvSpPr>
          <p:cNvPr id="3" name="Date Placeholder 2">
            <a:extLst>
              <a:ext uri="{FF2B5EF4-FFF2-40B4-BE49-F238E27FC236}">
                <a16:creationId xmlns:a16="http://schemas.microsoft.com/office/drawing/2014/main" id="{D935A017-B60B-2136-D8BB-0C2D695864A2}"/>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id-ID" sz="1200" b="0" i="0" u="none" strike="noStrike" kern="1200" cap="none" spc="0" baseline="0">
                <a:solidFill>
                  <a:srgbClr val="000000"/>
                </a:solidFill>
                <a:uFillTx/>
                <a:latin typeface="Calibri"/>
              </a:defRPr>
            </a:lvl1pPr>
          </a:lstStyle>
          <a:p>
            <a:pPr lvl="0"/>
            <a:fld id="{E831888D-AC2A-469A-8C15-8843D0B02608}" type="datetime1">
              <a:rPr lang="id-ID"/>
              <a:pPr lvl="0"/>
              <a:t>01/06/2022</a:t>
            </a:fld>
            <a:endParaRPr lang="id-ID"/>
          </a:p>
        </p:txBody>
      </p:sp>
      <p:sp>
        <p:nvSpPr>
          <p:cNvPr id="4" name="Slide Image Placeholder 3">
            <a:extLst>
              <a:ext uri="{FF2B5EF4-FFF2-40B4-BE49-F238E27FC236}">
                <a16:creationId xmlns:a16="http://schemas.microsoft.com/office/drawing/2014/main" id="{079A2E45-F565-609A-544F-1169511CC65B}"/>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94B17C89-BF7E-2A19-1498-A4DB01A13707}"/>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a:extLst>
              <a:ext uri="{FF2B5EF4-FFF2-40B4-BE49-F238E27FC236}">
                <a16:creationId xmlns:a16="http://schemas.microsoft.com/office/drawing/2014/main" id="{C2F63C4E-B855-33D6-6787-637880DE954F}"/>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id-ID" sz="1200" b="0" i="0" u="none" strike="noStrike" kern="1200" cap="none" spc="0" baseline="0">
                <a:solidFill>
                  <a:srgbClr val="000000"/>
                </a:solidFill>
                <a:uFillTx/>
                <a:latin typeface="Calibri"/>
              </a:defRPr>
            </a:lvl1pPr>
          </a:lstStyle>
          <a:p>
            <a:pPr lvl="0"/>
            <a:endParaRPr lang="id-ID"/>
          </a:p>
        </p:txBody>
      </p:sp>
      <p:sp>
        <p:nvSpPr>
          <p:cNvPr id="7" name="Slide Number Placeholder 6">
            <a:extLst>
              <a:ext uri="{FF2B5EF4-FFF2-40B4-BE49-F238E27FC236}">
                <a16:creationId xmlns:a16="http://schemas.microsoft.com/office/drawing/2014/main" id="{15BED493-ABFA-F2A4-E0BA-68FE855A65B8}"/>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id-ID" sz="1200" b="0" i="0" u="none" strike="noStrike" kern="1200" cap="none" spc="0" baseline="0">
                <a:solidFill>
                  <a:srgbClr val="000000"/>
                </a:solidFill>
                <a:uFillTx/>
                <a:latin typeface="Calibri"/>
              </a:defRPr>
            </a:lvl1pPr>
          </a:lstStyle>
          <a:p>
            <a:pPr lvl="0"/>
            <a:fld id="{FE1FB9C4-1B1E-49E4-9DD8-4B216774A9ED}" type="slidenum">
              <a:t>‹#›</a:t>
            </a:fld>
            <a:endParaRPr lang="id-ID"/>
          </a:p>
        </p:txBody>
      </p:sp>
    </p:spTree>
    <p:extLst>
      <p:ext uri="{BB962C8B-B14F-4D97-AF65-F5344CB8AC3E}">
        <p14:creationId xmlns:p14="http://schemas.microsoft.com/office/powerpoint/2010/main" val="1900078638"/>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2580-8699-BB6F-B7B1-7234C7981C3C}"/>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p>
        </p:txBody>
      </p:sp>
      <p:sp>
        <p:nvSpPr>
          <p:cNvPr id="3" name="Subtitle 2">
            <a:extLst>
              <a:ext uri="{FF2B5EF4-FFF2-40B4-BE49-F238E27FC236}">
                <a16:creationId xmlns:a16="http://schemas.microsoft.com/office/drawing/2014/main" id="{FB550E07-9BBA-22F1-5A70-0035FA84682E}"/>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D0F16F67-E7F1-EFB0-3190-9FC8267E105B}"/>
              </a:ext>
            </a:extLst>
          </p:cNvPr>
          <p:cNvSpPr txBox="1">
            <a:spLocks noGrp="1"/>
          </p:cNvSpPr>
          <p:nvPr>
            <p:ph type="dt" sz="half" idx="7"/>
          </p:nvPr>
        </p:nvSpPr>
        <p:spPr/>
        <p:txBody>
          <a:bodyPr/>
          <a:lstStyle>
            <a:lvl1pPr>
              <a:defRPr/>
            </a:lvl1pPr>
          </a:lstStyle>
          <a:p>
            <a:pPr lvl="0"/>
            <a:fld id="{BBB7651B-2FBC-4651-AB7B-F7B3833CADA1}" type="datetime1">
              <a:rPr lang="en-US"/>
              <a:pPr lvl="0"/>
              <a:t>6/1/2022</a:t>
            </a:fld>
            <a:endParaRPr lang="en-US"/>
          </a:p>
        </p:txBody>
      </p:sp>
      <p:sp>
        <p:nvSpPr>
          <p:cNvPr id="5" name="Footer Placeholder 4">
            <a:extLst>
              <a:ext uri="{FF2B5EF4-FFF2-40B4-BE49-F238E27FC236}">
                <a16:creationId xmlns:a16="http://schemas.microsoft.com/office/drawing/2014/main" id="{FDF913D5-1812-A5E1-4B9E-C9A51A63B8A2}"/>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AEB07BDE-C410-7718-75CE-DE4A87CFE126}"/>
              </a:ext>
            </a:extLst>
          </p:cNvPr>
          <p:cNvSpPr txBox="1">
            <a:spLocks noGrp="1"/>
          </p:cNvSpPr>
          <p:nvPr>
            <p:ph type="sldNum" sz="quarter" idx="8"/>
          </p:nvPr>
        </p:nvSpPr>
        <p:spPr/>
        <p:txBody>
          <a:bodyPr/>
          <a:lstStyle>
            <a:lvl1pPr>
              <a:defRPr/>
            </a:lvl1pPr>
          </a:lstStyle>
          <a:p>
            <a:pPr lvl="0"/>
            <a:fld id="{00706660-5A65-4355-BA76-61FB958D4274}" type="slidenum">
              <a:t>‹#›</a:t>
            </a:fld>
            <a:endParaRPr lang="en-US"/>
          </a:p>
        </p:txBody>
      </p:sp>
    </p:spTree>
    <p:extLst>
      <p:ext uri="{BB962C8B-B14F-4D97-AF65-F5344CB8AC3E}">
        <p14:creationId xmlns:p14="http://schemas.microsoft.com/office/powerpoint/2010/main" val="1083345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9A95-AB8B-25CB-8FC8-F60A2731CED8}"/>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C3E78498-F3DB-8C2E-EB0C-638DDD80B819}"/>
              </a:ext>
            </a:extLst>
          </p:cNvPr>
          <p:cNvSpPr txBox="1">
            <a:spLocks noGrp="1"/>
          </p:cNvSpPr>
          <p:nvPr>
            <p:ph type="pic" idx="1"/>
          </p:nvPr>
        </p:nvSpPr>
        <p:spPr>
          <a:xfrm>
            <a:off x="5183184" y="987423"/>
            <a:ext cx="6172200" cy="4873623"/>
          </a:xfrm>
        </p:spPr>
        <p:txBody>
          <a:bodyPr/>
          <a:lstStyle>
            <a:lvl1pPr marL="0" indent="0">
              <a:buNone/>
              <a:defRPr sz="3200"/>
            </a:lvl1pPr>
          </a:lstStyle>
          <a:p>
            <a:pPr lvl="0"/>
            <a:r>
              <a:rPr lang="en-US"/>
              <a:t>Click icon to add picture</a:t>
            </a:r>
          </a:p>
        </p:txBody>
      </p:sp>
      <p:sp>
        <p:nvSpPr>
          <p:cNvPr id="4" name="Text Placeholder 3">
            <a:extLst>
              <a:ext uri="{FF2B5EF4-FFF2-40B4-BE49-F238E27FC236}">
                <a16:creationId xmlns:a16="http://schemas.microsoft.com/office/drawing/2014/main" id="{61215777-0271-94F0-3D6E-D55F6D1B8725}"/>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AE98867D-953D-EEE4-FF6C-65DD606A0AAE}"/>
              </a:ext>
            </a:extLst>
          </p:cNvPr>
          <p:cNvSpPr txBox="1">
            <a:spLocks noGrp="1"/>
          </p:cNvSpPr>
          <p:nvPr>
            <p:ph type="dt" sz="half" idx="7"/>
          </p:nvPr>
        </p:nvSpPr>
        <p:spPr/>
        <p:txBody>
          <a:bodyPr/>
          <a:lstStyle>
            <a:lvl1pPr>
              <a:defRPr/>
            </a:lvl1pPr>
          </a:lstStyle>
          <a:p>
            <a:pPr lvl="0"/>
            <a:fld id="{D7079285-4A01-40F6-8ABA-1D38F00E2EBA}" type="datetime1">
              <a:rPr lang="en-US"/>
              <a:pPr lvl="0"/>
              <a:t>6/1/2022</a:t>
            </a:fld>
            <a:endParaRPr lang="en-US"/>
          </a:p>
        </p:txBody>
      </p:sp>
      <p:sp>
        <p:nvSpPr>
          <p:cNvPr id="6" name="Footer Placeholder 5">
            <a:extLst>
              <a:ext uri="{FF2B5EF4-FFF2-40B4-BE49-F238E27FC236}">
                <a16:creationId xmlns:a16="http://schemas.microsoft.com/office/drawing/2014/main" id="{4DD98361-A1E8-2176-33F4-5DEDDFBD6FB7}"/>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E5B356AE-6797-AD96-70A3-03B5F5DF8A68}"/>
              </a:ext>
            </a:extLst>
          </p:cNvPr>
          <p:cNvSpPr txBox="1">
            <a:spLocks noGrp="1"/>
          </p:cNvSpPr>
          <p:nvPr>
            <p:ph type="sldNum" sz="quarter" idx="8"/>
          </p:nvPr>
        </p:nvSpPr>
        <p:spPr/>
        <p:txBody>
          <a:bodyPr/>
          <a:lstStyle>
            <a:lvl1pPr>
              <a:defRPr/>
            </a:lvl1pPr>
          </a:lstStyle>
          <a:p>
            <a:pPr lvl="0"/>
            <a:fld id="{8BCBB964-B5D4-4608-8183-623460F185CD}" type="slidenum">
              <a:t>‹#›</a:t>
            </a:fld>
            <a:endParaRPr lang="en-US"/>
          </a:p>
        </p:txBody>
      </p:sp>
    </p:spTree>
    <p:extLst>
      <p:ext uri="{BB962C8B-B14F-4D97-AF65-F5344CB8AC3E}">
        <p14:creationId xmlns:p14="http://schemas.microsoft.com/office/powerpoint/2010/main" val="3722855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2DEA-2BAD-4CD7-3359-50C3CD00DA66}"/>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508726C3-5FA6-9763-28BC-93307F199C06}"/>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7C42D-8B48-8684-9D33-2672291CF82D}"/>
              </a:ext>
            </a:extLst>
          </p:cNvPr>
          <p:cNvSpPr txBox="1">
            <a:spLocks noGrp="1"/>
          </p:cNvSpPr>
          <p:nvPr>
            <p:ph type="dt" sz="half" idx="7"/>
          </p:nvPr>
        </p:nvSpPr>
        <p:spPr/>
        <p:txBody>
          <a:bodyPr/>
          <a:lstStyle>
            <a:lvl1pPr>
              <a:defRPr/>
            </a:lvl1pPr>
          </a:lstStyle>
          <a:p>
            <a:pPr lvl="0"/>
            <a:fld id="{2CE82921-DB18-4064-99FD-D5FA32395962}" type="datetime1">
              <a:rPr lang="en-US"/>
              <a:pPr lvl="0"/>
              <a:t>6/1/2022</a:t>
            </a:fld>
            <a:endParaRPr lang="en-US"/>
          </a:p>
        </p:txBody>
      </p:sp>
      <p:sp>
        <p:nvSpPr>
          <p:cNvPr id="5" name="Footer Placeholder 4">
            <a:extLst>
              <a:ext uri="{FF2B5EF4-FFF2-40B4-BE49-F238E27FC236}">
                <a16:creationId xmlns:a16="http://schemas.microsoft.com/office/drawing/2014/main" id="{B0957918-511B-F4A0-85BD-7819E65ED66E}"/>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37E60FFE-56D5-22E9-5927-DCF92E074066}"/>
              </a:ext>
            </a:extLst>
          </p:cNvPr>
          <p:cNvSpPr txBox="1">
            <a:spLocks noGrp="1"/>
          </p:cNvSpPr>
          <p:nvPr>
            <p:ph type="sldNum" sz="quarter" idx="8"/>
          </p:nvPr>
        </p:nvSpPr>
        <p:spPr/>
        <p:txBody>
          <a:bodyPr/>
          <a:lstStyle>
            <a:lvl1pPr>
              <a:defRPr/>
            </a:lvl1pPr>
          </a:lstStyle>
          <a:p>
            <a:pPr lvl="0"/>
            <a:fld id="{A2AC61D9-46A2-4454-98DE-3CF84A2EDBB4}" type="slidenum">
              <a:t>‹#›</a:t>
            </a:fld>
            <a:endParaRPr lang="en-US"/>
          </a:p>
        </p:txBody>
      </p:sp>
    </p:spTree>
    <p:extLst>
      <p:ext uri="{BB962C8B-B14F-4D97-AF65-F5344CB8AC3E}">
        <p14:creationId xmlns:p14="http://schemas.microsoft.com/office/powerpoint/2010/main" val="2535265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78301B-EA8A-9175-57D9-2C9F493F5F3C}"/>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3740566C-70E3-FE3E-A0DB-B8C77DABCF7C}"/>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CB881F-3B78-BC6A-B6F7-35CCC1D821BE}"/>
              </a:ext>
            </a:extLst>
          </p:cNvPr>
          <p:cNvSpPr txBox="1">
            <a:spLocks noGrp="1"/>
          </p:cNvSpPr>
          <p:nvPr>
            <p:ph type="dt" sz="half" idx="7"/>
          </p:nvPr>
        </p:nvSpPr>
        <p:spPr/>
        <p:txBody>
          <a:bodyPr/>
          <a:lstStyle>
            <a:lvl1pPr>
              <a:defRPr/>
            </a:lvl1pPr>
          </a:lstStyle>
          <a:p>
            <a:pPr lvl="0"/>
            <a:fld id="{CB505538-BCDD-470E-A2CC-A08FA6D2A779}" type="datetime1">
              <a:rPr lang="en-US"/>
              <a:pPr lvl="0"/>
              <a:t>6/1/2022</a:t>
            </a:fld>
            <a:endParaRPr lang="en-US"/>
          </a:p>
        </p:txBody>
      </p:sp>
      <p:sp>
        <p:nvSpPr>
          <p:cNvPr id="5" name="Footer Placeholder 4">
            <a:extLst>
              <a:ext uri="{FF2B5EF4-FFF2-40B4-BE49-F238E27FC236}">
                <a16:creationId xmlns:a16="http://schemas.microsoft.com/office/drawing/2014/main" id="{B1326402-27ED-C8E8-33D0-4622A41FEC14}"/>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91A9BD16-6339-D3BF-43F3-413A9DD6A0B0}"/>
              </a:ext>
            </a:extLst>
          </p:cNvPr>
          <p:cNvSpPr txBox="1">
            <a:spLocks noGrp="1"/>
          </p:cNvSpPr>
          <p:nvPr>
            <p:ph type="sldNum" sz="quarter" idx="8"/>
          </p:nvPr>
        </p:nvSpPr>
        <p:spPr/>
        <p:txBody>
          <a:bodyPr/>
          <a:lstStyle>
            <a:lvl1pPr>
              <a:defRPr/>
            </a:lvl1pPr>
          </a:lstStyle>
          <a:p>
            <a:pPr lvl="0"/>
            <a:fld id="{454004DF-5ECF-4CAA-8E92-CB0E84ABB1C3}" type="slidenum">
              <a:t>‹#›</a:t>
            </a:fld>
            <a:endParaRPr lang="en-US"/>
          </a:p>
        </p:txBody>
      </p:sp>
    </p:spTree>
    <p:extLst>
      <p:ext uri="{BB962C8B-B14F-4D97-AF65-F5344CB8AC3E}">
        <p14:creationId xmlns:p14="http://schemas.microsoft.com/office/powerpoint/2010/main" val="228221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9FE7-4D34-1D9A-2C3E-9D7768E5BEA7}"/>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306A22E6-9C8B-EE7C-7087-609385A1901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8BC39-0DEC-AA31-4976-F9FF89B53361}"/>
              </a:ext>
            </a:extLst>
          </p:cNvPr>
          <p:cNvSpPr txBox="1">
            <a:spLocks noGrp="1"/>
          </p:cNvSpPr>
          <p:nvPr>
            <p:ph type="dt" sz="half" idx="7"/>
          </p:nvPr>
        </p:nvSpPr>
        <p:spPr/>
        <p:txBody>
          <a:bodyPr/>
          <a:lstStyle>
            <a:lvl1pPr>
              <a:defRPr/>
            </a:lvl1pPr>
          </a:lstStyle>
          <a:p>
            <a:pPr lvl="0"/>
            <a:fld id="{4BE10E4A-C5A9-4D8F-8415-6DFF1EB210BD}" type="datetime1">
              <a:rPr lang="en-US"/>
              <a:pPr lvl="0"/>
              <a:t>6/1/2022</a:t>
            </a:fld>
            <a:endParaRPr lang="en-US"/>
          </a:p>
        </p:txBody>
      </p:sp>
      <p:sp>
        <p:nvSpPr>
          <p:cNvPr id="5" name="Footer Placeholder 4">
            <a:extLst>
              <a:ext uri="{FF2B5EF4-FFF2-40B4-BE49-F238E27FC236}">
                <a16:creationId xmlns:a16="http://schemas.microsoft.com/office/drawing/2014/main" id="{C5D25AF0-0756-F508-EFF0-8DC9C5E8C109}"/>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1BEFF573-CA52-FF4B-EC05-C25A31396833}"/>
              </a:ext>
            </a:extLst>
          </p:cNvPr>
          <p:cNvSpPr txBox="1">
            <a:spLocks noGrp="1"/>
          </p:cNvSpPr>
          <p:nvPr>
            <p:ph type="sldNum" sz="quarter" idx="8"/>
          </p:nvPr>
        </p:nvSpPr>
        <p:spPr/>
        <p:txBody>
          <a:bodyPr/>
          <a:lstStyle>
            <a:lvl1pPr>
              <a:defRPr/>
            </a:lvl1pPr>
          </a:lstStyle>
          <a:p>
            <a:pPr lvl="0"/>
            <a:fld id="{07F62218-F134-4D95-855C-8E5FE1839D3A}" type="slidenum">
              <a:t>‹#›</a:t>
            </a:fld>
            <a:endParaRPr lang="en-US"/>
          </a:p>
        </p:txBody>
      </p:sp>
    </p:spTree>
    <p:extLst>
      <p:ext uri="{BB962C8B-B14F-4D97-AF65-F5344CB8AC3E}">
        <p14:creationId xmlns:p14="http://schemas.microsoft.com/office/powerpoint/2010/main" val="3871346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3058-BE58-58AF-F8A9-7670CF703CEC}"/>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8927F532-62A5-1CE9-6303-8131F75D049D}"/>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711B0483-4502-7EAA-F53E-9FF49F275692}"/>
              </a:ext>
            </a:extLst>
          </p:cNvPr>
          <p:cNvSpPr txBox="1">
            <a:spLocks noGrp="1"/>
          </p:cNvSpPr>
          <p:nvPr>
            <p:ph type="dt" sz="half" idx="7"/>
          </p:nvPr>
        </p:nvSpPr>
        <p:spPr/>
        <p:txBody>
          <a:bodyPr/>
          <a:lstStyle>
            <a:lvl1pPr>
              <a:defRPr/>
            </a:lvl1pPr>
          </a:lstStyle>
          <a:p>
            <a:pPr lvl="0"/>
            <a:fld id="{5546D155-56CD-4768-9905-D60187E77AE4}" type="datetime1">
              <a:rPr lang="en-US"/>
              <a:pPr lvl="0"/>
              <a:t>6/1/2022</a:t>
            </a:fld>
            <a:endParaRPr lang="en-US"/>
          </a:p>
        </p:txBody>
      </p:sp>
      <p:sp>
        <p:nvSpPr>
          <p:cNvPr id="5" name="Footer Placeholder 4">
            <a:extLst>
              <a:ext uri="{FF2B5EF4-FFF2-40B4-BE49-F238E27FC236}">
                <a16:creationId xmlns:a16="http://schemas.microsoft.com/office/drawing/2014/main" id="{9F407992-3246-461C-AB1F-06AFB239A517}"/>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8EE9DCEA-2B6A-5EE7-44D6-24DF0E477CAB}"/>
              </a:ext>
            </a:extLst>
          </p:cNvPr>
          <p:cNvSpPr txBox="1">
            <a:spLocks noGrp="1"/>
          </p:cNvSpPr>
          <p:nvPr>
            <p:ph type="sldNum" sz="quarter" idx="8"/>
          </p:nvPr>
        </p:nvSpPr>
        <p:spPr/>
        <p:txBody>
          <a:bodyPr/>
          <a:lstStyle>
            <a:lvl1pPr>
              <a:defRPr/>
            </a:lvl1pPr>
          </a:lstStyle>
          <a:p>
            <a:pPr lvl="0"/>
            <a:fld id="{3F085CB7-43A7-496A-9D9E-1EABBEFDFE75}" type="slidenum">
              <a:t>‹#›</a:t>
            </a:fld>
            <a:endParaRPr lang="en-US"/>
          </a:p>
        </p:txBody>
      </p:sp>
    </p:spTree>
    <p:extLst>
      <p:ext uri="{BB962C8B-B14F-4D97-AF65-F5344CB8AC3E}">
        <p14:creationId xmlns:p14="http://schemas.microsoft.com/office/powerpoint/2010/main" val="3446109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9164-BA09-FA72-E9C9-43FD0C0C322B}"/>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12041754-8CE9-3563-12A4-F289F2E679B5}"/>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C229DA-D7C0-0574-2851-AF986B98C34B}"/>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5E10F9-D0C3-7631-388E-55FBAB76AEC3}"/>
              </a:ext>
            </a:extLst>
          </p:cNvPr>
          <p:cNvSpPr txBox="1">
            <a:spLocks noGrp="1"/>
          </p:cNvSpPr>
          <p:nvPr>
            <p:ph type="dt" sz="half" idx="7"/>
          </p:nvPr>
        </p:nvSpPr>
        <p:spPr/>
        <p:txBody>
          <a:bodyPr/>
          <a:lstStyle>
            <a:lvl1pPr>
              <a:defRPr/>
            </a:lvl1pPr>
          </a:lstStyle>
          <a:p>
            <a:pPr lvl="0"/>
            <a:fld id="{D1906724-013A-499B-9F06-7E0AA35FE315}" type="datetime1">
              <a:rPr lang="en-US"/>
              <a:pPr lvl="0"/>
              <a:t>6/1/2022</a:t>
            </a:fld>
            <a:endParaRPr lang="en-US"/>
          </a:p>
        </p:txBody>
      </p:sp>
      <p:sp>
        <p:nvSpPr>
          <p:cNvPr id="6" name="Footer Placeholder 5">
            <a:extLst>
              <a:ext uri="{FF2B5EF4-FFF2-40B4-BE49-F238E27FC236}">
                <a16:creationId xmlns:a16="http://schemas.microsoft.com/office/drawing/2014/main" id="{823B3275-3A4C-8769-E6F7-185A498F572F}"/>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7325B85D-71C8-847E-0810-E31207A06DE4}"/>
              </a:ext>
            </a:extLst>
          </p:cNvPr>
          <p:cNvSpPr txBox="1">
            <a:spLocks noGrp="1"/>
          </p:cNvSpPr>
          <p:nvPr>
            <p:ph type="sldNum" sz="quarter" idx="8"/>
          </p:nvPr>
        </p:nvSpPr>
        <p:spPr/>
        <p:txBody>
          <a:bodyPr/>
          <a:lstStyle>
            <a:lvl1pPr>
              <a:defRPr/>
            </a:lvl1pPr>
          </a:lstStyle>
          <a:p>
            <a:pPr lvl="0"/>
            <a:fld id="{CBC19959-5147-429E-87BF-B74AA68135CD}" type="slidenum">
              <a:t>‹#›</a:t>
            </a:fld>
            <a:endParaRPr lang="en-US"/>
          </a:p>
        </p:txBody>
      </p:sp>
    </p:spTree>
    <p:extLst>
      <p:ext uri="{BB962C8B-B14F-4D97-AF65-F5344CB8AC3E}">
        <p14:creationId xmlns:p14="http://schemas.microsoft.com/office/powerpoint/2010/main" val="2382396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513C-D640-ED68-858E-F207BFE070FA}"/>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820916FA-3825-BF55-B9B2-F001DA8D93C5}"/>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4DA8428-4544-4942-3D6F-71EA5D4D9776}"/>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CBA078-217B-6F0F-E251-2D6DB337AB48}"/>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30A10BEB-70C2-0E85-518F-F97217F2DB35}"/>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890AA9-6EBB-8C08-7548-C68A2F658E02}"/>
              </a:ext>
            </a:extLst>
          </p:cNvPr>
          <p:cNvSpPr txBox="1">
            <a:spLocks noGrp="1"/>
          </p:cNvSpPr>
          <p:nvPr>
            <p:ph type="dt" sz="half" idx="7"/>
          </p:nvPr>
        </p:nvSpPr>
        <p:spPr/>
        <p:txBody>
          <a:bodyPr/>
          <a:lstStyle>
            <a:lvl1pPr>
              <a:defRPr/>
            </a:lvl1pPr>
          </a:lstStyle>
          <a:p>
            <a:pPr lvl="0"/>
            <a:fld id="{896E233B-022A-477B-903E-9A866A82104D}" type="datetime1">
              <a:rPr lang="en-US"/>
              <a:pPr lvl="0"/>
              <a:t>6/1/2022</a:t>
            </a:fld>
            <a:endParaRPr lang="en-US"/>
          </a:p>
        </p:txBody>
      </p:sp>
      <p:sp>
        <p:nvSpPr>
          <p:cNvPr id="8" name="Footer Placeholder 7">
            <a:extLst>
              <a:ext uri="{FF2B5EF4-FFF2-40B4-BE49-F238E27FC236}">
                <a16:creationId xmlns:a16="http://schemas.microsoft.com/office/drawing/2014/main" id="{2FEE3F46-D3E5-2F60-A023-0CF76E4AEFBF}"/>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EBEF1DA8-C5C5-56D3-2B9B-D92BE3944147}"/>
              </a:ext>
            </a:extLst>
          </p:cNvPr>
          <p:cNvSpPr txBox="1">
            <a:spLocks noGrp="1"/>
          </p:cNvSpPr>
          <p:nvPr>
            <p:ph type="sldNum" sz="quarter" idx="8"/>
          </p:nvPr>
        </p:nvSpPr>
        <p:spPr/>
        <p:txBody>
          <a:bodyPr/>
          <a:lstStyle>
            <a:lvl1pPr>
              <a:defRPr/>
            </a:lvl1pPr>
          </a:lstStyle>
          <a:p>
            <a:pPr lvl="0"/>
            <a:fld id="{CFD91E0B-3DEE-4F85-A427-189DD01E6C64}" type="slidenum">
              <a:t>‹#›</a:t>
            </a:fld>
            <a:endParaRPr lang="en-US"/>
          </a:p>
        </p:txBody>
      </p:sp>
    </p:spTree>
    <p:extLst>
      <p:ext uri="{BB962C8B-B14F-4D97-AF65-F5344CB8AC3E}">
        <p14:creationId xmlns:p14="http://schemas.microsoft.com/office/powerpoint/2010/main" val="1027806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DB72-99D4-7A48-A310-D28AD34EC5D4}"/>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B5742514-EBAE-9ACE-8346-E3298ED4FE97}"/>
              </a:ext>
            </a:extLst>
          </p:cNvPr>
          <p:cNvSpPr txBox="1">
            <a:spLocks noGrp="1"/>
          </p:cNvSpPr>
          <p:nvPr>
            <p:ph type="dt" sz="half" idx="7"/>
          </p:nvPr>
        </p:nvSpPr>
        <p:spPr/>
        <p:txBody>
          <a:bodyPr/>
          <a:lstStyle>
            <a:lvl1pPr>
              <a:defRPr/>
            </a:lvl1pPr>
          </a:lstStyle>
          <a:p>
            <a:pPr lvl="0"/>
            <a:fld id="{7838B2DC-725E-4828-AA2E-B4B7E51396CA}" type="datetime1">
              <a:rPr lang="en-US"/>
              <a:pPr lvl="0"/>
              <a:t>6/1/2022</a:t>
            </a:fld>
            <a:endParaRPr lang="en-US"/>
          </a:p>
        </p:txBody>
      </p:sp>
      <p:sp>
        <p:nvSpPr>
          <p:cNvPr id="4" name="Footer Placeholder 3">
            <a:extLst>
              <a:ext uri="{FF2B5EF4-FFF2-40B4-BE49-F238E27FC236}">
                <a16:creationId xmlns:a16="http://schemas.microsoft.com/office/drawing/2014/main" id="{EB46F2C3-A42E-B6D3-44A1-A5698602F097}"/>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B8DB4A41-96BC-EE9F-B3C0-43962FFA9F20}"/>
              </a:ext>
            </a:extLst>
          </p:cNvPr>
          <p:cNvSpPr txBox="1">
            <a:spLocks noGrp="1"/>
          </p:cNvSpPr>
          <p:nvPr>
            <p:ph type="sldNum" sz="quarter" idx="8"/>
          </p:nvPr>
        </p:nvSpPr>
        <p:spPr/>
        <p:txBody>
          <a:bodyPr/>
          <a:lstStyle>
            <a:lvl1pPr>
              <a:defRPr/>
            </a:lvl1pPr>
          </a:lstStyle>
          <a:p>
            <a:pPr lvl="0"/>
            <a:fld id="{CAC1C488-F3B7-43A9-948E-C52132FD095B}" type="slidenum">
              <a:t>‹#›</a:t>
            </a:fld>
            <a:endParaRPr lang="en-US"/>
          </a:p>
        </p:txBody>
      </p:sp>
    </p:spTree>
    <p:extLst>
      <p:ext uri="{BB962C8B-B14F-4D97-AF65-F5344CB8AC3E}">
        <p14:creationId xmlns:p14="http://schemas.microsoft.com/office/powerpoint/2010/main" val="395972715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4986B3-BB58-116A-B21A-5D3A734016E6}"/>
              </a:ext>
            </a:extLst>
          </p:cNvPr>
          <p:cNvSpPr txBox="1">
            <a:spLocks noGrp="1"/>
          </p:cNvSpPr>
          <p:nvPr>
            <p:ph type="dt" sz="half" idx="7"/>
          </p:nvPr>
        </p:nvSpPr>
        <p:spPr/>
        <p:txBody>
          <a:bodyPr/>
          <a:lstStyle>
            <a:lvl1pPr>
              <a:defRPr/>
            </a:lvl1pPr>
          </a:lstStyle>
          <a:p>
            <a:pPr lvl="0"/>
            <a:fld id="{1819BEEB-5DB7-4ED0-BB99-41B05DE6B548}" type="datetime1">
              <a:rPr lang="en-US"/>
              <a:pPr lvl="0"/>
              <a:t>6/1/2022</a:t>
            </a:fld>
            <a:endParaRPr lang="en-US"/>
          </a:p>
        </p:txBody>
      </p:sp>
      <p:sp>
        <p:nvSpPr>
          <p:cNvPr id="3" name="Footer Placeholder 2">
            <a:extLst>
              <a:ext uri="{FF2B5EF4-FFF2-40B4-BE49-F238E27FC236}">
                <a16:creationId xmlns:a16="http://schemas.microsoft.com/office/drawing/2014/main" id="{E6D1F37A-90C9-DDB5-A99E-14FC32306E20}"/>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A99CC678-31BD-A24B-C208-0FF3CFA4BEA9}"/>
              </a:ext>
            </a:extLst>
          </p:cNvPr>
          <p:cNvSpPr txBox="1">
            <a:spLocks noGrp="1"/>
          </p:cNvSpPr>
          <p:nvPr>
            <p:ph type="sldNum" sz="quarter" idx="8"/>
          </p:nvPr>
        </p:nvSpPr>
        <p:spPr/>
        <p:txBody>
          <a:bodyPr/>
          <a:lstStyle>
            <a:lvl1pPr>
              <a:defRPr/>
            </a:lvl1pPr>
          </a:lstStyle>
          <a:p>
            <a:pPr lvl="0"/>
            <a:fld id="{07E05F21-3BD5-4F14-B3E4-DF8CA5BDFFFC}" type="slidenum">
              <a:t>‹#›</a:t>
            </a:fld>
            <a:endParaRPr lang="en-US"/>
          </a:p>
        </p:txBody>
      </p:sp>
    </p:spTree>
    <p:extLst>
      <p:ext uri="{BB962C8B-B14F-4D97-AF65-F5344CB8AC3E}">
        <p14:creationId xmlns:p14="http://schemas.microsoft.com/office/powerpoint/2010/main" val="2197990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5C82C812-F68B-4628-63FD-5B8C76967FA9}"/>
              </a:ext>
            </a:extLst>
          </p:cNvPr>
          <p:cNvSpPr txBox="1">
            <a:spLocks noGrp="1"/>
          </p:cNvSpPr>
          <p:nvPr>
            <p:ph type="pic" idx="4294967295"/>
          </p:nvPr>
        </p:nvSpPr>
        <p:spPr>
          <a:xfrm>
            <a:off x="4689134" y="2491273"/>
            <a:ext cx="2807034" cy="2804629"/>
          </a:xfrm>
        </p:spPr>
        <p:txBody>
          <a:bodyPr>
            <a:noAutofit/>
          </a:bodyPr>
          <a:lstStyle>
            <a:lvl1pPr>
              <a:defRPr/>
            </a:lvl1pPr>
          </a:lstStyle>
          <a:p>
            <a:pPr lvl="0"/>
            <a:r>
              <a:rPr lang="en-US"/>
              <a:t>Click icon to add picture</a:t>
            </a:r>
          </a:p>
        </p:txBody>
      </p:sp>
      <p:sp>
        <p:nvSpPr>
          <p:cNvPr id="3" name="Date Placeholder 1">
            <a:extLst>
              <a:ext uri="{FF2B5EF4-FFF2-40B4-BE49-F238E27FC236}">
                <a16:creationId xmlns:a16="http://schemas.microsoft.com/office/drawing/2014/main" id="{8E459E70-A653-8309-2EDC-8174AD398504}"/>
              </a:ext>
            </a:extLst>
          </p:cNvPr>
          <p:cNvSpPr txBox="1">
            <a:spLocks noGrp="1"/>
          </p:cNvSpPr>
          <p:nvPr>
            <p:ph type="dt" sz="half" idx="7"/>
          </p:nvPr>
        </p:nvSpPr>
        <p:spPr/>
        <p:txBody>
          <a:bodyPr/>
          <a:lstStyle>
            <a:lvl1pPr>
              <a:defRPr/>
            </a:lvl1pPr>
          </a:lstStyle>
          <a:p>
            <a:pPr lvl="0"/>
            <a:fld id="{5E3E9393-31B8-4FE9-AC5E-28F01C871F8F}" type="datetime1">
              <a:rPr lang="en-US"/>
              <a:pPr lvl="0"/>
              <a:t>6/1/2022</a:t>
            </a:fld>
            <a:endParaRPr lang="en-US"/>
          </a:p>
        </p:txBody>
      </p:sp>
      <p:sp>
        <p:nvSpPr>
          <p:cNvPr id="4" name="Footer Placeholder 2">
            <a:extLst>
              <a:ext uri="{FF2B5EF4-FFF2-40B4-BE49-F238E27FC236}">
                <a16:creationId xmlns:a16="http://schemas.microsoft.com/office/drawing/2014/main" id="{89C155B7-28A7-A5D0-D1C9-0ABBBAD543A2}"/>
              </a:ext>
            </a:extLst>
          </p:cNvPr>
          <p:cNvSpPr txBox="1">
            <a:spLocks noGrp="1"/>
          </p:cNvSpPr>
          <p:nvPr>
            <p:ph type="ftr" sz="quarter" idx="9"/>
          </p:nvPr>
        </p:nvSpPr>
        <p:spPr/>
        <p:txBody>
          <a:bodyPr/>
          <a:lstStyle>
            <a:lvl1pPr>
              <a:defRPr/>
            </a:lvl1pPr>
          </a:lstStyle>
          <a:p>
            <a:pPr lvl="0"/>
            <a:endParaRPr lang="en-US"/>
          </a:p>
        </p:txBody>
      </p:sp>
      <p:sp>
        <p:nvSpPr>
          <p:cNvPr id="5" name="Slide Number Placeholder 3">
            <a:extLst>
              <a:ext uri="{FF2B5EF4-FFF2-40B4-BE49-F238E27FC236}">
                <a16:creationId xmlns:a16="http://schemas.microsoft.com/office/drawing/2014/main" id="{5BF84FE4-9B99-CAA6-5624-B5E57B8D4A96}"/>
              </a:ext>
            </a:extLst>
          </p:cNvPr>
          <p:cNvSpPr txBox="1">
            <a:spLocks noGrp="1"/>
          </p:cNvSpPr>
          <p:nvPr>
            <p:ph type="sldNum" sz="quarter" idx="8"/>
          </p:nvPr>
        </p:nvSpPr>
        <p:spPr/>
        <p:txBody>
          <a:bodyPr/>
          <a:lstStyle>
            <a:lvl1pPr>
              <a:defRPr/>
            </a:lvl1pPr>
          </a:lstStyle>
          <a:p>
            <a:pPr lvl="0"/>
            <a:fld id="{9C0CC11C-D47B-42A6-90B6-59E1F1987067}" type="slidenum">
              <a:t>‹#›</a:t>
            </a:fld>
            <a:endParaRPr lang="en-US"/>
          </a:p>
        </p:txBody>
      </p:sp>
      <p:sp>
        <p:nvSpPr>
          <p:cNvPr id="6" name="Freeform: Shape 7">
            <a:extLst>
              <a:ext uri="{FF2B5EF4-FFF2-40B4-BE49-F238E27FC236}">
                <a16:creationId xmlns:a16="http://schemas.microsoft.com/office/drawing/2014/main" id="{FD0AE76E-30D4-0F2B-534A-8519B597D371}"/>
              </a:ext>
            </a:extLst>
          </p:cNvPr>
          <p:cNvSpPr txBox="1">
            <a:spLocks noGrp="1"/>
          </p:cNvSpPr>
          <p:nvPr>
            <p:ph type="pic" idx="4294967295"/>
          </p:nvPr>
        </p:nvSpPr>
        <p:spPr>
          <a:xfrm>
            <a:off x="1125882" y="2491273"/>
            <a:ext cx="2807034" cy="2804629"/>
          </a:xfrm>
        </p:spPr>
        <p:txBody>
          <a:bodyPr>
            <a:noAutofit/>
          </a:bodyPr>
          <a:lstStyle>
            <a:lvl1pPr>
              <a:defRPr/>
            </a:lvl1pPr>
          </a:lstStyle>
          <a:p>
            <a:pPr lvl="0"/>
            <a:r>
              <a:rPr lang="en-US"/>
              <a:t>Click icon to add picture</a:t>
            </a:r>
          </a:p>
        </p:txBody>
      </p:sp>
      <p:sp>
        <p:nvSpPr>
          <p:cNvPr id="7" name="Freeform: Shape 7">
            <a:extLst>
              <a:ext uri="{FF2B5EF4-FFF2-40B4-BE49-F238E27FC236}">
                <a16:creationId xmlns:a16="http://schemas.microsoft.com/office/drawing/2014/main" id="{34CD3C42-D997-0A8E-072B-3DF46744F195}"/>
              </a:ext>
            </a:extLst>
          </p:cNvPr>
          <p:cNvSpPr txBox="1">
            <a:spLocks noGrp="1"/>
          </p:cNvSpPr>
          <p:nvPr>
            <p:ph type="pic" idx="4294967295"/>
          </p:nvPr>
        </p:nvSpPr>
        <p:spPr>
          <a:xfrm>
            <a:off x="8252395" y="2491273"/>
            <a:ext cx="2807034" cy="2804629"/>
          </a:xfrm>
        </p:spPr>
        <p:txBody>
          <a:bodyPr>
            <a:noAutofit/>
          </a:bodyPr>
          <a:lstStyle>
            <a:lvl1pPr>
              <a:defRPr/>
            </a:lvl1pPr>
          </a:lstStyle>
          <a:p>
            <a:pPr lvl="0"/>
            <a:r>
              <a:rPr lang="en-US"/>
              <a:t>Click icon to add picture</a:t>
            </a:r>
          </a:p>
        </p:txBody>
      </p:sp>
    </p:spTree>
    <p:extLst>
      <p:ext uri="{BB962C8B-B14F-4D97-AF65-F5344CB8AC3E}">
        <p14:creationId xmlns:p14="http://schemas.microsoft.com/office/powerpoint/2010/main" val="3223890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07997-63C2-4AD9-4B59-8EA34146FEE4}"/>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EA9E6AD9-89DE-ABC2-66DA-1A14F62760E9}"/>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7A7778-C3C1-4450-85BC-91052C3E1D2A}"/>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F0464973-69C4-9930-3E4A-70BC9C72FA32}"/>
              </a:ext>
            </a:extLst>
          </p:cNvPr>
          <p:cNvSpPr txBox="1">
            <a:spLocks noGrp="1"/>
          </p:cNvSpPr>
          <p:nvPr>
            <p:ph type="dt" sz="half" idx="7"/>
          </p:nvPr>
        </p:nvSpPr>
        <p:spPr/>
        <p:txBody>
          <a:bodyPr/>
          <a:lstStyle>
            <a:lvl1pPr>
              <a:defRPr/>
            </a:lvl1pPr>
          </a:lstStyle>
          <a:p>
            <a:pPr lvl="0"/>
            <a:fld id="{6012D11B-1C62-4C5D-B7A2-7FEE6F55C020}" type="datetime1">
              <a:rPr lang="en-US"/>
              <a:pPr lvl="0"/>
              <a:t>6/1/2022</a:t>
            </a:fld>
            <a:endParaRPr lang="en-US"/>
          </a:p>
        </p:txBody>
      </p:sp>
      <p:sp>
        <p:nvSpPr>
          <p:cNvPr id="6" name="Footer Placeholder 5">
            <a:extLst>
              <a:ext uri="{FF2B5EF4-FFF2-40B4-BE49-F238E27FC236}">
                <a16:creationId xmlns:a16="http://schemas.microsoft.com/office/drawing/2014/main" id="{42CBE702-F7FE-E25B-9D9B-9EAF0210AB62}"/>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946EBED2-3080-9037-154F-7D8742C6C30E}"/>
              </a:ext>
            </a:extLst>
          </p:cNvPr>
          <p:cNvSpPr txBox="1">
            <a:spLocks noGrp="1"/>
          </p:cNvSpPr>
          <p:nvPr>
            <p:ph type="sldNum" sz="quarter" idx="8"/>
          </p:nvPr>
        </p:nvSpPr>
        <p:spPr/>
        <p:txBody>
          <a:bodyPr/>
          <a:lstStyle>
            <a:lvl1pPr>
              <a:defRPr/>
            </a:lvl1pPr>
          </a:lstStyle>
          <a:p>
            <a:pPr lvl="0"/>
            <a:fld id="{5ED91CBB-11AD-4F4D-BEFD-6B4D9B0AF5E7}" type="slidenum">
              <a:t>‹#›</a:t>
            </a:fld>
            <a:endParaRPr lang="en-US"/>
          </a:p>
        </p:txBody>
      </p:sp>
    </p:spTree>
    <p:extLst>
      <p:ext uri="{BB962C8B-B14F-4D97-AF65-F5344CB8AC3E}">
        <p14:creationId xmlns:p14="http://schemas.microsoft.com/office/powerpoint/2010/main" val="306842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30D9A8-2713-EC61-20CC-BDAEBDFB58A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9B865AB6-5661-C469-DB22-5EC6D956F80E}"/>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D07C7-D033-AF6F-5F13-F60B94A8F0E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Segoe UI Light"/>
              </a:defRPr>
            </a:lvl1pPr>
          </a:lstStyle>
          <a:p>
            <a:pPr lvl="0"/>
            <a:fld id="{2F7AFE24-B7BD-4258-9DC7-564A2B793E58}" type="datetime1">
              <a:rPr lang="en-US"/>
              <a:pPr lvl="0"/>
              <a:t>6/1/2022</a:t>
            </a:fld>
            <a:endParaRPr lang="en-US"/>
          </a:p>
        </p:txBody>
      </p:sp>
      <p:sp>
        <p:nvSpPr>
          <p:cNvPr id="5" name="Footer Placeholder 4">
            <a:extLst>
              <a:ext uri="{FF2B5EF4-FFF2-40B4-BE49-F238E27FC236}">
                <a16:creationId xmlns:a16="http://schemas.microsoft.com/office/drawing/2014/main" id="{D0AE55FE-6CA2-7CB8-258B-BDF46C48E816}"/>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Segoe UI Light"/>
              </a:defRPr>
            </a:lvl1pPr>
          </a:lstStyle>
          <a:p>
            <a:pPr lvl="0"/>
            <a:endParaRPr lang="en-US"/>
          </a:p>
        </p:txBody>
      </p:sp>
      <p:sp>
        <p:nvSpPr>
          <p:cNvPr id="6" name="Slide Number Placeholder 5">
            <a:extLst>
              <a:ext uri="{FF2B5EF4-FFF2-40B4-BE49-F238E27FC236}">
                <a16:creationId xmlns:a16="http://schemas.microsoft.com/office/drawing/2014/main" id="{7BBE5381-0683-6151-8800-D4F7F4C566FC}"/>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Segoe UI Light"/>
              </a:defRPr>
            </a:lvl1pPr>
          </a:lstStyle>
          <a:p>
            <a:pPr lvl="0"/>
            <a:fld id="{369119EF-F9CE-4145-8A7B-21358E822D93}"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entury Gothic"/>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Segoe UI Light"/>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Segoe UI Light"/>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Segoe UI Light"/>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Segoe UI Light"/>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Segoe UI Ligh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image" Target="../media/image20.jpeg"/><Relationship Id="rId1" Type="http://schemas.openxmlformats.org/officeDocument/2006/relationships/slideLayout" Target="../slideLayouts/slideLayout6.xml"/><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finance.yahoo.com/quote/BTC-USD/history?p=BTC-USD" TargetMode="External"/><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pic>
        <p:nvPicPr>
          <p:cNvPr id="2" name="Picture 19" descr="A black and white photo of a city&#10;&#10;Description automatically generated">
            <a:extLst>
              <a:ext uri="{FF2B5EF4-FFF2-40B4-BE49-F238E27FC236}">
                <a16:creationId xmlns:a16="http://schemas.microsoft.com/office/drawing/2014/main" id="{C5C9C93E-275C-00C1-0E0D-00CD440FA9E9}"/>
              </a:ext>
            </a:extLst>
          </p:cNvPr>
          <p:cNvPicPr>
            <a:picLocks noChangeAspect="1"/>
          </p:cNvPicPr>
          <p:nvPr/>
        </p:nvPicPr>
        <p:blipFill>
          <a:blip r:embed="rId2"/>
          <a:srcRect/>
          <a:stretch>
            <a:fillRect/>
          </a:stretch>
        </p:blipFill>
        <p:spPr>
          <a:xfrm>
            <a:off x="0" y="0"/>
            <a:ext cx="12191996" cy="6858000"/>
          </a:xfrm>
          <a:prstGeom prst="rect">
            <a:avLst/>
          </a:prstGeom>
          <a:noFill/>
          <a:ln cap="flat">
            <a:noFill/>
          </a:ln>
        </p:spPr>
      </p:pic>
      <p:sp>
        <p:nvSpPr>
          <p:cNvPr id="3" name="Rectangle 18">
            <a:extLst>
              <a:ext uri="{FF2B5EF4-FFF2-40B4-BE49-F238E27FC236}">
                <a16:creationId xmlns:a16="http://schemas.microsoft.com/office/drawing/2014/main" id="{786C92D3-974E-FADF-69C4-A3F6BA5D7E9E}"/>
              </a:ext>
            </a:extLst>
          </p:cNvPr>
          <p:cNvSpPr/>
          <p:nvPr/>
        </p:nvSpPr>
        <p:spPr>
          <a:xfrm>
            <a:off x="0" y="0"/>
            <a:ext cx="12191996" cy="6858000"/>
          </a:xfrm>
          <a:prstGeom prst="rect">
            <a:avLst/>
          </a:prstGeom>
          <a:gradFill>
            <a:gsLst>
              <a:gs pos="0">
                <a:srgbClr val="1F2229">
                  <a:alpha val="91765"/>
                </a:srgbClr>
              </a:gs>
              <a:gs pos="100000">
                <a:srgbClr val="1F2229">
                  <a:alpha val="60000"/>
                </a:srgbClr>
              </a:gs>
            </a:gsLst>
            <a:lin ang="162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tab pos="347664" algn="l"/>
              </a:tabLst>
              <a:defRPr sz="1800" b="0" i="0" u="none" strike="noStrike" kern="0" cap="none" spc="0" baseline="0">
                <a:solidFill>
                  <a:srgbClr val="000000"/>
                </a:solidFill>
                <a:uFillTx/>
              </a:defRPr>
            </a:pPr>
            <a:endParaRPr lang="en-US" sz="2400" b="1" i="0" u="none" strike="noStrike" kern="1200" cap="none" spc="0" baseline="0">
              <a:solidFill>
                <a:srgbClr val="FFFFFF"/>
              </a:solidFill>
              <a:uFillTx/>
              <a:latin typeface="Times New Roman" pitchFamily="18"/>
              <a:cs typeface="Times New Roman" pitchFamily="18"/>
            </a:endParaRPr>
          </a:p>
        </p:txBody>
      </p:sp>
      <p:sp>
        <p:nvSpPr>
          <p:cNvPr id="4" name="TextBox 20">
            <a:extLst>
              <a:ext uri="{FF2B5EF4-FFF2-40B4-BE49-F238E27FC236}">
                <a16:creationId xmlns:a16="http://schemas.microsoft.com/office/drawing/2014/main" id="{6FBE00E5-84DB-3F89-CDBB-65FE719FA658}"/>
              </a:ext>
            </a:extLst>
          </p:cNvPr>
          <p:cNvSpPr txBox="1"/>
          <p:nvPr/>
        </p:nvSpPr>
        <p:spPr>
          <a:xfrm>
            <a:off x="0" y="3948370"/>
            <a:ext cx="2139686" cy="646334"/>
          </a:xfrm>
          <a:prstGeom prst="rect">
            <a:avLst/>
          </a:prstGeom>
          <a:noFill/>
          <a:ln cap="flat">
            <a:noFill/>
          </a:ln>
        </p:spPr>
        <p:txBody>
          <a:bodyPr vert="horz" wrap="square" lIns="0" tIns="0" rIns="0" bIns="0" anchor="t" anchorCtr="1" compatLnSpc="1">
            <a:spAutoFit/>
          </a:bodyPr>
          <a:lstStyle/>
          <a:p>
            <a:pPr marL="0" marR="0" lvl="0" indent="0" algn="l" defTabSz="914400" rtl="0" fontAlgn="auto" hangingPunct="1">
              <a:lnSpc>
                <a:spcPct val="100000"/>
              </a:lnSpc>
              <a:spcBef>
                <a:spcPts val="0"/>
              </a:spcBef>
              <a:spcAft>
                <a:spcPts val="0"/>
              </a:spcAft>
              <a:buNone/>
              <a:tabLst>
                <a:tab pos="347664" algn="l"/>
              </a:tabLst>
              <a:defRPr sz="1800" b="0" i="0" u="none" strike="noStrike" kern="0" cap="none" spc="0" baseline="0">
                <a:solidFill>
                  <a:srgbClr val="000000"/>
                </a:solidFill>
                <a:uFillTx/>
              </a:defRPr>
            </a:pPr>
            <a:r>
              <a:rPr lang="en-US" sz="2400" b="1" i="0" u="none" strike="noStrike" kern="1200" cap="none" spc="0" baseline="0">
                <a:solidFill>
                  <a:srgbClr val="FFFFFF"/>
                </a:solidFill>
                <a:uFillTx/>
                <a:latin typeface="Times New Roman" pitchFamily="18"/>
                <a:cs typeface="Times New Roman" pitchFamily="18"/>
              </a:rPr>
              <a:t>Professor:</a:t>
            </a:r>
          </a:p>
          <a:p>
            <a:pPr marL="0" marR="0" lvl="0" indent="0" algn="l" defTabSz="914400" rtl="0" fontAlgn="auto" hangingPunct="1">
              <a:lnSpc>
                <a:spcPct val="100000"/>
              </a:lnSpc>
              <a:spcBef>
                <a:spcPts val="0"/>
              </a:spcBef>
              <a:spcAft>
                <a:spcPts val="0"/>
              </a:spcAft>
              <a:buNone/>
              <a:tabLst>
                <a:tab pos="347664" algn="l"/>
              </a:tabLst>
              <a:defRPr sz="1800" b="0" i="0" u="none" strike="noStrike" kern="0" cap="none" spc="0" baseline="0">
                <a:solidFill>
                  <a:srgbClr val="000000"/>
                </a:solidFill>
                <a:uFillTx/>
              </a:defRPr>
            </a:pPr>
            <a:r>
              <a:rPr lang="en-IN" sz="1800" b="1" i="0" u="none" strike="noStrike" kern="1200" cap="none" spc="0" baseline="0">
                <a:solidFill>
                  <a:srgbClr val="FFFFFF"/>
                </a:solidFill>
                <a:uFillTx/>
                <a:latin typeface="Times New Roman" pitchFamily="18"/>
                <a:ea typeface="Calibri" pitchFamily="34"/>
                <a:cs typeface="Times New Roman" pitchFamily="18"/>
              </a:rPr>
              <a:t>Stefano Ferretti</a:t>
            </a:r>
            <a:endParaRPr lang="en-US" sz="2400" b="1" i="0" u="none" strike="noStrike" kern="1200" cap="none" spc="0" baseline="0">
              <a:solidFill>
                <a:srgbClr val="FFFFFF"/>
              </a:solidFill>
              <a:uFillTx/>
              <a:latin typeface="Times New Roman" pitchFamily="18"/>
              <a:cs typeface="Times New Roman" pitchFamily="18"/>
            </a:endParaRPr>
          </a:p>
        </p:txBody>
      </p:sp>
      <p:sp>
        <p:nvSpPr>
          <p:cNvPr id="5" name="Oval 1">
            <a:extLst>
              <a:ext uri="{FF2B5EF4-FFF2-40B4-BE49-F238E27FC236}">
                <a16:creationId xmlns:a16="http://schemas.microsoft.com/office/drawing/2014/main" id="{649D77D0-CE96-FCDB-D58E-A6588C9896A8}"/>
              </a:ext>
            </a:extLst>
          </p:cNvPr>
          <p:cNvSpPr/>
          <p:nvPr/>
        </p:nvSpPr>
        <p:spPr>
          <a:xfrm>
            <a:off x="5657639" y="2479679"/>
            <a:ext cx="876717" cy="87671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FFFF">
              <a:alpha val="4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Light"/>
            </a:endParaRPr>
          </a:p>
        </p:txBody>
      </p:sp>
      <p:sp>
        <p:nvSpPr>
          <p:cNvPr id="6" name="Oval 9">
            <a:extLst>
              <a:ext uri="{FF2B5EF4-FFF2-40B4-BE49-F238E27FC236}">
                <a16:creationId xmlns:a16="http://schemas.microsoft.com/office/drawing/2014/main" id="{1958D017-AEDE-2A62-1C08-B3228A935FE6}"/>
              </a:ext>
            </a:extLst>
          </p:cNvPr>
          <p:cNvSpPr/>
          <p:nvPr/>
        </p:nvSpPr>
        <p:spPr>
          <a:xfrm>
            <a:off x="6043973" y="2565404"/>
            <a:ext cx="705276" cy="70526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3CDD9">
              <a:alpha val="3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Light"/>
            </a:endParaRPr>
          </a:p>
        </p:txBody>
      </p:sp>
      <p:sp>
        <p:nvSpPr>
          <p:cNvPr id="7" name="Oval 10">
            <a:extLst>
              <a:ext uri="{FF2B5EF4-FFF2-40B4-BE49-F238E27FC236}">
                <a16:creationId xmlns:a16="http://schemas.microsoft.com/office/drawing/2014/main" id="{0AB3C46C-3E56-8651-D43C-5F5D77C786CF}"/>
              </a:ext>
            </a:extLst>
          </p:cNvPr>
          <p:cNvSpPr/>
          <p:nvPr/>
        </p:nvSpPr>
        <p:spPr>
          <a:xfrm>
            <a:off x="5442755" y="2565404"/>
            <a:ext cx="705276" cy="70526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3CDD9">
              <a:alpha val="3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Light"/>
            </a:endParaRPr>
          </a:p>
        </p:txBody>
      </p:sp>
      <p:sp>
        <p:nvSpPr>
          <p:cNvPr id="8" name="Title 2" hidden="1">
            <a:extLst>
              <a:ext uri="{FF2B5EF4-FFF2-40B4-BE49-F238E27FC236}">
                <a16:creationId xmlns:a16="http://schemas.microsoft.com/office/drawing/2014/main" id="{80BB4257-F184-81D4-3FCD-4F796C49E816}"/>
              </a:ext>
            </a:extLst>
          </p:cNvPr>
          <p:cNvSpPr txBox="1">
            <a:spLocks noGrp="1"/>
          </p:cNvSpPr>
          <p:nvPr>
            <p:ph type="title"/>
          </p:nvPr>
        </p:nvSpPr>
        <p:spPr/>
        <p:txBody>
          <a:bodyPr/>
          <a:lstStyle/>
          <a:p>
            <a:pPr lvl="0"/>
            <a:r>
              <a:rPr lang="en-US"/>
              <a:t>Slide 1</a:t>
            </a:r>
          </a:p>
        </p:txBody>
      </p:sp>
      <p:sp>
        <p:nvSpPr>
          <p:cNvPr id="9" name="Rectangle 3">
            <a:extLst>
              <a:ext uri="{FF2B5EF4-FFF2-40B4-BE49-F238E27FC236}">
                <a16:creationId xmlns:a16="http://schemas.microsoft.com/office/drawing/2014/main" id="{0714EC79-E282-E42E-98DD-FB164116380F}"/>
              </a:ext>
            </a:extLst>
          </p:cNvPr>
          <p:cNvSpPr/>
          <p:nvPr/>
        </p:nvSpPr>
        <p:spPr>
          <a:xfrm>
            <a:off x="693791" y="1512518"/>
            <a:ext cx="11265581" cy="923333"/>
          </a:xfrm>
          <a:prstGeom prst="rect">
            <a:avLst/>
          </a:prstGeom>
          <a:noFill/>
          <a:ln cap="flat">
            <a:noFill/>
            <a:prstDash val="solid"/>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5400" b="1" i="0" u="none" strike="noStrike" kern="1200" cap="none" spc="0" baseline="0">
                <a:solidFill>
                  <a:srgbClr val="FFFFFF"/>
                </a:solidFill>
                <a:effectLst>
                  <a:outerShdw dist="22860" dir="5400000">
                    <a:srgbClr val="000000"/>
                  </a:outerShdw>
                </a:effectLst>
                <a:uFillTx/>
                <a:latin typeface="Times New Roman" pitchFamily="18"/>
                <a:ea typeface="Times New Roman" pitchFamily="18"/>
              </a:rPr>
              <a:t>Bitcoin Time Series Price Forecasting</a:t>
            </a:r>
            <a:endParaRPr lang="en-US" sz="5400" b="1" i="0" u="none" strike="noStrike" kern="1200" cap="none" spc="0" baseline="0">
              <a:solidFill>
                <a:srgbClr val="FFFFFF"/>
              </a:solidFill>
              <a:effectLst>
                <a:outerShdw dist="22860" dir="5400000">
                  <a:srgbClr val="000000"/>
                </a:outerShdw>
              </a:effectLst>
              <a:uFillTx/>
              <a:latin typeface="Segoe UI Light"/>
            </a:endParaRPr>
          </a:p>
        </p:txBody>
      </p:sp>
      <p:sp>
        <p:nvSpPr>
          <p:cNvPr id="10" name="TextBox 13">
            <a:extLst>
              <a:ext uri="{FF2B5EF4-FFF2-40B4-BE49-F238E27FC236}">
                <a16:creationId xmlns:a16="http://schemas.microsoft.com/office/drawing/2014/main" id="{F38CDE8A-3DD0-C972-2343-9CD54AE7BC7E}"/>
              </a:ext>
            </a:extLst>
          </p:cNvPr>
          <p:cNvSpPr txBox="1"/>
          <p:nvPr/>
        </p:nvSpPr>
        <p:spPr>
          <a:xfrm>
            <a:off x="74139" y="5403436"/>
            <a:ext cx="2978868" cy="923333"/>
          </a:xfrm>
          <a:prstGeom prst="rect">
            <a:avLst/>
          </a:prstGeom>
          <a:noFill/>
          <a:ln cap="flat">
            <a:noFill/>
          </a:ln>
        </p:spPr>
        <p:txBody>
          <a:bodyPr vert="horz" wrap="square" lIns="91440" tIns="45720" rIns="91440" bIns="45720" anchor="t" anchorCtr="1" compatLnSpc="1">
            <a:spAutoFit/>
          </a:bodyPr>
          <a:lstStyle/>
          <a:p>
            <a:pPr marL="0" marR="0" lvl="0" indent="0" algn="l" defTabSz="914400" rtl="0" fontAlgn="auto" hangingPunct="1">
              <a:lnSpc>
                <a:spcPct val="100000"/>
              </a:lnSpc>
              <a:spcBef>
                <a:spcPts val="0"/>
              </a:spcBef>
              <a:spcAft>
                <a:spcPts val="0"/>
              </a:spcAft>
              <a:buNone/>
              <a:tabLst>
                <a:tab pos="347664" algn="l"/>
              </a:tabLst>
              <a:defRPr sz="1800" b="0" i="0" u="none" strike="noStrike" kern="0" cap="none" spc="0" baseline="0">
                <a:solidFill>
                  <a:srgbClr val="000000"/>
                </a:solidFill>
                <a:uFillTx/>
              </a:defRPr>
            </a:pPr>
            <a:r>
              <a:rPr lang="en-US" sz="1800" b="1" i="0" u="none" strike="noStrike" kern="1200" cap="none" spc="0" baseline="0">
                <a:solidFill>
                  <a:srgbClr val="FFFFFF"/>
                </a:solidFill>
                <a:uFillTx/>
                <a:latin typeface="Times New Roman" pitchFamily="18"/>
                <a:cs typeface="Times New Roman" pitchFamily="18"/>
              </a:rPr>
              <a:t>Presented By:</a:t>
            </a:r>
          </a:p>
          <a:p>
            <a:pPr marL="0" marR="0" lvl="0" indent="0" algn="l" defTabSz="914400" rtl="0" fontAlgn="auto" hangingPunct="1">
              <a:lnSpc>
                <a:spcPct val="100000"/>
              </a:lnSpc>
              <a:spcBef>
                <a:spcPts val="0"/>
              </a:spcBef>
              <a:spcAft>
                <a:spcPts val="0"/>
              </a:spcAft>
              <a:buNone/>
              <a:tabLst>
                <a:tab pos="347664" algn="l"/>
              </a:tabLst>
              <a:defRPr sz="1800" b="0" i="0" u="none" strike="noStrike" kern="0" cap="none" spc="0" baseline="0">
                <a:solidFill>
                  <a:srgbClr val="000000"/>
                </a:solidFill>
                <a:uFillTx/>
              </a:defRPr>
            </a:pPr>
            <a:r>
              <a:rPr lang="en-IN" sz="1800" b="1" i="0" u="none" strike="noStrike" kern="1200" cap="none" spc="0" baseline="0">
                <a:solidFill>
                  <a:srgbClr val="FFFFFF"/>
                </a:solidFill>
                <a:uFillTx/>
                <a:latin typeface="Times New Roman" pitchFamily="18"/>
                <a:cs typeface="Times New Roman" pitchFamily="18"/>
              </a:rPr>
              <a:t>Yellam Naidu Kottavalasa</a:t>
            </a:r>
          </a:p>
          <a:p>
            <a:pPr marL="0" marR="0" lvl="0" indent="0" algn="l" defTabSz="914400" rtl="0" fontAlgn="auto" hangingPunct="1">
              <a:lnSpc>
                <a:spcPct val="100000"/>
              </a:lnSpc>
              <a:spcBef>
                <a:spcPts val="0"/>
              </a:spcBef>
              <a:spcAft>
                <a:spcPts val="0"/>
              </a:spcAft>
              <a:buNone/>
              <a:tabLst>
                <a:tab pos="347664" algn="l"/>
              </a:tabLst>
              <a:defRPr sz="1800" b="0" i="0" u="none" strike="noStrike" kern="0" cap="none" spc="0" baseline="0">
                <a:solidFill>
                  <a:srgbClr val="000000"/>
                </a:solidFill>
                <a:uFillTx/>
              </a:defRPr>
            </a:pPr>
            <a:r>
              <a:rPr lang="en-IN" sz="1800" b="1" i="0" u="none" strike="noStrike" kern="1200" cap="none" spc="0" baseline="0">
                <a:solidFill>
                  <a:srgbClr val="FFFFFF"/>
                </a:solidFill>
                <a:uFillTx/>
                <a:latin typeface="Times New Roman" pitchFamily="18"/>
                <a:cs typeface="Times New Roman" pitchFamily="18"/>
              </a:rPr>
              <a:t>Usha Padma Rachakonda</a:t>
            </a:r>
            <a:endParaRPr lang="en-US" sz="1800" b="1" i="0" u="none" strike="noStrike" kern="1200" cap="none" spc="0" baseline="0">
              <a:solidFill>
                <a:srgbClr val="FFFFFF"/>
              </a:solidFill>
              <a:uFillTx/>
              <a:latin typeface="Times New Roman" pitchFamily="18"/>
              <a:cs typeface="Times New Roman" pitchFamily="1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5B450607-3B05-F02A-E7F6-004A3FFBA81C}"/>
              </a:ext>
            </a:extLst>
          </p:cNvPr>
          <p:cNvSpPr txBox="1"/>
          <p:nvPr/>
        </p:nvSpPr>
        <p:spPr>
          <a:xfrm>
            <a:off x="2659376" y="417313"/>
            <a:ext cx="6911336" cy="523219"/>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1" i="0" u="none" strike="noStrike" kern="1200" cap="none" spc="0" baseline="0">
                <a:solidFill>
                  <a:srgbClr val="000000"/>
                </a:solidFill>
                <a:uFillTx/>
                <a:latin typeface="Times New Roman" pitchFamily="18"/>
                <a:cs typeface="Times New Roman" pitchFamily="18"/>
              </a:rPr>
              <a:t>Convolutional Neural Networks (CNN)</a:t>
            </a:r>
            <a:endParaRPr lang="en-US" sz="2800" b="0" i="0" u="none" strike="noStrike" kern="1200" cap="none" spc="0" baseline="0">
              <a:solidFill>
                <a:srgbClr val="000000"/>
              </a:solidFill>
              <a:uFillTx/>
              <a:latin typeface="Times New Roman" pitchFamily="18"/>
              <a:cs typeface="Times New Roman" pitchFamily="18"/>
            </a:endParaRPr>
          </a:p>
        </p:txBody>
      </p:sp>
      <p:sp>
        <p:nvSpPr>
          <p:cNvPr id="3" name="TextBox 5">
            <a:extLst>
              <a:ext uri="{FF2B5EF4-FFF2-40B4-BE49-F238E27FC236}">
                <a16:creationId xmlns:a16="http://schemas.microsoft.com/office/drawing/2014/main" id="{FD456F0E-2DC0-214A-09B3-FED42B3C3463}"/>
              </a:ext>
            </a:extLst>
          </p:cNvPr>
          <p:cNvSpPr txBox="1"/>
          <p:nvPr/>
        </p:nvSpPr>
        <p:spPr>
          <a:xfrm>
            <a:off x="563883" y="1754413"/>
            <a:ext cx="4914900" cy="3008769"/>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1600" b="0" i="0" u="none" strike="noStrike" kern="1200" cap="none" spc="-5" baseline="0">
                <a:solidFill>
                  <a:srgbClr val="292929"/>
                </a:solidFill>
                <a:uFillTx/>
                <a:latin typeface="Calibri" pitchFamily="34"/>
                <a:ea typeface="Calibri" pitchFamily="34"/>
                <a:cs typeface="Calibri" pitchFamily="34"/>
              </a:rPr>
              <a:t>A CNN typically has three layers a convolutional layer, a pooling layer, and a fully connected layer.</a:t>
            </a:r>
            <a:endParaRPr lang="en-US" sz="1600" b="0" i="0" u="none" strike="noStrike" kern="1200" cap="none" spc="0" baseline="0">
              <a:solidFill>
                <a:srgbClr val="000000"/>
              </a:solidFill>
              <a:uFillTx/>
              <a:latin typeface="Calibri" pitchFamily="34"/>
              <a:ea typeface="Calibri" pitchFamily="34"/>
              <a:cs typeface="Times New Roman" pitchFamily="18"/>
            </a:endParaRPr>
          </a:p>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IN" sz="1600" b="0" i="0" u="none" strike="noStrike" kern="1200" cap="none" spc="-5" baseline="0">
              <a:solidFill>
                <a:srgbClr val="292929"/>
              </a:solidFill>
              <a:uFillTx/>
              <a:latin typeface="Calibri" pitchFamily="34"/>
              <a:ea typeface="Calibri" pitchFamily="34"/>
            </a:endParaRPr>
          </a:p>
          <a:p>
            <a:pPr marL="285750" marR="0" lvl="0" indent="-285750" algn="l" defTabSz="914400"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1600" b="0" i="0" u="none" strike="noStrike" kern="1200" cap="none" spc="-5" baseline="0">
                <a:solidFill>
                  <a:srgbClr val="292929"/>
                </a:solidFill>
                <a:uFillTx/>
                <a:latin typeface="Calibri" pitchFamily="34"/>
                <a:ea typeface="Calibri" pitchFamily="34"/>
              </a:rPr>
              <a:t>The convolution layer is the core building block of the CNN. It carries the main portion of the network’s computational load. The pooling layer replaces the output of the network at certain locations by deriving a summary statistic of the nearby outputs.</a:t>
            </a:r>
            <a:endParaRPr lang="en-US" sz="1600" b="0" i="0" u="none" strike="noStrike" kern="1200" cap="none" spc="0" baseline="0">
              <a:solidFill>
                <a:srgbClr val="000000"/>
              </a:solidFill>
              <a:uFillTx/>
              <a:latin typeface="Calibri"/>
            </a:endParaRPr>
          </a:p>
        </p:txBody>
      </p:sp>
      <p:pic>
        <p:nvPicPr>
          <p:cNvPr id="4" name="Picture 6" descr="Chart&#10;&#10;Description automatically generated">
            <a:extLst>
              <a:ext uri="{FF2B5EF4-FFF2-40B4-BE49-F238E27FC236}">
                <a16:creationId xmlns:a16="http://schemas.microsoft.com/office/drawing/2014/main" id="{BB29861E-D536-4797-5305-9D6919E8D00A}"/>
              </a:ext>
            </a:extLst>
          </p:cNvPr>
          <p:cNvPicPr>
            <a:picLocks noChangeAspect="1"/>
          </p:cNvPicPr>
          <p:nvPr/>
        </p:nvPicPr>
        <p:blipFill>
          <a:blip r:embed="rId2"/>
          <a:stretch>
            <a:fillRect/>
          </a:stretch>
        </p:blipFill>
        <p:spPr>
          <a:xfrm>
            <a:off x="5634679" y="1392192"/>
            <a:ext cx="5791196" cy="4637900"/>
          </a:xfrm>
          <a:prstGeom prst="rect">
            <a:avLst/>
          </a:prstGeom>
          <a:noFill/>
          <a:ln w="38103" cap="sq">
            <a:solidFill>
              <a:srgbClr val="000000"/>
            </a:solidFill>
            <a:prstDash val="solid"/>
            <a:miter/>
          </a:ln>
          <a:effectLst>
            <a:outerShdw dist="38096" dir="2700000" algn="tl">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BA2ADE7A-FEB1-E61F-FC66-9CB0F13198ED}"/>
              </a:ext>
            </a:extLst>
          </p:cNvPr>
          <p:cNvSpPr txBox="1"/>
          <p:nvPr/>
        </p:nvSpPr>
        <p:spPr>
          <a:xfrm>
            <a:off x="2598423" y="463033"/>
            <a:ext cx="6096003" cy="523219"/>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1" i="0" u="none" strike="noStrike" kern="1200" cap="none" spc="0" baseline="0">
                <a:solidFill>
                  <a:srgbClr val="000000"/>
                </a:solidFill>
                <a:uFillTx/>
                <a:latin typeface="Times New Roman" pitchFamily="18"/>
                <a:cs typeface="Times New Roman" pitchFamily="18"/>
              </a:rPr>
              <a:t>Long Short-Term Memory (LSTM)</a:t>
            </a:r>
            <a:endParaRPr lang="en-US" sz="2800" b="0" i="0" u="none" strike="noStrike" kern="1200" cap="none" spc="0" baseline="0">
              <a:solidFill>
                <a:srgbClr val="000000"/>
              </a:solidFill>
              <a:uFillTx/>
              <a:latin typeface="Times New Roman" pitchFamily="18"/>
              <a:cs typeface="Times New Roman" pitchFamily="18"/>
            </a:endParaRPr>
          </a:p>
        </p:txBody>
      </p:sp>
      <p:sp>
        <p:nvSpPr>
          <p:cNvPr id="3" name="TextBox 5">
            <a:extLst>
              <a:ext uri="{FF2B5EF4-FFF2-40B4-BE49-F238E27FC236}">
                <a16:creationId xmlns:a16="http://schemas.microsoft.com/office/drawing/2014/main" id="{7350B5D0-22EE-A9F0-7132-111CF26B9D7D}"/>
              </a:ext>
            </a:extLst>
          </p:cNvPr>
          <p:cNvSpPr txBox="1"/>
          <p:nvPr/>
        </p:nvSpPr>
        <p:spPr>
          <a:xfrm>
            <a:off x="891540" y="1981038"/>
            <a:ext cx="4076696" cy="2895923"/>
          </a:xfrm>
          <a:prstGeom prst="rect">
            <a:avLst/>
          </a:prstGeom>
          <a:noFill/>
          <a:ln cap="flat">
            <a:noFill/>
          </a:ln>
        </p:spPr>
        <p:txBody>
          <a:bodyPr vert="horz" wrap="square" lIns="91440" tIns="45720" rIns="91440" bIns="45720" anchor="t" anchorCtr="0" compatLnSpc="1">
            <a:spAutoFit/>
          </a:bodyPr>
          <a:lstStyle/>
          <a:p>
            <a:pPr marL="285750" marR="0" lvl="0" indent="-285750" algn="just" defTabSz="914400" rtl="0" fontAlgn="auto" hangingPunct="1">
              <a:lnSpc>
                <a:spcPct val="150000"/>
              </a:lnSpc>
              <a:spcBef>
                <a:spcPts val="1030"/>
              </a:spcBef>
              <a:spcAft>
                <a:spcPts val="0"/>
              </a:spcAft>
              <a:buSzPct val="100000"/>
              <a:buFont typeface="Wingdings" pitchFamily="2"/>
              <a:buChar char="Ø"/>
              <a:tabLst/>
              <a:defRPr sz="1800" b="0" i="0" u="none" strike="noStrike" kern="0" cap="none" spc="0" baseline="0">
                <a:solidFill>
                  <a:srgbClr val="000000"/>
                </a:solidFill>
                <a:uFillTx/>
              </a:defRPr>
            </a:pPr>
            <a:r>
              <a:rPr lang="en-US" sz="1600" b="0" i="0" u="none" strike="noStrike" kern="1200" cap="none" spc="0" baseline="0">
                <a:solidFill>
                  <a:srgbClr val="202122"/>
                </a:solidFill>
                <a:uFillTx/>
                <a:latin typeface="Calibri"/>
              </a:rPr>
              <a:t>LSTM networks are well-suited to classifying, processing, and making predictions based on time series data.</a:t>
            </a:r>
            <a:endParaRPr lang="en-IN" sz="1600" b="0" i="0" u="none" strike="noStrike" kern="1200" cap="none" spc="-5" baseline="0">
              <a:solidFill>
                <a:srgbClr val="292929"/>
              </a:solidFill>
              <a:uFillTx/>
              <a:latin typeface="Calibri"/>
              <a:ea typeface="Times New Roman" pitchFamily="18"/>
            </a:endParaRPr>
          </a:p>
          <a:p>
            <a:pPr marL="285750" marR="0" lvl="0" indent="-285750" algn="just" defTabSz="914400" rtl="0" fontAlgn="auto" hangingPunct="1">
              <a:lnSpc>
                <a:spcPct val="150000"/>
              </a:lnSpc>
              <a:spcBef>
                <a:spcPts val="1030"/>
              </a:spcBef>
              <a:spcAft>
                <a:spcPts val="0"/>
              </a:spcAft>
              <a:buSzPct val="100000"/>
              <a:buFont typeface="Wingdings" pitchFamily="2"/>
              <a:buChar char="Ø"/>
              <a:tabLst/>
              <a:defRPr sz="1800" b="0" i="0" u="none" strike="noStrike" kern="0" cap="none" spc="0" baseline="0">
                <a:solidFill>
                  <a:srgbClr val="000000"/>
                </a:solidFill>
                <a:uFillTx/>
              </a:defRPr>
            </a:pPr>
            <a:r>
              <a:rPr lang="en-IN" sz="1600" b="0" i="0" u="none" strike="noStrike" kern="1200" cap="none" spc="-5" baseline="0">
                <a:solidFill>
                  <a:srgbClr val="292929"/>
                </a:solidFill>
                <a:uFillTx/>
                <a:latin typeface="Calibri"/>
                <a:ea typeface="Times New Roman" pitchFamily="18"/>
              </a:rPr>
              <a:t>An LSTM has a similar control flow as a recurrent neural network.</a:t>
            </a:r>
          </a:p>
          <a:p>
            <a:pPr marL="285750" marR="0" lvl="0" indent="-285750" algn="just" defTabSz="914400" rtl="0" fontAlgn="auto" hangingPunct="1">
              <a:lnSpc>
                <a:spcPct val="150000"/>
              </a:lnSpc>
              <a:spcBef>
                <a:spcPts val="1030"/>
              </a:spcBef>
              <a:spcAft>
                <a:spcPts val="0"/>
              </a:spcAft>
              <a:buSzPct val="100000"/>
              <a:buFont typeface="Wingdings" pitchFamily="2"/>
              <a:buChar char="Ø"/>
              <a:tabLst/>
              <a:defRPr sz="1800" b="0" i="0" u="none" strike="noStrike" kern="0" cap="none" spc="0" baseline="0">
                <a:solidFill>
                  <a:srgbClr val="000000"/>
                </a:solidFill>
                <a:uFillTx/>
              </a:defRPr>
            </a:pPr>
            <a:r>
              <a:rPr lang="en-IN" sz="1600" b="0" i="0" u="none" strike="noStrike" kern="1200" cap="none" spc="-5" baseline="0">
                <a:solidFill>
                  <a:srgbClr val="292929"/>
                </a:solidFill>
                <a:uFillTx/>
                <a:latin typeface="Calibri"/>
                <a:ea typeface="Times New Roman" pitchFamily="18"/>
              </a:rPr>
              <a:t>It processes data passing on information as it propagates forward.</a:t>
            </a:r>
            <a:endParaRPr lang="en-US" sz="1800" b="0" i="0" u="none" strike="noStrike" kern="1200" cap="none" spc="0" baseline="0">
              <a:solidFill>
                <a:srgbClr val="000000"/>
              </a:solidFill>
              <a:uFillTx/>
              <a:latin typeface="Calibri"/>
              <a:ea typeface="Times New Roman" pitchFamily="18"/>
            </a:endParaRPr>
          </a:p>
        </p:txBody>
      </p:sp>
      <p:pic>
        <p:nvPicPr>
          <p:cNvPr id="4" name="Picture 4" descr="Chart&#10;&#10;Description automatically generated">
            <a:extLst>
              <a:ext uri="{FF2B5EF4-FFF2-40B4-BE49-F238E27FC236}">
                <a16:creationId xmlns:a16="http://schemas.microsoft.com/office/drawing/2014/main" id="{D16CD1D9-03D5-0C14-1A7F-EDF24E71C436}"/>
              </a:ext>
            </a:extLst>
          </p:cNvPr>
          <p:cNvPicPr>
            <a:picLocks noChangeAspect="1"/>
          </p:cNvPicPr>
          <p:nvPr/>
        </p:nvPicPr>
        <p:blipFill>
          <a:blip r:embed="rId2"/>
          <a:srcRect/>
          <a:stretch>
            <a:fillRect/>
          </a:stretch>
        </p:blipFill>
        <p:spPr>
          <a:xfrm>
            <a:off x="5314419" y="1572502"/>
            <a:ext cx="6051947" cy="4558850"/>
          </a:xfrm>
          <a:prstGeom prst="rect">
            <a:avLst/>
          </a:prstGeom>
          <a:noFill/>
          <a:ln w="38103" cap="sq">
            <a:solidFill>
              <a:srgbClr val="000000"/>
            </a:solidFill>
            <a:prstDash val="solid"/>
            <a:miter/>
          </a:ln>
          <a:effectLst>
            <a:outerShdw dist="38096" dir="2700000" algn="tl">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C23DCEA5-87BB-00A3-A933-B1D6789F7F46}"/>
              </a:ext>
            </a:extLst>
          </p:cNvPr>
          <p:cNvSpPr txBox="1"/>
          <p:nvPr/>
        </p:nvSpPr>
        <p:spPr>
          <a:xfrm>
            <a:off x="2087876" y="447790"/>
            <a:ext cx="7635240"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Bidirectional Long Short-Term Memory (Bi-LSTM)</a:t>
            </a:r>
            <a:endParaRPr lang="en-US" sz="2400" b="0" i="0" u="none" strike="noStrike" kern="1200" cap="none" spc="0" baseline="0">
              <a:solidFill>
                <a:srgbClr val="000000"/>
              </a:solidFill>
              <a:uFillTx/>
              <a:latin typeface="Times New Roman" pitchFamily="18"/>
              <a:cs typeface="Times New Roman" pitchFamily="18"/>
            </a:endParaRPr>
          </a:p>
        </p:txBody>
      </p:sp>
      <p:sp>
        <p:nvSpPr>
          <p:cNvPr id="3" name="TextBox 5">
            <a:extLst>
              <a:ext uri="{FF2B5EF4-FFF2-40B4-BE49-F238E27FC236}">
                <a16:creationId xmlns:a16="http://schemas.microsoft.com/office/drawing/2014/main" id="{A4CC8343-4F22-9A4F-8207-7372EE06977C}"/>
              </a:ext>
            </a:extLst>
          </p:cNvPr>
          <p:cNvSpPr txBox="1"/>
          <p:nvPr/>
        </p:nvSpPr>
        <p:spPr>
          <a:xfrm>
            <a:off x="708660" y="1849053"/>
            <a:ext cx="4450083" cy="3346685"/>
          </a:xfrm>
          <a:prstGeom prst="rect">
            <a:avLst/>
          </a:prstGeom>
          <a:noFill/>
          <a:ln cap="flat">
            <a:noFill/>
          </a:ln>
        </p:spPr>
        <p:txBody>
          <a:bodyPr vert="horz" wrap="square" lIns="91440" tIns="45720" rIns="91440" bIns="45720" anchor="t" anchorCtr="0" compatLnSpc="1">
            <a:spAutoFit/>
          </a:bodyPr>
          <a:lstStyle/>
          <a:p>
            <a:pPr marL="285750" marR="0" lvl="0" indent="-285750" algn="just" defTabSz="914400" rtl="0" fontAlgn="auto" hangingPunct="1">
              <a:lnSpc>
                <a:spcPct val="115000"/>
              </a:lnSpc>
              <a:spcBef>
                <a:spcPts val="0"/>
              </a:spcBef>
              <a:spcAft>
                <a:spcPts val="2250"/>
              </a:spcAft>
              <a:buSzPct val="100000"/>
              <a:buFont typeface="Wingdings" pitchFamily="2"/>
              <a:buChar char="Ø"/>
              <a:tabLst/>
              <a:defRPr sz="1800" b="0" i="0" u="none" strike="noStrike" kern="0" cap="none" spc="0" baseline="0">
                <a:solidFill>
                  <a:srgbClr val="000000"/>
                </a:solidFill>
                <a:uFillTx/>
              </a:defRPr>
            </a:pPr>
            <a:r>
              <a:rPr lang="en-IN" sz="1600" b="0" i="0" u="none" strike="noStrike" kern="1200" cap="none" spc="15" baseline="0">
                <a:solidFill>
                  <a:srgbClr val="000000"/>
                </a:solidFill>
                <a:uFillTx/>
                <a:latin typeface="Calibri" pitchFamily="34"/>
                <a:ea typeface="Times New Roman" pitchFamily="18"/>
              </a:rPr>
              <a:t>Bidirectional Long short-term memory is a process of making any neural network have the sequence information in both directions backward (future to past) or forward (past to future). </a:t>
            </a:r>
          </a:p>
          <a:p>
            <a:pPr marL="285750" marR="0" lvl="0" indent="-285750" algn="just" defTabSz="914400" rtl="0" fontAlgn="auto" hangingPunct="1">
              <a:lnSpc>
                <a:spcPct val="115000"/>
              </a:lnSpc>
              <a:spcBef>
                <a:spcPts val="0"/>
              </a:spcBef>
              <a:spcAft>
                <a:spcPts val="2250"/>
              </a:spcAft>
              <a:buSzPct val="100000"/>
              <a:buFont typeface="Wingdings" pitchFamily="2"/>
              <a:buChar char="Ø"/>
              <a:tabLst/>
              <a:defRPr sz="1800" b="0" i="0" u="none" strike="noStrike" kern="0" cap="none" spc="0" baseline="0">
                <a:solidFill>
                  <a:srgbClr val="000000"/>
                </a:solidFill>
                <a:uFillTx/>
              </a:defRPr>
            </a:pPr>
            <a:r>
              <a:rPr lang="en-IN" sz="1600" b="0" i="0" u="none" strike="noStrike" kern="1200" cap="none" spc="15" baseline="0">
                <a:solidFill>
                  <a:srgbClr val="000000"/>
                </a:solidFill>
                <a:uFillTx/>
                <a:latin typeface="Calibri" pitchFamily="34"/>
                <a:ea typeface="Calibri" pitchFamily="34"/>
              </a:rPr>
              <a:t>In Bidirectional-LSTM, we can make the input flow in both directions to preserve the future and the past information.</a:t>
            </a:r>
            <a:endParaRPr lang="en-IN" sz="1600" b="0" i="0" u="none" strike="noStrike" kern="1200" cap="none" spc="15" baseline="0">
              <a:solidFill>
                <a:srgbClr val="000000"/>
              </a:solidFill>
              <a:uFillTx/>
              <a:latin typeface="Calibri" pitchFamily="34"/>
              <a:ea typeface="Times New Roman" pitchFamily="18"/>
            </a:endParaRPr>
          </a:p>
          <a:p>
            <a:pPr marL="285750" marR="0" lvl="0" indent="-285750" algn="just" defTabSz="914400" rtl="0" fontAlgn="auto" hangingPunct="1">
              <a:lnSpc>
                <a:spcPct val="115000"/>
              </a:lnSpc>
              <a:spcBef>
                <a:spcPts val="0"/>
              </a:spcBef>
              <a:spcAft>
                <a:spcPts val="2250"/>
              </a:spcAft>
              <a:buSzPct val="100000"/>
              <a:buFont typeface="Wingdings" pitchFamily="2"/>
              <a:buChar char="Ø"/>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imes New Roman" pitchFamily="18"/>
              <a:ea typeface="Times New Roman" pitchFamily="18"/>
            </a:endParaRPr>
          </a:p>
        </p:txBody>
      </p:sp>
      <p:pic>
        <p:nvPicPr>
          <p:cNvPr id="4" name="Picture 4" descr="Chart&#10;&#10;Description automatically generated">
            <a:extLst>
              <a:ext uri="{FF2B5EF4-FFF2-40B4-BE49-F238E27FC236}">
                <a16:creationId xmlns:a16="http://schemas.microsoft.com/office/drawing/2014/main" id="{0A9B31D1-8D9B-7791-C0BD-6442DAAFAD5A}"/>
              </a:ext>
            </a:extLst>
          </p:cNvPr>
          <p:cNvPicPr>
            <a:picLocks noChangeAspect="1"/>
          </p:cNvPicPr>
          <p:nvPr/>
        </p:nvPicPr>
        <p:blipFill>
          <a:blip r:embed="rId2"/>
          <a:srcRect/>
          <a:stretch>
            <a:fillRect/>
          </a:stretch>
        </p:blipFill>
        <p:spPr>
          <a:xfrm>
            <a:off x="5553105" y="1466615"/>
            <a:ext cx="5930231" cy="4612910"/>
          </a:xfrm>
          <a:prstGeom prst="rect">
            <a:avLst/>
          </a:prstGeom>
          <a:noFill/>
          <a:ln w="38103" cap="sq">
            <a:solidFill>
              <a:srgbClr val="000000"/>
            </a:solidFill>
            <a:prstDash val="solid"/>
            <a:miter/>
          </a:ln>
          <a:effectLst>
            <a:outerShdw dist="38096" dir="2700000" algn="tl">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25304338-4815-FD35-FBED-12EAC0043705}"/>
              </a:ext>
            </a:extLst>
          </p:cNvPr>
          <p:cNvSpPr txBox="1"/>
          <p:nvPr/>
        </p:nvSpPr>
        <p:spPr>
          <a:xfrm>
            <a:off x="2834640" y="257293"/>
            <a:ext cx="6096003" cy="523219"/>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1" i="0" u="none" strike="noStrike" kern="1200" cap="none" spc="0" baseline="0">
                <a:solidFill>
                  <a:srgbClr val="000000"/>
                </a:solidFill>
                <a:uFillTx/>
                <a:latin typeface="Times New Roman" pitchFamily="18"/>
                <a:cs typeface="Times New Roman" pitchFamily="18"/>
              </a:rPr>
              <a:t>Gated Recurrent Units (GRU)</a:t>
            </a:r>
            <a:endParaRPr lang="en-US" sz="2800" b="0" i="0" u="none" strike="noStrike" kern="1200" cap="none" spc="0" baseline="0">
              <a:solidFill>
                <a:srgbClr val="000000"/>
              </a:solidFill>
              <a:uFillTx/>
              <a:latin typeface="Times New Roman" pitchFamily="18"/>
              <a:cs typeface="Times New Roman" pitchFamily="18"/>
            </a:endParaRPr>
          </a:p>
        </p:txBody>
      </p:sp>
      <p:sp>
        <p:nvSpPr>
          <p:cNvPr id="3" name="TextBox 5">
            <a:extLst>
              <a:ext uri="{FF2B5EF4-FFF2-40B4-BE49-F238E27FC236}">
                <a16:creationId xmlns:a16="http://schemas.microsoft.com/office/drawing/2014/main" id="{6B7D71DA-8990-2663-D1FB-FEAB70955433}"/>
              </a:ext>
            </a:extLst>
          </p:cNvPr>
          <p:cNvSpPr txBox="1"/>
          <p:nvPr/>
        </p:nvSpPr>
        <p:spPr>
          <a:xfrm>
            <a:off x="502920" y="1702411"/>
            <a:ext cx="4282436" cy="4031873"/>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1600" b="0" i="0" u="none" strike="noStrike" kern="1200" cap="none" spc="-5" baseline="0">
                <a:solidFill>
                  <a:srgbClr val="292929"/>
                </a:solidFill>
                <a:uFillTx/>
                <a:latin typeface="Calibri"/>
                <a:ea typeface="Calibri" pitchFamily="34"/>
              </a:rPr>
              <a:t>The GRU is the newer generation of Recurrent Neural networks (RNN) and is pretty much like an LSTM.</a:t>
            </a:r>
          </a:p>
          <a:p>
            <a:pPr marL="285750" marR="0" lvl="0" indent="-285750" algn="l" defTabSz="914400"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IN" sz="1600" b="0" i="0" u="none" strike="noStrike" kern="1200" cap="none" spc="-5" baseline="0">
              <a:solidFill>
                <a:srgbClr val="292929"/>
              </a:solidFill>
              <a:uFillTx/>
              <a:latin typeface="Calibri"/>
              <a:ea typeface="Calibri" pitchFamily="34"/>
            </a:endParaRPr>
          </a:p>
          <a:p>
            <a:pPr marL="285750" marR="0" lvl="0" indent="-285750" algn="l" defTabSz="914400"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600" b="0" i="0" u="none" strike="noStrike" kern="1200" cap="none" spc="0" baseline="0">
                <a:solidFill>
                  <a:srgbClr val="35373A"/>
                </a:solidFill>
                <a:uFillTx/>
                <a:latin typeface="Calibri"/>
              </a:rPr>
              <a:t>GRU uses gating mechanisms to control and manage the flow of information between cells in the neural network.</a:t>
            </a:r>
          </a:p>
          <a:p>
            <a:pPr marL="285750" marR="0" lvl="0" indent="-285750" algn="l" defTabSz="914400"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IN" sz="1600" b="0" i="0" u="none" strike="noStrike" kern="1200" cap="none" spc="-5" baseline="0">
              <a:solidFill>
                <a:srgbClr val="292929"/>
              </a:solidFill>
              <a:uFillTx/>
              <a:latin typeface="Calibri"/>
              <a:ea typeface="Calibri" pitchFamily="34"/>
            </a:endParaRPr>
          </a:p>
          <a:p>
            <a:pPr marL="285750" marR="0" lvl="0" indent="-285750" algn="l" defTabSz="914400"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1600" b="0" i="0" u="none" strike="noStrike" kern="1200" cap="none" spc="-5" baseline="0">
                <a:solidFill>
                  <a:srgbClr val="292929"/>
                </a:solidFill>
                <a:uFillTx/>
                <a:latin typeface="Calibri"/>
                <a:ea typeface="Calibri" pitchFamily="34"/>
              </a:rPr>
              <a:t>GRUs got rid of the cell state and used the hidden state to transfer information.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600" b="0" i="0" u="none" strike="noStrike" kern="1200" cap="none" spc="-5" baseline="0">
              <a:solidFill>
                <a:srgbClr val="292929"/>
              </a:solidFill>
              <a:uFillTx/>
              <a:latin typeface="Calibri" pitchFamily="34"/>
            </a:endParaRPr>
          </a:p>
        </p:txBody>
      </p:sp>
      <p:pic>
        <p:nvPicPr>
          <p:cNvPr id="4" name="Picture 4" descr="Chart, histogram&#10;&#10;Description automatically generated">
            <a:extLst>
              <a:ext uri="{FF2B5EF4-FFF2-40B4-BE49-F238E27FC236}">
                <a16:creationId xmlns:a16="http://schemas.microsoft.com/office/drawing/2014/main" id="{DAB4790F-46A3-C09F-73E7-C8D04C4A1002}"/>
              </a:ext>
            </a:extLst>
          </p:cNvPr>
          <p:cNvPicPr>
            <a:picLocks noChangeAspect="1"/>
          </p:cNvPicPr>
          <p:nvPr/>
        </p:nvPicPr>
        <p:blipFill>
          <a:blip r:embed="rId2"/>
          <a:srcRect/>
          <a:stretch>
            <a:fillRect/>
          </a:stretch>
        </p:blipFill>
        <p:spPr>
          <a:xfrm>
            <a:off x="5322658" y="1514731"/>
            <a:ext cx="6096003" cy="4680118"/>
          </a:xfrm>
          <a:prstGeom prst="rect">
            <a:avLst/>
          </a:prstGeom>
          <a:noFill/>
          <a:ln w="38103" cap="sq">
            <a:solidFill>
              <a:srgbClr val="000000"/>
            </a:solidFill>
            <a:prstDash val="solid"/>
            <a:miter/>
          </a:ln>
          <a:effectLst>
            <a:outerShdw dist="38096" dir="2700000" algn="tl">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56F6D5D-20B7-C8E4-E7EB-810A535905B9}"/>
              </a:ext>
            </a:extLst>
          </p:cNvPr>
          <p:cNvSpPr txBox="1"/>
          <p:nvPr/>
        </p:nvSpPr>
        <p:spPr>
          <a:xfrm>
            <a:off x="1813556" y="264910"/>
            <a:ext cx="7757156" cy="523219"/>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1" i="0" u="none" strike="noStrike" kern="1200" cap="none" spc="0" baseline="0">
                <a:solidFill>
                  <a:srgbClr val="000000"/>
                </a:solidFill>
                <a:uFillTx/>
                <a:latin typeface="Times New Roman" pitchFamily="18"/>
                <a:cs typeface="Times New Roman" pitchFamily="18"/>
              </a:rPr>
              <a:t>Bidirectional-Gated Recurrent Units (GRU)</a:t>
            </a:r>
            <a:endParaRPr lang="en-US" sz="2800" b="0" i="0" u="none" strike="noStrike" kern="1200" cap="none" spc="0" baseline="0">
              <a:solidFill>
                <a:srgbClr val="000000"/>
              </a:solidFill>
              <a:uFillTx/>
              <a:latin typeface="Times New Roman" pitchFamily="18"/>
              <a:cs typeface="Times New Roman" pitchFamily="18"/>
            </a:endParaRPr>
          </a:p>
        </p:txBody>
      </p:sp>
      <p:sp>
        <p:nvSpPr>
          <p:cNvPr id="3" name="TextBox 5">
            <a:extLst>
              <a:ext uri="{FF2B5EF4-FFF2-40B4-BE49-F238E27FC236}">
                <a16:creationId xmlns:a16="http://schemas.microsoft.com/office/drawing/2014/main" id="{E8EA7A56-17FF-C7C1-ED69-771D075754CB}"/>
              </a:ext>
            </a:extLst>
          </p:cNvPr>
          <p:cNvSpPr txBox="1"/>
          <p:nvPr/>
        </p:nvSpPr>
        <p:spPr>
          <a:xfrm>
            <a:off x="472443" y="1782394"/>
            <a:ext cx="4899656" cy="3293211"/>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1600" b="0" i="0" u="none" strike="noStrike" kern="1200" cap="none" spc="0" baseline="0">
                <a:solidFill>
                  <a:srgbClr val="222222"/>
                </a:solidFill>
                <a:uFillTx/>
                <a:latin typeface="Calibri" pitchFamily="34"/>
                <a:ea typeface="Calibri" pitchFamily="34"/>
              </a:rPr>
              <a:t>Models with Bi-directional structures can learn information from previous and subsequent data when dealing with the current data.</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IN" sz="1600" b="0" i="0" u="none" strike="noStrike" kern="1200" cap="none" spc="0" baseline="0">
              <a:solidFill>
                <a:srgbClr val="222222"/>
              </a:solidFill>
              <a:uFillTx/>
              <a:latin typeface="Calibri" pitchFamily="34"/>
              <a:ea typeface="Calibri" pitchFamily="34"/>
            </a:endParaRP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1600" b="0" i="0" u="none" strike="noStrike" kern="1200" cap="none" spc="0" baseline="0">
                <a:solidFill>
                  <a:srgbClr val="222222"/>
                </a:solidFill>
                <a:uFillTx/>
                <a:latin typeface="Calibri" pitchFamily="34"/>
                <a:ea typeface="Calibri" pitchFamily="34"/>
              </a:rPr>
              <a:t>The bi-GRU model is determined based on the state of two GRUs, which are unidirectional in opposite directions. One GRU moves forward, beginning from the start of the data sequence, and the other GRU moves backward, beginning from the end of the data sequence.</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IN" sz="1600" b="0" i="0" u="none" strike="noStrike" kern="1200" cap="none" spc="0" baseline="0">
              <a:solidFill>
                <a:srgbClr val="222222"/>
              </a:solidFill>
              <a:uFillTx/>
              <a:latin typeface="Calibri" pitchFamily="34"/>
              <a:ea typeface="Calibri" pitchFamily="34"/>
            </a:endParaRP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1600" b="0" i="0" u="none" strike="noStrike" kern="1200" cap="none" spc="0" baseline="0">
                <a:solidFill>
                  <a:srgbClr val="222222"/>
                </a:solidFill>
                <a:uFillTx/>
                <a:latin typeface="Calibri" pitchFamily="34"/>
                <a:ea typeface="Calibri" pitchFamily="34"/>
              </a:rPr>
              <a:t>This allows the information from both the future and past to impact the current states</a:t>
            </a:r>
            <a:endParaRPr lang="en-US" sz="1600" b="0" i="0" u="none" strike="noStrike" kern="1200" cap="none" spc="0" baseline="0">
              <a:solidFill>
                <a:srgbClr val="000000"/>
              </a:solidFill>
              <a:uFillTx/>
              <a:latin typeface="Calibri"/>
            </a:endParaRPr>
          </a:p>
        </p:txBody>
      </p:sp>
      <p:pic>
        <p:nvPicPr>
          <p:cNvPr id="4" name="Picture 4" descr="Chart, histogram&#10;&#10;Description automatically generated">
            <a:extLst>
              <a:ext uri="{FF2B5EF4-FFF2-40B4-BE49-F238E27FC236}">
                <a16:creationId xmlns:a16="http://schemas.microsoft.com/office/drawing/2014/main" id="{F9283EBF-5D65-A3F4-CB22-68201871B31C}"/>
              </a:ext>
            </a:extLst>
          </p:cNvPr>
          <p:cNvPicPr>
            <a:picLocks noChangeAspect="1"/>
          </p:cNvPicPr>
          <p:nvPr/>
        </p:nvPicPr>
        <p:blipFill>
          <a:blip r:embed="rId2"/>
          <a:srcRect/>
          <a:stretch>
            <a:fillRect/>
          </a:stretch>
        </p:blipFill>
        <p:spPr>
          <a:xfrm>
            <a:off x="5569802" y="1403110"/>
            <a:ext cx="5921974" cy="4783509"/>
          </a:xfrm>
          <a:prstGeom prst="rect">
            <a:avLst/>
          </a:prstGeom>
          <a:noFill/>
          <a:ln w="38103" cap="sq">
            <a:solidFill>
              <a:srgbClr val="000000"/>
            </a:solidFill>
            <a:prstDash val="solid"/>
            <a:miter/>
          </a:ln>
          <a:effectLst>
            <a:outerShdw dist="38096" dir="2700000" algn="tl">
              <a:srgbClr val="000000">
                <a:alpha val="43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F510C1A8-B604-7BAE-BB44-093C3A28A420}"/>
              </a:ext>
            </a:extLst>
          </p:cNvPr>
          <p:cNvSpPr txBox="1"/>
          <p:nvPr/>
        </p:nvSpPr>
        <p:spPr>
          <a:xfrm>
            <a:off x="3047996" y="851653"/>
            <a:ext cx="6096003" cy="523219"/>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1" i="0" u="none" strike="noStrike" kern="1200" cap="none" spc="0" baseline="0">
                <a:solidFill>
                  <a:srgbClr val="000000"/>
                </a:solidFill>
                <a:uFillTx/>
                <a:latin typeface="Times New Roman" pitchFamily="18"/>
                <a:cs typeface="Times New Roman" pitchFamily="18"/>
              </a:rPr>
              <a:t>Comparing Results of models </a:t>
            </a:r>
            <a:endParaRPr lang="en-US" sz="2800" b="0" i="0" u="none" strike="noStrike" kern="1200" cap="none" spc="0" baseline="0">
              <a:solidFill>
                <a:srgbClr val="000000"/>
              </a:solidFill>
              <a:uFillTx/>
              <a:latin typeface="Times New Roman" pitchFamily="18"/>
              <a:cs typeface="Times New Roman" pitchFamily="18"/>
            </a:endParaRPr>
          </a:p>
        </p:txBody>
      </p:sp>
      <p:graphicFrame>
        <p:nvGraphicFramePr>
          <p:cNvPr id="3" name="Table 3">
            <a:extLst>
              <a:ext uri="{FF2B5EF4-FFF2-40B4-BE49-F238E27FC236}">
                <a16:creationId xmlns:a16="http://schemas.microsoft.com/office/drawing/2014/main" id="{57F9A4F5-5AAC-7EF9-2D30-F0190AA59B3E}"/>
              </a:ext>
            </a:extLst>
          </p:cNvPr>
          <p:cNvGraphicFramePr>
            <a:graphicFrameLocks noGrp="1"/>
          </p:cNvGraphicFramePr>
          <p:nvPr/>
        </p:nvGraphicFramePr>
        <p:xfrm>
          <a:off x="1664043" y="1795845"/>
          <a:ext cx="8863919" cy="4077730"/>
        </p:xfrm>
        <a:graphic>
          <a:graphicData uri="http://schemas.openxmlformats.org/drawingml/2006/table">
            <a:tbl>
              <a:tblPr firstRow="1" firstCol="1" bandRow="1">
                <a:effectLst/>
                <a:tableStyleId>{5C22544A-7EE6-4342-B048-85BDC9FD1C3A}</a:tableStyleId>
              </a:tblPr>
              <a:tblGrid>
                <a:gridCol w="2511198">
                  <a:extLst>
                    <a:ext uri="{9D8B030D-6E8A-4147-A177-3AD203B41FA5}">
                      <a16:colId xmlns:a16="http://schemas.microsoft.com/office/drawing/2014/main" val="3804428970"/>
                    </a:ext>
                  </a:extLst>
                </a:gridCol>
                <a:gridCol w="1034369">
                  <a:extLst>
                    <a:ext uri="{9D8B030D-6E8A-4147-A177-3AD203B41FA5}">
                      <a16:colId xmlns:a16="http://schemas.microsoft.com/office/drawing/2014/main" val="1751009609"/>
                    </a:ext>
                  </a:extLst>
                </a:gridCol>
                <a:gridCol w="1772783">
                  <a:extLst>
                    <a:ext uri="{9D8B030D-6E8A-4147-A177-3AD203B41FA5}">
                      <a16:colId xmlns:a16="http://schemas.microsoft.com/office/drawing/2014/main" val="279916197"/>
                    </a:ext>
                  </a:extLst>
                </a:gridCol>
                <a:gridCol w="1772783">
                  <a:extLst>
                    <a:ext uri="{9D8B030D-6E8A-4147-A177-3AD203B41FA5}">
                      <a16:colId xmlns:a16="http://schemas.microsoft.com/office/drawing/2014/main" val="3337378269"/>
                    </a:ext>
                  </a:extLst>
                </a:gridCol>
                <a:gridCol w="1772783">
                  <a:extLst>
                    <a:ext uri="{9D8B030D-6E8A-4147-A177-3AD203B41FA5}">
                      <a16:colId xmlns:a16="http://schemas.microsoft.com/office/drawing/2014/main" val="55454883"/>
                    </a:ext>
                  </a:extLst>
                </a:gridCol>
              </a:tblGrid>
              <a:tr h="669386">
                <a:tc>
                  <a:txBody>
                    <a:bodyPr/>
                    <a:lstStyle/>
                    <a:p>
                      <a:pPr marL="0" marR="0" lvl="0" algn="just">
                        <a:lnSpc>
                          <a:spcPts val="1950"/>
                        </a:lnSpc>
                        <a:spcBef>
                          <a:spcPts val="0"/>
                        </a:spcBef>
                        <a:spcAft>
                          <a:spcPts val="0"/>
                        </a:spcAft>
                      </a:pPr>
                      <a:r>
                        <a:rPr lang="en-IN" sz="1200" spc="-10"/>
                        <a:t> </a:t>
                      </a:r>
                      <a:endParaRPr lang="en-US" sz="1100">
                        <a:latin typeface="Calibri" pitchFamily="34"/>
                        <a:ea typeface="Calibri" pitchFamily="34"/>
                        <a:cs typeface="Times New Roman" pitchFamily="18"/>
                      </a:endParaRPr>
                    </a:p>
                  </a:txBody>
                  <a:tcPr marL="68580" marR="68580" marT="0" marB="0"/>
                </a:tc>
                <a:tc>
                  <a:txBody>
                    <a:bodyPr/>
                    <a:lstStyle/>
                    <a:p>
                      <a:pPr marL="0" marR="0" lvl="0" algn="ctr">
                        <a:lnSpc>
                          <a:spcPts val="1950"/>
                        </a:lnSpc>
                        <a:spcBef>
                          <a:spcPts val="0"/>
                        </a:spcBef>
                        <a:spcAft>
                          <a:spcPts val="0"/>
                        </a:spcAft>
                      </a:pPr>
                      <a:r>
                        <a:rPr lang="en-IN" sz="1200" spc="-10"/>
                        <a:t>RMSE</a:t>
                      </a:r>
                      <a:endParaRPr lang="en-US" sz="1100">
                        <a:latin typeface="Calibri" pitchFamily="34"/>
                        <a:ea typeface="Calibri" pitchFamily="34"/>
                        <a:cs typeface="Times New Roman" pitchFamily="18"/>
                      </a:endParaRPr>
                    </a:p>
                  </a:txBody>
                  <a:tcPr marL="68580" marR="68580" marT="0" marB="0"/>
                </a:tc>
                <a:tc>
                  <a:txBody>
                    <a:bodyPr/>
                    <a:lstStyle/>
                    <a:p>
                      <a:pPr marL="0" marR="0" lvl="0" algn="ctr">
                        <a:lnSpc>
                          <a:spcPts val="1950"/>
                        </a:lnSpc>
                        <a:spcBef>
                          <a:spcPts val="0"/>
                        </a:spcBef>
                        <a:spcAft>
                          <a:spcPts val="0"/>
                        </a:spcAft>
                      </a:pPr>
                      <a:r>
                        <a:rPr lang="en-IN" sz="1200" spc="-10"/>
                        <a:t>MSE</a:t>
                      </a:r>
                      <a:endParaRPr lang="en-US" sz="1100">
                        <a:latin typeface="Calibri" pitchFamily="34"/>
                        <a:ea typeface="Calibri" pitchFamily="34"/>
                        <a:cs typeface="Times New Roman" pitchFamily="18"/>
                      </a:endParaRPr>
                    </a:p>
                  </a:txBody>
                  <a:tcPr marL="68580" marR="68580" marT="0" marB="0"/>
                </a:tc>
                <a:tc>
                  <a:txBody>
                    <a:bodyPr/>
                    <a:lstStyle/>
                    <a:p>
                      <a:pPr marL="0" marR="0" lvl="0" algn="ctr">
                        <a:lnSpc>
                          <a:spcPts val="1950"/>
                        </a:lnSpc>
                        <a:spcBef>
                          <a:spcPts val="0"/>
                        </a:spcBef>
                        <a:spcAft>
                          <a:spcPts val="0"/>
                        </a:spcAft>
                      </a:pPr>
                      <a:r>
                        <a:rPr lang="en-IN" sz="1200" spc="-10"/>
                        <a:t>MAE</a:t>
                      </a:r>
                      <a:endParaRPr lang="en-US" sz="1100">
                        <a:latin typeface="Calibri" pitchFamily="34"/>
                        <a:ea typeface="Calibri" pitchFamily="34"/>
                        <a:cs typeface="Times New Roman" pitchFamily="18"/>
                      </a:endParaRPr>
                    </a:p>
                  </a:txBody>
                  <a:tcPr marL="68580" marR="68580" marT="0" marB="0"/>
                </a:tc>
                <a:tc>
                  <a:txBody>
                    <a:bodyPr/>
                    <a:lstStyle/>
                    <a:p>
                      <a:pPr marL="0" marR="0" lvl="0" algn="ctr">
                        <a:lnSpc>
                          <a:spcPts val="1950"/>
                        </a:lnSpc>
                        <a:spcBef>
                          <a:spcPts val="0"/>
                        </a:spcBef>
                        <a:spcAft>
                          <a:spcPts val="0"/>
                        </a:spcAft>
                      </a:pPr>
                      <a:r>
                        <a:rPr lang="en-IN" sz="1200" spc="-10"/>
                        <a:t>R2 Score</a:t>
                      </a:r>
                      <a:endParaRPr lang="en-US" sz="1100">
                        <a:latin typeface="Calibri" pitchFamily="34"/>
                        <a:ea typeface="Calibri" pitchFamily="34"/>
                        <a:cs typeface="Times New Roman" pitchFamily="18"/>
                      </a:endParaRPr>
                    </a:p>
                  </a:txBody>
                  <a:tcPr marL="68580" marR="68580" marT="0" marB="0"/>
                </a:tc>
                <a:extLst>
                  <a:ext uri="{0D108BD9-81ED-4DB2-BD59-A6C34878D82A}">
                    <a16:rowId xmlns:a16="http://schemas.microsoft.com/office/drawing/2014/main" val="121923476"/>
                  </a:ext>
                </a:extLst>
              </a:tr>
              <a:tr h="669386">
                <a:tc>
                  <a:txBody>
                    <a:bodyPr/>
                    <a:lstStyle/>
                    <a:p>
                      <a:pPr marL="0" marR="0" lvl="0" algn="ctr">
                        <a:lnSpc>
                          <a:spcPts val="1950"/>
                        </a:lnSpc>
                        <a:spcBef>
                          <a:spcPts val="0"/>
                        </a:spcBef>
                        <a:spcAft>
                          <a:spcPts val="0"/>
                        </a:spcAft>
                      </a:pPr>
                      <a:r>
                        <a:rPr lang="en-IN" sz="1200" spc="-10"/>
                        <a:t>CNN</a:t>
                      </a:r>
                      <a:endParaRPr lang="en-US" sz="1100">
                        <a:latin typeface="Calibri" pitchFamily="34"/>
                        <a:ea typeface="Calibri" pitchFamily="34"/>
                        <a:cs typeface="Times New Roman" pitchFamily="18"/>
                      </a:endParaRPr>
                    </a:p>
                  </a:txBody>
                  <a:tcPr marL="68580" marR="68580" marT="0" marB="0"/>
                </a:tc>
                <a:tc>
                  <a:txBody>
                    <a:bodyPr/>
                    <a:lstStyle/>
                    <a:p>
                      <a:pPr marL="0" marR="0" lvl="0" algn="just">
                        <a:lnSpc>
                          <a:spcPts val="1950"/>
                        </a:lnSpc>
                        <a:spcBef>
                          <a:spcPts val="0"/>
                        </a:spcBef>
                        <a:spcAft>
                          <a:spcPts val="0"/>
                        </a:spcAft>
                      </a:pPr>
                      <a:r>
                        <a:rPr lang="en-IN" sz="1300" spc="-10"/>
                        <a:t>5232.02</a:t>
                      </a:r>
                      <a:endParaRPr lang="en-US" sz="1100">
                        <a:latin typeface="Calibri" pitchFamily="34"/>
                        <a:ea typeface="Calibri" pitchFamily="34"/>
                        <a:cs typeface="Times New Roman" pitchFamily="18"/>
                      </a:endParaRPr>
                    </a:p>
                  </a:txBody>
                  <a:tcPr marL="68580" marR="68580" marT="0" marB="0"/>
                </a:tc>
                <a:tc>
                  <a:txBody>
                    <a:bodyPr/>
                    <a:lstStyle/>
                    <a:p>
                      <a:pPr marL="0" marR="0" lvl="0" algn="just">
                        <a:lnSpc>
                          <a:spcPts val="1950"/>
                        </a:lnSpc>
                        <a:spcBef>
                          <a:spcPts val="0"/>
                        </a:spcBef>
                        <a:spcAft>
                          <a:spcPts val="0"/>
                        </a:spcAft>
                      </a:pPr>
                      <a:r>
                        <a:rPr lang="en-IN" sz="1300" spc="-10"/>
                        <a:t>27374017.20</a:t>
                      </a:r>
                      <a:endParaRPr lang="en-US" sz="1100">
                        <a:latin typeface="Calibri" pitchFamily="34"/>
                        <a:ea typeface="Calibri" pitchFamily="34"/>
                        <a:cs typeface="Times New Roman" pitchFamily="18"/>
                      </a:endParaRPr>
                    </a:p>
                  </a:txBody>
                  <a:tcPr marL="68580" marR="68580" marT="0" marB="0"/>
                </a:tc>
                <a:tc>
                  <a:txBody>
                    <a:bodyPr/>
                    <a:lstStyle/>
                    <a:p>
                      <a:pPr marL="0" marR="0" lvl="0" algn="just">
                        <a:lnSpc>
                          <a:spcPts val="1950"/>
                        </a:lnSpc>
                        <a:spcBef>
                          <a:spcPts val="0"/>
                        </a:spcBef>
                        <a:spcAft>
                          <a:spcPts val="0"/>
                        </a:spcAft>
                      </a:pPr>
                      <a:r>
                        <a:rPr lang="en-IN" sz="1300" spc="-10"/>
                        <a:t>4387.37</a:t>
                      </a:r>
                      <a:endParaRPr lang="en-US" sz="1100">
                        <a:latin typeface="Calibri" pitchFamily="34"/>
                        <a:ea typeface="Calibri" pitchFamily="34"/>
                        <a:cs typeface="Times New Roman" pitchFamily="18"/>
                      </a:endParaRPr>
                    </a:p>
                  </a:txBody>
                  <a:tcPr marL="68580" marR="68580" marT="0" marB="0"/>
                </a:tc>
                <a:tc>
                  <a:txBody>
                    <a:bodyPr/>
                    <a:lstStyle/>
                    <a:p>
                      <a:pPr marL="0" marR="0" lvl="0" algn="just">
                        <a:lnSpc>
                          <a:spcPts val="1950"/>
                        </a:lnSpc>
                        <a:spcBef>
                          <a:spcPts val="0"/>
                        </a:spcBef>
                        <a:spcAft>
                          <a:spcPts val="0"/>
                        </a:spcAft>
                      </a:pPr>
                      <a:r>
                        <a:rPr lang="en-IN" sz="1300" spc="-10"/>
                        <a:t>0.88</a:t>
                      </a:r>
                      <a:endParaRPr lang="en-US" sz="1100">
                        <a:latin typeface="Calibri" pitchFamily="34"/>
                        <a:ea typeface="Calibri" pitchFamily="34"/>
                        <a:cs typeface="Times New Roman" pitchFamily="18"/>
                      </a:endParaRPr>
                    </a:p>
                  </a:txBody>
                  <a:tcPr marL="68580" marR="68580" marT="0" marB="0"/>
                </a:tc>
                <a:extLst>
                  <a:ext uri="{0D108BD9-81ED-4DB2-BD59-A6C34878D82A}">
                    <a16:rowId xmlns:a16="http://schemas.microsoft.com/office/drawing/2014/main" val="4178389832"/>
                  </a:ext>
                </a:extLst>
              </a:tr>
              <a:tr h="669386">
                <a:tc>
                  <a:txBody>
                    <a:bodyPr/>
                    <a:lstStyle/>
                    <a:p>
                      <a:pPr marL="0" marR="0" lvl="0" algn="ctr">
                        <a:lnSpc>
                          <a:spcPts val="1950"/>
                        </a:lnSpc>
                        <a:spcBef>
                          <a:spcPts val="0"/>
                        </a:spcBef>
                        <a:spcAft>
                          <a:spcPts val="0"/>
                        </a:spcAft>
                      </a:pPr>
                      <a:r>
                        <a:rPr lang="en-IN" sz="1200" spc="-10"/>
                        <a:t>LSTM</a:t>
                      </a:r>
                      <a:endParaRPr lang="en-US" sz="1100">
                        <a:latin typeface="Calibri" pitchFamily="34"/>
                        <a:ea typeface="Calibri" pitchFamily="34"/>
                        <a:cs typeface="Times New Roman" pitchFamily="18"/>
                      </a:endParaRPr>
                    </a:p>
                  </a:txBody>
                  <a:tcPr marL="68580" marR="68580" marT="0" marB="0"/>
                </a:tc>
                <a:tc>
                  <a:txBody>
                    <a:bodyPr/>
                    <a:lstStyle/>
                    <a:p>
                      <a:pPr marL="0" marR="0" lvl="0" algn="just">
                        <a:lnSpc>
                          <a:spcPts val="1950"/>
                        </a:lnSpc>
                        <a:spcBef>
                          <a:spcPts val="0"/>
                        </a:spcBef>
                        <a:spcAft>
                          <a:spcPts val="0"/>
                        </a:spcAft>
                      </a:pPr>
                      <a:r>
                        <a:rPr lang="en-IN" sz="1300" spc="-10"/>
                        <a:t>8255.16</a:t>
                      </a:r>
                      <a:endParaRPr lang="en-US" sz="1100">
                        <a:latin typeface="Calibri" pitchFamily="34"/>
                        <a:ea typeface="Calibri" pitchFamily="34"/>
                        <a:cs typeface="Times New Roman" pitchFamily="18"/>
                      </a:endParaRPr>
                    </a:p>
                  </a:txBody>
                  <a:tcPr marL="68580" marR="68580" marT="0" marB="0"/>
                </a:tc>
                <a:tc>
                  <a:txBody>
                    <a:bodyPr/>
                    <a:lstStyle/>
                    <a:p>
                      <a:pPr marL="0" marR="0" lvl="0" algn="just">
                        <a:lnSpc>
                          <a:spcPts val="1950"/>
                        </a:lnSpc>
                        <a:spcBef>
                          <a:spcPts val="0"/>
                        </a:spcBef>
                        <a:spcAft>
                          <a:spcPts val="0"/>
                        </a:spcAft>
                      </a:pPr>
                      <a:r>
                        <a:rPr lang="en-IN" sz="1300" spc="-10"/>
                        <a:t>68147705.60</a:t>
                      </a:r>
                      <a:endParaRPr lang="en-US" sz="1100">
                        <a:latin typeface="Calibri" pitchFamily="34"/>
                        <a:ea typeface="Calibri" pitchFamily="34"/>
                        <a:cs typeface="Times New Roman" pitchFamily="18"/>
                      </a:endParaRPr>
                    </a:p>
                  </a:txBody>
                  <a:tcPr marL="68580" marR="68580" marT="0" marB="0"/>
                </a:tc>
                <a:tc>
                  <a:txBody>
                    <a:bodyPr/>
                    <a:lstStyle/>
                    <a:p>
                      <a:pPr marL="0" marR="0" lvl="0" algn="just">
                        <a:lnSpc>
                          <a:spcPts val="1950"/>
                        </a:lnSpc>
                        <a:spcBef>
                          <a:spcPts val="0"/>
                        </a:spcBef>
                        <a:spcAft>
                          <a:spcPts val="0"/>
                        </a:spcAft>
                      </a:pPr>
                      <a:r>
                        <a:rPr lang="en-IN" sz="1300" spc="-10"/>
                        <a:t>6988.87</a:t>
                      </a:r>
                      <a:endParaRPr lang="en-US" sz="1100">
                        <a:latin typeface="Calibri" pitchFamily="34"/>
                        <a:ea typeface="Calibri" pitchFamily="34"/>
                        <a:cs typeface="Times New Roman" pitchFamily="18"/>
                      </a:endParaRPr>
                    </a:p>
                  </a:txBody>
                  <a:tcPr marL="68580" marR="68580" marT="0" marB="0"/>
                </a:tc>
                <a:tc>
                  <a:txBody>
                    <a:bodyPr/>
                    <a:lstStyle/>
                    <a:p>
                      <a:pPr marL="0" marR="0" lvl="0" algn="just">
                        <a:lnSpc>
                          <a:spcPts val="1950"/>
                        </a:lnSpc>
                        <a:spcBef>
                          <a:spcPts val="0"/>
                        </a:spcBef>
                        <a:spcAft>
                          <a:spcPts val="0"/>
                        </a:spcAft>
                      </a:pPr>
                      <a:r>
                        <a:rPr lang="en-IN" sz="1300" spc="-10"/>
                        <a:t>0.72</a:t>
                      </a:r>
                      <a:endParaRPr lang="en-US" sz="1100">
                        <a:latin typeface="Calibri" pitchFamily="34"/>
                        <a:ea typeface="Calibri" pitchFamily="34"/>
                        <a:cs typeface="Times New Roman" pitchFamily="18"/>
                      </a:endParaRPr>
                    </a:p>
                  </a:txBody>
                  <a:tcPr marL="68580" marR="68580" marT="0" marB="0"/>
                </a:tc>
                <a:extLst>
                  <a:ext uri="{0D108BD9-81ED-4DB2-BD59-A6C34878D82A}">
                    <a16:rowId xmlns:a16="http://schemas.microsoft.com/office/drawing/2014/main" val="2705284509"/>
                  </a:ext>
                </a:extLst>
              </a:tr>
              <a:tr h="689850">
                <a:tc>
                  <a:txBody>
                    <a:bodyPr/>
                    <a:lstStyle/>
                    <a:p>
                      <a:pPr marL="0" marR="0" lvl="0" algn="ctr">
                        <a:lnSpc>
                          <a:spcPts val="1950"/>
                        </a:lnSpc>
                        <a:spcBef>
                          <a:spcPts val="0"/>
                        </a:spcBef>
                        <a:spcAft>
                          <a:spcPts val="0"/>
                        </a:spcAft>
                      </a:pPr>
                      <a:r>
                        <a:rPr lang="en-IN" sz="1200" spc="-10"/>
                        <a:t>Bi-LSTM</a:t>
                      </a:r>
                      <a:endParaRPr lang="en-US" sz="1100">
                        <a:latin typeface="Calibri" pitchFamily="34"/>
                        <a:ea typeface="Calibri" pitchFamily="34"/>
                        <a:cs typeface="Times New Roman" pitchFamily="18"/>
                      </a:endParaRPr>
                    </a:p>
                  </a:txBody>
                  <a:tcPr marL="68580" marR="68580" marT="0" marB="0"/>
                </a:tc>
                <a:tc>
                  <a:txBody>
                    <a:bodyPr/>
                    <a:lstStyle/>
                    <a:p>
                      <a:pPr marL="0" marR="0" lvl="0" algn="just">
                        <a:lnSpc>
                          <a:spcPts val="1950"/>
                        </a:lnSpc>
                        <a:spcBef>
                          <a:spcPts val="0"/>
                        </a:spcBef>
                        <a:spcAft>
                          <a:spcPts val="0"/>
                        </a:spcAft>
                      </a:pPr>
                      <a:r>
                        <a:rPr lang="en-IN" sz="1300" spc="-10"/>
                        <a:t>6406.97</a:t>
                      </a:r>
                      <a:endParaRPr lang="en-US" sz="1100">
                        <a:latin typeface="Calibri" pitchFamily="34"/>
                        <a:ea typeface="Calibri" pitchFamily="34"/>
                        <a:cs typeface="Times New Roman" pitchFamily="18"/>
                      </a:endParaRPr>
                    </a:p>
                  </a:txBody>
                  <a:tcPr marL="68580" marR="68580" marT="0" marB="0"/>
                </a:tc>
                <a:tc>
                  <a:txBody>
                    <a:bodyPr/>
                    <a:lstStyle/>
                    <a:p>
                      <a:pPr marL="0" marR="0" lvl="0" algn="just">
                        <a:lnSpc>
                          <a:spcPts val="1950"/>
                        </a:lnSpc>
                        <a:spcBef>
                          <a:spcPts val="0"/>
                        </a:spcBef>
                        <a:spcAft>
                          <a:spcPts val="0"/>
                        </a:spcAft>
                      </a:pPr>
                      <a:r>
                        <a:rPr lang="en-IN" sz="1300" spc="-10"/>
                        <a:t>41049392.91</a:t>
                      </a:r>
                      <a:endParaRPr lang="en-US" sz="1100">
                        <a:latin typeface="Calibri" pitchFamily="34"/>
                        <a:ea typeface="Calibri" pitchFamily="34"/>
                        <a:cs typeface="Times New Roman" pitchFamily="18"/>
                      </a:endParaRPr>
                    </a:p>
                  </a:txBody>
                  <a:tcPr marL="68580" marR="68580" marT="0" marB="0"/>
                </a:tc>
                <a:tc>
                  <a:txBody>
                    <a:bodyPr/>
                    <a:lstStyle/>
                    <a:p>
                      <a:pPr marL="0" marR="0" lvl="0" algn="just">
                        <a:lnSpc>
                          <a:spcPts val="1950"/>
                        </a:lnSpc>
                        <a:spcBef>
                          <a:spcPts val="0"/>
                        </a:spcBef>
                        <a:spcAft>
                          <a:spcPts val="0"/>
                        </a:spcAft>
                      </a:pPr>
                      <a:r>
                        <a:rPr lang="en-IN" sz="1300" spc="-10"/>
                        <a:t>5199.89</a:t>
                      </a:r>
                      <a:endParaRPr lang="en-US" sz="1100">
                        <a:latin typeface="Calibri" pitchFamily="34"/>
                        <a:ea typeface="Calibri" pitchFamily="34"/>
                        <a:cs typeface="Times New Roman" pitchFamily="18"/>
                      </a:endParaRPr>
                    </a:p>
                  </a:txBody>
                  <a:tcPr marL="68580" marR="68580" marT="0" marB="0"/>
                </a:tc>
                <a:tc>
                  <a:txBody>
                    <a:bodyPr/>
                    <a:lstStyle/>
                    <a:p>
                      <a:pPr marL="0" marR="0" lvl="0" algn="just">
                        <a:lnSpc>
                          <a:spcPts val="1950"/>
                        </a:lnSpc>
                        <a:spcBef>
                          <a:spcPts val="0"/>
                        </a:spcBef>
                        <a:spcAft>
                          <a:spcPts val="0"/>
                        </a:spcAft>
                      </a:pPr>
                      <a:r>
                        <a:rPr lang="en-IN" sz="1300" spc="-10"/>
                        <a:t>0.83</a:t>
                      </a:r>
                      <a:endParaRPr lang="en-US" sz="1100">
                        <a:latin typeface="Calibri" pitchFamily="34"/>
                        <a:ea typeface="Calibri" pitchFamily="34"/>
                        <a:cs typeface="Times New Roman" pitchFamily="18"/>
                      </a:endParaRPr>
                    </a:p>
                  </a:txBody>
                  <a:tcPr marL="68580" marR="68580" marT="0" marB="0"/>
                </a:tc>
                <a:extLst>
                  <a:ext uri="{0D108BD9-81ED-4DB2-BD59-A6C34878D82A}">
                    <a16:rowId xmlns:a16="http://schemas.microsoft.com/office/drawing/2014/main" val="923696354"/>
                  </a:ext>
                </a:extLst>
              </a:tr>
              <a:tr h="689850">
                <a:tc>
                  <a:txBody>
                    <a:bodyPr/>
                    <a:lstStyle/>
                    <a:p>
                      <a:pPr marL="0" marR="0" lvl="0" algn="ctr">
                        <a:lnSpc>
                          <a:spcPts val="1950"/>
                        </a:lnSpc>
                        <a:spcBef>
                          <a:spcPts val="0"/>
                        </a:spcBef>
                        <a:spcAft>
                          <a:spcPts val="0"/>
                        </a:spcAft>
                      </a:pPr>
                      <a:r>
                        <a:rPr lang="en-IN" sz="1200" spc="-10"/>
                        <a:t>GRU</a:t>
                      </a:r>
                      <a:endParaRPr lang="en-US" sz="1100">
                        <a:latin typeface="Calibri" pitchFamily="34"/>
                        <a:ea typeface="Calibri" pitchFamily="34"/>
                        <a:cs typeface="Times New Roman" pitchFamily="18"/>
                      </a:endParaRPr>
                    </a:p>
                  </a:txBody>
                  <a:tcPr marL="68580" marR="68580" marT="0" marB="0"/>
                </a:tc>
                <a:tc>
                  <a:txBody>
                    <a:bodyPr/>
                    <a:lstStyle/>
                    <a:p>
                      <a:pPr marL="0" marR="0" lvl="0" algn="just">
                        <a:lnSpc>
                          <a:spcPts val="1950"/>
                        </a:lnSpc>
                        <a:spcBef>
                          <a:spcPts val="0"/>
                        </a:spcBef>
                        <a:spcAft>
                          <a:spcPts val="0"/>
                        </a:spcAft>
                      </a:pPr>
                      <a:r>
                        <a:rPr lang="en-IN" sz="1300" spc="-10"/>
                        <a:t>2604.54</a:t>
                      </a:r>
                      <a:endParaRPr lang="en-US" sz="1100">
                        <a:latin typeface="Calibri" pitchFamily="34"/>
                        <a:ea typeface="Calibri" pitchFamily="34"/>
                        <a:cs typeface="Times New Roman" pitchFamily="18"/>
                      </a:endParaRPr>
                    </a:p>
                  </a:txBody>
                  <a:tcPr marL="68580" marR="68580" marT="0" marB="0"/>
                </a:tc>
                <a:tc>
                  <a:txBody>
                    <a:bodyPr/>
                    <a:lstStyle/>
                    <a:p>
                      <a:pPr marL="0" marR="0" lvl="0" algn="just">
                        <a:lnSpc>
                          <a:spcPts val="1950"/>
                        </a:lnSpc>
                        <a:spcBef>
                          <a:spcPts val="0"/>
                        </a:spcBef>
                        <a:spcAft>
                          <a:spcPts val="0"/>
                        </a:spcAft>
                      </a:pPr>
                      <a:r>
                        <a:rPr lang="en-IN" sz="1300" spc="-10"/>
                        <a:t>6783632.43</a:t>
                      </a:r>
                      <a:endParaRPr lang="en-US" sz="1100">
                        <a:latin typeface="Calibri" pitchFamily="34"/>
                        <a:ea typeface="Calibri" pitchFamily="34"/>
                        <a:cs typeface="Times New Roman" pitchFamily="18"/>
                      </a:endParaRPr>
                    </a:p>
                  </a:txBody>
                  <a:tcPr marL="68580" marR="68580" marT="0" marB="0"/>
                </a:tc>
                <a:tc>
                  <a:txBody>
                    <a:bodyPr/>
                    <a:lstStyle/>
                    <a:p>
                      <a:pPr marL="0" marR="0" lvl="0" algn="just">
                        <a:lnSpc>
                          <a:spcPts val="1950"/>
                        </a:lnSpc>
                        <a:spcBef>
                          <a:spcPts val="0"/>
                        </a:spcBef>
                        <a:spcAft>
                          <a:spcPts val="0"/>
                        </a:spcAft>
                      </a:pPr>
                      <a:r>
                        <a:rPr lang="en-IN" sz="1300" spc="-10"/>
                        <a:t>1955.65</a:t>
                      </a:r>
                      <a:endParaRPr lang="en-US" sz="1100">
                        <a:latin typeface="Calibri" pitchFamily="34"/>
                        <a:ea typeface="Calibri" pitchFamily="34"/>
                        <a:cs typeface="Times New Roman" pitchFamily="18"/>
                      </a:endParaRPr>
                    </a:p>
                  </a:txBody>
                  <a:tcPr marL="68580" marR="68580" marT="0" marB="0"/>
                </a:tc>
                <a:tc>
                  <a:txBody>
                    <a:bodyPr/>
                    <a:lstStyle/>
                    <a:p>
                      <a:pPr marL="0" marR="0" lvl="0" algn="just">
                        <a:lnSpc>
                          <a:spcPts val="1950"/>
                        </a:lnSpc>
                        <a:spcBef>
                          <a:spcPts val="0"/>
                        </a:spcBef>
                        <a:spcAft>
                          <a:spcPts val="0"/>
                        </a:spcAft>
                      </a:pPr>
                      <a:r>
                        <a:rPr lang="en-IN" sz="1300" spc="-10"/>
                        <a:t>0.97</a:t>
                      </a:r>
                      <a:endParaRPr lang="en-US" sz="1100">
                        <a:latin typeface="Calibri" pitchFamily="34"/>
                        <a:ea typeface="Calibri" pitchFamily="34"/>
                        <a:cs typeface="Times New Roman" pitchFamily="18"/>
                      </a:endParaRPr>
                    </a:p>
                  </a:txBody>
                  <a:tcPr marL="68580" marR="68580" marT="0" marB="0"/>
                </a:tc>
                <a:extLst>
                  <a:ext uri="{0D108BD9-81ED-4DB2-BD59-A6C34878D82A}">
                    <a16:rowId xmlns:a16="http://schemas.microsoft.com/office/drawing/2014/main" val="1831373257"/>
                  </a:ext>
                </a:extLst>
              </a:tr>
              <a:tr h="689850">
                <a:tc>
                  <a:txBody>
                    <a:bodyPr/>
                    <a:lstStyle/>
                    <a:p>
                      <a:pPr marL="0" marR="0" lvl="0" algn="ctr">
                        <a:lnSpc>
                          <a:spcPts val="1950"/>
                        </a:lnSpc>
                        <a:spcBef>
                          <a:spcPts val="0"/>
                        </a:spcBef>
                        <a:spcAft>
                          <a:spcPts val="0"/>
                        </a:spcAft>
                      </a:pPr>
                      <a:r>
                        <a:rPr lang="en-IN" sz="1200" spc="-10"/>
                        <a:t>Bi-GRU</a:t>
                      </a:r>
                      <a:endParaRPr lang="en-US" sz="1100">
                        <a:latin typeface="Calibri" pitchFamily="34"/>
                        <a:ea typeface="Calibri" pitchFamily="34"/>
                        <a:cs typeface="Times New Roman" pitchFamily="18"/>
                      </a:endParaRPr>
                    </a:p>
                  </a:txBody>
                  <a:tcPr marL="68580" marR="68580" marT="0" marB="0"/>
                </a:tc>
                <a:tc>
                  <a:txBody>
                    <a:bodyPr/>
                    <a:lstStyle/>
                    <a:p>
                      <a:pPr marL="0" marR="0" lvl="0" algn="just">
                        <a:lnSpc>
                          <a:spcPts val="1950"/>
                        </a:lnSpc>
                        <a:spcBef>
                          <a:spcPts val="0"/>
                        </a:spcBef>
                        <a:spcAft>
                          <a:spcPts val="0"/>
                        </a:spcAft>
                      </a:pPr>
                      <a:r>
                        <a:rPr lang="en-IN" sz="1300" spc="-10"/>
                        <a:t>2625.24</a:t>
                      </a:r>
                      <a:endParaRPr lang="en-US" sz="1100">
                        <a:latin typeface="Calibri" pitchFamily="34"/>
                        <a:ea typeface="Calibri" pitchFamily="34"/>
                        <a:cs typeface="Times New Roman" pitchFamily="18"/>
                      </a:endParaRPr>
                    </a:p>
                  </a:txBody>
                  <a:tcPr marL="68580" marR="68580" marT="0" marB="0"/>
                </a:tc>
                <a:tc>
                  <a:txBody>
                    <a:bodyPr/>
                    <a:lstStyle/>
                    <a:p>
                      <a:pPr marL="0" marR="0" lvl="0" algn="just">
                        <a:lnSpc>
                          <a:spcPts val="1950"/>
                        </a:lnSpc>
                        <a:spcBef>
                          <a:spcPts val="0"/>
                        </a:spcBef>
                        <a:spcAft>
                          <a:spcPts val="0"/>
                        </a:spcAft>
                      </a:pPr>
                      <a:r>
                        <a:rPr lang="en-IN" sz="1300" spc="-10"/>
                        <a:t>6891926.65</a:t>
                      </a:r>
                      <a:endParaRPr lang="en-US" sz="1100">
                        <a:latin typeface="Calibri" pitchFamily="34"/>
                        <a:ea typeface="Calibri" pitchFamily="34"/>
                        <a:cs typeface="Times New Roman" pitchFamily="18"/>
                      </a:endParaRPr>
                    </a:p>
                  </a:txBody>
                  <a:tcPr marL="68580" marR="68580" marT="0" marB="0"/>
                </a:tc>
                <a:tc>
                  <a:txBody>
                    <a:bodyPr/>
                    <a:lstStyle/>
                    <a:p>
                      <a:pPr marL="0" marR="0" lvl="0" algn="just">
                        <a:lnSpc>
                          <a:spcPts val="1950"/>
                        </a:lnSpc>
                        <a:spcBef>
                          <a:spcPts val="0"/>
                        </a:spcBef>
                        <a:spcAft>
                          <a:spcPts val="0"/>
                        </a:spcAft>
                      </a:pPr>
                      <a:r>
                        <a:rPr lang="en-IN" sz="1300" spc="-10"/>
                        <a:t>2017.39</a:t>
                      </a:r>
                      <a:endParaRPr lang="en-US" sz="1100">
                        <a:latin typeface="Calibri" pitchFamily="34"/>
                        <a:ea typeface="Calibri" pitchFamily="34"/>
                        <a:cs typeface="Times New Roman" pitchFamily="18"/>
                      </a:endParaRPr>
                    </a:p>
                  </a:txBody>
                  <a:tcPr marL="68580" marR="68580" marT="0" marB="0"/>
                </a:tc>
                <a:tc>
                  <a:txBody>
                    <a:bodyPr/>
                    <a:lstStyle/>
                    <a:p>
                      <a:pPr marL="0" marR="0" lvl="0" algn="just">
                        <a:lnSpc>
                          <a:spcPts val="1950"/>
                        </a:lnSpc>
                        <a:spcBef>
                          <a:spcPts val="0"/>
                        </a:spcBef>
                        <a:spcAft>
                          <a:spcPts val="0"/>
                        </a:spcAft>
                      </a:pPr>
                      <a:r>
                        <a:rPr lang="en-IN" sz="1300" spc="-10"/>
                        <a:t>0.96</a:t>
                      </a:r>
                      <a:endParaRPr lang="en-US" sz="1100">
                        <a:latin typeface="Calibri" pitchFamily="34"/>
                        <a:ea typeface="Calibri" pitchFamily="34"/>
                        <a:cs typeface="Times New Roman" pitchFamily="18"/>
                      </a:endParaRPr>
                    </a:p>
                  </a:txBody>
                  <a:tcPr marL="68580" marR="68580" marT="0" marB="0"/>
                </a:tc>
                <a:extLst>
                  <a:ext uri="{0D108BD9-81ED-4DB2-BD59-A6C34878D82A}">
                    <a16:rowId xmlns:a16="http://schemas.microsoft.com/office/drawing/2014/main" val="194794937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33F77F28-F406-D0C9-1AC5-D1A121A0B556}"/>
              </a:ext>
            </a:extLst>
          </p:cNvPr>
          <p:cNvSpPr txBox="1"/>
          <p:nvPr/>
        </p:nvSpPr>
        <p:spPr>
          <a:xfrm>
            <a:off x="1744976" y="1779952"/>
            <a:ext cx="8823960" cy="3693316"/>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1600" b="0" i="0" u="none" strike="noStrike" kern="1200" cap="none" spc="0" baseline="0">
                <a:solidFill>
                  <a:srgbClr val="000000"/>
                </a:solidFill>
                <a:uFillTx/>
                <a:latin typeface="Calibri" pitchFamily="34"/>
                <a:ea typeface="Calibri" pitchFamily="34"/>
                <a:cs typeface="Times New Roman" pitchFamily="18"/>
              </a:rPr>
              <a:t>Machine learning techniques have recently gained a lot of popularity among the international community. </a:t>
            </a:r>
          </a:p>
          <a:p>
            <a:pPr marL="285750" marR="0" lvl="0" indent="-285750" algn="l" defTabSz="914400"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IN" sz="1600" b="0" i="0" u="none" strike="noStrike" kern="1200" cap="none" spc="0" baseline="0">
              <a:solidFill>
                <a:srgbClr val="000000"/>
              </a:solidFill>
              <a:uFillTx/>
              <a:latin typeface="Calibri" pitchFamily="34"/>
              <a:ea typeface="Calibri" pitchFamily="34"/>
              <a:cs typeface="Times New Roman" pitchFamily="18"/>
            </a:endParaRPr>
          </a:p>
          <a:p>
            <a:pPr marL="285750" marR="0" lvl="0" indent="-285750" algn="l" defTabSz="914400"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1600" b="0" i="0" u="none" strike="noStrike" kern="1200" cap="none" spc="0" baseline="0">
                <a:solidFill>
                  <a:srgbClr val="000000"/>
                </a:solidFill>
                <a:uFillTx/>
                <a:latin typeface="Calibri" pitchFamily="34"/>
                <a:ea typeface="Calibri" pitchFamily="34"/>
                <a:cs typeface="Times New Roman" pitchFamily="18"/>
              </a:rPr>
              <a:t>The GRU predictions have better precision results in terms of forecasting errors are </a:t>
            </a:r>
            <a:r>
              <a:rPr lang="en-IN" sz="1600" b="0" i="0" u="none" strike="noStrike" kern="1200" cap="none" spc="0" baseline="0">
                <a:solidFill>
                  <a:srgbClr val="000000"/>
                </a:solidFill>
                <a:uFillTx/>
                <a:latin typeface="Calibri" pitchFamily="34"/>
                <a:ea typeface="Calibri" pitchFamily="34"/>
                <a:cs typeface="Calibri" pitchFamily="34"/>
              </a:rPr>
              <a:t>RMSE (), MSE (), MAE (), and R2 Score</a:t>
            </a:r>
            <a:r>
              <a:rPr lang="en-IN" sz="1600" b="0" i="0" u="none" strike="noStrike" kern="1200" cap="none" spc="0" baseline="0">
                <a:solidFill>
                  <a:srgbClr val="000000"/>
                </a:solidFill>
                <a:uFillTx/>
                <a:latin typeface="Calibri" pitchFamily="34"/>
                <a:ea typeface="Calibri" pitchFamily="34"/>
                <a:cs typeface="Times New Roman" pitchFamily="18"/>
              </a:rPr>
              <a:t> (), this model gives better forecasting error values when compared to the other models.</a:t>
            </a:r>
          </a:p>
          <a:p>
            <a:pPr marL="285750" marR="0" lvl="0" indent="-285750" algn="l" defTabSz="914400"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IN" sz="1600" b="0" i="0" u="none" strike="noStrike" kern="1200" cap="none" spc="0" baseline="0">
              <a:solidFill>
                <a:srgbClr val="000000"/>
              </a:solidFill>
              <a:uFillTx/>
              <a:latin typeface="Calibri" pitchFamily="34"/>
              <a:ea typeface="Calibri" pitchFamily="34"/>
              <a:cs typeface="Times New Roman" pitchFamily="18"/>
            </a:endParaRPr>
          </a:p>
          <a:p>
            <a:pPr marL="285750" marR="0" lvl="0" indent="-285750" algn="l" defTabSz="914400"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1600" b="0" i="0" u="none" strike="noStrike" kern="1200" cap="none" spc="0" baseline="0">
                <a:solidFill>
                  <a:srgbClr val="000000"/>
                </a:solidFill>
                <a:uFillTx/>
                <a:latin typeface="Calibri" pitchFamily="34"/>
                <a:ea typeface="Calibri" pitchFamily="34"/>
                <a:cs typeface="Times New Roman" pitchFamily="18"/>
              </a:rPr>
              <a:t>We concluded that the GRU approach by large outperforms the other model outputs as previously mentioned.</a:t>
            </a:r>
            <a:endParaRPr lang="en-US" sz="1600" b="0" i="0" u="none" strike="noStrike" kern="1200" cap="none" spc="0" baseline="0">
              <a:solidFill>
                <a:srgbClr val="000000"/>
              </a:solidFill>
              <a:uFillTx/>
              <a:latin typeface="Calibri" pitchFamily="34"/>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TextBox 5">
            <a:extLst>
              <a:ext uri="{FF2B5EF4-FFF2-40B4-BE49-F238E27FC236}">
                <a16:creationId xmlns:a16="http://schemas.microsoft.com/office/drawing/2014/main" id="{EC125527-4E66-E317-16F2-FF06198B783F}"/>
              </a:ext>
            </a:extLst>
          </p:cNvPr>
          <p:cNvSpPr txBox="1"/>
          <p:nvPr/>
        </p:nvSpPr>
        <p:spPr>
          <a:xfrm>
            <a:off x="3047996" y="861501"/>
            <a:ext cx="6096003" cy="523219"/>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1" i="0" u="none" strike="noStrike" kern="1200" cap="none" spc="0" baseline="0">
                <a:solidFill>
                  <a:srgbClr val="000000"/>
                </a:solidFill>
                <a:uFillTx/>
                <a:latin typeface="Times New Roman" pitchFamily="18"/>
                <a:cs typeface="Times New Roman" pitchFamily="18"/>
              </a:rPr>
              <a:t>Conclusion</a:t>
            </a:r>
            <a:endParaRPr lang="en-US" sz="28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123127B8-B750-25D6-F3E0-E68460BBD1E7}"/>
              </a:ext>
            </a:extLst>
          </p:cNvPr>
          <p:cNvPicPr>
            <a:picLocks noChangeAspect="1"/>
          </p:cNvPicPr>
          <p:nvPr/>
        </p:nvPicPr>
        <p:blipFill>
          <a:blip r:embed="rId2"/>
          <a:srcRect/>
          <a:stretch>
            <a:fillRect/>
          </a:stretch>
        </p:blipFill>
        <p:spPr>
          <a:xfrm>
            <a:off x="0" y="0"/>
            <a:ext cx="12191996" cy="6858000"/>
          </a:xfrm>
          <a:prstGeom prst="rect">
            <a:avLst/>
          </a:prstGeom>
          <a:noFill/>
          <a:ln cap="flat">
            <a:noFill/>
          </a:ln>
        </p:spPr>
      </p:pic>
      <p:sp>
        <p:nvSpPr>
          <p:cNvPr id="3" name="Rectangle 4">
            <a:extLst>
              <a:ext uri="{FF2B5EF4-FFF2-40B4-BE49-F238E27FC236}">
                <a16:creationId xmlns:a16="http://schemas.microsoft.com/office/drawing/2014/main" id="{AD884235-C93E-4917-687E-94AE7BC8686D}"/>
              </a:ext>
            </a:extLst>
          </p:cNvPr>
          <p:cNvSpPr/>
          <p:nvPr/>
        </p:nvSpPr>
        <p:spPr>
          <a:xfrm>
            <a:off x="0" y="0"/>
            <a:ext cx="12191996" cy="6858000"/>
          </a:xfrm>
          <a:prstGeom prst="rect">
            <a:avLst/>
          </a:prstGeom>
          <a:gradFill>
            <a:gsLst>
              <a:gs pos="0">
                <a:srgbClr val="1F2229">
                  <a:alpha val="91765"/>
                </a:srgbClr>
              </a:gs>
              <a:gs pos="100000">
                <a:srgbClr val="1F2229">
                  <a:alpha val="60000"/>
                </a:srgbClr>
              </a:gs>
            </a:gsLst>
            <a:lin ang="162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Light"/>
            </a:endParaRPr>
          </a:p>
        </p:txBody>
      </p:sp>
      <p:grpSp>
        <p:nvGrpSpPr>
          <p:cNvPr id="4" name="Group 20">
            <a:extLst>
              <a:ext uri="{FF2B5EF4-FFF2-40B4-BE49-F238E27FC236}">
                <a16:creationId xmlns:a16="http://schemas.microsoft.com/office/drawing/2014/main" id="{1F1D0620-FBBB-FD38-D6A6-568B03FEC3CC}"/>
              </a:ext>
            </a:extLst>
          </p:cNvPr>
          <p:cNvGrpSpPr/>
          <p:nvPr/>
        </p:nvGrpSpPr>
        <p:grpSpPr>
          <a:xfrm>
            <a:off x="2757711" y="1626918"/>
            <a:ext cx="6676573" cy="3604162"/>
            <a:chOff x="2757711" y="1626918"/>
            <a:chExt cx="6676573" cy="3604162"/>
          </a:xfrm>
        </p:grpSpPr>
        <p:sp>
          <p:nvSpPr>
            <p:cNvPr id="5" name="Oval 16">
              <a:extLst>
                <a:ext uri="{FF2B5EF4-FFF2-40B4-BE49-F238E27FC236}">
                  <a16:creationId xmlns:a16="http://schemas.microsoft.com/office/drawing/2014/main" id="{5DA9B176-F1BD-3B83-DD40-C6480265D2E1}"/>
                </a:ext>
              </a:extLst>
            </p:cNvPr>
            <p:cNvSpPr/>
            <p:nvPr/>
          </p:nvSpPr>
          <p:spPr>
            <a:xfrm>
              <a:off x="5830113" y="1626918"/>
              <a:ext cx="3604171" cy="360416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3CDD9">
                <a:alpha val="3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Light"/>
              </a:endParaRPr>
            </a:p>
          </p:txBody>
        </p:sp>
        <p:sp>
          <p:nvSpPr>
            <p:cNvPr id="6" name="Oval 17">
              <a:extLst>
                <a:ext uri="{FF2B5EF4-FFF2-40B4-BE49-F238E27FC236}">
                  <a16:creationId xmlns:a16="http://schemas.microsoft.com/office/drawing/2014/main" id="{C5A50BC1-CACF-71D9-F566-2F90CB7010AB}"/>
                </a:ext>
              </a:extLst>
            </p:cNvPr>
            <p:cNvSpPr/>
            <p:nvPr/>
          </p:nvSpPr>
          <p:spPr>
            <a:xfrm>
              <a:off x="2757711" y="1626918"/>
              <a:ext cx="3604171" cy="360416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3CDD9">
                <a:alpha val="3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Light"/>
              </a:endParaRPr>
            </a:p>
          </p:txBody>
        </p:sp>
      </p:grpSp>
      <p:sp>
        <p:nvSpPr>
          <p:cNvPr id="7" name="Oval 15">
            <a:extLst>
              <a:ext uri="{FF2B5EF4-FFF2-40B4-BE49-F238E27FC236}">
                <a16:creationId xmlns:a16="http://schemas.microsoft.com/office/drawing/2014/main" id="{1FBCB5C9-82A7-716A-72FC-DD38C805B953}"/>
              </a:ext>
            </a:extLst>
          </p:cNvPr>
          <p:cNvSpPr/>
          <p:nvPr/>
        </p:nvSpPr>
        <p:spPr>
          <a:xfrm>
            <a:off x="3456505" y="789511"/>
            <a:ext cx="5278995" cy="527897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FFFF">
              <a:alpha val="4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Light"/>
            </a:endParaRPr>
          </a:p>
        </p:txBody>
      </p:sp>
      <p:sp>
        <p:nvSpPr>
          <p:cNvPr id="8" name="Oval 18">
            <a:extLst>
              <a:ext uri="{FF2B5EF4-FFF2-40B4-BE49-F238E27FC236}">
                <a16:creationId xmlns:a16="http://schemas.microsoft.com/office/drawing/2014/main" id="{49555699-E15B-F5AB-0387-7F35A1110F79}"/>
              </a:ext>
            </a:extLst>
          </p:cNvPr>
          <p:cNvSpPr/>
          <p:nvPr/>
        </p:nvSpPr>
        <p:spPr>
          <a:xfrm>
            <a:off x="3879012" y="1212018"/>
            <a:ext cx="4433980" cy="443396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FFFF">
              <a:alpha val="3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Light"/>
            </a:endParaRPr>
          </a:p>
        </p:txBody>
      </p:sp>
      <p:sp>
        <p:nvSpPr>
          <p:cNvPr id="9" name="TextBox 12">
            <a:extLst>
              <a:ext uri="{FF2B5EF4-FFF2-40B4-BE49-F238E27FC236}">
                <a16:creationId xmlns:a16="http://schemas.microsoft.com/office/drawing/2014/main" id="{8FC11CDC-ADBD-AD72-5F50-1286E5098E56}"/>
              </a:ext>
            </a:extLst>
          </p:cNvPr>
          <p:cNvSpPr txBox="1"/>
          <p:nvPr/>
        </p:nvSpPr>
        <p:spPr>
          <a:xfrm>
            <a:off x="4381585" y="3059664"/>
            <a:ext cx="3428826" cy="738661"/>
          </a:xfrm>
          <a:prstGeom prst="rect">
            <a:avLst/>
          </a:prstGeom>
          <a:noFill/>
          <a:ln cap="flat">
            <a:noFill/>
          </a:ln>
        </p:spPr>
        <p:txBody>
          <a:bodyPr vert="horz" wrap="none" lIns="0" tIns="0" rIns="0" bIns="0" anchor="t" anchorCtr="1" compatLnSpc="1">
            <a:spAutoFit/>
          </a:bodyPr>
          <a:lstStyle/>
          <a:p>
            <a:pPr marL="0" marR="0" lvl="0" indent="0" algn="ctr" defTabSz="914400" rtl="0" fontAlgn="auto" hangingPunct="1">
              <a:lnSpc>
                <a:spcPct val="100000"/>
              </a:lnSpc>
              <a:spcBef>
                <a:spcPts val="0"/>
              </a:spcBef>
              <a:spcAft>
                <a:spcPts val="0"/>
              </a:spcAft>
              <a:buNone/>
              <a:tabLst>
                <a:tab pos="347664" algn="l"/>
              </a:tabLst>
              <a:defRPr sz="1800" b="0" i="0" u="none" strike="noStrike" kern="0" cap="none" spc="0" baseline="0">
                <a:solidFill>
                  <a:srgbClr val="000000"/>
                </a:solidFill>
                <a:uFillTx/>
              </a:defRPr>
            </a:pPr>
            <a:r>
              <a:rPr lang="en-US" sz="4800" b="1" i="0" u="none" strike="noStrike" kern="1200" cap="none" spc="0" baseline="0">
                <a:solidFill>
                  <a:srgbClr val="FFFFFF"/>
                </a:solidFill>
                <a:uFillTx/>
                <a:latin typeface="Century Gothic"/>
              </a:rPr>
              <a:t>THANK YOU</a:t>
            </a:r>
          </a:p>
        </p:txBody>
      </p:sp>
      <p:pic>
        <p:nvPicPr>
          <p:cNvPr id="10" name="Picture 9" descr="This is an icon that reads &quot;24Slides.&quot;">
            <a:hlinkClick r:id="rId3"/>
            <a:extLst>
              <a:ext uri="{FF2B5EF4-FFF2-40B4-BE49-F238E27FC236}">
                <a16:creationId xmlns:a16="http://schemas.microsoft.com/office/drawing/2014/main" id="{9EC6DDEB-0FF4-1E16-53DF-8D747546C69C}"/>
              </a:ext>
            </a:extLst>
          </p:cNvPr>
          <p:cNvPicPr>
            <a:picLocks noChangeAspect="1"/>
          </p:cNvPicPr>
          <p:nvPr/>
        </p:nvPicPr>
        <p:blipFill>
          <a:blip r:embed="rId4"/>
          <a:stretch>
            <a:fillRect/>
          </a:stretch>
        </p:blipFill>
        <p:spPr>
          <a:xfrm>
            <a:off x="5581653" y="6336444"/>
            <a:ext cx="1028700" cy="293906"/>
          </a:xfrm>
          <a:prstGeom prst="rect">
            <a:avLst/>
          </a:prstGeom>
          <a:noFill/>
          <a:ln cap="flat">
            <a:noFill/>
          </a:ln>
        </p:spPr>
      </p:pic>
      <p:sp>
        <p:nvSpPr>
          <p:cNvPr id="11" name="Title 1" hidden="1">
            <a:extLst>
              <a:ext uri="{FF2B5EF4-FFF2-40B4-BE49-F238E27FC236}">
                <a16:creationId xmlns:a16="http://schemas.microsoft.com/office/drawing/2014/main" id="{B3D6F014-4F9C-82C2-3114-2FABD14F6DDB}"/>
              </a:ext>
            </a:extLst>
          </p:cNvPr>
          <p:cNvSpPr txBox="1">
            <a:spLocks noGrp="1"/>
          </p:cNvSpPr>
          <p:nvPr>
            <p:ph type="title"/>
          </p:nvPr>
        </p:nvSpPr>
        <p:spPr/>
        <p:txBody>
          <a:bodyPr/>
          <a:lstStyle/>
          <a:p>
            <a:pPr lvl="0"/>
            <a:r>
              <a:rPr lang="en-US"/>
              <a:t>Slide 11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7">
    <p:bg>
      <p:bgPr>
        <a:solidFill>
          <a:srgbClr val="FFFFFF"/>
        </a:solidFill>
        <a:effectLst/>
      </p:bgPr>
    </p:bg>
    <p:spTree>
      <p:nvGrpSpPr>
        <p:cNvPr id="1" name=""/>
        <p:cNvGrpSpPr/>
        <p:nvPr/>
      </p:nvGrpSpPr>
      <p:grpSpPr>
        <a:xfrm>
          <a:off x="0" y="0"/>
          <a:ext cx="0" cy="0"/>
          <a:chOff x="0" y="0"/>
          <a:chExt cx="0" cy="0"/>
        </a:xfrm>
      </p:grpSpPr>
      <p:sp>
        <p:nvSpPr>
          <p:cNvPr id="2" name="Rectangle 14">
            <a:extLst>
              <a:ext uri="{FF2B5EF4-FFF2-40B4-BE49-F238E27FC236}">
                <a16:creationId xmlns:a16="http://schemas.microsoft.com/office/drawing/2014/main" id="{CD552483-8D1C-87AD-915E-EA8448F9661D}"/>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Light"/>
            </a:endParaRPr>
          </a:p>
        </p:txBody>
      </p:sp>
      <p:pic>
        <p:nvPicPr>
          <p:cNvPr id="3" name="Picture 5" descr="B sign-on figures">
            <a:extLst>
              <a:ext uri="{FF2B5EF4-FFF2-40B4-BE49-F238E27FC236}">
                <a16:creationId xmlns:a16="http://schemas.microsoft.com/office/drawing/2014/main" id="{D52A7303-5AFE-CB5D-1241-E351ABD31B59}"/>
              </a:ext>
            </a:extLst>
          </p:cNvPr>
          <p:cNvPicPr>
            <a:picLocks noChangeAspect="1"/>
          </p:cNvPicPr>
          <p:nvPr/>
        </p:nvPicPr>
        <p:blipFill>
          <a:blip r:embed="rId2"/>
          <a:srcRect t="9091" r="23872"/>
          <a:stretch>
            <a:fillRect/>
          </a:stretch>
        </p:blipFill>
        <p:spPr>
          <a:xfrm>
            <a:off x="5812356" y="9"/>
            <a:ext cx="6379640" cy="6857990"/>
          </a:xfrm>
          <a:prstGeom prst="rect">
            <a:avLst/>
          </a:prstGeom>
          <a:noFill/>
          <a:ln cap="flat">
            <a:noFill/>
          </a:ln>
        </p:spPr>
      </p:pic>
      <p:sp>
        <p:nvSpPr>
          <p:cNvPr id="4" name="Rectangle 16">
            <a:extLst>
              <a:ext uri="{FF2B5EF4-FFF2-40B4-BE49-F238E27FC236}">
                <a16:creationId xmlns:a16="http://schemas.microsoft.com/office/drawing/2014/main" id="{D9BFA965-AF69-8806-47BF-AE4F28E49D91}"/>
              </a:ext>
            </a:extLst>
          </p:cNvPr>
          <p:cNvSpPr>
            <a:spLocks noMove="1" noResize="1"/>
          </p:cNvSpPr>
          <p:nvPr/>
        </p:nvSpPr>
        <p:spPr>
          <a:xfrm>
            <a:off x="0" y="0"/>
            <a:ext cx="9756602" cy="6858000"/>
          </a:xfrm>
          <a:prstGeom prst="rect">
            <a:avLst/>
          </a:prstGeom>
          <a:gradFill>
            <a:gsLst>
              <a:gs pos="0">
                <a:srgbClr val="FFFFFF">
                  <a:alpha val="0"/>
                </a:srgbClr>
              </a:gs>
              <a:gs pos="100000">
                <a:srgbClr val="FFFFFF">
                  <a:alpha val="38000"/>
                </a:srgbClr>
              </a:gs>
            </a:gsLst>
            <a:lin ang="108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Light"/>
            </a:endParaRPr>
          </a:p>
        </p:txBody>
      </p:sp>
      <p:sp>
        <p:nvSpPr>
          <p:cNvPr id="5" name="Rectangle 2">
            <a:extLst>
              <a:ext uri="{FF2B5EF4-FFF2-40B4-BE49-F238E27FC236}">
                <a16:creationId xmlns:a16="http://schemas.microsoft.com/office/drawing/2014/main" id="{146112A9-F30F-289B-517D-585968397E5F}"/>
              </a:ext>
            </a:extLst>
          </p:cNvPr>
          <p:cNvSpPr/>
          <p:nvPr/>
        </p:nvSpPr>
        <p:spPr>
          <a:xfrm>
            <a:off x="359660" y="1694684"/>
            <a:ext cx="3438144" cy="557784"/>
          </a:xfrm>
          <a:prstGeom prst="rect">
            <a:avLst/>
          </a:prstGeom>
          <a:noFill/>
          <a:ln cap="flat">
            <a:noFill/>
            <a:prstDash val="solid"/>
          </a:ln>
        </p:spPr>
        <p:txBody>
          <a:bodyPr vert="horz" wrap="square" lIns="91440" tIns="45720" rIns="91440" bIns="45720" anchor="b"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3200" b="1" i="0" u="none" strike="noStrike" kern="1200" cap="none" spc="0" baseline="0">
                <a:solidFill>
                  <a:srgbClr val="000000"/>
                </a:solidFill>
                <a:effectLst>
                  <a:outerShdw dist="19048" dir="2700000">
                    <a:srgbClr val="000000"/>
                  </a:outerShdw>
                </a:effectLst>
                <a:uFillTx/>
                <a:latin typeface="Times New Roman" pitchFamily="18"/>
                <a:cs typeface="Times New Roman" pitchFamily="18"/>
              </a:rPr>
              <a:t>Introduction</a:t>
            </a:r>
          </a:p>
        </p:txBody>
      </p:sp>
      <p:sp>
        <p:nvSpPr>
          <p:cNvPr id="6" name="Rectangle 18">
            <a:extLst>
              <a:ext uri="{FF2B5EF4-FFF2-40B4-BE49-F238E27FC236}">
                <a16:creationId xmlns:a16="http://schemas.microsoft.com/office/drawing/2014/main" id="{23F85430-0C68-262D-D4A6-50601601883B}"/>
              </a:ext>
            </a:extLst>
          </p:cNvPr>
          <p:cNvSpPr>
            <a:spLocks noMove="1" noResize="1"/>
          </p:cNvSpPr>
          <p:nvPr/>
        </p:nvSpPr>
        <p:spPr>
          <a:xfrm rot="5400013">
            <a:off x="662555" y="605790"/>
            <a:ext cx="73152" cy="548640"/>
          </a:xfrm>
          <a:prstGeom prst="rect">
            <a:avLst/>
          </a:prstGeom>
          <a:solidFill>
            <a:srgbClr val="629DD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7" name="Rectangle 20">
            <a:extLst>
              <a:ext uri="{FF2B5EF4-FFF2-40B4-BE49-F238E27FC236}">
                <a16:creationId xmlns:a16="http://schemas.microsoft.com/office/drawing/2014/main" id="{62623CD3-376F-8424-8ACB-5B2F3D2B4E63}"/>
              </a:ext>
            </a:extLst>
          </p:cNvPr>
          <p:cNvSpPr>
            <a:spLocks noMove="1" noResize="1"/>
          </p:cNvSpPr>
          <p:nvPr/>
        </p:nvSpPr>
        <p:spPr>
          <a:xfrm>
            <a:off x="428240" y="2443477"/>
            <a:ext cx="3300984" cy="9144"/>
          </a:xfrm>
          <a:prstGeom prst="rect">
            <a:avLst/>
          </a:prstGeom>
          <a:solidFill>
            <a:srgbClr val="D5D5D5"/>
          </a:solidFill>
          <a:ln w="3172" cap="flat">
            <a:solidFill>
              <a:srgbClr val="D5D5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8" name="TextBox 3">
            <a:extLst>
              <a:ext uri="{FF2B5EF4-FFF2-40B4-BE49-F238E27FC236}">
                <a16:creationId xmlns:a16="http://schemas.microsoft.com/office/drawing/2014/main" id="{3A4F2E3A-F7F6-59E9-5965-94E7E51EE46B}"/>
              </a:ext>
            </a:extLst>
          </p:cNvPr>
          <p:cNvSpPr txBox="1"/>
          <p:nvPr/>
        </p:nvSpPr>
        <p:spPr>
          <a:xfrm>
            <a:off x="424811" y="2610099"/>
            <a:ext cx="5206365" cy="3664640"/>
          </a:xfrm>
          <a:prstGeom prst="rect">
            <a:avLst/>
          </a:prstGeom>
          <a:noFill/>
          <a:ln cap="flat">
            <a:noFill/>
          </a:ln>
        </p:spPr>
        <p:txBody>
          <a:bodyPr vert="horz" wrap="square" lIns="91440" tIns="45720" rIns="91440" bIns="45720" anchor="t" anchorCtr="0" compatLnSpc="1">
            <a:normAutofit/>
          </a:bodyPr>
          <a:lstStyle/>
          <a:p>
            <a:pPr marL="457200" marR="0" lvl="0" indent="-285750" algn="l" defTabSz="914400" rtl="0" fontAlgn="auto" hangingPunct="1">
              <a:lnSpc>
                <a:spcPct val="90000"/>
              </a:lnSpc>
              <a:spcBef>
                <a:spcPts val="0"/>
              </a:spcBef>
              <a:spcAft>
                <a:spcPts val="600"/>
              </a:spcAft>
              <a:buSzPct val="100000"/>
              <a:buFont typeface="Wingdings" pitchFamily="2"/>
              <a:buChar char="Ø"/>
              <a:tabLst/>
              <a:defRPr sz="1800" b="0" i="0" u="none" strike="noStrike" kern="0" cap="none" spc="0" baseline="0">
                <a:solidFill>
                  <a:srgbClr val="000000"/>
                </a:solidFill>
                <a:uFillTx/>
              </a:defRPr>
            </a:pPr>
            <a:r>
              <a:rPr lang="en-IN" sz="1600" b="0" i="0" u="none" strike="noStrike" kern="0" cap="none" spc="0" baseline="0">
                <a:solidFill>
                  <a:srgbClr val="333333"/>
                </a:solidFill>
                <a:uFillTx/>
                <a:latin typeface="Calibri"/>
                <a:ea typeface="Calibri" pitchFamily="34"/>
              </a:rPr>
              <a:t>The most recent technology for establishing and spending digital assets is distributed ledger technology (DLT), and its most well-known application is the cryptocurrency named Bitcoin.</a:t>
            </a:r>
            <a:endParaRPr lang="en-US" sz="1600" b="0" i="0" u="none" strike="noStrike" kern="0" cap="none" spc="0" baseline="0">
              <a:solidFill>
                <a:srgbClr val="000000"/>
              </a:solidFill>
              <a:uFillTx/>
              <a:latin typeface="Calibri"/>
              <a:cs typeface="Calibri" pitchFamily="34"/>
            </a:endParaRPr>
          </a:p>
          <a:p>
            <a:pPr marL="457200" marR="0" lvl="0" indent="-285750" algn="l" defTabSz="914400" rtl="0" fontAlgn="auto" hangingPunct="1">
              <a:lnSpc>
                <a:spcPct val="90000"/>
              </a:lnSpc>
              <a:spcBef>
                <a:spcPts val="0"/>
              </a:spcBef>
              <a:spcAft>
                <a:spcPts val="600"/>
              </a:spcAft>
              <a:buSzPct val="100000"/>
              <a:buFont typeface="Wingdings" pitchFamily="2"/>
              <a:buChar char="Ø"/>
              <a:tabLst/>
              <a:defRPr sz="1800" b="0" i="0" u="none" strike="noStrike" kern="0" cap="none" spc="0" baseline="0">
                <a:solidFill>
                  <a:srgbClr val="000000"/>
                </a:solidFill>
                <a:uFillTx/>
              </a:defRPr>
            </a:pPr>
            <a:endParaRPr lang="en-US" sz="1600" b="0" i="0" u="none" strike="noStrike" kern="1200" cap="none" spc="0" baseline="0">
              <a:solidFill>
                <a:srgbClr val="000000"/>
              </a:solidFill>
              <a:uFillTx/>
              <a:latin typeface="Calibri"/>
              <a:cs typeface="Calibri" pitchFamily="34"/>
            </a:endParaRPr>
          </a:p>
          <a:p>
            <a:pPr marL="457200" marR="0" lvl="0" indent="-285750" algn="l" defTabSz="914400" rtl="0" fontAlgn="auto" hangingPunct="1">
              <a:lnSpc>
                <a:spcPct val="90000"/>
              </a:lnSpc>
              <a:spcBef>
                <a:spcPts val="0"/>
              </a:spcBef>
              <a:spcAft>
                <a:spcPts val="600"/>
              </a:spcAft>
              <a:buSzPct val="100000"/>
              <a:buFont typeface="Wingdings" pitchFamily="2"/>
              <a:buChar char="Ø"/>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cs typeface="Calibri" pitchFamily="34"/>
              </a:rPr>
              <a:t>Bitcoin has sparked a gigantic interest in cryptocurrency and blockchain technology</a:t>
            </a:r>
            <a:r>
              <a:rPr lang="en-US" sz="1600" b="0" i="0" u="none" strike="noStrike" kern="1200" cap="none" spc="0" baseline="0">
                <a:solidFill>
                  <a:srgbClr val="000000"/>
                </a:solidFill>
                <a:uFillTx/>
                <a:latin typeface="Calibri"/>
              </a:rPr>
              <a:t>.</a:t>
            </a:r>
          </a:p>
          <a:p>
            <a:pPr marL="457200" marR="0" lvl="0" indent="-285750" algn="l" defTabSz="914400" rtl="0" fontAlgn="auto" hangingPunct="1">
              <a:lnSpc>
                <a:spcPct val="90000"/>
              </a:lnSpc>
              <a:spcBef>
                <a:spcPts val="0"/>
              </a:spcBef>
              <a:spcAft>
                <a:spcPts val="600"/>
              </a:spcAft>
              <a:buSzPct val="100000"/>
              <a:buFont typeface="Wingdings" pitchFamily="2"/>
              <a:buChar char="Ø"/>
              <a:tabLst/>
              <a:defRPr sz="1800" b="0" i="0" u="none" strike="noStrike" kern="0" cap="none" spc="0" baseline="0">
                <a:solidFill>
                  <a:srgbClr val="000000"/>
                </a:solidFill>
                <a:uFillTx/>
              </a:defRPr>
            </a:pPr>
            <a:endParaRPr lang="en-US" sz="1600" b="0" i="0" u="none" strike="noStrike" kern="1200" cap="none" spc="0" baseline="0">
              <a:solidFill>
                <a:srgbClr val="000000"/>
              </a:solidFill>
              <a:uFillTx/>
              <a:latin typeface="Calibri"/>
            </a:endParaRPr>
          </a:p>
          <a:p>
            <a:pPr marL="457200" marR="0" lvl="0" indent="-285750" algn="l" defTabSz="914400" rtl="0" fontAlgn="auto" hangingPunct="1">
              <a:lnSpc>
                <a:spcPct val="90000"/>
              </a:lnSpc>
              <a:spcBef>
                <a:spcPts val="0"/>
              </a:spcBef>
              <a:spcAft>
                <a:spcPts val="600"/>
              </a:spcAft>
              <a:buSzPct val="100000"/>
              <a:buFont typeface="Wingdings" pitchFamily="2"/>
              <a:buChar char="Ø"/>
              <a:tabLst/>
              <a:defRPr sz="1800" b="0" i="0" u="none" strike="noStrike" kern="0" cap="none" spc="0" baseline="0">
                <a:solidFill>
                  <a:srgbClr val="000000"/>
                </a:solidFill>
                <a:uFillTx/>
              </a:defRPr>
            </a:pPr>
            <a:r>
              <a:rPr lang="en-IN" sz="1600" b="0" i="0" u="none" strike="noStrike" kern="1200" cap="none" spc="0" baseline="0">
                <a:solidFill>
                  <a:srgbClr val="24292F"/>
                </a:solidFill>
                <a:uFillTx/>
                <a:latin typeface="Calibri"/>
                <a:ea typeface="Calibri" pitchFamily="34"/>
              </a:rPr>
              <a:t>The inception of Bitcoin, cryptocurrency has gained the trust of the general population.</a:t>
            </a:r>
          </a:p>
          <a:p>
            <a:pPr marL="457200" marR="0" lvl="0" indent="-285750" algn="l" defTabSz="914400" rtl="0" fontAlgn="auto" hangingPunct="1">
              <a:lnSpc>
                <a:spcPct val="90000"/>
              </a:lnSpc>
              <a:spcBef>
                <a:spcPts val="0"/>
              </a:spcBef>
              <a:spcAft>
                <a:spcPts val="600"/>
              </a:spcAft>
              <a:buSzPct val="100000"/>
              <a:buFont typeface="Wingdings" pitchFamily="2"/>
              <a:buChar char="Ø"/>
              <a:tabLst/>
              <a:defRPr sz="1800" b="0" i="0" u="none" strike="noStrike" kern="0" cap="none" spc="0" baseline="0">
                <a:solidFill>
                  <a:srgbClr val="000000"/>
                </a:solidFill>
                <a:uFillTx/>
              </a:defRPr>
            </a:pPr>
            <a:endParaRPr lang="en-IN" sz="1600" b="0" i="0" u="none" strike="noStrike" kern="1200" cap="none" spc="0" baseline="0">
              <a:solidFill>
                <a:srgbClr val="24292F"/>
              </a:solidFill>
              <a:uFillTx/>
              <a:latin typeface="Calibri"/>
            </a:endParaRPr>
          </a:p>
          <a:p>
            <a:pPr marL="457200" marR="0" lvl="0" indent="-285750" algn="l" defTabSz="914400" rtl="0" fontAlgn="auto" hangingPunct="1">
              <a:lnSpc>
                <a:spcPct val="90000"/>
              </a:lnSpc>
              <a:spcBef>
                <a:spcPts val="0"/>
              </a:spcBef>
              <a:spcAft>
                <a:spcPts val="600"/>
              </a:spcAft>
              <a:buSzPct val="100000"/>
              <a:buFont typeface="Wingdings" pitchFamily="2"/>
              <a:buChar char="Ø"/>
              <a:tabLst/>
              <a:defRPr sz="1800" b="0" i="0" u="none" strike="noStrike" kern="0" cap="none" spc="0" baseline="0">
                <a:solidFill>
                  <a:srgbClr val="000000"/>
                </a:solidFill>
                <a:uFillTx/>
              </a:defRPr>
            </a:pPr>
            <a:r>
              <a:rPr lang="en-IN" sz="1600" b="0" i="0" u="none" strike="noStrike" kern="1200" cap="none" spc="0" baseline="0">
                <a:solidFill>
                  <a:srgbClr val="24292F"/>
                </a:solidFill>
                <a:uFillTx/>
                <a:latin typeface="Calibri"/>
                <a:ea typeface="Calibri" pitchFamily="34"/>
              </a:rPr>
              <a:t>Bitcoin market capitalization is more than 134 billion US dollars.</a:t>
            </a:r>
          </a:p>
          <a:p>
            <a:pPr marL="17145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endParaRPr lang="en-US" sz="1700" b="0" i="0" u="none" strike="noStrike" kern="1200" cap="none" spc="0" baseline="0">
              <a:solidFill>
                <a:srgbClr val="000000"/>
              </a:solidFill>
              <a:uFillTx/>
              <a:latin typeface="Segoe UI Light"/>
            </a:endParaRPr>
          </a:p>
          <a:p>
            <a:pPr marL="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endParaRPr lang="en-US" sz="1700" b="0" i="0" u="none" strike="noStrike" kern="1200" cap="none" spc="0" baseline="0">
              <a:solidFill>
                <a:srgbClr val="000000"/>
              </a:solidFill>
              <a:uFillTx/>
              <a:latin typeface="Segoe UI Light"/>
            </a:endParaRPr>
          </a:p>
          <a:p>
            <a:pPr marL="285750" marR="0" lvl="0" indent="-228600" algn="l" defTabSz="914400" rtl="0" fontAlgn="auto" hangingPunct="1">
              <a:lnSpc>
                <a:spcPct val="9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endParaRPr lang="en-US" sz="1700" b="0" i="0" u="none" strike="noStrike" kern="1200" cap="none" spc="0" baseline="0">
              <a:solidFill>
                <a:srgbClr val="000000"/>
              </a:solidFill>
              <a:uFillTx/>
              <a:latin typeface="Segoe UI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8">
    <p:bg>
      <p:bgPr>
        <a:solidFill>
          <a:srgbClr val="FFFFFF"/>
        </a:solidFill>
        <a:effectLst/>
      </p:bgPr>
    </p:bg>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FCB09613-D3DD-BCF1-87C8-991DC7DE3887}"/>
              </a:ext>
            </a:extLst>
          </p:cNvPr>
          <p:cNvSpPr>
            <a:spLocks noMove="1" noResize="1"/>
          </p:cNvSpPr>
          <p:nvPr/>
        </p:nvSpPr>
        <p:spPr>
          <a:xfrm>
            <a:off x="0" y="0"/>
            <a:ext cx="12188952"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egoe UI Light"/>
            </a:endParaRPr>
          </a:p>
        </p:txBody>
      </p:sp>
      <p:sp>
        <p:nvSpPr>
          <p:cNvPr id="3" name="TextBox 3">
            <a:extLst>
              <a:ext uri="{FF2B5EF4-FFF2-40B4-BE49-F238E27FC236}">
                <a16:creationId xmlns:a16="http://schemas.microsoft.com/office/drawing/2014/main" id="{C6020D6B-0E4E-B591-5E67-E2E242E5EA6A}"/>
              </a:ext>
            </a:extLst>
          </p:cNvPr>
          <p:cNvSpPr txBox="1"/>
          <p:nvPr/>
        </p:nvSpPr>
        <p:spPr>
          <a:xfrm>
            <a:off x="7330443" y="353945"/>
            <a:ext cx="3329943" cy="85407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IN" sz="3200" b="1" i="0" u="none" strike="noStrike" kern="1200" cap="none" spc="0" baseline="0">
                <a:solidFill>
                  <a:srgbClr val="000000"/>
                </a:solidFill>
                <a:uFillTx/>
                <a:latin typeface="Times New Roman" pitchFamily="18"/>
                <a:cs typeface="Times New Roman" pitchFamily="18"/>
              </a:rPr>
              <a:t>Data Collection</a:t>
            </a:r>
            <a:endParaRPr lang="en-US" sz="3200" b="1" i="0" u="none" strike="noStrike" kern="1200" cap="none" spc="0" baseline="0">
              <a:solidFill>
                <a:srgbClr val="000000"/>
              </a:solidFill>
              <a:effectLst>
                <a:outerShdw dist="19048" dir="2700000">
                  <a:srgbClr val="000000"/>
                </a:outerShdw>
              </a:effectLst>
              <a:uFillTx/>
              <a:latin typeface="Times New Roman" pitchFamily="18"/>
              <a:cs typeface="Times New Roman" pitchFamily="18"/>
            </a:endParaRPr>
          </a:p>
        </p:txBody>
      </p:sp>
      <p:pic>
        <p:nvPicPr>
          <p:cNvPr id="4" name="Picture 6" descr="Orange and blue numbers and graphs">
            <a:extLst>
              <a:ext uri="{FF2B5EF4-FFF2-40B4-BE49-F238E27FC236}">
                <a16:creationId xmlns:a16="http://schemas.microsoft.com/office/drawing/2014/main" id="{FA563D65-6CC5-7CA1-AEE7-926F95DFB425}"/>
              </a:ext>
            </a:extLst>
          </p:cNvPr>
          <p:cNvPicPr>
            <a:picLocks noChangeAspect="1"/>
          </p:cNvPicPr>
          <p:nvPr/>
        </p:nvPicPr>
        <p:blipFill>
          <a:blip r:embed="rId2"/>
          <a:srcRect l="17958" r="27414" b="1"/>
          <a:stretch>
            <a:fillRect/>
          </a:stretch>
        </p:blipFill>
        <p:spPr>
          <a:xfrm>
            <a:off x="18" y="9"/>
            <a:ext cx="6116549" cy="6857990"/>
          </a:xfrm>
          <a:prstGeom prst="rect">
            <a:avLst/>
          </a:prstGeom>
          <a:noFill/>
          <a:ln cap="flat">
            <a:noFill/>
          </a:ln>
        </p:spPr>
      </p:pic>
      <p:sp>
        <p:nvSpPr>
          <p:cNvPr id="5" name="TextBox 4">
            <a:extLst>
              <a:ext uri="{FF2B5EF4-FFF2-40B4-BE49-F238E27FC236}">
                <a16:creationId xmlns:a16="http://schemas.microsoft.com/office/drawing/2014/main" id="{D1E65C07-8CC1-C5F8-A500-7B7F9938710F}"/>
              </a:ext>
            </a:extLst>
          </p:cNvPr>
          <p:cNvSpPr txBox="1"/>
          <p:nvPr/>
        </p:nvSpPr>
        <p:spPr>
          <a:xfrm>
            <a:off x="6094475" y="1208022"/>
            <a:ext cx="5978008" cy="5084256"/>
          </a:xfrm>
          <a:prstGeom prst="rect">
            <a:avLst/>
          </a:prstGeom>
          <a:noFill/>
          <a:ln cap="flat">
            <a:noFill/>
          </a:ln>
        </p:spPr>
        <p:txBody>
          <a:bodyPr vert="horz" wrap="square" lIns="91440" tIns="45720" rIns="91440" bIns="45720" anchor="t" anchorCtr="0" compatLnSpc="1">
            <a:normAutofit/>
          </a:bodyPr>
          <a:lstStyle/>
          <a:p>
            <a:pPr marL="400050" marR="0" lvl="0" indent="-342900" algn="l" defTabSz="914400" rtl="0" fontAlgn="auto" hangingPunct="1">
              <a:lnSpc>
                <a:spcPct val="90000"/>
              </a:lnSpc>
              <a:spcBef>
                <a:spcPts val="0"/>
              </a:spcBef>
              <a:spcAft>
                <a:spcPts val="600"/>
              </a:spcAft>
              <a:buSzPct val="100000"/>
              <a:buFont typeface="Wingdings" pitchFamily="2"/>
              <a:buChar char="Ø"/>
              <a:tabLst/>
              <a:defRPr sz="1800" b="0" i="0" u="none" strike="noStrike" kern="0" cap="none" spc="0" baseline="0">
                <a:solidFill>
                  <a:srgbClr val="000000"/>
                </a:solidFill>
                <a:uFillTx/>
              </a:defRPr>
            </a:pPr>
            <a:r>
              <a:rPr lang="en-IN" sz="1800" b="0" i="0" u="none" strike="noStrike" kern="0" cap="none" spc="0" baseline="0">
                <a:solidFill>
                  <a:srgbClr val="000000"/>
                </a:solidFill>
                <a:uFillTx/>
                <a:latin typeface="Calibri"/>
                <a:ea typeface="Calibri" pitchFamily="34"/>
              </a:rPr>
              <a:t>The dataset provides the history of the daily prices of Bitcoin. </a:t>
            </a:r>
          </a:p>
          <a:p>
            <a:pPr marL="400050" marR="0" lvl="0" indent="-342900" algn="l" defTabSz="914400" rtl="0" fontAlgn="auto" hangingPunct="1">
              <a:lnSpc>
                <a:spcPct val="90000"/>
              </a:lnSpc>
              <a:spcBef>
                <a:spcPts val="0"/>
              </a:spcBef>
              <a:spcAft>
                <a:spcPts val="600"/>
              </a:spcAft>
              <a:buSzPct val="100000"/>
              <a:buFont typeface="Wingdings" pitchFamily="2"/>
              <a:buChar char="Ø"/>
              <a:tabLst/>
              <a:defRPr sz="1800" b="0" i="0" u="none" strike="noStrike" kern="0" cap="none" spc="0" baseline="0">
                <a:solidFill>
                  <a:srgbClr val="000000"/>
                </a:solidFill>
                <a:uFillTx/>
              </a:defRPr>
            </a:pPr>
            <a:endParaRPr lang="en-IN" sz="1800" b="0" i="0" u="none" strike="noStrike" kern="0" cap="none" spc="0" baseline="0">
              <a:solidFill>
                <a:srgbClr val="000000"/>
              </a:solidFill>
              <a:uFillTx/>
              <a:latin typeface="Calibri"/>
              <a:ea typeface="Calibri" pitchFamily="34"/>
            </a:endParaRPr>
          </a:p>
          <a:p>
            <a:pPr marL="400050" marR="0" lvl="0" indent="-342900" algn="l" defTabSz="914400" rtl="0" fontAlgn="auto" hangingPunct="1">
              <a:lnSpc>
                <a:spcPct val="90000"/>
              </a:lnSpc>
              <a:spcBef>
                <a:spcPts val="0"/>
              </a:spcBef>
              <a:spcAft>
                <a:spcPts val="600"/>
              </a:spcAft>
              <a:buSzPct val="100000"/>
              <a:buFont typeface="Wingdings" pitchFamily="2"/>
              <a:buChar char="Ø"/>
              <a:tabLst/>
              <a:defRPr sz="1800" b="0" i="0" u="none" strike="noStrike" kern="0" cap="none" spc="0" baseline="0">
                <a:solidFill>
                  <a:srgbClr val="000000"/>
                </a:solidFill>
                <a:uFillTx/>
              </a:defRPr>
            </a:pPr>
            <a:r>
              <a:rPr lang="en-IN" sz="1800" b="0" i="0" u="none" strike="noStrike" kern="0" cap="none" spc="0" baseline="0">
                <a:solidFill>
                  <a:srgbClr val="000000"/>
                </a:solidFill>
                <a:uFillTx/>
                <a:latin typeface="Calibri"/>
                <a:ea typeface="Calibri" pitchFamily="34"/>
              </a:rPr>
              <a:t>It contains information about the out-price dynamics of bitcoin against the USD that is, the opening and closing price of each day, the low and high price of each day as well as the volume traded on that day. </a:t>
            </a:r>
            <a:endParaRPr lang="en-US" sz="1800" b="0" i="0" u="none" strike="noStrike" kern="1200" cap="none" spc="0" baseline="0">
              <a:solidFill>
                <a:srgbClr val="000000"/>
              </a:solidFill>
              <a:uFillTx/>
              <a:latin typeface="Calibri"/>
            </a:endParaRPr>
          </a:p>
          <a:p>
            <a:pPr marL="400050" marR="0" lvl="0" indent="-342900" algn="l" defTabSz="914400" rtl="0" fontAlgn="auto" hangingPunct="1">
              <a:lnSpc>
                <a:spcPct val="90000"/>
              </a:lnSpc>
              <a:spcBef>
                <a:spcPts val="0"/>
              </a:spcBef>
              <a:spcAft>
                <a:spcPts val="600"/>
              </a:spcAft>
              <a:buSzPct val="100000"/>
              <a:buFont typeface="Wingdings" pitchFamily="2"/>
              <a:buChar char="Ø"/>
              <a:tabLst/>
              <a:defRPr sz="1800" b="0" i="0" u="none" strike="noStrike" kern="0" cap="none" spc="0" baseline="0">
                <a:solidFill>
                  <a:srgbClr val="000000"/>
                </a:solidFill>
                <a:uFillTx/>
              </a:defRPr>
            </a:pPr>
            <a:endParaRPr lang="en-US" sz="1800" b="0" i="0" u="none" strike="noStrike" kern="0" cap="none" spc="0" baseline="0">
              <a:solidFill>
                <a:srgbClr val="000000"/>
              </a:solidFill>
              <a:uFillTx/>
              <a:latin typeface="Calibri"/>
            </a:endParaRPr>
          </a:p>
          <a:p>
            <a:pPr marL="400050" marR="0" lvl="0" indent="-342900" algn="l" defTabSz="914400" rtl="0" fontAlgn="auto" hangingPunct="1">
              <a:lnSpc>
                <a:spcPct val="90000"/>
              </a:lnSpc>
              <a:spcBef>
                <a:spcPts val="0"/>
              </a:spcBef>
              <a:spcAft>
                <a:spcPts val="600"/>
              </a:spcAft>
              <a:buSzPct val="100000"/>
              <a:buFont typeface="Wingdings" pitchFamily="2"/>
              <a:buChar char="Ø"/>
              <a:tabLst/>
              <a:defRPr sz="1800" b="0" i="0" u="none" strike="noStrike" kern="0" cap="none" spc="0" baseline="0">
                <a:solidFill>
                  <a:srgbClr val="000000"/>
                </a:solidFill>
                <a:uFillTx/>
              </a:defRPr>
            </a:pPr>
            <a:r>
              <a:rPr lang="en-IN" sz="1800" b="0" i="0" u="none" strike="noStrike" kern="0" cap="none" spc="0" baseline="0">
                <a:solidFill>
                  <a:srgbClr val="000000"/>
                </a:solidFill>
                <a:uFillTx/>
                <a:latin typeface="Calibri"/>
                <a:ea typeface="Calibri" pitchFamily="34"/>
              </a:rPr>
              <a:t>This data was obtained from yahoo finance (</a:t>
            </a:r>
            <a:r>
              <a:rPr lang="en-IN" sz="1800" b="0" i="0" u="none" strike="noStrike" kern="0" cap="none" spc="0" baseline="0">
                <a:solidFill>
                  <a:srgbClr val="000000"/>
                </a:solidFill>
                <a:uFillTx/>
                <a:latin typeface="Calibri"/>
                <a:ea typeface="Calibri" pitchFamily="34"/>
                <a:hlinkClick r:id="rId3"/>
              </a:rPr>
              <a:t>https://finance.yahoo.com/quote/BTC-USD/history?p=BTC-USD</a:t>
            </a:r>
            <a:r>
              <a:rPr lang="en-IN" sz="1800" b="0" i="0" u="none" strike="noStrike" kern="0" cap="none" spc="0" baseline="0">
                <a:solidFill>
                  <a:srgbClr val="000000"/>
                </a:solidFill>
                <a:uFillTx/>
                <a:latin typeface="Calibri"/>
                <a:ea typeface="Calibri" pitchFamily="34"/>
              </a:rPr>
              <a:t>)</a:t>
            </a:r>
          </a:p>
          <a:p>
            <a:pPr marL="400050" marR="0" lvl="0" indent="-342900" algn="l" defTabSz="914400" rtl="0" fontAlgn="auto" hangingPunct="1">
              <a:lnSpc>
                <a:spcPct val="90000"/>
              </a:lnSpc>
              <a:spcBef>
                <a:spcPts val="0"/>
              </a:spcBef>
              <a:spcAft>
                <a:spcPts val="600"/>
              </a:spcAft>
              <a:buSzPct val="100000"/>
              <a:buFont typeface="Wingdings" pitchFamily="2"/>
              <a:buChar char="Ø"/>
              <a:tabLst/>
              <a:defRPr sz="1800" b="0" i="0" u="none" strike="noStrike" kern="0" cap="none" spc="0" baseline="0">
                <a:solidFill>
                  <a:srgbClr val="000000"/>
                </a:solidFill>
                <a:uFillTx/>
              </a:defRPr>
            </a:pPr>
            <a:endParaRPr lang="en-US" sz="1800" b="0" i="0" u="none" strike="noStrike" kern="0" cap="none" spc="0" baseline="0">
              <a:solidFill>
                <a:srgbClr val="000000"/>
              </a:solidFill>
              <a:uFillTx/>
              <a:latin typeface="Calibri"/>
              <a:ea typeface="Calibri" pitchFamily="34"/>
            </a:endParaRPr>
          </a:p>
          <a:p>
            <a:pPr marL="400050" marR="0" lvl="0" indent="-342900" algn="l" defTabSz="914400" rtl="0" fontAlgn="auto" hangingPunct="1">
              <a:lnSpc>
                <a:spcPct val="90000"/>
              </a:lnSpc>
              <a:spcBef>
                <a:spcPts val="0"/>
              </a:spcBef>
              <a:spcAft>
                <a:spcPts val="600"/>
              </a:spcAft>
              <a:buSzPct val="100000"/>
              <a:buFont typeface="Wingdings" pitchFamily="2"/>
              <a:buChar char="Ø"/>
              <a:tabLst/>
              <a:defRPr sz="1800" b="0" i="0" u="none" strike="noStrike" kern="0" cap="none" spc="0" baseline="0">
                <a:solidFill>
                  <a:srgbClr val="000000"/>
                </a:solidFill>
                <a:uFillTx/>
              </a:defRPr>
            </a:pPr>
            <a:r>
              <a:rPr lang="en-IN" sz="1800" b="0" i="0" u="none" strike="noStrike" kern="0" cap="none" spc="0" baseline="0">
                <a:solidFill>
                  <a:srgbClr val="000000"/>
                </a:solidFill>
                <a:uFillTx/>
                <a:latin typeface="Calibri"/>
                <a:ea typeface="Calibri" pitchFamily="34"/>
              </a:rPr>
              <a:t>The data starts from 17-Sep-2014 to 19-Feb-2022. The dataset contains Date, Open, High, Low, Close, Adj Close, and Volume columns</a:t>
            </a:r>
            <a:endParaRPr lang="en-US" sz="1800" b="0" i="0" u="none" strike="noStrike" kern="0" cap="none" spc="0" baseline="0">
              <a:solidFill>
                <a:srgbClr val="000000"/>
              </a:solidFill>
              <a:uFillTx/>
              <a:latin typeface="Calibri"/>
              <a:ea typeface="Calibri" pitchFamily="34"/>
            </a:endParaRPr>
          </a:p>
          <a:p>
            <a:pPr marL="5715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endParaRPr lang="en-US" sz="2000" b="0" i="0" u="none" strike="noStrike" kern="0" cap="none" spc="0" baseline="0">
              <a:solidFill>
                <a:srgbClr val="000000"/>
              </a:solidFill>
              <a:uFillTx/>
              <a:latin typeface="Segoe UI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CFEDE41-B909-C2B2-B1D8-6A064EE5DB52}"/>
              </a:ext>
            </a:extLst>
          </p:cNvPr>
          <p:cNvPicPr>
            <a:picLocks noChangeAspect="1"/>
          </p:cNvPicPr>
          <p:nvPr/>
        </p:nvPicPr>
        <p:blipFill>
          <a:blip r:embed="rId2"/>
          <a:srcRect/>
          <a:stretch>
            <a:fillRect/>
          </a:stretch>
        </p:blipFill>
        <p:spPr>
          <a:xfrm>
            <a:off x="1264916" y="2301243"/>
            <a:ext cx="8938260" cy="3886200"/>
          </a:xfrm>
          <a:prstGeom prst="rect">
            <a:avLst/>
          </a:prstGeom>
          <a:noFill/>
          <a:ln cap="flat">
            <a:noFill/>
          </a:ln>
        </p:spPr>
      </p:pic>
      <p:sp>
        <p:nvSpPr>
          <p:cNvPr id="3" name="TextBox 3">
            <a:extLst>
              <a:ext uri="{FF2B5EF4-FFF2-40B4-BE49-F238E27FC236}">
                <a16:creationId xmlns:a16="http://schemas.microsoft.com/office/drawing/2014/main" id="{888BDCCA-7238-847B-4FE5-41ECDA837599}"/>
              </a:ext>
            </a:extLst>
          </p:cNvPr>
          <p:cNvSpPr txBox="1"/>
          <p:nvPr/>
        </p:nvSpPr>
        <p:spPr>
          <a:xfrm>
            <a:off x="3474720" y="483379"/>
            <a:ext cx="5082536" cy="535527"/>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IN" sz="3200" b="1" i="0" u="none" strike="noStrike" kern="1200" cap="none" spc="0" baseline="0">
                <a:solidFill>
                  <a:srgbClr val="000000"/>
                </a:solidFill>
                <a:uFillTx/>
                <a:latin typeface="Times New Roman" pitchFamily="18"/>
                <a:cs typeface="Times New Roman" pitchFamily="18"/>
              </a:rPr>
              <a:t>Data </a:t>
            </a:r>
            <a:r>
              <a:rPr lang="en-IN" sz="3200" b="1" i="0" u="none" strike="noStrike" kern="0" cap="none" spc="0" baseline="0">
                <a:solidFill>
                  <a:srgbClr val="000000"/>
                </a:solidFill>
                <a:uFillTx/>
                <a:latin typeface="Times New Roman" pitchFamily="18"/>
                <a:cs typeface="Times New Roman" pitchFamily="18"/>
              </a:rPr>
              <a:t>Analysis</a:t>
            </a:r>
            <a:endParaRPr lang="en-US" sz="3200" b="1" i="0" u="none" strike="noStrike" kern="1200" cap="none" spc="0" baseline="0">
              <a:solidFill>
                <a:srgbClr val="000000"/>
              </a:solidFill>
              <a:effectLst>
                <a:outerShdw dist="19048" dir="2700000">
                  <a:srgbClr val="000000"/>
                </a:outerShdw>
              </a:effectLst>
              <a:uFillTx/>
              <a:latin typeface="Times New Roman" pitchFamily="18"/>
              <a:cs typeface="Times New Roman" pitchFamily="18"/>
            </a:endParaRPr>
          </a:p>
        </p:txBody>
      </p:sp>
      <p:sp>
        <p:nvSpPr>
          <p:cNvPr id="4" name="TextBox 7">
            <a:extLst>
              <a:ext uri="{FF2B5EF4-FFF2-40B4-BE49-F238E27FC236}">
                <a16:creationId xmlns:a16="http://schemas.microsoft.com/office/drawing/2014/main" id="{FC9CD90C-1DC8-8201-BB91-BC8990A805B9}"/>
              </a:ext>
            </a:extLst>
          </p:cNvPr>
          <p:cNvSpPr txBox="1"/>
          <p:nvPr/>
        </p:nvSpPr>
        <p:spPr>
          <a:xfrm>
            <a:off x="937259" y="1147626"/>
            <a:ext cx="6096003" cy="341628"/>
          </a:xfrm>
          <a:prstGeom prst="rect">
            <a:avLst/>
          </a:prstGeom>
          <a:noFill/>
          <a:ln cap="flat">
            <a:noFill/>
          </a:ln>
        </p:spPr>
        <p:txBody>
          <a:bodyPr vert="horz" wrap="square" lIns="91440" tIns="45720" rIns="91440" bIns="45720" anchor="t" anchorCtr="0" compatLnSpc="1">
            <a:spAutoFit/>
          </a:bodyPr>
          <a:lstStyle/>
          <a:p>
            <a:pPr marL="5715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IN" sz="1800" b="1" i="0" u="none" strike="noStrike" kern="0" cap="none" spc="0" baseline="0">
                <a:solidFill>
                  <a:srgbClr val="000000"/>
                </a:solidFill>
                <a:uFillTx/>
                <a:latin typeface="Calibri"/>
                <a:ea typeface="Calibri" pitchFamily="34"/>
              </a:rPr>
              <a:t>Missing Values Imputation </a:t>
            </a:r>
          </a:p>
        </p:txBody>
      </p:sp>
      <p:sp>
        <p:nvSpPr>
          <p:cNvPr id="5" name="TextBox 6">
            <a:extLst>
              <a:ext uri="{FF2B5EF4-FFF2-40B4-BE49-F238E27FC236}">
                <a16:creationId xmlns:a16="http://schemas.microsoft.com/office/drawing/2014/main" id="{D5325C02-166C-95CF-4CA2-5973F3DA3ABA}"/>
              </a:ext>
            </a:extLst>
          </p:cNvPr>
          <p:cNvSpPr txBox="1"/>
          <p:nvPr/>
        </p:nvSpPr>
        <p:spPr>
          <a:xfrm>
            <a:off x="937259" y="1710586"/>
            <a:ext cx="6271256" cy="369335"/>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In this dataset, there are no missing values in each column.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pic>
        <p:nvPicPr>
          <p:cNvPr id="2" name="Picture 5" descr="Chart, bar chart&#10;&#10;Description automatically generated">
            <a:extLst>
              <a:ext uri="{FF2B5EF4-FFF2-40B4-BE49-F238E27FC236}">
                <a16:creationId xmlns:a16="http://schemas.microsoft.com/office/drawing/2014/main" id="{B49721DB-69F9-4622-51A9-5F165BA41180}"/>
              </a:ext>
            </a:extLst>
          </p:cNvPr>
          <p:cNvPicPr>
            <a:picLocks noChangeAspect="1"/>
          </p:cNvPicPr>
          <p:nvPr/>
        </p:nvPicPr>
        <p:blipFill>
          <a:blip r:embed="rId2"/>
          <a:stretch>
            <a:fillRect/>
          </a:stretch>
        </p:blipFill>
        <p:spPr>
          <a:xfrm>
            <a:off x="1215383" y="815151"/>
            <a:ext cx="4728216" cy="2434782"/>
          </a:xfrm>
          <a:prstGeom prst="rect">
            <a:avLst/>
          </a:prstGeom>
          <a:noFill/>
          <a:ln cap="flat">
            <a:noFill/>
          </a:ln>
        </p:spPr>
      </p:pic>
      <p:pic>
        <p:nvPicPr>
          <p:cNvPr id="3" name="Picture 7" descr="Chart, bar chart&#10;&#10;Description automatically generated">
            <a:extLst>
              <a:ext uri="{FF2B5EF4-FFF2-40B4-BE49-F238E27FC236}">
                <a16:creationId xmlns:a16="http://schemas.microsoft.com/office/drawing/2014/main" id="{17898B6C-2E44-0007-6AAA-F83C6B0FECBE}"/>
              </a:ext>
            </a:extLst>
          </p:cNvPr>
          <p:cNvPicPr>
            <a:picLocks noChangeAspect="1"/>
          </p:cNvPicPr>
          <p:nvPr/>
        </p:nvPicPr>
        <p:blipFill>
          <a:blip r:embed="rId3"/>
          <a:stretch>
            <a:fillRect/>
          </a:stretch>
        </p:blipFill>
        <p:spPr>
          <a:xfrm>
            <a:off x="6690363" y="815151"/>
            <a:ext cx="4869179" cy="2217612"/>
          </a:xfrm>
          <a:prstGeom prst="rect">
            <a:avLst/>
          </a:prstGeom>
          <a:noFill/>
          <a:ln cap="flat">
            <a:noFill/>
          </a:ln>
        </p:spPr>
      </p:pic>
      <p:pic>
        <p:nvPicPr>
          <p:cNvPr id="4" name="Picture 9" descr="Chart, bar chart&#10;&#10;Description automatically generated">
            <a:extLst>
              <a:ext uri="{FF2B5EF4-FFF2-40B4-BE49-F238E27FC236}">
                <a16:creationId xmlns:a16="http://schemas.microsoft.com/office/drawing/2014/main" id="{4E58E602-2CCB-7933-D657-973F100C7B7D}"/>
              </a:ext>
            </a:extLst>
          </p:cNvPr>
          <p:cNvPicPr>
            <a:picLocks noChangeAspect="1"/>
          </p:cNvPicPr>
          <p:nvPr/>
        </p:nvPicPr>
        <p:blipFill>
          <a:blip r:embed="rId4"/>
          <a:stretch>
            <a:fillRect/>
          </a:stretch>
        </p:blipFill>
        <p:spPr>
          <a:xfrm>
            <a:off x="1215383" y="3467148"/>
            <a:ext cx="4728216" cy="2613848"/>
          </a:xfrm>
          <a:prstGeom prst="rect">
            <a:avLst/>
          </a:prstGeom>
          <a:noFill/>
          <a:ln cap="flat">
            <a:noFill/>
          </a:ln>
        </p:spPr>
      </p:pic>
      <p:pic>
        <p:nvPicPr>
          <p:cNvPr id="5" name="Picture 11" descr="Chart, bar chart&#10;&#10;Description automatically generated">
            <a:extLst>
              <a:ext uri="{FF2B5EF4-FFF2-40B4-BE49-F238E27FC236}">
                <a16:creationId xmlns:a16="http://schemas.microsoft.com/office/drawing/2014/main" id="{8B83D250-86BD-542D-44ED-96095B7926D1}"/>
              </a:ext>
            </a:extLst>
          </p:cNvPr>
          <p:cNvPicPr>
            <a:picLocks noChangeAspect="1"/>
          </p:cNvPicPr>
          <p:nvPr/>
        </p:nvPicPr>
        <p:blipFill>
          <a:blip r:embed="rId5"/>
          <a:stretch>
            <a:fillRect/>
          </a:stretch>
        </p:blipFill>
        <p:spPr>
          <a:xfrm>
            <a:off x="6690363" y="3467148"/>
            <a:ext cx="4869179" cy="2613848"/>
          </a:xfrm>
          <a:prstGeom prst="rect">
            <a:avLst/>
          </a:prstGeom>
          <a:noFill/>
          <a:ln cap="flat">
            <a:noFill/>
          </a:ln>
        </p:spPr>
      </p:pic>
      <p:sp>
        <p:nvSpPr>
          <p:cNvPr id="6" name="TextBox 12">
            <a:extLst>
              <a:ext uri="{FF2B5EF4-FFF2-40B4-BE49-F238E27FC236}">
                <a16:creationId xmlns:a16="http://schemas.microsoft.com/office/drawing/2014/main" id="{D78A26DA-9DA9-4B29-C567-7721F52385E2}"/>
              </a:ext>
            </a:extLst>
          </p:cNvPr>
          <p:cNvSpPr txBox="1"/>
          <p:nvPr/>
        </p:nvSpPr>
        <p:spPr>
          <a:xfrm>
            <a:off x="685800" y="228600"/>
            <a:ext cx="6697979" cy="369335"/>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Month wise comparison between bitcoin close and open price.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pic>
        <p:nvPicPr>
          <p:cNvPr id="2" name="Picture 5" descr="Chart, bar chart&#10;&#10;Description automatically generated">
            <a:extLst>
              <a:ext uri="{FF2B5EF4-FFF2-40B4-BE49-F238E27FC236}">
                <a16:creationId xmlns:a16="http://schemas.microsoft.com/office/drawing/2014/main" id="{0B946B76-55C1-BEB6-485F-7277110D33F1}"/>
              </a:ext>
            </a:extLst>
          </p:cNvPr>
          <p:cNvPicPr>
            <a:picLocks noChangeAspect="1"/>
          </p:cNvPicPr>
          <p:nvPr/>
        </p:nvPicPr>
        <p:blipFill>
          <a:blip r:embed="rId2"/>
          <a:stretch>
            <a:fillRect/>
          </a:stretch>
        </p:blipFill>
        <p:spPr>
          <a:xfrm>
            <a:off x="6650358" y="1013274"/>
            <a:ext cx="4802501" cy="2415725"/>
          </a:xfrm>
          <a:prstGeom prst="rect">
            <a:avLst/>
          </a:prstGeom>
          <a:noFill/>
          <a:ln cap="flat">
            <a:noFill/>
          </a:ln>
        </p:spPr>
      </p:pic>
      <p:pic>
        <p:nvPicPr>
          <p:cNvPr id="3" name="Picture 7" descr="Chart, bar chart&#10;&#10;Description automatically generated">
            <a:extLst>
              <a:ext uri="{FF2B5EF4-FFF2-40B4-BE49-F238E27FC236}">
                <a16:creationId xmlns:a16="http://schemas.microsoft.com/office/drawing/2014/main" id="{D531BFE3-4160-5C59-D485-25F7DBE42B7F}"/>
              </a:ext>
            </a:extLst>
          </p:cNvPr>
          <p:cNvPicPr>
            <a:picLocks noChangeAspect="1"/>
          </p:cNvPicPr>
          <p:nvPr/>
        </p:nvPicPr>
        <p:blipFill>
          <a:blip r:embed="rId3"/>
          <a:stretch>
            <a:fillRect/>
          </a:stretch>
        </p:blipFill>
        <p:spPr>
          <a:xfrm>
            <a:off x="6650358" y="3649983"/>
            <a:ext cx="4802501" cy="2579558"/>
          </a:xfrm>
          <a:prstGeom prst="rect">
            <a:avLst/>
          </a:prstGeom>
          <a:noFill/>
          <a:ln cap="flat">
            <a:noFill/>
          </a:ln>
        </p:spPr>
      </p:pic>
      <p:pic>
        <p:nvPicPr>
          <p:cNvPr id="4" name="Picture 9" descr="Chart, bar chart&#10;&#10;Description automatically generated">
            <a:extLst>
              <a:ext uri="{FF2B5EF4-FFF2-40B4-BE49-F238E27FC236}">
                <a16:creationId xmlns:a16="http://schemas.microsoft.com/office/drawing/2014/main" id="{E473E009-8657-CABE-6643-86D483206520}"/>
              </a:ext>
            </a:extLst>
          </p:cNvPr>
          <p:cNvPicPr>
            <a:picLocks noChangeAspect="1"/>
          </p:cNvPicPr>
          <p:nvPr/>
        </p:nvPicPr>
        <p:blipFill>
          <a:blip r:embed="rId4"/>
          <a:stretch>
            <a:fillRect/>
          </a:stretch>
        </p:blipFill>
        <p:spPr>
          <a:xfrm>
            <a:off x="1169673" y="3649983"/>
            <a:ext cx="4857749" cy="2579558"/>
          </a:xfrm>
          <a:prstGeom prst="rect">
            <a:avLst/>
          </a:prstGeom>
          <a:noFill/>
          <a:ln cap="flat">
            <a:noFill/>
          </a:ln>
        </p:spPr>
      </p:pic>
      <p:pic>
        <p:nvPicPr>
          <p:cNvPr id="5" name="Picture 11" descr="Chart, bar chart&#10;&#10;Description automatically generated">
            <a:extLst>
              <a:ext uri="{FF2B5EF4-FFF2-40B4-BE49-F238E27FC236}">
                <a16:creationId xmlns:a16="http://schemas.microsoft.com/office/drawing/2014/main" id="{21150120-9C90-38DD-DBE5-13A3A925C84C}"/>
              </a:ext>
            </a:extLst>
          </p:cNvPr>
          <p:cNvPicPr>
            <a:picLocks noChangeAspect="1"/>
          </p:cNvPicPr>
          <p:nvPr/>
        </p:nvPicPr>
        <p:blipFill>
          <a:blip r:embed="rId5"/>
          <a:stretch>
            <a:fillRect/>
          </a:stretch>
        </p:blipFill>
        <p:spPr>
          <a:xfrm>
            <a:off x="1169673" y="895673"/>
            <a:ext cx="4857749" cy="2579558"/>
          </a:xfrm>
          <a:prstGeom prst="rect">
            <a:avLst/>
          </a:prstGeom>
          <a:noFill/>
          <a:ln cap="flat">
            <a:noFill/>
          </a:ln>
        </p:spPr>
      </p:pic>
      <p:sp>
        <p:nvSpPr>
          <p:cNvPr id="6" name="TextBox 13">
            <a:extLst>
              <a:ext uri="{FF2B5EF4-FFF2-40B4-BE49-F238E27FC236}">
                <a16:creationId xmlns:a16="http://schemas.microsoft.com/office/drawing/2014/main" id="{BC101DDF-E263-2567-A8B9-9CF814E179F6}"/>
              </a:ext>
            </a:extLst>
          </p:cNvPr>
          <p:cNvSpPr txBox="1"/>
          <p:nvPr/>
        </p:nvSpPr>
        <p:spPr>
          <a:xfrm>
            <a:off x="480060" y="351595"/>
            <a:ext cx="7688576" cy="369335"/>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Month wise comparison between bitcoin close and open price.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pic>
        <p:nvPicPr>
          <p:cNvPr id="2" name="Picture 2" descr="Chart, histogram&#10;&#10;Description automatically generated">
            <a:extLst>
              <a:ext uri="{FF2B5EF4-FFF2-40B4-BE49-F238E27FC236}">
                <a16:creationId xmlns:a16="http://schemas.microsoft.com/office/drawing/2014/main" id="{3D9517A7-52DD-8CE9-E912-D41AF3B0CF3D}"/>
              </a:ext>
            </a:extLst>
          </p:cNvPr>
          <p:cNvPicPr>
            <a:picLocks noChangeAspect="1"/>
          </p:cNvPicPr>
          <p:nvPr/>
        </p:nvPicPr>
        <p:blipFill>
          <a:blip r:embed="rId2"/>
          <a:stretch>
            <a:fillRect/>
          </a:stretch>
        </p:blipFill>
        <p:spPr>
          <a:xfrm>
            <a:off x="1577340" y="1714500"/>
            <a:ext cx="7827913" cy="4311825"/>
          </a:xfrm>
          <a:prstGeom prst="rect">
            <a:avLst/>
          </a:prstGeom>
          <a:noFill/>
          <a:ln w="38103" cap="sq">
            <a:solidFill>
              <a:srgbClr val="000000"/>
            </a:solidFill>
            <a:prstDash val="solid"/>
            <a:miter/>
          </a:ln>
          <a:effectLst>
            <a:outerShdw dist="38096" dir="2700000" algn="tl">
              <a:srgbClr val="000000">
                <a:alpha val="43000"/>
              </a:srgbClr>
            </a:outerShdw>
          </a:effectLst>
        </p:spPr>
      </p:pic>
      <p:sp>
        <p:nvSpPr>
          <p:cNvPr id="3" name="TextBox 3">
            <a:extLst>
              <a:ext uri="{FF2B5EF4-FFF2-40B4-BE49-F238E27FC236}">
                <a16:creationId xmlns:a16="http://schemas.microsoft.com/office/drawing/2014/main" id="{B4F7C19C-C7DD-8ABA-0176-5E2AEA58D841}"/>
              </a:ext>
            </a:extLst>
          </p:cNvPr>
          <p:cNvSpPr txBox="1"/>
          <p:nvPr/>
        </p:nvSpPr>
        <p:spPr>
          <a:xfrm>
            <a:off x="236216" y="1014554"/>
            <a:ext cx="8161020" cy="338556"/>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Overall Analysis chart of Bitcoin Open, Close, High, and Low-Price values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E10A8B22-0EAE-DED8-24DF-06E34E498F5A}"/>
              </a:ext>
            </a:extLst>
          </p:cNvPr>
          <p:cNvSpPr txBox="1"/>
          <p:nvPr/>
        </p:nvSpPr>
        <p:spPr>
          <a:xfrm>
            <a:off x="2164083" y="441362"/>
            <a:ext cx="7330443" cy="523219"/>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1" i="0" u="none" strike="noStrike" kern="1200" cap="none" spc="0" baseline="0">
                <a:solidFill>
                  <a:srgbClr val="000000"/>
                </a:solidFill>
                <a:uFillTx/>
                <a:latin typeface="Times New Roman" pitchFamily="18"/>
                <a:ea typeface="Calibri" pitchFamily="34"/>
                <a:cs typeface="Times New Roman" pitchFamily="18"/>
              </a:rPr>
              <a:t>Forecasting Models Background</a:t>
            </a:r>
            <a:endParaRPr lang="en-US" sz="2800" b="0" i="0" u="none" strike="noStrike" kern="1200" cap="none" spc="0" baseline="0">
              <a:solidFill>
                <a:srgbClr val="000000"/>
              </a:solidFill>
              <a:uFillTx/>
              <a:latin typeface="Times New Roman" pitchFamily="18"/>
              <a:cs typeface="Times New Roman" pitchFamily="18"/>
            </a:endParaRPr>
          </a:p>
        </p:txBody>
      </p:sp>
      <p:pic>
        <p:nvPicPr>
          <p:cNvPr id="3" name="Picture 6" descr="Time series forecasting. In this article we are going to see | by Santhosh  Ketha | Analytics Vidhya | Medium">
            <a:extLst>
              <a:ext uri="{FF2B5EF4-FFF2-40B4-BE49-F238E27FC236}">
                <a16:creationId xmlns:a16="http://schemas.microsoft.com/office/drawing/2014/main" id="{E288F0B1-BBC6-8550-4DCC-08714BA6A899}"/>
              </a:ext>
            </a:extLst>
          </p:cNvPr>
          <p:cNvPicPr>
            <a:picLocks noChangeAspect="1"/>
          </p:cNvPicPr>
          <p:nvPr/>
        </p:nvPicPr>
        <p:blipFill>
          <a:blip r:embed="rId2"/>
          <a:srcRect/>
          <a:stretch>
            <a:fillRect/>
          </a:stretch>
        </p:blipFill>
        <p:spPr>
          <a:xfrm>
            <a:off x="6240779" y="1113327"/>
            <a:ext cx="5737860" cy="5227917"/>
          </a:xfrm>
          <a:prstGeom prst="rect">
            <a:avLst/>
          </a:prstGeom>
          <a:noFill/>
          <a:ln cap="flat">
            <a:noFill/>
          </a:ln>
        </p:spPr>
      </p:pic>
      <p:sp>
        <p:nvSpPr>
          <p:cNvPr id="4" name="TextBox 8">
            <a:extLst>
              <a:ext uri="{FF2B5EF4-FFF2-40B4-BE49-F238E27FC236}">
                <a16:creationId xmlns:a16="http://schemas.microsoft.com/office/drawing/2014/main" id="{BF604883-B067-A119-A2BC-C28DB34D013D}"/>
              </a:ext>
            </a:extLst>
          </p:cNvPr>
          <p:cNvSpPr txBox="1"/>
          <p:nvPr/>
        </p:nvSpPr>
        <p:spPr>
          <a:xfrm>
            <a:off x="472443" y="1113327"/>
            <a:ext cx="5623559" cy="5016755"/>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1600" b="0" i="0" u="none" strike="noStrike" kern="1200" cap="none" spc="0" baseline="0">
                <a:solidFill>
                  <a:srgbClr val="000000"/>
                </a:solidFill>
                <a:uFillTx/>
                <a:latin typeface="Calibri"/>
                <a:ea typeface="Calibri" pitchFamily="34"/>
                <a:cs typeface="Times New Roman" pitchFamily="18"/>
              </a:rPr>
              <a:t>A time series is a sequence of observations measured sequentially through time.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600" b="0" i="0" u="none" strike="noStrike" kern="1200" cap="none" spc="0" baseline="0">
              <a:solidFill>
                <a:srgbClr val="000000"/>
              </a:solidFill>
              <a:uFillTx/>
              <a:latin typeface="Calibri"/>
              <a:ea typeface="Calibri" pitchFamily="34"/>
              <a:cs typeface="Times New Roman" pitchFamily="18"/>
            </a:endParaRP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1600" b="0" i="0" u="none" strike="noStrike" kern="1200" cap="none" spc="0" baseline="0">
                <a:solidFill>
                  <a:srgbClr val="000000"/>
                </a:solidFill>
                <a:uFillTx/>
                <a:latin typeface="Calibri"/>
                <a:ea typeface="Calibri" pitchFamily="34"/>
                <a:cs typeface="Times New Roman" pitchFamily="18"/>
              </a:rPr>
              <a:t>The observations at different moments in the series correlate with each other in different ways.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600" b="0" i="0" u="none" strike="noStrike" kern="1200" cap="none" spc="0" baseline="0">
              <a:solidFill>
                <a:srgbClr val="000000"/>
              </a:solidFill>
              <a:uFillTx/>
              <a:latin typeface="Calibri"/>
              <a:cs typeface="Times New Roman" pitchFamily="18"/>
            </a:endParaRP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1600" b="0" i="0" u="none" strike="noStrike" kern="1200" cap="none" spc="-10" baseline="0">
                <a:solidFill>
                  <a:srgbClr val="000000"/>
                </a:solidFill>
                <a:uFillTx/>
                <a:latin typeface="Calibri"/>
                <a:ea typeface="Times New Roman" pitchFamily="18"/>
                <a:cs typeface="Times New Roman" pitchFamily="18"/>
              </a:rPr>
              <a:t>Time-series forecasting enables us to predict likely future values for a dataset based on historical time-series data.</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IN" sz="1600" b="0" i="0" u="none" strike="noStrike" kern="1200" cap="none" spc="-10" baseline="0">
              <a:solidFill>
                <a:srgbClr val="000000"/>
              </a:solidFill>
              <a:uFillTx/>
              <a:latin typeface="Calibri"/>
              <a:ea typeface="Times New Roman" pitchFamily="18"/>
              <a:cs typeface="Times New Roman" pitchFamily="18"/>
            </a:endParaRP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1600" b="0" i="0" u="none" strike="noStrike" kern="1200" cap="none" spc="-10" baseline="0">
                <a:solidFill>
                  <a:srgbClr val="000000"/>
                </a:solidFill>
                <a:uFillTx/>
                <a:latin typeface="Calibri"/>
                <a:ea typeface="Times New Roman" pitchFamily="18"/>
                <a:cs typeface="Times New Roman" pitchFamily="18"/>
              </a:rPr>
              <a:t>Time-series data collectively represents how a system, process, or behavior changes over time. </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IN" sz="1600" b="0" i="0" u="none" strike="noStrike" kern="1200" cap="none" spc="-10" baseline="0">
              <a:solidFill>
                <a:srgbClr val="000000"/>
              </a:solidFill>
              <a:uFillTx/>
              <a:latin typeface="Calibri"/>
              <a:ea typeface="Times New Roman" pitchFamily="18"/>
              <a:cs typeface="Times New Roman" pitchFamily="18"/>
            </a:endParaRP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1600" b="0" i="0" u="none" strike="noStrike" kern="1200" cap="none" spc="0" baseline="0">
                <a:solidFill>
                  <a:srgbClr val="000000"/>
                </a:solidFill>
                <a:uFillTx/>
                <a:latin typeface="Calibri" pitchFamily="34"/>
                <a:ea typeface="Calibri" pitchFamily="34"/>
                <a:cs typeface="Times New Roman" pitchFamily="18"/>
              </a:rPr>
              <a:t>There are several models used for time series forecasting that can be classified as linear and non-linear, univariate, and multivariate.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600" b="0" i="0" u="none" strike="noStrike" kern="1200" cap="none" spc="0" baseline="0">
              <a:solidFill>
                <a:srgbClr val="000000"/>
              </a:solidFill>
              <a:uFillTx/>
              <a:latin typeface="Calibri" pitchFamily="34"/>
              <a:ea typeface="Calibri" pitchFamily="34"/>
              <a:cs typeface="Times New Roman" pitchFamily="18"/>
            </a:endParaRP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1600" b="0" i="0" u="none" strike="noStrike" kern="1200" cap="none" spc="0" baseline="0">
                <a:solidFill>
                  <a:srgbClr val="000000"/>
                </a:solidFill>
                <a:uFillTx/>
                <a:latin typeface="Calibri" pitchFamily="34"/>
                <a:ea typeface="Calibri" pitchFamily="34"/>
                <a:cs typeface="Times New Roman" pitchFamily="18"/>
              </a:rPr>
              <a:t>Linear models are restricted by their assumption of linear behavior in parameters and/or variables, whereas non-linear models may fit more complex dynamics and functions accurately. </a:t>
            </a:r>
            <a:endParaRPr lang="en-US" sz="1600" b="0" i="0" u="none" strike="noStrike" kern="1200" cap="none" spc="0" baseline="0">
              <a:solidFill>
                <a:srgbClr val="000000"/>
              </a:solidFill>
              <a:uFillTx/>
              <a:latin typeface="Calibri"/>
              <a:cs typeface="Times New Roman" pitchFamily="1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968E1B28-F1E0-ECD3-AECD-E56329A15023}"/>
              </a:ext>
            </a:extLst>
          </p:cNvPr>
          <p:cNvSpPr txBox="1"/>
          <p:nvPr/>
        </p:nvSpPr>
        <p:spPr>
          <a:xfrm>
            <a:off x="2933696" y="601382"/>
            <a:ext cx="6096003" cy="584777"/>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200" b="1" i="0" u="none" strike="noStrike" kern="1200" cap="none" spc="0" baseline="0">
                <a:solidFill>
                  <a:srgbClr val="000000"/>
                </a:solidFill>
                <a:uFillTx/>
                <a:latin typeface="Times New Roman" pitchFamily="18"/>
                <a:ea typeface="Calibri" pitchFamily="34"/>
                <a:cs typeface="Times New Roman" pitchFamily="18"/>
              </a:rPr>
              <a:t>Forecasting Models</a:t>
            </a:r>
            <a:endParaRPr lang="en-US" sz="3200" b="0" i="0" u="none" strike="noStrike" kern="1200" cap="none" spc="0" baseline="0">
              <a:solidFill>
                <a:srgbClr val="000000"/>
              </a:solidFill>
              <a:uFillTx/>
              <a:latin typeface="Times New Roman" pitchFamily="18"/>
              <a:cs typeface="Times New Roman" pitchFamily="18"/>
            </a:endParaRPr>
          </a:p>
        </p:txBody>
      </p:sp>
      <p:sp>
        <p:nvSpPr>
          <p:cNvPr id="3" name="TextBox 4">
            <a:extLst>
              <a:ext uri="{FF2B5EF4-FFF2-40B4-BE49-F238E27FC236}">
                <a16:creationId xmlns:a16="http://schemas.microsoft.com/office/drawing/2014/main" id="{2188FB2F-11A6-4130-DC2F-73EF53273A9C}"/>
              </a:ext>
            </a:extLst>
          </p:cNvPr>
          <p:cNvSpPr txBox="1"/>
          <p:nvPr/>
        </p:nvSpPr>
        <p:spPr>
          <a:xfrm>
            <a:off x="822960" y="1569723"/>
            <a:ext cx="9159243" cy="369335"/>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Models to predict the time series price forecasting.</a:t>
            </a:r>
          </a:p>
        </p:txBody>
      </p:sp>
      <p:sp>
        <p:nvSpPr>
          <p:cNvPr id="4" name="TextBox 6">
            <a:extLst>
              <a:ext uri="{FF2B5EF4-FFF2-40B4-BE49-F238E27FC236}">
                <a16:creationId xmlns:a16="http://schemas.microsoft.com/office/drawing/2014/main" id="{F38A5844-D1D6-B348-096C-70D2BFE462E2}"/>
              </a:ext>
            </a:extLst>
          </p:cNvPr>
          <p:cNvSpPr txBox="1"/>
          <p:nvPr/>
        </p:nvSpPr>
        <p:spPr>
          <a:xfrm>
            <a:off x="1402076" y="2121408"/>
            <a:ext cx="6096003" cy="2434644"/>
          </a:xfrm>
          <a:prstGeom prst="rect">
            <a:avLst/>
          </a:prstGeom>
          <a:noFill/>
          <a:ln cap="flat">
            <a:noFill/>
          </a:ln>
        </p:spPr>
        <p:txBody>
          <a:bodyPr vert="horz" wrap="square" lIns="91440" tIns="45720" rIns="91440" bIns="45720" anchor="t" anchorCtr="0" compatLnSpc="1">
            <a:spAutoFit/>
          </a:bodyPr>
          <a:lstStyle/>
          <a:p>
            <a:pPr marL="514350" marR="0" lvl="0" indent="-342900" algn="just" defTabSz="914400" rtl="0" fontAlgn="auto" hangingPunct="1">
              <a:lnSpc>
                <a:spcPct val="150000"/>
              </a:lnSpc>
              <a:spcBef>
                <a:spcPts val="0"/>
              </a:spcBef>
              <a:spcAft>
                <a:spcPts val="600"/>
              </a:spcAft>
              <a:buSzPct val="100000"/>
              <a:buFont typeface="Calibri Light"/>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Convolution Neural Networks</a:t>
            </a:r>
          </a:p>
          <a:p>
            <a:pPr marL="514350" marR="0" lvl="0" indent="-342900" algn="just" defTabSz="914400" rtl="0" fontAlgn="auto" hangingPunct="1">
              <a:lnSpc>
                <a:spcPct val="150000"/>
              </a:lnSpc>
              <a:spcBef>
                <a:spcPts val="0"/>
              </a:spcBef>
              <a:spcAft>
                <a:spcPts val="600"/>
              </a:spcAft>
              <a:buSzPct val="100000"/>
              <a:buFont typeface="Calibri Light"/>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Long Short-Term Memory (LSTM)</a:t>
            </a:r>
          </a:p>
          <a:p>
            <a:pPr marL="514350" marR="0" lvl="0" indent="-342900" algn="just" defTabSz="914400" rtl="0" fontAlgn="auto" hangingPunct="1">
              <a:lnSpc>
                <a:spcPct val="150000"/>
              </a:lnSpc>
              <a:spcBef>
                <a:spcPts val="0"/>
              </a:spcBef>
              <a:spcAft>
                <a:spcPts val="600"/>
              </a:spcAft>
              <a:buSzPct val="100000"/>
              <a:buFont typeface="Calibri Light"/>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Bidirectional LSTM</a:t>
            </a:r>
          </a:p>
          <a:p>
            <a:pPr marL="514350" marR="0" lvl="0" indent="-342900" algn="just" defTabSz="914400" rtl="0" fontAlgn="auto" hangingPunct="1">
              <a:lnSpc>
                <a:spcPct val="150000"/>
              </a:lnSpc>
              <a:spcBef>
                <a:spcPts val="0"/>
              </a:spcBef>
              <a:spcAft>
                <a:spcPts val="600"/>
              </a:spcAft>
              <a:buSzPct val="100000"/>
              <a:buFont typeface="Calibri Light"/>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Gated Recurrent Units</a:t>
            </a:r>
          </a:p>
          <a:p>
            <a:pPr marL="514350" marR="0" lvl="0" indent="-342900" algn="just" defTabSz="914400" rtl="0" fontAlgn="auto" hangingPunct="1">
              <a:lnSpc>
                <a:spcPct val="150000"/>
              </a:lnSpc>
              <a:spcBef>
                <a:spcPts val="0"/>
              </a:spcBef>
              <a:spcAft>
                <a:spcPts val="600"/>
              </a:spcAft>
              <a:buSzPct val="100000"/>
              <a:buFont typeface="Calibri Light"/>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Bidirectional GRU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Data-driven%20PowerPoint,%20from%2024Slides</Template>
  <TotalTime>498</TotalTime>
  <Words>833</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Century Gothic</vt:lpstr>
      <vt:lpstr>Segoe UI Light</vt:lpstr>
      <vt:lpstr>Times New Roman</vt:lpstr>
      <vt:lpstr>Wingdings</vt:lpstr>
      <vt:lpstr>Office Theme</vt:lpstr>
      <vt:lpstr>Slide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Usha Padma Rachakonda - ushapadma.rachakonda@studio.unibo.it</dc:creator>
  <cp:lastModifiedBy>Usha Padma Rachakonda - ushapadma.rachakonda@studio.unibo.it</cp:lastModifiedBy>
  <cp:revision>17</cp:revision>
  <dcterms:created xsi:type="dcterms:W3CDTF">2022-05-28T19:01:17Z</dcterms:created>
  <dcterms:modified xsi:type="dcterms:W3CDTF">2022-06-01T20:00:09Z</dcterms:modified>
</cp:coreProperties>
</file>