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9" r:id="rId2"/>
    <p:sldId id="311" r:id="rId3"/>
    <p:sldId id="289" r:id="rId4"/>
    <p:sldId id="312" r:id="rId5"/>
    <p:sldId id="291" r:id="rId6"/>
    <p:sldId id="292" r:id="rId7"/>
    <p:sldId id="293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78" r:id="rId18"/>
    <p:sldId id="302" r:id="rId19"/>
    <p:sldId id="303" r:id="rId20"/>
    <p:sldId id="294" r:id="rId21"/>
    <p:sldId id="283" r:id="rId22"/>
    <p:sldId id="310" r:id="rId23"/>
    <p:sldId id="309" r:id="rId24"/>
    <p:sldId id="296" r:id="rId25"/>
    <p:sldId id="304" r:id="rId26"/>
    <p:sldId id="297" r:id="rId27"/>
    <p:sldId id="305" r:id="rId28"/>
    <p:sldId id="298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CFACB-683F-4D66-AAA0-89092FCBFD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40577C-EE46-4534-A0C4-6F22B87DFBE3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Protect against similar occurrences in the future.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4EF4D-F338-4D13-B32E-C68200E5C521}" type="parTrans" cxnId="{C571EF1E-9386-40E3-8ABE-4BCB186FC4C9}">
      <dgm:prSet/>
      <dgm:spPr/>
      <dgm:t>
        <a:bodyPr/>
        <a:lstStyle/>
        <a:p>
          <a:endParaRPr lang="en-US"/>
        </a:p>
      </dgm:t>
    </dgm:pt>
    <dgm:pt modelId="{487247A3-35C2-4AE0-9FA6-1CAEE162276D}" type="sibTrans" cxnId="{C571EF1E-9386-40E3-8ABE-4BCB186FC4C9}">
      <dgm:prSet/>
      <dgm:spPr/>
      <dgm:t>
        <a:bodyPr/>
        <a:lstStyle/>
        <a:p>
          <a:endParaRPr lang="en-US"/>
        </a:p>
      </dgm:t>
    </dgm:pt>
    <dgm:pt modelId="{78A4D629-F370-412C-AE7A-3FD8AC2D005D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Fraud detection involves monitoring the activities of populations of users in order to estimate, perceive or avoid objectionable behavior, which consists of fraud, and defaulting.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3AB503-2840-43CC-A364-D22646574F54}" type="parTrans" cxnId="{9EC2EAD4-4A8A-4012-9028-52C8ACF0C0A3}">
      <dgm:prSet/>
      <dgm:spPr/>
      <dgm:t>
        <a:bodyPr/>
        <a:lstStyle/>
        <a:p>
          <a:endParaRPr lang="en-US"/>
        </a:p>
      </dgm:t>
    </dgm:pt>
    <dgm:pt modelId="{9FF3A309-3201-479B-9F10-DD4CDE075C17}" type="sibTrans" cxnId="{9EC2EAD4-4A8A-4012-9028-52C8ACF0C0A3}">
      <dgm:prSet/>
      <dgm:spPr/>
      <dgm:t>
        <a:bodyPr/>
        <a:lstStyle/>
        <a:p>
          <a:endParaRPr lang="en-US"/>
        </a:p>
      </dgm:t>
    </dgm:pt>
    <dgm:pt modelId="{442C0924-C59C-4687-8603-2CFF0A694F48}">
      <dgm:prSet custT="1"/>
      <dgm:spPr/>
      <dgm:t>
        <a:bodyPr/>
        <a:lstStyle/>
        <a:p>
          <a:r>
            <a:rPr lang="en-US" sz="20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Necessary prevention measures can be taken.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74FFA-6621-4921-B6E8-1727E065B27E}" type="sibTrans" cxnId="{0D445509-AD94-42E6-A562-0BF6E5D28155}">
      <dgm:prSet/>
      <dgm:spPr/>
      <dgm:t>
        <a:bodyPr/>
        <a:lstStyle/>
        <a:p>
          <a:endParaRPr lang="en-US"/>
        </a:p>
      </dgm:t>
    </dgm:pt>
    <dgm:pt modelId="{AAA89503-E8C5-401F-9E61-03FDE0466039}" type="parTrans" cxnId="{0D445509-AD94-42E6-A562-0BF6E5D28155}">
      <dgm:prSet/>
      <dgm:spPr/>
      <dgm:t>
        <a:bodyPr/>
        <a:lstStyle/>
        <a:p>
          <a:endParaRPr lang="en-US"/>
        </a:p>
      </dgm:t>
    </dgm:pt>
    <dgm:pt modelId="{DA26A7BB-A258-44B8-A592-47115C1B5F25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Unauthorized and unwanted usage of an account.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06181-635D-4EA8-B28E-3418DAAE19C1}" type="sibTrans" cxnId="{22CFC7AB-F301-4C89-B43B-2FA1D316A421}">
      <dgm:prSet/>
      <dgm:spPr/>
      <dgm:t>
        <a:bodyPr/>
        <a:lstStyle/>
        <a:p>
          <a:endParaRPr lang="en-US"/>
        </a:p>
      </dgm:t>
    </dgm:pt>
    <dgm:pt modelId="{0399086C-1D1A-4738-BEDA-F66BEB633DB1}" type="parTrans" cxnId="{22CFC7AB-F301-4C89-B43B-2FA1D316A421}">
      <dgm:prSet/>
      <dgm:spPr/>
      <dgm:t>
        <a:bodyPr/>
        <a:lstStyle/>
        <a:p>
          <a:endParaRPr lang="en-US"/>
        </a:p>
      </dgm:t>
    </dgm:pt>
    <dgm:pt modelId="{2D7DB4B6-0FDC-40F5-9ABB-87491547EB33}" type="pres">
      <dgm:prSet presAssocID="{7CECFACB-683F-4D66-AAA0-89092FCBFD90}" presName="linear" presStyleCnt="0">
        <dgm:presLayoutVars>
          <dgm:animLvl val="lvl"/>
          <dgm:resizeHandles val="exact"/>
        </dgm:presLayoutVars>
      </dgm:prSet>
      <dgm:spPr/>
    </dgm:pt>
    <dgm:pt modelId="{073FC4F0-CFED-425D-BDD7-4F1FD3CD304C}" type="pres">
      <dgm:prSet presAssocID="{DA26A7BB-A258-44B8-A592-47115C1B5F25}" presName="parentText" presStyleLbl="node1" presStyleIdx="0" presStyleCnt="4" custLinFactY="5525" custLinFactNeighborY="100000">
        <dgm:presLayoutVars>
          <dgm:chMax val="0"/>
          <dgm:bulletEnabled val="1"/>
        </dgm:presLayoutVars>
      </dgm:prSet>
      <dgm:spPr/>
    </dgm:pt>
    <dgm:pt modelId="{DD0A0887-0AFD-49D1-8B0F-37E20F0ABDFA}" type="pres">
      <dgm:prSet presAssocID="{C4B06181-635D-4EA8-B28E-3418DAAE19C1}" presName="spacer" presStyleCnt="0"/>
      <dgm:spPr/>
    </dgm:pt>
    <dgm:pt modelId="{ED276FB1-75F2-4BCE-8B84-168FDCAA5433}" type="pres">
      <dgm:prSet presAssocID="{442C0924-C59C-4687-8603-2CFF0A694F48}" presName="parentText" presStyleLbl="node1" presStyleIdx="1" presStyleCnt="4" custLinFactY="357" custLinFactNeighborY="100000">
        <dgm:presLayoutVars>
          <dgm:chMax val="0"/>
          <dgm:bulletEnabled val="1"/>
        </dgm:presLayoutVars>
      </dgm:prSet>
      <dgm:spPr/>
    </dgm:pt>
    <dgm:pt modelId="{695C1606-3F7C-460D-971D-1C5D9C2103F7}" type="pres">
      <dgm:prSet presAssocID="{D7074FFA-6621-4921-B6E8-1727E065B27E}" presName="spacer" presStyleCnt="0"/>
      <dgm:spPr/>
    </dgm:pt>
    <dgm:pt modelId="{890EE3F2-2D7C-4AA3-99E0-E6BCB6A40672}" type="pres">
      <dgm:prSet presAssocID="{1440577C-EE46-4534-A0C4-6F22B87DFB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6C69D1-43E2-4135-B3EC-1C75E1C7A389}" type="pres">
      <dgm:prSet presAssocID="{487247A3-35C2-4AE0-9FA6-1CAEE162276D}" presName="spacer" presStyleCnt="0"/>
      <dgm:spPr/>
    </dgm:pt>
    <dgm:pt modelId="{723893A0-A15C-4712-AE02-3A6EBD341F4A}" type="pres">
      <dgm:prSet presAssocID="{78A4D629-F370-412C-AE7A-3FD8AC2D00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445509-AD94-42E6-A562-0BF6E5D28155}" srcId="{7CECFACB-683F-4D66-AAA0-89092FCBFD90}" destId="{442C0924-C59C-4687-8603-2CFF0A694F48}" srcOrd="1" destOrd="0" parTransId="{AAA89503-E8C5-401F-9E61-03FDE0466039}" sibTransId="{D7074FFA-6621-4921-B6E8-1727E065B27E}"/>
    <dgm:cxn modelId="{2FE3F609-4CCF-4ED7-9A1D-C9FBF0E2FB97}" type="presOf" srcId="{78A4D629-F370-412C-AE7A-3FD8AC2D005D}" destId="{723893A0-A15C-4712-AE02-3A6EBD341F4A}" srcOrd="0" destOrd="0" presId="urn:microsoft.com/office/officeart/2005/8/layout/vList2"/>
    <dgm:cxn modelId="{C571EF1E-9386-40E3-8ABE-4BCB186FC4C9}" srcId="{7CECFACB-683F-4D66-AAA0-89092FCBFD90}" destId="{1440577C-EE46-4534-A0C4-6F22B87DFBE3}" srcOrd="2" destOrd="0" parTransId="{BB84EF4D-F338-4D13-B32E-C68200E5C521}" sibTransId="{487247A3-35C2-4AE0-9FA6-1CAEE162276D}"/>
    <dgm:cxn modelId="{BE17E040-E37F-4DA0-9BFE-FF3EB1E60820}" type="presOf" srcId="{DA26A7BB-A258-44B8-A592-47115C1B5F25}" destId="{073FC4F0-CFED-425D-BDD7-4F1FD3CD304C}" srcOrd="0" destOrd="0" presId="urn:microsoft.com/office/officeart/2005/8/layout/vList2"/>
    <dgm:cxn modelId="{DBDA52A1-F673-4A3A-BE5E-A61A0D034E09}" type="presOf" srcId="{1440577C-EE46-4534-A0C4-6F22B87DFBE3}" destId="{890EE3F2-2D7C-4AA3-99E0-E6BCB6A40672}" srcOrd="0" destOrd="0" presId="urn:microsoft.com/office/officeart/2005/8/layout/vList2"/>
    <dgm:cxn modelId="{22CFC7AB-F301-4C89-B43B-2FA1D316A421}" srcId="{7CECFACB-683F-4D66-AAA0-89092FCBFD90}" destId="{DA26A7BB-A258-44B8-A592-47115C1B5F25}" srcOrd="0" destOrd="0" parTransId="{0399086C-1D1A-4738-BEDA-F66BEB633DB1}" sibTransId="{C4B06181-635D-4EA8-B28E-3418DAAE19C1}"/>
    <dgm:cxn modelId="{66D8E7CB-9E49-4135-84A2-C6869BA840D0}" type="presOf" srcId="{442C0924-C59C-4687-8603-2CFF0A694F48}" destId="{ED276FB1-75F2-4BCE-8B84-168FDCAA5433}" srcOrd="0" destOrd="0" presId="urn:microsoft.com/office/officeart/2005/8/layout/vList2"/>
    <dgm:cxn modelId="{9EC2EAD4-4A8A-4012-9028-52C8ACF0C0A3}" srcId="{7CECFACB-683F-4D66-AAA0-89092FCBFD90}" destId="{78A4D629-F370-412C-AE7A-3FD8AC2D005D}" srcOrd="3" destOrd="0" parTransId="{3A3AB503-2840-43CC-A364-D22646574F54}" sibTransId="{9FF3A309-3201-479B-9F10-DD4CDE075C17}"/>
    <dgm:cxn modelId="{D4FD4DDC-0BCF-438A-971D-D8425C596697}" type="presOf" srcId="{7CECFACB-683F-4D66-AAA0-89092FCBFD90}" destId="{2D7DB4B6-0FDC-40F5-9ABB-87491547EB33}" srcOrd="0" destOrd="0" presId="urn:microsoft.com/office/officeart/2005/8/layout/vList2"/>
    <dgm:cxn modelId="{45B29A58-CE87-428E-AB08-9585AE192487}" type="presParOf" srcId="{2D7DB4B6-0FDC-40F5-9ABB-87491547EB33}" destId="{073FC4F0-CFED-425D-BDD7-4F1FD3CD304C}" srcOrd="0" destOrd="0" presId="urn:microsoft.com/office/officeart/2005/8/layout/vList2"/>
    <dgm:cxn modelId="{B0C83917-E091-4A5D-ACFA-6B08A2CCD7E7}" type="presParOf" srcId="{2D7DB4B6-0FDC-40F5-9ABB-87491547EB33}" destId="{DD0A0887-0AFD-49D1-8B0F-37E20F0ABDFA}" srcOrd="1" destOrd="0" presId="urn:microsoft.com/office/officeart/2005/8/layout/vList2"/>
    <dgm:cxn modelId="{F58903D2-4DAB-41B5-BAAF-87A60C7DB6EF}" type="presParOf" srcId="{2D7DB4B6-0FDC-40F5-9ABB-87491547EB33}" destId="{ED276FB1-75F2-4BCE-8B84-168FDCAA5433}" srcOrd="2" destOrd="0" presId="urn:microsoft.com/office/officeart/2005/8/layout/vList2"/>
    <dgm:cxn modelId="{13B553A5-E2CE-4FA5-AD89-D8AAA7C2D74F}" type="presParOf" srcId="{2D7DB4B6-0FDC-40F5-9ABB-87491547EB33}" destId="{695C1606-3F7C-460D-971D-1C5D9C2103F7}" srcOrd="3" destOrd="0" presId="urn:microsoft.com/office/officeart/2005/8/layout/vList2"/>
    <dgm:cxn modelId="{2DAED0C2-6236-4A99-A8F2-107CA8B371EF}" type="presParOf" srcId="{2D7DB4B6-0FDC-40F5-9ABB-87491547EB33}" destId="{890EE3F2-2D7C-4AA3-99E0-E6BCB6A40672}" srcOrd="4" destOrd="0" presId="urn:microsoft.com/office/officeart/2005/8/layout/vList2"/>
    <dgm:cxn modelId="{26BC4771-89FC-42E3-A830-97A87518B77A}" type="presParOf" srcId="{2D7DB4B6-0FDC-40F5-9ABB-87491547EB33}" destId="{E06C69D1-43E2-4135-B3EC-1C75E1C7A389}" srcOrd="5" destOrd="0" presId="urn:microsoft.com/office/officeart/2005/8/layout/vList2"/>
    <dgm:cxn modelId="{265E2658-C47B-42D9-9E21-D6723CFB520E}" type="presParOf" srcId="{2D7DB4B6-0FDC-40F5-9ABB-87491547EB33}" destId="{723893A0-A15C-4712-AE02-3A6EBD341F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C4F0-CFED-425D-BDD7-4F1FD3CD304C}">
      <dsp:nvSpPr>
        <dsp:cNvPr id="0" name=""/>
        <dsp:cNvSpPr/>
      </dsp:nvSpPr>
      <dsp:spPr>
        <a:xfrm>
          <a:off x="0" y="80267"/>
          <a:ext cx="5899693" cy="11677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Unauthorized and unwanted usage of an account.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03" y="137270"/>
        <a:ext cx="5785687" cy="1053708"/>
      </dsp:txXfrm>
    </dsp:sp>
    <dsp:sp modelId="{ED276FB1-75F2-4BCE-8B84-168FDCAA5433}">
      <dsp:nvSpPr>
        <dsp:cNvPr id="0" name=""/>
        <dsp:cNvSpPr/>
      </dsp:nvSpPr>
      <dsp:spPr>
        <a:xfrm>
          <a:off x="0" y="1202006"/>
          <a:ext cx="5899693" cy="116771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Necessary prevention measures can be taken.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03" y="1259009"/>
        <a:ext cx="5785687" cy="1053708"/>
      </dsp:txXfrm>
    </dsp:sp>
    <dsp:sp modelId="{890EE3F2-2D7C-4AA3-99E0-E6BCB6A40672}">
      <dsp:nvSpPr>
        <dsp:cNvPr id="0" name=""/>
        <dsp:cNvSpPr/>
      </dsp:nvSpPr>
      <dsp:spPr>
        <a:xfrm>
          <a:off x="0" y="2365552"/>
          <a:ext cx="5899693" cy="116771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Protect against similar occurrences in the future.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03" y="2422555"/>
        <a:ext cx="5785687" cy="1053708"/>
      </dsp:txXfrm>
    </dsp:sp>
    <dsp:sp modelId="{723893A0-A15C-4712-AE02-3A6EBD341F4A}">
      <dsp:nvSpPr>
        <dsp:cNvPr id="0" name=""/>
        <dsp:cNvSpPr/>
      </dsp:nvSpPr>
      <dsp:spPr>
        <a:xfrm>
          <a:off x="0" y="3547639"/>
          <a:ext cx="5899693" cy="11677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Fraud detection involves monitoring the activities of populations of users in order to estimate, perceive or avoid objectionable behavior, which consists of fraud, and defaulting.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003" y="3604642"/>
        <a:ext cx="5785687" cy="105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73700D-59AD-4465-B6AA-FC13B1D87E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25C2-E8C8-4EF6-8262-15E63AFDACD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91B347-33C0-49C0-A29A-E9208548A81D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857924-8BB0-4E14-A285-BA78F0FE2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23F81D-A7E9-4510-998B-755E5DDC576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BD73-F7AD-4A79-B1F4-86D520FF5E8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179D6-4F40-4507-9FDA-43FFAF83DF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CB460E-BC8C-47D7-9B82-2DC3D510AA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798C3-7831-445F-AC0B-DCD4167F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9EC69-1BC0-46AE-89EA-388C1C550F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B032-502C-4F35-8305-BCD6B66ACD0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E7103D-0F90-4F51-B0AD-E3CB376C83DA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2857E-E963-439F-ACFE-54B970970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6F3DD-EFD7-471F-9F58-9F8317CB92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E467-39D5-4781-9953-779BD80075F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53CFCD-4702-43CB-9148-DE6F39EE40F5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E2B0-B2E8-49FA-AADF-74ABDF04E6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9FE1-A4C8-4B7F-BB3A-9EA3E339BC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3382-D8C0-408D-B6A8-6C8EA85EC2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662903-DACC-4D80-9643-0EEB941856C3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8BF9-B7EF-4B9F-94EA-3D06471F04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1659-F059-4B33-B361-20E5A90D3C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20692E-9388-48D6-B388-C9E27D93A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AA6A-DF26-4F7C-97AD-D1A25043E6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EB194-750A-448C-9BD7-E8C83879335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3F85-2140-462F-A06C-980052CF5E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007466-C0AB-4F2C-A945-020C42134523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D96B-A3EC-4B84-B87E-6BBF4A233E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65C5-E45F-4335-8B9E-B2202FDFD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642639-04E1-47C8-868C-7260ED2D8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B01CE-E1C6-49D8-9A0D-6D9D895FC10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3A6F-CF9D-42F2-BB67-260123B2A1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D44E-ABF8-40D1-8C25-FC122F3D91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1859D-E9A0-4785-B2ED-41DE4262D02C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1901-7C24-4619-899F-CB239D998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BE9A-5365-48BD-9EF3-43E6F0A9F8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3ABEA-96DF-4280-8530-A5B3F7871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2FC-C7E1-46CD-8E54-5A50C0A922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2BA1-4795-40CE-BEBA-F7FD4E41E0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71F5-5844-4A8A-AB6B-CEB98B900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C680C4-A3C1-44B7-B20A-98ADE85C3A67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9A7B-AC54-4EF8-97B2-DB20658115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25D9-CD0B-476C-9194-4A1BEA896D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8A1A7-7AD6-4540-A1B2-1385A55001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42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FB19-6B39-4DC2-A2DE-91BCA7654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2C4D-806E-4DD5-91A1-5C0FD27F9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165E-2C80-4036-BE14-10C05E3E3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A1F16-215E-418A-8E6A-53B8B361F850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D60D-8054-4545-9F90-D2601717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2B0F-4F49-47DB-AE65-6486A3E53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3D3609-5373-4D09-B9B9-B50E76F8C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067-FAE9-4389-8EC6-E5BD5A50BF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6611-5124-4755-AB5E-431B94F04C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92A57-B5FF-48B5-85E1-E4D67212C44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58BD-069A-49C5-9E5F-F746301C45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21694-D237-4965-820B-ABD1FD1A94CE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8F28-2803-4E9B-957A-EF024A0E5C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A38E-382A-4450-AF1B-5B60CCAD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2D4A6-2E05-41D7-8A29-AC03BC497D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CF57-0BC5-4724-AEFF-4A654CA16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F1B4-66D8-4AF4-A3B1-734F05F82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A4FF-4846-486A-8FD1-3746BF06454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1A85-4E1F-4534-A589-58FBB228A24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65E5-1519-4ED1-82D7-C9466B36385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5DB46-6C93-46AD-85C4-D7323498E7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F90A47-F907-4F01-A134-2AAB189EDFDF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2889-7D75-4718-8AED-9CCF778C40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5DC3E-E7FC-4F2F-BE17-F7EDD7EC1A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9C8A7A-8DD8-47B9-BBFB-AF14AF3A5C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29BD-26AF-40AD-A5D4-535162F6E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7977-E9C6-4FDC-920A-C77AE83A32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1D4D0-AD83-4A25-9F5B-4A176488D53A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EF2D5-1751-4542-8F1F-DFB1325C08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978B0-B1D1-456B-8463-09F727C595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315B0C-E2CF-4577-BB3B-30F393E997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B42-52A4-49FE-A952-5847419DE5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4428FB-0F73-49D3-8F8A-E8B4CD9CC3DB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50EF-1600-41D8-8BB3-93A736A7F8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3426-E7DF-4794-B6FB-E35FE67D13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CCAD99-F0EC-422B-9CDA-0F7AAE4129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4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89F0-EC28-42B0-B4FC-34A9D8AE7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F6BD-1F38-40F2-98F3-28AE312D74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BF1A6-29BC-43E5-81AA-7EA33BED02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461F6-E981-4434-B8E4-6F1443C44A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508F2-B9A3-4E09-8092-73404AB6A55D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B697-E84F-4C2A-9E14-CCC1763FAC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9BE5-E425-4CB4-A89C-641635DAA5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CD685-CA9F-4B35-A777-B36E43B2A3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3ADC-3716-436F-A68C-508251F73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805C2-2C22-4BD9-BC00-C1000E57CA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167-9929-4803-AC1C-A7A709943A6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BC86-0339-46BC-9C97-7166F75AE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B63D09-E456-4983-95A8-262841B9522B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3B99-4A1B-4419-9CE6-DB92F75CF0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9E79-AEC2-42F7-9C7F-1B9E6B8436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FE140-DCE4-4E4C-A806-36C574A7CF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8BE05-8EEE-4CE5-A2FF-57DBC4B75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1570-6CBF-411F-8E2D-192B9210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046C-EF41-497F-947D-B0B7FA07C1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99F94BD-E0E3-441E-A76A-46A811C1C74D}" type="datetime1">
              <a:rPr lang="en-US"/>
              <a:pPr lvl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292A-37D7-4A01-9538-1D41D10D2C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27E6-F57B-43A6-8AFF-EA7079E4BC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8EA0-3593-4AAF-A994-96F3DD1E49C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1404-FF5C-46F6-9CD7-C48DBCB516F1}"/>
              </a:ext>
            </a:extLst>
          </p:cNvPr>
          <p:cNvSpPr txBox="1"/>
          <p:nvPr/>
        </p:nvSpPr>
        <p:spPr>
          <a:xfrm>
            <a:off x="0" y="1168155"/>
            <a:ext cx="8612486" cy="13003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1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  <a:t>                           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PROJECT WORK IN MACHINE LEARNING</a:t>
            </a:r>
            <a:br>
              <a:rPr lang="en-US" sz="4052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</a:br>
            <a:r>
              <a:rPr lang="en-US" sz="4052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</a:rPr>
              <a:t> </a:t>
            </a:r>
            <a:r>
              <a: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CREDIT CARD FRAUD DETECTION</a:t>
            </a:r>
            <a:endParaRPr lang="en-US" sz="4052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E5CBA66-7755-4589-9E3C-F67BC63637B4}"/>
              </a:ext>
            </a:extLst>
          </p:cNvPr>
          <p:cNvSpPr txBox="1"/>
          <p:nvPr/>
        </p:nvSpPr>
        <p:spPr>
          <a:xfrm>
            <a:off x="0" y="5080680"/>
            <a:ext cx="342688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Presented By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Yellam Naidu Kottavalasa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Matricola: 0000985387</a:t>
            </a:r>
            <a:endParaRPr lang="en-IN" sz="1800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3612636-0FE2-481F-B78A-75E2520985B6}"/>
              </a:ext>
            </a:extLst>
          </p:cNvPr>
          <p:cNvSpPr txBox="1"/>
          <p:nvPr/>
        </p:nvSpPr>
        <p:spPr>
          <a:xfrm>
            <a:off x="0" y="3536725"/>
            <a:ext cx="358802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Professor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 heading"/>
                <a:cs typeface="Times New Roman" pitchFamily="18"/>
              </a:rPr>
              <a:t>Claudio Sartori</a:t>
            </a:r>
            <a:endParaRPr lang="en-IN" sz="1800" b="1" i="0" u="none" strike="noStrike" kern="1200" cap="none" spc="0" baseline="0">
              <a:solidFill>
                <a:srgbClr val="000000"/>
              </a:solidFill>
              <a:uFillTx/>
              <a:latin typeface="Calibri heading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574258" y="2491552"/>
            <a:ext cx="37062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 are done the more Credit card transactions compared to Male.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12C952-B714-4EF6-AB9A-2810C9FF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97" y="817124"/>
            <a:ext cx="5391150" cy="496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649918" y="1901975"/>
            <a:ext cx="370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transactions are in the month of December 2019 year.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transactions happens in February month of 2020 year.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392A2E-A31F-47BF-8B62-B28CEE76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59" y="680936"/>
            <a:ext cx="6239686" cy="53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8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649918" y="1901975"/>
            <a:ext cx="370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transactions are happened at night 11'O clock.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 number of transactions are happened at evening 4'O clock.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41F33A8-C3E6-4E5A-9675-35F74BEE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71" y="685755"/>
            <a:ext cx="6042795" cy="50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649918" y="2147072"/>
            <a:ext cx="370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transactions are done by the 47 years age people.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owest number of transactions are done by the 96 years age people.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4740233-69D0-4C51-BEAB-F9606541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792804"/>
            <a:ext cx="7140104" cy="52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4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9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8199" name="Straight Connector 19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4851991" y="480977"/>
            <a:ext cx="6512265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 u="none" strike="noStrike" kern="0" cap="none" spc="0" baseline="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 of empirical relationship between two variables.</a:t>
            </a:r>
          </a:p>
          <a:p>
            <a:pPr marR="0" lvl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the dependent vs independent Variables.</a:t>
            </a: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1CF81-B625-4CEB-8825-954DD7C38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06" y="2677963"/>
            <a:ext cx="10595911" cy="34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6E44EE-BD20-407C-9C57-1CB753500756}"/>
              </a:ext>
            </a:extLst>
          </p:cNvPr>
          <p:cNvSpPr txBox="1"/>
          <p:nvPr/>
        </p:nvSpPr>
        <p:spPr>
          <a:xfrm>
            <a:off x="166146" y="693441"/>
            <a:ext cx="4307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0" cap="none" spc="0" baseline="0" dirty="0">
                <a:solidFill>
                  <a:schemeClr val="bg1"/>
                </a:solidFill>
                <a:uFillTx/>
                <a:latin typeface="Times New Roman" pitchFamily="18"/>
                <a:cs typeface="Times New Roman" pitchFamily="18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04312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649918" y="2345035"/>
            <a:ext cx="37062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male and female candidates done the fraud transactions.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0BF4A16-A44B-4B38-9191-B2ADDD2E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56" y="1070043"/>
            <a:ext cx="4887948" cy="47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1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649918" y="2345035"/>
            <a:ext cx="37062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99.42% of people are not done the fraud transactions.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0.57% of the people are done the fraud transactions.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31F43A5-A9B2-469F-AD2C-686B8DB3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25" y="836578"/>
            <a:ext cx="6272212" cy="51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90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 hidden="1">
            <a:extLst>
              <a:ext uri="{FF2B5EF4-FFF2-40B4-BE49-F238E27FC236}">
                <a16:creationId xmlns:a16="http://schemas.microsoft.com/office/drawing/2014/main" id="{1558C305-597B-4746-B797-B0709501DE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31890"/>
            <a:ext cx="7886700" cy="993779"/>
          </a:xfrm>
        </p:spPr>
        <p:txBody>
          <a:bodyPr/>
          <a:lstStyle/>
          <a:p>
            <a:pPr lvl="0"/>
            <a:r>
              <a:rPr lang="en-US"/>
              <a:t>Project analysis slide 4</a:t>
            </a:r>
          </a:p>
        </p:txBody>
      </p:sp>
      <p:sp>
        <p:nvSpPr>
          <p:cNvPr id="6" name="TextBox 92">
            <a:extLst>
              <a:ext uri="{FF2B5EF4-FFF2-40B4-BE49-F238E27FC236}">
                <a16:creationId xmlns:a16="http://schemas.microsoft.com/office/drawing/2014/main" id="{E53C0FE2-7D97-48CA-9CEC-6ECCBDEC684E}"/>
              </a:ext>
            </a:extLst>
          </p:cNvPr>
          <p:cNvSpPr txBox="1"/>
          <p:nvPr/>
        </p:nvSpPr>
        <p:spPr>
          <a:xfrm>
            <a:off x="834314" y="839517"/>
            <a:ext cx="9982980" cy="9237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transactions are in the December month of 2019 and the lowest transactions in February month of 2020.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B9FD4F9-5C1C-460C-B36D-0EEA482C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6" y="1866106"/>
            <a:ext cx="10855773" cy="38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D53BD-115B-4D7A-BA55-62EAEDF9FE9B}"/>
              </a:ext>
            </a:extLst>
          </p:cNvPr>
          <p:cNvSpPr txBox="1"/>
          <p:nvPr/>
        </p:nvSpPr>
        <p:spPr>
          <a:xfrm>
            <a:off x="1121790" y="770219"/>
            <a:ext cx="1033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customers are in the February month of 2019 and the lowest number of customers in June month of 2019.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A4724C8-4683-4B62-BB5D-CA08CB64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3" y="1898748"/>
            <a:ext cx="10800859" cy="395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5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08D3D-51B2-43E1-AB93-9D811924CA9C}"/>
              </a:ext>
            </a:extLst>
          </p:cNvPr>
          <p:cNvSpPr txBox="1"/>
          <p:nvPr/>
        </p:nvSpPr>
        <p:spPr>
          <a:xfrm>
            <a:off x="1039923" y="735290"/>
            <a:ext cx="1011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fraud transactions are in the December month of 2019 and the lowest fraud transactions in April month of 2020.</a:t>
            </a:r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D8A2D3D-C865-411B-9BB4-3D2C2E65C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9" y="1781666"/>
            <a:ext cx="10614582" cy="40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FC67650-CAE0-4F66-AEA6-CC38D9DA538C}"/>
              </a:ext>
            </a:extLst>
          </p:cNvPr>
          <p:cNvSpPr txBox="1"/>
          <p:nvPr/>
        </p:nvSpPr>
        <p:spPr>
          <a:xfrm>
            <a:off x="956782" y="764913"/>
            <a:ext cx="3555832" cy="4737587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5A255-1F90-48C0-874B-B941A2F5AAE7}"/>
              </a:ext>
            </a:extLst>
          </p:cNvPr>
          <p:cNvSpPr txBox="1"/>
          <p:nvPr/>
        </p:nvSpPr>
        <p:spPr>
          <a:xfrm>
            <a:off x="5369977" y="633000"/>
            <a:ext cx="5692257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is vital that credit card companies can identify fraudulent credit card transactions.</a:t>
            </a: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ustomers are not charged for items that they did not purchase.</a:t>
            </a: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problems can be tackled with Data Science and its importance, along with Machine Learning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685763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is a typical sample of classification.</a:t>
            </a:r>
            <a:endParaRPr lang="en-US" sz="2000" b="0" i="0" u="none" strike="noStrike" kern="0" cap="none" spc="0" baseline="0" dirty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4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8F3E9-A317-4295-87D6-680EB0FEB5F1}"/>
              </a:ext>
            </a:extLst>
          </p:cNvPr>
          <p:cNvSpPr txBox="1"/>
          <p:nvPr/>
        </p:nvSpPr>
        <p:spPr>
          <a:xfrm>
            <a:off x="3819430" y="487960"/>
            <a:ext cx="455314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uFillTx/>
                <a:latin typeface="Times New Roman" pitchFamily="18"/>
                <a:cs typeface="Times New Roman" pitchFamily="18"/>
              </a:rPr>
              <a:t>Data Preprocessing</a:t>
            </a:r>
            <a:endParaRPr lang="en-IN" sz="3400" b="1" i="0" u="none" strike="noStrike" kern="0" cap="none" spc="0" baseline="0" dirty="0"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TextBox 3">
            <a:extLst>
              <a:ext uri="{FF2B5EF4-FFF2-40B4-BE49-F238E27FC236}">
                <a16:creationId xmlns:a16="http://schemas.microsoft.com/office/drawing/2014/main" id="{0713610C-4DB3-4156-B92D-BFD0329CC032}"/>
              </a:ext>
            </a:extLst>
          </p:cNvPr>
          <p:cNvGrpSpPr/>
          <p:nvPr/>
        </p:nvGrpSpPr>
        <p:grpSpPr>
          <a:xfrm>
            <a:off x="977246" y="1461759"/>
            <a:ext cx="10237512" cy="5015530"/>
            <a:chOff x="977246" y="1461759"/>
            <a:chExt cx="10237512" cy="501553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1CEE25-B95A-4033-9965-7C01C5C09168}"/>
                </a:ext>
              </a:extLst>
            </p:cNvPr>
            <p:cNvSpPr/>
            <p:nvPr/>
          </p:nvSpPr>
          <p:spPr>
            <a:xfrm>
              <a:off x="977246" y="1461759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Rectangle 4" descr="Database">
              <a:extLst>
                <a:ext uri="{FF2B5EF4-FFF2-40B4-BE49-F238E27FC236}">
                  <a16:creationId xmlns:a16="http://schemas.microsoft.com/office/drawing/2014/main" id="{8AD82AEB-7957-4BC2-8D85-4244232AF1D3}"/>
                </a:ext>
              </a:extLst>
            </p:cNvPr>
            <p:cNvSpPr/>
            <p:nvPr/>
          </p:nvSpPr>
          <p:spPr>
            <a:xfrm>
              <a:off x="1410727" y="1784186"/>
              <a:ext cx="788157" cy="788157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4817FD-C528-48AF-862C-2D955F03977C}"/>
                </a:ext>
              </a:extLst>
            </p:cNvPr>
            <p:cNvSpPr/>
            <p:nvPr/>
          </p:nvSpPr>
          <p:spPr>
            <a:xfrm>
              <a:off x="2632365" y="1461759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Data normalization is applied to </a:t>
              </a:r>
              <a:r>
                <a:rPr lang="en-US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some features.</a:t>
              </a:r>
              <a:endPara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dirty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 make model training less sensitive to the scale of features.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91AFC3-57A5-462F-BAB1-6D03F15C4485}"/>
                </a:ext>
              </a:extLst>
            </p:cNvPr>
            <p:cNvSpPr/>
            <p:nvPr/>
          </p:nvSpPr>
          <p:spPr>
            <a:xfrm>
              <a:off x="977246" y="3253023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7" descr="Processor">
              <a:extLst>
                <a:ext uri="{FF2B5EF4-FFF2-40B4-BE49-F238E27FC236}">
                  <a16:creationId xmlns:a16="http://schemas.microsoft.com/office/drawing/2014/main" id="{D2899E67-9D61-491C-8382-5A4F7A121FDA}"/>
                </a:ext>
              </a:extLst>
            </p:cNvPr>
            <p:cNvSpPr/>
            <p:nvPr/>
          </p:nvSpPr>
          <p:spPr>
            <a:xfrm>
              <a:off x="1410727" y="3575450"/>
              <a:ext cx="788157" cy="788157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8A9035-8C8A-4038-A4A0-423E5B3F454D}"/>
                </a:ext>
              </a:extLst>
            </p:cNvPr>
            <p:cNvSpPr/>
            <p:nvPr/>
          </p:nvSpPr>
          <p:spPr>
            <a:xfrm>
              <a:off x="2632365" y="3253023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one-hot encoding can be applied to the integer representation</a:t>
              </a: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new binary variable is added for each unique integer value.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B62FA0-D004-4E0B-BFAB-CE6BE8B9F2C1}"/>
                </a:ext>
              </a:extLst>
            </p:cNvPr>
            <p:cNvSpPr/>
            <p:nvPr/>
          </p:nvSpPr>
          <p:spPr>
            <a:xfrm>
              <a:off x="977246" y="5044278"/>
              <a:ext cx="10237512" cy="1433011"/>
            </a:xfrm>
            <a:custGeom>
              <a:avLst>
                <a:gd name="f1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216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10" descr="Disconnected">
              <a:extLst>
                <a:ext uri="{FF2B5EF4-FFF2-40B4-BE49-F238E27FC236}">
                  <a16:creationId xmlns:a16="http://schemas.microsoft.com/office/drawing/2014/main" id="{A15EEBEE-0142-4A29-8DA6-B08E9F1F7921}"/>
                </a:ext>
              </a:extLst>
            </p:cNvPr>
            <p:cNvSpPr/>
            <p:nvPr/>
          </p:nvSpPr>
          <p:spPr>
            <a:xfrm>
              <a:off x="1410727" y="5366705"/>
              <a:ext cx="788157" cy="788157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C760D7-249C-48C4-BA16-670DCC641A8D}"/>
                </a:ext>
              </a:extLst>
            </p:cNvPr>
            <p:cNvSpPr/>
            <p:nvPr/>
          </p:nvSpPr>
          <p:spPr>
            <a:xfrm>
              <a:off x="2632365" y="5044278"/>
              <a:ext cx="8582384" cy="14330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82387"/>
                <a:gd name="f7" fmla="val 1433008"/>
                <a:gd name="f8" fmla="+- 0 0 -90"/>
                <a:gd name="f9" fmla="*/ f3 1 8582387"/>
                <a:gd name="f10" fmla="*/ f4 1 1433008"/>
                <a:gd name="f11" fmla="+- f7 0 f5"/>
                <a:gd name="f12" fmla="+- f6 0 f5"/>
                <a:gd name="f13" fmla="*/ f8 f0 1"/>
                <a:gd name="f14" fmla="*/ f12 1 8582387"/>
                <a:gd name="f15" fmla="*/ f11 1 1433008"/>
                <a:gd name="f16" fmla="*/ 0 f12 1"/>
                <a:gd name="f17" fmla="*/ 0 f11 1"/>
                <a:gd name="f18" fmla="*/ 8582387 f12 1"/>
                <a:gd name="f19" fmla="*/ 1433008 f11 1"/>
                <a:gd name="f20" fmla="*/ f13 1 f2"/>
                <a:gd name="f21" fmla="*/ f16 1 8582387"/>
                <a:gd name="f22" fmla="*/ f17 1 1433008"/>
                <a:gd name="f23" fmla="*/ f18 1 8582387"/>
                <a:gd name="f24" fmla="*/ f19 1 1433008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582387" h="14330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51662" tIns="151662" rIns="151662" bIns="151662" anchor="ctr" anchorCtr="0" compatLnSpc="1">
              <a:noAutofit/>
            </a:bodyPr>
            <a:lstStyle/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The Dataset is highly imbalanced </a:t>
              </a:r>
            </a:p>
            <a:p>
              <a:pPr marL="342900" marR="0" lvl="0" indent="-342900" algn="l" defTabSz="97789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Font typeface="Arial" panose="020B0604020202020204" pitchFamily="34" charset="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Oversampling involves randomly selecting examples from the minority class, with replacement, and adding them to the training dataset.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 hidden="1">
            <a:extLst>
              <a:ext uri="{FF2B5EF4-FFF2-40B4-BE49-F238E27FC236}">
                <a16:creationId xmlns:a16="http://schemas.microsoft.com/office/drawing/2014/main" id="{1C60A3B8-E026-43D3-A7BF-42FB1F651E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131890"/>
            <a:ext cx="7886700" cy="993779"/>
          </a:xfrm>
        </p:spPr>
        <p:txBody>
          <a:bodyPr/>
          <a:lstStyle/>
          <a:p>
            <a:pPr lvl="0"/>
            <a:r>
              <a:rPr lang="en-US"/>
              <a:t>Project analysis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0CB5D-F98D-4BC7-97A1-049213E22A92}"/>
              </a:ext>
            </a:extLst>
          </p:cNvPr>
          <p:cNvSpPr txBox="1"/>
          <p:nvPr/>
        </p:nvSpPr>
        <p:spPr>
          <a:xfrm>
            <a:off x="4147800" y="629591"/>
            <a:ext cx="4374041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3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Model Creation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2AC6E-A59E-464B-B0BD-45A1D1C33E90}"/>
              </a:ext>
            </a:extLst>
          </p:cNvPr>
          <p:cNvSpPr txBox="1"/>
          <p:nvPr/>
        </p:nvSpPr>
        <p:spPr>
          <a:xfrm>
            <a:off x="1027529" y="1500932"/>
            <a:ext cx="10124383" cy="9679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 can try different models.</a:t>
            </a:r>
          </a:p>
          <a:p>
            <a:pPr marL="342900" marR="0" lvl="0" indent="-34290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esired level of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Times New Roman" pitchFamily="18"/>
              </a:rPr>
              <a:t>performance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on the given dataset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770D-9A42-40B6-9F49-08D011AAF3D4}"/>
              </a:ext>
            </a:extLst>
          </p:cNvPr>
          <p:cNvSpPr txBox="1"/>
          <p:nvPr/>
        </p:nvSpPr>
        <p:spPr>
          <a:xfrm>
            <a:off x="1027529" y="3110845"/>
            <a:ext cx="4936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2000" dirty="0"/>
              <a:t>Logistic Regression</a:t>
            </a:r>
          </a:p>
          <a:p>
            <a:endParaRPr lang="en-US" sz="2000" dirty="0"/>
          </a:p>
          <a:p>
            <a:r>
              <a:rPr lang="en-US" sz="2000" dirty="0"/>
              <a:t>2. Decision Trees Classification</a:t>
            </a:r>
          </a:p>
          <a:p>
            <a:endParaRPr lang="en-US" sz="2000" dirty="0"/>
          </a:p>
          <a:p>
            <a:r>
              <a:rPr lang="en-US" sz="2000" dirty="0"/>
              <a:t>3. Random Forest Classification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B8AD58CF-B137-4B0D-9950-961628B7F084}"/>
              </a:ext>
            </a:extLst>
          </p:cNvPr>
          <p:cNvSpPr txBox="1"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400031" marR="0" lvl="0" indent="-400031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Logistic Regression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>
            <a:extLst>
              <a:ext uri="{FF2B5EF4-FFF2-40B4-BE49-F238E27FC236}">
                <a16:creationId xmlns:a16="http://schemas.microsoft.com/office/drawing/2014/main" id="{9588A92F-1E59-47C4-AA72-DA25BE8E8D00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>
                <a:solidFill>
                  <a:schemeClr val="bg1"/>
                </a:solidFill>
                <a:uFillTx/>
              </a:rPr>
              <a:t>Logistic regression is a supervised learning classification algorithm</a:t>
            </a: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>
                <a:solidFill>
                  <a:schemeClr val="bg1"/>
                </a:solidFill>
                <a:uFillTx/>
              </a:rPr>
              <a:t> Predict the probability of a target variable. </a:t>
            </a: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en-US" sz="1900" b="0" i="0" u="none" strike="noStrike" cap="none" spc="0" baseline="0" dirty="0">
                <a:solidFill>
                  <a:schemeClr val="bg1"/>
                </a:solidFill>
                <a:uFillTx/>
              </a:rPr>
              <a:t>wo possible classes.</a:t>
            </a: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bg1"/>
                </a:solidFill>
              </a:rPr>
              <a:t>R</a:t>
            </a:r>
            <a:r>
              <a:rPr lang="en-US" sz="1900" b="0" i="0" u="none" strike="noStrike" cap="none" spc="0" baseline="0" dirty="0">
                <a:solidFill>
                  <a:schemeClr val="bg1"/>
                </a:solidFill>
                <a:uFillTx/>
              </a:rPr>
              <a:t>elationship between one dependent binary variable and one independent binary variable</a:t>
            </a: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900" b="0" i="0" u="none" strike="noStrike" cap="none" spc="0" baseline="0" dirty="0">
              <a:solidFill>
                <a:schemeClr val="bg1"/>
              </a:solidFill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04EB0-5032-43F3-8C18-98370BC1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3" y="484632"/>
            <a:ext cx="5999178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524425-23FA-4003-9BC1-85F29DBD294B}"/>
              </a:ext>
            </a:extLst>
          </p:cNvPr>
          <p:cNvSpPr txBox="1"/>
          <p:nvPr/>
        </p:nvSpPr>
        <p:spPr>
          <a:xfrm>
            <a:off x="5939801" y="882231"/>
            <a:ext cx="4194013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Accuracy: 0.92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0 class: 0.92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1 class: 0.75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0 class: 1.00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1 class: 0.05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0 class: 0.96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1 class: 0.09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A66D-5BC5-4958-8E56-861A55E89AAF}"/>
              </a:ext>
            </a:extLst>
          </p:cNvPr>
          <p:cNvSpPr txBox="1"/>
          <p:nvPr/>
        </p:nvSpPr>
        <p:spPr>
          <a:xfrm>
            <a:off x="1094335" y="2081934"/>
            <a:ext cx="32807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0" cap="none" spc="0" baseline="0" dirty="0">
                <a:solidFill>
                  <a:schemeClr val="bg1"/>
                </a:solidFill>
                <a:uFillTx/>
                <a:latin typeface="Times New Roman" pitchFamily="18"/>
                <a:cs typeface="Times New Roman" pitchFamily="18"/>
              </a:rPr>
              <a:t>Evaluation of Logistic Regression Model</a:t>
            </a:r>
            <a:endParaRPr lang="en-IN" sz="3200" b="1" i="0" u="none" strike="noStrike" kern="0" cap="none" spc="0" baseline="0" dirty="0">
              <a:solidFill>
                <a:schemeClr val="bg1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2243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7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A1EA2-55C1-4143-836A-169F4FCBF528}"/>
              </a:ext>
            </a:extLst>
          </p:cNvPr>
          <p:cNvSpPr txBox="1"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400031" marR="0" lvl="0" indent="-400031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Decision Tree Classification</a:t>
            </a:r>
          </a:p>
        </p:txBody>
      </p:sp>
      <p:cxnSp>
        <p:nvCxnSpPr>
          <p:cNvPr id="8212" name="Straight Connector 7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5225EF-7149-497A-A828-A700AEC88549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 lnSpcReduction="10000"/>
          </a:bodyPr>
          <a:lstStyle/>
          <a:p>
            <a:pPr marL="28574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</a:rPr>
              <a:t>Supervised learning technique </a:t>
            </a:r>
          </a:p>
          <a:p>
            <a:pPr marL="5714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28574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</a:rPr>
              <a:t>oth classification and Regression problems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5714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28574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</a:rPr>
              <a:t>referred for solving Classification problems. </a:t>
            </a:r>
          </a:p>
          <a:p>
            <a:pPr marL="5714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28574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</a:rPr>
              <a:t>It is a tree-structured classifier</a:t>
            </a:r>
          </a:p>
          <a:p>
            <a:pPr marL="57140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chemeClr val="bg1"/>
              </a:solidFill>
            </a:endParaRPr>
          </a:p>
          <a:p>
            <a:pPr marL="28574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b="0" i="0" u="none" strike="noStrike" cap="none" spc="0" baseline="0" dirty="0">
                <a:solidFill>
                  <a:schemeClr val="bg1"/>
                </a:solidFill>
                <a:uFillTx/>
              </a:rPr>
              <a:t>nternal nodes represent the features of a dataset, branches represent the decision rules, and each leaf node represents the outcome.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 b="0" i="0" u="none" strike="noStrike" cap="none" spc="0" baseline="0" dirty="0">
              <a:solidFill>
                <a:schemeClr val="bg1"/>
              </a:solidFill>
              <a:uFillTx/>
            </a:endParaRPr>
          </a:p>
        </p:txBody>
      </p:sp>
      <p:pic>
        <p:nvPicPr>
          <p:cNvPr id="8196" name="Picture 4" descr="Decision Tree Classification Algorithm">
            <a:extLst>
              <a:ext uri="{FF2B5EF4-FFF2-40B4-BE49-F238E27FC236}">
                <a16:creationId xmlns:a16="http://schemas.microsoft.com/office/drawing/2014/main" id="{17DBA31A-04B1-471A-A3E2-EE32B410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152391"/>
            <a:ext cx="6596652" cy="439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ecision Tree Classification Algorithm">
            <a:extLst>
              <a:ext uri="{FF2B5EF4-FFF2-40B4-BE49-F238E27FC236}">
                <a16:creationId xmlns:a16="http://schemas.microsoft.com/office/drawing/2014/main" id="{C418BE52-E69D-4420-990A-5DA1C4CB3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901C1A-5F31-4A84-BB1F-D89CC3658C5A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Evaluation of  Decision Tree Classification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C04F1-EFE6-40D2-BA86-5153BB1684B1}"/>
              </a:ext>
            </a:extLst>
          </p:cNvPr>
          <p:cNvSpPr txBox="1"/>
          <p:nvPr/>
        </p:nvSpPr>
        <p:spPr>
          <a:xfrm>
            <a:off x="5786104" y="917576"/>
            <a:ext cx="3659454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Accuracy: 0.96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0 class: 0.97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1 class: 0.97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0 class: 1.00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1 class: 0.14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0 class: 0.98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1 class: 0.25  </a:t>
            </a:r>
          </a:p>
        </p:txBody>
      </p:sp>
    </p:spTree>
    <p:extLst>
      <p:ext uri="{BB962C8B-B14F-4D97-AF65-F5344CB8AC3E}">
        <p14:creationId xmlns:p14="http://schemas.microsoft.com/office/powerpoint/2010/main" val="1292177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18A24-AB83-435D-BDEC-32F67190A09C}"/>
              </a:ext>
            </a:extLst>
          </p:cNvPr>
          <p:cNvSpPr txBox="1"/>
          <p:nvPr/>
        </p:nvSpPr>
        <p:spPr>
          <a:xfrm>
            <a:off x="594360" y="640263"/>
            <a:ext cx="3822192" cy="1344975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400031" marR="0" lvl="0" indent="-400031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Random Forest Classifier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A2E4EE-6982-4E2E-839F-8A8077C1737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rmAutofit/>
          </a:bodyPr>
          <a:lstStyle/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upervised learning algorithm. </a:t>
            </a:r>
          </a:p>
          <a:p>
            <a:pPr marL="114281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ost flexible and </a:t>
            </a:r>
          </a:p>
          <a:p>
            <a:pPr marL="114281"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bg1"/>
              </a:solidFill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asy to use algorithm.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reates decision trees on randomly selected data samples, gets prediction from each tree.</a:t>
            </a:r>
            <a:endParaRPr lang="en-US" dirty="0">
              <a:solidFill>
                <a:schemeClr val="bg1"/>
              </a:solidFill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bg1"/>
              </a:solidFill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 selects the best solution by means of voting. </a:t>
            </a: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Random Forest Algorithm">
            <a:extLst>
              <a:ext uri="{FF2B5EF4-FFF2-40B4-BE49-F238E27FC236}">
                <a16:creationId xmlns:a16="http://schemas.microsoft.com/office/drawing/2014/main" id="{291D976C-29EE-494C-8BF6-0FBD7B31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221" y="1152391"/>
            <a:ext cx="6133419" cy="45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4DE051-87F5-46C9-832A-7D8F5FC799B4}"/>
              </a:ext>
            </a:extLst>
          </p:cNvPr>
          <p:cNvSpPr txBox="1"/>
          <p:nvPr/>
        </p:nvSpPr>
        <p:spPr>
          <a:xfrm>
            <a:off x="1098468" y="885651"/>
            <a:ext cx="3229803" cy="46246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Evaluation of  Random Forest Classification </a:t>
            </a:r>
            <a:r>
              <a:rPr 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058B4-2370-4812-97AC-92D7D0B86C1A}"/>
              </a:ext>
            </a:extLst>
          </p:cNvPr>
          <p:cNvSpPr txBox="1"/>
          <p:nvPr/>
        </p:nvSpPr>
        <p:spPr>
          <a:xfrm>
            <a:off x="5912563" y="893405"/>
            <a:ext cx="3747003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Accuracy: 0.97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0 class: 0.97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Precision for 1 class: 0.85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0 class: 1.00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Recall for 1 class: 0.14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0 class: 0.98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F1 score for 1 class: 0.24  </a:t>
            </a:r>
          </a:p>
        </p:txBody>
      </p:sp>
    </p:spTree>
    <p:extLst>
      <p:ext uri="{BB962C8B-B14F-4D97-AF65-F5344CB8AC3E}">
        <p14:creationId xmlns:p14="http://schemas.microsoft.com/office/powerpoint/2010/main" val="92445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B337D9-25BF-49FA-BE0C-D6DCCC538295}"/>
              </a:ext>
            </a:extLst>
          </p:cNvPr>
          <p:cNvSpPr txBox="1"/>
          <p:nvPr/>
        </p:nvSpPr>
        <p:spPr>
          <a:xfrm>
            <a:off x="1098468" y="885651"/>
            <a:ext cx="3464105" cy="46246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E0627-798F-4F6E-A81F-1E38E3C9B8F8}"/>
              </a:ext>
            </a:extLst>
          </p:cNvPr>
          <p:cNvSpPr txBox="1"/>
          <p:nvPr/>
        </p:nvSpPr>
        <p:spPr>
          <a:xfrm>
            <a:off x="5250730" y="814722"/>
            <a:ext cx="5514680" cy="489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1" indent="-342900">
              <a:lnSpc>
                <a:spcPct val="16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 act of criminal dishonesty. </a:t>
            </a:r>
          </a:p>
          <a:p>
            <a:pPr marL="342881" marR="0" lvl="0" indent="-22860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cap="none" spc="0" baseline="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1" marR="0" lvl="0" indent="-34290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can be applied to get better results in fraud detection.</a:t>
            </a:r>
          </a:p>
          <a:p>
            <a:pPr marR="0" lvl="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cap="none" spc="0" baseline="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1" marR="0" lvl="0" indent="-34290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 - Random forest</a:t>
            </a:r>
            <a:r>
              <a:rPr lang="en-US" sz="18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gives the highest accuracy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8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97.03%</a:t>
            </a:r>
          </a:p>
          <a:p>
            <a:pPr marL="114281" marR="0" lvl="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1" marR="0" lvl="0" indent="-342900" fontAlgn="auto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Worst Performer – Logistic Regression Model.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>
            <a:extLst>
              <a:ext uri="{FF2B5EF4-FFF2-40B4-BE49-F238E27FC236}">
                <a16:creationId xmlns:a16="http://schemas.microsoft.com/office/drawing/2014/main" id="{E2D379DD-A0C2-4D2E-845F-B2A2F2C19EB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ight Triangle 33">
            <a:extLst>
              <a:ext uri="{FF2B5EF4-FFF2-40B4-BE49-F238E27FC236}">
                <a16:creationId xmlns:a16="http://schemas.microsoft.com/office/drawing/2014/main" id="{2A26D4F4-ADB2-4043-835B-EAD3574E44F4}"/>
              </a:ext>
            </a:extLst>
          </p:cNvPr>
          <p:cNvSpPr>
            <a:spLocks noMove="1" noResize="1"/>
          </p:cNvSpPr>
          <p:nvPr/>
        </p:nvSpPr>
        <p:spPr>
          <a:xfrm flipH="1">
            <a:off x="8576724" y="3335868"/>
            <a:ext cx="3291840" cy="3200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C72F2EF0-F0C8-455C-B6F6-4AB6519F4F9E}"/>
              </a:ext>
            </a:extLst>
          </p:cNvPr>
          <p:cNvSpPr>
            <a:spLocks noMove="1" noResize="1"/>
          </p:cNvSpPr>
          <p:nvPr/>
        </p:nvSpPr>
        <p:spPr>
          <a:xfrm>
            <a:off x="641771" y="623273"/>
            <a:ext cx="10905052" cy="5607878"/>
          </a:xfrm>
          <a:prstGeom prst="rect">
            <a:avLst/>
          </a:prstGeom>
          <a:noFill/>
          <a:ln w="19046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8569B3-48C0-49F8-A214-D9FF145C8D4D}"/>
              </a:ext>
            </a:extLst>
          </p:cNvPr>
          <p:cNvSpPr/>
          <p:nvPr/>
        </p:nvSpPr>
        <p:spPr>
          <a:xfrm>
            <a:off x="3888421" y="2658361"/>
            <a:ext cx="4972772" cy="124460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>
                <a:solidFill>
                  <a:srgbClr val="0070C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Algerian" pitchFamily="82"/>
                <a:cs typeface="Times New Roman" pitchFamily="18"/>
              </a:rPr>
              <a:t>Thank 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FC67650-CAE0-4F66-AEA6-CC38D9DA538C}"/>
              </a:ext>
            </a:extLst>
          </p:cNvPr>
          <p:cNvSpPr txBox="1"/>
          <p:nvPr/>
        </p:nvSpPr>
        <p:spPr>
          <a:xfrm>
            <a:off x="956782" y="764913"/>
            <a:ext cx="3555832" cy="4737587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58AE1A4E-146A-4692-93B4-EFDCB22EEC24}"/>
              </a:ext>
            </a:extLst>
          </p:cNvPr>
          <p:cNvSpPr txBox="1"/>
          <p:nvPr/>
        </p:nvSpPr>
        <p:spPr>
          <a:xfrm>
            <a:off x="5634908" y="898666"/>
            <a:ext cx="4369573" cy="4470079"/>
          </a:xfrm>
          <a:prstGeom prst="rect">
            <a:avLst/>
          </a:prstGeom>
        </p:spPr>
        <p:txBody>
          <a:bodyPr vert="horz" lIns="91440" tIns="45720" rIns="91440" bIns="45720" rtlCol="0" anchor="ctr" anchorCtr="0" compatLnSpc="1">
            <a:normAutofit fontScale="92500" lnSpcReduction="10000"/>
          </a:bodyPr>
          <a:lstStyle/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Models</a:t>
            </a:r>
          </a:p>
          <a:p>
            <a:pPr marL="28574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cap="none" spc="0" baseline="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7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7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FC67650-CAE0-4F66-AEA6-CC38D9DA538C}"/>
              </a:ext>
            </a:extLst>
          </p:cNvPr>
          <p:cNvSpPr txBox="1"/>
          <p:nvPr/>
        </p:nvSpPr>
        <p:spPr>
          <a:xfrm>
            <a:off x="956782" y="764913"/>
            <a:ext cx="3555832" cy="4737587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869BCF03-8A9C-4679-BF84-EC7BB8147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01509"/>
              </p:ext>
            </p:extLst>
          </p:nvPr>
        </p:nvGraphicFramePr>
        <p:xfrm>
          <a:off x="5167375" y="764913"/>
          <a:ext cx="5899693" cy="471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1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>
            <a:extLst>
              <a:ext uri="{FF2B5EF4-FFF2-40B4-BE49-F238E27FC236}">
                <a16:creationId xmlns:a16="http://schemas.microsoft.com/office/drawing/2014/main" id="{3AEDAC9E-3146-405C-9E5B-6604B75B2C5D}"/>
              </a:ext>
            </a:extLst>
          </p:cNvPr>
          <p:cNvSpPr txBox="1"/>
          <p:nvPr/>
        </p:nvSpPr>
        <p:spPr>
          <a:xfrm>
            <a:off x="3054772" y="213311"/>
            <a:ext cx="5210589" cy="70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        </a:t>
            </a:r>
            <a:r>
              <a:rPr lang="en-US" sz="38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Project Pipeline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33C0438B-7998-4A29-B46E-1958F39DA501}"/>
              </a:ext>
            </a:extLst>
          </p:cNvPr>
          <p:cNvGrpSpPr/>
          <p:nvPr/>
        </p:nvGrpSpPr>
        <p:grpSpPr>
          <a:xfrm>
            <a:off x="2205880" y="1116628"/>
            <a:ext cx="7673416" cy="5425592"/>
            <a:chOff x="2205880" y="1116628"/>
            <a:chExt cx="7673416" cy="5425592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FAD5F875-BE7A-41A9-A645-910ACDCC1D43}"/>
                </a:ext>
              </a:extLst>
            </p:cNvPr>
            <p:cNvSpPr/>
            <p:nvPr/>
          </p:nvSpPr>
          <p:spPr>
            <a:xfrm>
              <a:off x="2210479" y="5672580"/>
              <a:ext cx="7663366" cy="533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518319"/>
                <a:gd name="f8" fmla="+- 0 0 -90"/>
                <a:gd name="f9" fmla="*/ f3 1 8072336"/>
                <a:gd name="f10" fmla="*/ f4 1 518319"/>
                <a:gd name="f11" fmla="+- f7 0 f5"/>
                <a:gd name="f12" fmla="+- f6 0 f5"/>
                <a:gd name="f13" fmla="*/ f8 f0 1"/>
                <a:gd name="f14" fmla="*/ f12 1 8072336"/>
                <a:gd name="f15" fmla="*/ f11 1 518319"/>
                <a:gd name="f16" fmla="*/ 0 f12 1"/>
                <a:gd name="f17" fmla="*/ 0 f11 1"/>
                <a:gd name="f18" fmla="*/ 8072336 f12 1"/>
                <a:gd name="f19" fmla="*/ 518319 f11 1"/>
                <a:gd name="f20" fmla="*/ f13 1 f2"/>
                <a:gd name="f21" fmla="*/ f16 1 8072336"/>
                <a:gd name="f22" fmla="*/ f17 1 518319"/>
                <a:gd name="f23" fmla="*/ f18 1 8072336"/>
                <a:gd name="f24" fmla="*/ f19 1 518319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8072336" h="51831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92024" tIns="192024" rIns="192024" bIns="192024" anchor="ctr" anchorCtr="1" compatLnSpc="1">
              <a:noAutofit/>
            </a:bodyPr>
            <a:lstStyle/>
            <a:p>
              <a:pPr marL="0" marR="0" lvl="0" indent="0" algn="ctr" defTabSz="12000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Evaluation Of Models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D6F3EA-D5BF-4195-92B0-3141A0AEE6A9}"/>
                </a:ext>
              </a:extLst>
            </p:cNvPr>
            <p:cNvSpPr/>
            <p:nvPr/>
          </p:nvSpPr>
          <p:spPr>
            <a:xfrm>
              <a:off x="2210479" y="6219072"/>
              <a:ext cx="17573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Accuracy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EB657D2-FB27-472C-9F91-54562932E1BB}"/>
                </a:ext>
              </a:extLst>
            </p:cNvPr>
            <p:cNvSpPr/>
            <p:nvPr/>
          </p:nvSpPr>
          <p:spPr>
            <a:xfrm>
              <a:off x="3967791" y="6219072"/>
              <a:ext cx="1693048" cy="3231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Precision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D69540-8FD7-4ADB-81B6-64FE3BD8E550}"/>
                </a:ext>
              </a:extLst>
            </p:cNvPr>
            <p:cNvSpPr/>
            <p:nvPr/>
          </p:nvSpPr>
          <p:spPr>
            <a:xfrm>
              <a:off x="7545647" y="6206352"/>
              <a:ext cx="2328199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Confusion Matrix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D27E0D-3A48-4EDA-9399-0C1EC0167307}"/>
                </a:ext>
              </a:extLst>
            </p:cNvPr>
            <p:cNvSpPr/>
            <p:nvPr/>
          </p:nvSpPr>
          <p:spPr>
            <a:xfrm>
              <a:off x="2205880" y="4528437"/>
              <a:ext cx="7673416" cy="11337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Model Creation</a:t>
              </a:r>
              <a:endParaRPr lang="en-US" sz="1801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56704A-A543-4B6F-844E-EBF081766D3A}"/>
                </a:ext>
              </a:extLst>
            </p:cNvPr>
            <p:cNvSpPr/>
            <p:nvPr/>
          </p:nvSpPr>
          <p:spPr>
            <a:xfrm>
              <a:off x="2211330" y="5026246"/>
              <a:ext cx="2553617" cy="3202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Logistic Regression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D9A2A4-BA07-4A23-ABA1-CCEB305FC3A0}"/>
                </a:ext>
              </a:extLst>
            </p:cNvPr>
            <p:cNvSpPr/>
            <p:nvPr/>
          </p:nvSpPr>
          <p:spPr>
            <a:xfrm>
              <a:off x="4764938" y="5021711"/>
              <a:ext cx="2702262" cy="3202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Decision Tree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D0A74E-8127-4DB9-B994-4D306D5AE24C}"/>
                </a:ext>
              </a:extLst>
            </p:cNvPr>
            <p:cNvSpPr/>
            <p:nvPr/>
          </p:nvSpPr>
          <p:spPr>
            <a:xfrm>
              <a:off x="7455258" y="5025167"/>
              <a:ext cx="2418588" cy="3168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18084"/>
                <a:gd name="f7" fmla="val 238355"/>
                <a:gd name="f8" fmla="+- 0 0 -90"/>
                <a:gd name="f9" fmla="*/ f3 1 2018084"/>
                <a:gd name="f10" fmla="*/ f4 1 238355"/>
                <a:gd name="f11" fmla="+- f7 0 f5"/>
                <a:gd name="f12" fmla="+- f6 0 f5"/>
                <a:gd name="f13" fmla="*/ f8 f0 1"/>
                <a:gd name="f14" fmla="*/ f12 1 2018084"/>
                <a:gd name="f15" fmla="*/ f11 1 238355"/>
                <a:gd name="f16" fmla="*/ 0 f12 1"/>
                <a:gd name="f17" fmla="*/ 0 f11 1"/>
                <a:gd name="f18" fmla="*/ 2018084 f12 1"/>
                <a:gd name="f19" fmla="*/ 238355 f11 1"/>
                <a:gd name="f20" fmla="*/ f13 1 f2"/>
                <a:gd name="f21" fmla="*/ f16 1 2018084"/>
                <a:gd name="f22" fmla="*/ f17 1 238355"/>
                <a:gd name="f23" fmla="*/ f18 1 2018084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018084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Random Forest</a:t>
              </a: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0686C30-CE64-441A-BFD8-54247A7FE451}"/>
                </a:ext>
              </a:extLst>
            </p:cNvPr>
            <p:cNvSpPr/>
            <p:nvPr/>
          </p:nvSpPr>
          <p:spPr>
            <a:xfrm>
              <a:off x="2205880" y="3435035"/>
              <a:ext cx="7673416" cy="10746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Data Preprocessing</a:t>
              </a:r>
            </a:p>
          </p:txBody>
        </p:sp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27C70512-9A82-4D9A-8C89-46AFD7E240D8}"/>
                </a:ext>
              </a:extLst>
            </p:cNvPr>
            <p:cNvSpPr/>
            <p:nvPr/>
          </p:nvSpPr>
          <p:spPr>
            <a:xfrm>
              <a:off x="2205880" y="2200677"/>
              <a:ext cx="7667966" cy="12123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28016" tIns="128016" rIns="128016" bIns="516041" anchor="ctr" anchorCtr="1" compatLnSpc="1">
              <a:noAutofit/>
            </a:bodyPr>
            <a:lstStyle/>
            <a:p>
              <a:pPr marL="0" marR="0" lvl="0" indent="0" algn="ctr" defTabSz="80006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Analyzing Data</a:t>
              </a:r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F80D0897-E2A8-4B3B-9CA7-186A39AD070C}"/>
                </a:ext>
              </a:extLst>
            </p:cNvPr>
            <p:cNvSpPr/>
            <p:nvPr/>
          </p:nvSpPr>
          <p:spPr>
            <a:xfrm>
              <a:off x="2205880" y="2740685"/>
              <a:ext cx="38367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6168"/>
                <a:gd name="f7" fmla="val 238355"/>
                <a:gd name="f8" fmla="+- 0 0 -90"/>
                <a:gd name="f9" fmla="*/ f3 1 4036168"/>
                <a:gd name="f10" fmla="*/ f4 1 238355"/>
                <a:gd name="f11" fmla="+- f7 0 f5"/>
                <a:gd name="f12" fmla="+- f6 0 f5"/>
                <a:gd name="f13" fmla="*/ f8 f0 1"/>
                <a:gd name="f14" fmla="*/ f12 1 4036168"/>
                <a:gd name="f15" fmla="*/ f11 1 238355"/>
                <a:gd name="f16" fmla="*/ 0 f12 1"/>
                <a:gd name="f17" fmla="*/ 0 f11 1"/>
                <a:gd name="f18" fmla="*/ 4036168 f12 1"/>
                <a:gd name="f19" fmla="*/ 238355 f11 1"/>
                <a:gd name="f20" fmla="*/ f13 1 f2"/>
                <a:gd name="f21" fmla="*/ f16 1 4036168"/>
                <a:gd name="f22" fmla="*/ f17 1 238355"/>
                <a:gd name="f23" fmla="*/ f18 1 4036168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036168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Univariate Analysis</a:t>
              </a:r>
            </a:p>
          </p:txBody>
        </p:sp>
        <p:sp>
          <p:nvSpPr>
            <p:cNvPr id="15" name="Freeform: Shape 17">
              <a:extLst>
                <a:ext uri="{FF2B5EF4-FFF2-40B4-BE49-F238E27FC236}">
                  <a16:creationId xmlns:a16="http://schemas.microsoft.com/office/drawing/2014/main" id="{4BD80C73-2785-4F46-B98E-469F0082BD77}"/>
                </a:ext>
              </a:extLst>
            </p:cNvPr>
            <p:cNvSpPr/>
            <p:nvPr/>
          </p:nvSpPr>
          <p:spPr>
            <a:xfrm>
              <a:off x="6034436" y="2740685"/>
              <a:ext cx="3836712" cy="321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36168"/>
                <a:gd name="f7" fmla="val 238355"/>
                <a:gd name="f8" fmla="+- 0 0 -90"/>
                <a:gd name="f9" fmla="*/ f3 1 4036168"/>
                <a:gd name="f10" fmla="*/ f4 1 238355"/>
                <a:gd name="f11" fmla="+- f7 0 f5"/>
                <a:gd name="f12" fmla="+- f6 0 f5"/>
                <a:gd name="f13" fmla="*/ f8 f0 1"/>
                <a:gd name="f14" fmla="*/ f12 1 4036168"/>
                <a:gd name="f15" fmla="*/ f11 1 238355"/>
                <a:gd name="f16" fmla="*/ 0 f12 1"/>
                <a:gd name="f17" fmla="*/ 0 f11 1"/>
                <a:gd name="f18" fmla="*/ 4036168 f12 1"/>
                <a:gd name="f19" fmla="*/ 238355 f11 1"/>
                <a:gd name="f20" fmla="*/ f13 1 f2"/>
                <a:gd name="f21" fmla="*/ f16 1 4036168"/>
                <a:gd name="f22" fmla="*/ f17 1 238355"/>
                <a:gd name="f23" fmla="*/ f18 1 4036168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4036168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Bivariate</a:t>
              </a:r>
              <a:r>
                <a:rPr lang="en-US" sz="2000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Analysis</a:t>
              </a:r>
              <a:endParaRPr lang="en-US" sz="20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: Shape 18">
              <a:extLst>
                <a:ext uri="{FF2B5EF4-FFF2-40B4-BE49-F238E27FC236}">
                  <a16:creationId xmlns:a16="http://schemas.microsoft.com/office/drawing/2014/main" id="{1324AE96-F993-486B-B92A-688B7BDB2245}"/>
                </a:ext>
              </a:extLst>
            </p:cNvPr>
            <p:cNvSpPr/>
            <p:nvPr/>
          </p:nvSpPr>
          <p:spPr>
            <a:xfrm>
              <a:off x="2205880" y="1116628"/>
              <a:ext cx="7673416" cy="10746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72336"/>
                <a:gd name="f7" fmla="val 797175"/>
                <a:gd name="f8" fmla="val 517980"/>
                <a:gd name="f9" fmla="val 4135815"/>
                <a:gd name="f10" fmla="val 597881"/>
                <a:gd name="f11" fmla="val 4235462"/>
                <a:gd name="f12" fmla="val 4036168"/>
                <a:gd name="f13" fmla="val 797174"/>
                <a:gd name="f14" fmla="val 3836874"/>
                <a:gd name="f15" fmla="val 3936521"/>
                <a:gd name="f16" fmla="val 1"/>
                <a:gd name="f17" fmla="+- 0 0 -90"/>
                <a:gd name="f18" fmla="*/ f3 1 8072336"/>
                <a:gd name="f19" fmla="*/ f4 1 797175"/>
                <a:gd name="f20" fmla="+- f7 0 f5"/>
                <a:gd name="f21" fmla="+- f6 0 f5"/>
                <a:gd name="f22" fmla="*/ f17 f0 1"/>
                <a:gd name="f23" fmla="*/ f21 1 8072336"/>
                <a:gd name="f24" fmla="*/ f20 1 797175"/>
                <a:gd name="f25" fmla="*/ 0 f21 1"/>
                <a:gd name="f26" fmla="*/ 279195 f20 1"/>
                <a:gd name="f27" fmla="*/ 3936521 f21 1"/>
                <a:gd name="f28" fmla="*/ 199294 f20 1"/>
                <a:gd name="f29" fmla="*/ 3836874 f21 1"/>
                <a:gd name="f30" fmla="*/ 4036168 f21 1"/>
                <a:gd name="f31" fmla="*/ 0 f20 1"/>
                <a:gd name="f32" fmla="*/ 4235462 f21 1"/>
                <a:gd name="f33" fmla="*/ 4135815 f21 1"/>
                <a:gd name="f34" fmla="*/ 8072336 f21 1"/>
                <a:gd name="f35" fmla="*/ 797175 f20 1"/>
                <a:gd name="f36" fmla="*/ f22 1 f2"/>
                <a:gd name="f37" fmla="*/ f25 1 8072336"/>
                <a:gd name="f38" fmla="*/ f26 1 797175"/>
                <a:gd name="f39" fmla="*/ f27 1 8072336"/>
                <a:gd name="f40" fmla="*/ f28 1 797175"/>
                <a:gd name="f41" fmla="*/ f29 1 8072336"/>
                <a:gd name="f42" fmla="*/ f30 1 8072336"/>
                <a:gd name="f43" fmla="*/ f31 1 797175"/>
                <a:gd name="f44" fmla="*/ f32 1 8072336"/>
                <a:gd name="f45" fmla="*/ f33 1 8072336"/>
                <a:gd name="f46" fmla="*/ f34 1 8072336"/>
                <a:gd name="f47" fmla="*/ f35 1 797175"/>
                <a:gd name="f48" fmla="*/ f5 1 f23"/>
                <a:gd name="f49" fmla="*/ f6 1 f23"/>
                <a:gd name="f50" fmla="*/ f5 1 f24"/>
                <a:gd name="f51" fmla="*/ f7 1 f24"/>
                <a:gd name="f52" fmla="+- f36 0 f1"/>
                <a:gd name="f53" fmla="*/ f37 1 f23"/>
                <a:gd name="f54" fmla="*/ f38 1 f24"/>
                <a:gd name="f55" fmla="*/ f39 1 f23"/>
                <a:gd name="f56" fmla="*/ f40 1 f24"/>
                <a:gd name="f57" fmla="*/ f41 1 f23"/>
                <a:gd name="f58" fmla="*/ f42 1 f23"/>
                <a:gd name="f59" fmla="*/ f43 1 f24"/>
                <a:gd name="f60" fmla="*/ f44 1 f23"/>
                <a:gd name="f61" fmla="*/ f45 1 f23"/>
                <a:gd name="f62" fmla="*/ f46 1 f23"/>
                <a:gd name="f63" fmla="*/ f47 1 f24"/>
                <a:gd name="f64" fmla="*/ f48 f18 1"/>
                <a:gd name="f65" fmla="*/ f49 f18 1"/>
                <a:gd name="f66" fmla="*/ f51 f19 1"/>
                <a:gd name="f67" fmla="*/ f50 f19 1"/>
                <a:gd name="f68" fmla="*/ f53 f18 1"/>
                <a:gd name="f69" fmla="*/ f54 f19 1"/>
                <a:gd name="f70" fmla="*/ f55 f18 1"/>
                <a:gd name="f71" fmla="*/ f56 f19 1"/>
                <a:gd name="f72" fmla="*/ f57 f18 1"/>
                <a:gd name="f73" fmla="*/ f58 f18 1"/>
                <a:gd name="f74" fmla="*/ f59 f19 1"/>
                <a:gd name="f75" fmla="*/ f60 f18 1"/>
                <a:gd name="f76" fmla="*/ f61 f18 1"/>
                <a:gd name="f77" fmla="*/ f62 f18 1"/>
                <a:gd name="f78" fmla="*/ f63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68" y="f69"/>
                </a:cxn>
                <a:cxn ang="f52">
                  <a:pos x="f70" y="f69"/>
                </a:cxn>
                <a:cxn ang="f52">
                  <a:pos x="f70" y="f71"/>
                </a:cxn>
                <a:cxn ang="f52">
                  <a:pos x="f72" y="f71"/>
                </a:cxn>
                <a:cxn ang="f52">
                  <a:pos x="f73" y="f74"/>
                </a:cxn>
                <a:cxn ang="f52">
                  <a:pos x="f75" y="f71"/>
                </a:cxn>
                <a:cxn ang="f52">
                  <a:pos x="f76" y="f71"/>
                </a:cxn>
                <a:cxn ang="f52">
                  <a:pos x="f76" y="f69"/>
                </a:cxn>
                <a:cxn ang="f52">
                  <a:pos x="f77" y="f69"/>
                </a:cxn>
                <a:cxn ang="f52">
                  <a:pos x="f77" y="f78"/>
                </a:cxn>
                <a:cxn ang="f52">
                  <a:pos x="f68" y="f78"/>
                </a:cxn>
                <a:cxn ang="f52">
                  <a:pos x="f68" y="f69"/>
                </a:cxn>
              </a:cxnLst>
              <a:rect l="f64" t="f67" r="f65" b="f66"/>
              <a:pathLst>
                <a:path w="8072336" h="797175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3"/>
                  </a:lnTo>
                  <a:lnTo>
                    <a:pt x="f14" y="f10"/>
                  </a:lnTo>
                  <a:lnTo>
                    <a:pt x="f15" y="f10"/>
                  </a:lnTo>
                  <a:lnTo>
                    <a:pt x="f15" y="f8"/>
                  </a:lnTo>
                  <a:lnTo>
                    <a:pt x="f5" y="f8"/>
                  </a:lnTo>
                  <a:lnTo>
                    <a:pt x="f5" y="f16"/>
                  </a:lnTo>
                  <a:lnTo>
                    <a:pt x="f6" y="f16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5A1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92024" tIns="192024" rIns="192024" bIns="401421" anchor="ctr" anchorCtr="1" compatLnSpc="1">
              <a:noAutofit/>
            </a:bodyPr>
            <a:lstStyle/>
            <a:p>
              <a:pPr marL="0" marR="0" lvl="0" indent="0" algn="ctr" defTabSz="12000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25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700" b="1" i="0" u="none" strike="noStrike" kern="0" cap="none" spc="0" baseline="0">
                  <a:solidFill>
                    <a:srgbClr val="FFFFFF"/>
                  </a:solidFill>
                  <a:uFillTx/>
                  <a:latin typeface="Calibri"/>
                </a:rPr>
                <a:t>Data Collection</a:t>
              </a:r>
            </a:p>
          </p:txBody>
        </p:sp>
        <p:sp>
          <p:nvSpPr>
            <p:cNvPr id="17" name="Freeform: Shape 32">
              <a:extLst>
                <a:ext uri="{FF2B5EF4-FFF2-40B4-BE49-F238E27FC236}">
                  <a16:creationId xmlns:a16="http://schemas.microsoft.com/office/drawing/2014/main" id="{D7148EC2-BFDB-49E3-8641-375EC50C8F37}"/>
                </a:ext>
              </a:extLst>
            </p:cNvPr>
            <p:cNvSpPr/>
            <p:nvPr/>
          </p:nvSpPr>
          <p:spPr>
            <a:xfrm>
              <a:off x="5660071" y="6208803"/>
              <a:ext cx="1885575" cy="3231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8150"/>
                <a:gd name="f7" fmla="val 238355"/>
                <a:gd name="f8" fmla="+- 0 0 -90"/>
                <a:gd name="f9" fmla="*/ f3 1 2688150"/>
                <a:gd name="f10" fmla="*/ f4 1 238355"/>
                <a:gd name="f11" fmla="+- f7 0 f5"/>
                <a:gd name="f12" fmla="+- f6 0 f5"/>
                <a:gd name="f13" fmla="*/ f8 f0 1"/>
                <a:gd name="f14" fmla="*/ f12 1 2688150"/>
                <a:gd name="f15" fmla="*/ f11 1 238355"/>
                <a:gd name="f16" fmla="*/ 0 f12 1"/>
                <a:gd name="f17" fmla="*/ 0 f11 1"/>
                <a:gd name="f18" fmla="*/ 2688150 f12 1"/>
                <a:gd name="f19" fmla="*/ 238355 f11 1"/>
                <a:gd name="f20" fmla="*/ f13 1 f2"/>
                <a:gd name="f21" fmla="*/ f16 1 2688150"/>
                <a:gd name="f22" fmla="*/ f17 1 238355"/>
                <a:gd name="f23" fmla="*/ f18 1 2688150"/>
                <a:gd name="f24" fmla="*/ f19 1 23835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2688150" h="2383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FD5EA">
                <a:alpha val="90000"/>
              </a:srgbClr>
            </a:solidFill>
            <a:ln w="12701" cap="flat">
              <a:solidFill>
                <a:srgbClr val="CFD5EA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74679" tIns="13331" rIns="74679" bIns="13331" anchor="ctr" anchorCtr="1" compatLnSpc="1">
              <a:noAutofit/>
            </a:bodyPr>
            <a:lstStyle/>
            <a:p>
              <a:pPr marL="0" marR="0" lvl="0" indent="0" algn="ctr" defTabSz="466709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1" b="1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Recall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1DF9E-EB0B-4E46-927A-6FE9207A8370}"/>
              </a:ext>
            </a:extLst>
          </p:cNvPr>
          <p:cNvSpPr txBox="1"/>
          <p:nvPr/>
        </p:nvSpPr>
        <p:spPr>
          <a:xfrm>
            <a:off x="594360" y="556195"/>
            <a:ext cx="3958786" cy="1429044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Data Collection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678326-C2FE-4114-A810-5FF72593DD92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 anchorCtr="0" compatLnSpc="1">
            <a:noAutofit/>
          </a:bodyPr>
          <a:lstStyle/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Data collection is the systematic approach.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 </a:t>
            </a: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athering and measuring information from a variety of sources.</a:t>
            </a: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ontaining 1,296,675 transactions of both legitimate and fraud transactions.</a:t>
            </a: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It covers credit cards of 1000 customers.</a:t>
            </a:r>
          </a:p>
          <a:p>
            <a:pPr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cap="none" spc="0" baseline="0" dirty="0">
              <a:solidFill>
                <a:schemeClr val="bg1"/>
              </a:solidFill>
              <a:uFillTx/>
            </a:endParaRPr>
          </a:p>
          <a:p>
            <a:pPr marL="342881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cap="none" spc="0" baseline="0" dirty="0">
                <a:solidFill>
                  <a:schemeClr val="bg1"/>
                </a:solidFill>
                <a:uFillTx/>
              </a:rPr>
              <a:t>a pool of 800 merchants.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D1DEB-2C12-4914-AD5B-144C824B0FB5}"/>
              </a:ext>
            </a:extLst>
          </p:cNvPr>
          <p:cNvGrpSpPr/>
          <p:nvPr/>
        </p:nvGrpSpPr>
        <p:grpSpPr>
          <a:xfrm>
            <a:off x="6059878" y="1168923"/>
            <a:ext cx="5428034" cy="4381397"/>
            <a:chOff x="7424077" y="2092147"/>
            <a:chExt cx="4666769" cy="4327526"/>
          </a:xfrm>
        </p:grpSpPr>
        <p:sp>
          <p:nvSpPr>
            <p:cNvPr id="4" name="Can 23">
              <a:extLst>
                <a:ext uri="{FF2B5EF4-FFF2-40B4-BE49-F238E27FC236}">
                  <a16:creationId xmlns:a16="http://schemas.microsoft.com/office/drawing/2014/main" id="{FAE22073-B5ED-47EA-BC7C-4EAE25E173B9}"/>
                </a:ext>
              </a:extLst>
            </p:cNvPr>
            <p:cNvSpPr/>
            <p:nvPr/>
          </p:nvSpPr>
          <p:spPr>
            <a:xfrm>
              <a:off x="7425357" y="2262381"/>
              <a:ext cx="2956054" cy="4157292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+- 0 0 10800000"/>
                <a:gd name="f9" fmla="val 25000"/>
                <a:gd name="f10" fmla="+- 0 0 -360"/>
                <a:gd name="f11" fmla="abs f4"/>
                <a:gd name="f12" fmla="abs f5"/>
                <a:gd name="f13" fmla="abs f6"/>
                <a:gd name="f14" fmla="*/ f10 f1 1"/>
                <a:gd name="f15" fmla="?: f11 f4 1"/>
                <a:gd name="f16" fmla="?: f12 f5 1"/>
                <a:gd name="f17" fmla="?: f13 f6 1"/>
                <a:gd name="f18" fmla="*/ f14 1 f3"/>
                <a:gd name="f19" fmla="*/ f15 1 21600"/>
                <a:gd name="f20" fmla="*/ f16 1 21600"/>
                <a:gd name="f21" fmla="*/ 21600 f15 1"/>
                <a:gd name="f22" fmla="*/ 21600 f16 1"/>
                <a:gd name="f23" fmla="+- f18 0 f2"/>
                <a:gd name="f24" fmla="min f20 f19"/>
                <a:gd name="f25" fmla="*/ f21 1 f17"/>
                <a:gd name="f26" fmla="*/ f22 1 f17"/>
                <a:gd name="f27" fmla="val f25"/>
                <a:gd name="f28" fmla="val f26"/>
                <a:gd name="f29" fmla="*/ f7 f24 1"/>
                <a:gd name="f30" fmla="+- f28 0 f7"/>
                <a:gd name="f31" fmla="+- f27 0 f7"/>
                <a:gd name="f32" fmla="*/ f27 f24 1"/>
                <a:gd name="f33" fmla="*/ f31 1 2"/>
                <a:gd name="f34" fmla="min f31 f30"/>
                <a:gd name="f35" fmla="+- f7 f33 0"/>
                <a:gd name="f36" fmla="*/ f34 f9 1"/>
                <a:gd name="f37" fmla="*/ f33 f24 1"/>
                <a:gd name="f38" fmla="*/ f36 1 200000"/>
                <a:gd name="f39" fmla="*/ f35 f24 1"/>
                <a:gd name="f40" fmla="+- f38 f38 0"/>
                <a:gd name="f41" fmla="+- f28 0 f38"/>
                <a:gd name="f42" fmla="*/ f38 f24 1"/>
                <a:gd name="f43" fmla="*/ f40 f24 1"/>
                <a:gd name="f44" fmla="*/ f4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9" y="f43"/>
                </a:cxn>
              </a:cxnLst>
              <a:rect l="f29" t="f43" r="f32" b="f44"/>
              <a:pathLst>
                <a:path stroke="0">
                  <a:moveTo>
                    <a:pt x="f29" y="f42"/>
                  </a:moveTo>
                  <a:arcTo wR="f37" hR="f42" stAng="f1" swAng="f8"/>
                  <a:lnTo>
                    <a:pt x="f32" y="f44"/>
                  </a:lnTo>
                  <a:arcTo wR="f37" hR="f42" stAng="f7" swAng="f1"/>
                  <a:close/>
                </a:path>
                <a:path stroke="0">
                  <a:moveTo>
                    <a:pt x="f29" y="f42"/>
                  </a:moveTo>
                  <a:arcTo wR="f37" hR="f42" stAng="f1" swAng="f0"/>
                  <a:close/>
                </a:path>
                <a:path fill="none">
                  <a:moveTo>
                    <a:pt x="f32" y="f42"/>
                  </a:moveTo>
                  <a:arcTo wR="f37" hR="f42" stAng="f7" swAng="f0"/>
                  <a:lnTo>
                    <a:pt x="f32" y="f44"/>
                  </a:lnTo>
                  <a:arcTo wR="f37" hR="f42" stAng="f7" swAng="f1"/>
                  <a:lnTo>
                    <a:pt x="f29" y="f42"/>
                  </a:lnTo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1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8C3D94C7-0106-43DF-A88B-283E6B714774}"/>
                </a:ext>
              </a:extLst>
            </p:cNvPr>
            <p:cNvSpPr/>
            <p:nvPr/>
          </p:nvSpPr>
          <p:spPr>
            <a:xfrm>
              <a:off x="7429344" y="4894380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CB9D5C93-5854-40D3-AE08-E9EC5CFCD66D}"/>
                </a:ext>
              </a:extLst>
            </p:cNvPr>
            <p:cNvSpPr/>
            <p:nvPr/>
          </p:nvSpPr>
          <p:spPr>
            <a:xfrm>
              <a:off x="7424077" y="4606344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0ECC786C-4306-4B5A-9420-CB5A90E4D903}"/>
                </a:ext>
              </a:extLst>
            </p:cNvPr>
            <p:cNvSpPr/>
            <p:nvPr/>
          </p:nvSpPr>
          <p:spPr>
            <a:xfrm>
              <a:off x="7429344" y="4318308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52540CB2-11E9-493B-9966-6F8A315D7069}"/>
                </a:ext>
              </a:extLst>
            </p:cNvPr>
            <p:cNvSpPr/>
            <p:nvPr/>
          </p:nvSpPr>
          <p:spPr>
            <a:xfrm>
              <a:off x="7424077" y="4030282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0D39CA9D-449F-4C95-8C33-29CA42DBDA96}"/>
                </a:ext>
              </a:extLst>
            </p:cNvPr>
            <p:cNvSpPr/>
            <p:nvPr/>
          </p:nvSpPr>
          <p:spPr>
            <a:xfrm>
              <a:off x="7429344" y="3742246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A4137CCE-B7F4-45C9-B723-535743DA6129}"/>
                </a:ext>
              </a:extLst>
            </p:cNvPr>
            <p:cNvSpPr/>
            <p:nvPr/>
          </p:nvSpPr>
          <p:spPr>
            <a:xfrm>
              <a:off x="7429344" y="3475707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22ABE5AD-ACB1-4050-8431-5F24684D557B}"/>
                </a:ext>
              </a:extLst>
            </p:cNvPr>
            <p:cNvSpPr/>
            <p:nvPr/>
          </p:nvSpPr>
          <p:spPr>
            <a:xfrm>
              <a:off x="7424077" y="3238192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Oval 26">
              <a:extLst>
                <a:ext uri="{FF2B5EF4-FFF2-40B4-BE49-F238E27FC236}">
                  <a16:creationId xmlns:a16="http://schemas.microsoft.com/office/drawing/2014/main" id="{CF0F16FB-6F98-41C6-87EC-A05CDF67634B}"/>
                </a:ext>
              </a:extLst>
            </p:cNvPr>
            <p:cNvSpPr/>
            <p:nvPr/>
          </p:nvSpPr>
          <p:spPr>
            <a:xfrm>
              <a:off x="7435160" y="2950165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Oval 27">
              <a:extLst>
                <a:ext uri="{FF2B5EF4-FFF2-40B4-BE49-F238E27FC236}">
                  <a16:creationId xmlns:a16="http://schemas.microsoft.com/office/drawing/2014/main" id="{6DA8B798-E10C-465C-96CA-E4F14E90EAEE}"/>
                </a:ext>
              </a:extLst>
            </p:cNvPr>
            <p:cNvSpPr/>
            <p:nvPr/>
          </p:nvSpPr>
          <p:spPr>
            <a:xfrm>
              <a:off x="7432261" y="2683617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1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A7DB0AD7-03E9-4DE0-9355-E5B4CD029B7A}"/>
                </a:ext>
              </a:extLst>
            </p:cNvPr>
            <p:cNvSpPr/>
            <p:nvPr/>
          </p:nvSpPr>
          <p:spPr>
            <a:xfrm>
              <a:off x="7435160" y="2395581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1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80D4AB8C-7A26-4E5E-A54F-A999E4E65949}"/>
                </a:ext>
              </a:extLst>
            </p:cNvPr>
            <p:cNvSpPr/>
            <p:nvPr/>
          </p:nvSpPr>
          <p:spPr>
            <a:xfrm>
              <a:off x="7434757" y="2092147"/>
              <a:ext cx="2937464" cy="115357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B4C7E7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1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6" name="Right Brace 32">
              <a:extLst>
                <a:ext uri="{FF2B5EF4-FFF2-40B4-BE49-F238E27FC236}">
                  <a16:creationId xmlns:a16="http://schemas.microsoft.com/office/drawing/2014/main" id="{C0DC257E-39C2-4DFA-B80F-D7315677BEB4}"/>
                </a:ext>
              </a:extLst>
            </p:cNvPr>
            <p:cNvSpPr/>
            <p:nvPr/>
          </p:nvSpPr>
          <p:spPr>
            <a:xfrm>
              <a:off x="10392348" y="3670108"/>
              <a:ext cx="509320" cy="2390607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50000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56 0 f59"/>
                <a:gd name="f64" fmla="+- f42 0 f59"/>
                <a:gd name="f65" fmla="+- f60 0 f1"/>
                <a:gd name="f66" fmla="*/ f59 f37 1"/>
                <a:gd name="f67" fmla="cos 1 f65"/>
                <a:gd name="f68" fmla="sin 1 f65"/>
                <a:gd name="f69" fmla="*/ f63 f37 1"/>
                <a:gd name="f70" fmla="*/ f64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19046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1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ight Brace 33">
              <a:extLst>
                <a:ext uri="{FF2B5EF4-FFF2-40B4-BE49-F238E27FC236}">
                  <a16:creationId xmlns:a16="http://schemas.microsoft.com/office/drawing/2014/main" id="{39EDBA6C-9F39-4B3F-928E-66FE0F20FC9E}"/>
                </a:ext>
              </a:extLst>
            </p:cNvPr>
            <p:cNvSpPr/>
            <p:nvPr/>
          </p:nvSpPr>
          <p:spPr>
            <a:xfrm>
              <a:off x="10401775" y="2611233"/>
              <a:ext cx="509320" cy="105887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8333"/>
                <a:gd name="f11" fmla="val 50000"/>
                <a:gd name="f12" fmla="+- 0 0 -180"/>
                <a:gd name="f13" fmla="+- 0 0 -270"/>
                <a:gd name="f14" fmla="+- 0 0 -360"/>
                <a:gd name="f15" fmla="abs f4"/>
                <a:gd name="f16" fmla="abs f5"/>
                <a:gd name="f17" fmla="abs f6"/>
                <a:gd name="f18" fmla="+- 2700000 f1 0"/>
                <a:gd name="f19" fmla="*/ f12 f0 1"/>
                <a:gd name="f20" fmla="*/ f13 f0 1"/>
                <a:gd name="f21" fmla="*/ f14 f0 1"/>
                <a:gd name="f22" fmla="?: f15 f4 1"/>
                <a:gd name="f23" fmla="?: f16 f5 1"/>
                <a:gd name="f24" fmla="?: f17 f6 1"/>
                <a:gd name="f25" fmla="+- f18 0 f1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f1 0"/>
                <a:gd name="f34" fmla="+- f26 0 f1"/>
                <a:gd name="f35" fmla="+- f27 0 f1"/>
                <a:gd name="f36" fmla="+- f28 0 f1"/>
                <a:gd name="f37" fmla="min f30 f29"/>
                <a:gd name="f38" fmla="*/ f31 1 f24"/>
                <a:gd name="f39" fmla="*/ f32 1 f24"/>
                <a:gd name="f40" fmla="*/ f33 f8 1"/>
                <a:gd name="f41" fmla="val f38"/>
                <a:gd name="f42" fmla="val f39"/>
                <a:gd name="f43" fmla="*/ f40 1 f0"/>
                <a:gd name="f44" fmla="*/ f7 f37 1"/>
                <a:gd name="f45" fmla="+- f42 0 f7"/>
                <a:gd name="f46" fmla="+- f41 0 f7"/>
                <a:gd name="f47" fmla="+- 0 0 f43"/>
                <a:gd name="f48" fmla="*/ f41 f37 1"/>
                <a:gd name="f49" fmla="*/ f42 f37 1"/>
                <a:gd name="f50" fmla="*/ f46 1 2"/>
                <a:gd name="f51" fmla="min f46 f45"/>
                <a:gd name="f52" fmla="*/ f45 f11 1"/>
                <a:gd name="f53" fmla="+- 0 0 f47"/>
                <a:gd name="f54" fmla="+- f7 f50 0"/>
                <a:gd name="f55" fmla="*/ f51 f10 1"/>
                <a:gd name="f56" fmla="*/ f52 1 100000"/>
                <a:gd name="f57" fmla="*/ f53 f0 1"/>
                <a:gd name="f58" fmla="*/ f50 f37 1"/>
                <a:gd name="f59" fmla="*/ f55 1 100000"/>
                <a:gd name="f60" fmla="*/ f57 1 f8"/>
                <a:gd name="f61" fmla="*/ f54 f37 1"/>
                <a:gd name="f62" fmla="*/ f56 f37 1"/>
                <a:gd name="f63" fmla="+- f56 0 f59"/>
                <a:gd name="f64" fmla="+- f42 0 f59"/>
                <a:gd name="f65" fmla="+- f60 0 f1"/>
                <a:gd name="f66" fmla="*/ f59 f37 1"/>
                <a:gd name="f67" fmla="cos 1 f65"/>
                <a:gd name="f68" fmla="sin 1 f65"/>
                <a:gd name="f69" fmla="*/ f63 f37 1"/>
                <a:gd name="f70" fmla="*/ f64 f37 1"/>
                <a:gd name="f71" fmla="+- 0 0 f67"/>
                <a:gd name="f72" fmla="+- 0 0 f68"/>
                <a:gd name="f73" fmla="+- 0 0 f71"/>
                <a:gd name="f74" fmla="+- 0 0 f72"/>
                <a:gd name="f75" fmla="val f73"/>
                <a:gd name="f76" fmla="val f74"/>
                <a:gd name="f77" fmla="*/ f75 f50 1"/>
                <a:gd name="f78" fmla="*/ f76 f59 1"/>
                <a:gd name="f79" fmla="+- f7 f77 0"/>
                <a:gd name="f80" fmla="+- f59 0 f78"/>
                <a:gd name="f81" fmla="+- f42 f78 0"/>
                <a:gd name="f82" fmla="+- f81 0 f59"/>
                <a:gd name="f83" fmla="*/ f80 f37 1"/>
                <a:gd name="f84" fmla="*/ f79 f37 1"/>
                <a:gd name="f85" fmla="*/ f8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44" y="f44"/>
                </a:cxn>
                <a:cxn ang="f35">
                  <a:pos x="f48" y="f62"/>
                </a:cxn>
                <a:cxn ang="f36">
                  <a:pos x="f44" y="f49"/>
                </a:cxn>
              </a:cxnLst>
              <a:rect l="f44" t="f83" r="f84" b="f85"/>
              <a:pathLst>
                <a:path stroke="0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  <a:close/>
                </a:path>
                <a:path fill="none">
                  <a:moveTo>
                    <a:pt x="f44" y="f44"/>
                  </a:moveTo>
                  <a:arcTo wR="f58" hR="f66" stAng="f2" swAng="f1"/>
                  <a:lnTo>
                    <a:pt x="f61" y="f69"/>
                  </a:lnTo>
                  <a:arcTo wR="f58" hR="f66" stAng="f0" swAng="f9"/>
                  <a:arcTo wR="f58" hR="f66" stAng="f2" swAng="f9"/>
                  <a:lnTo>
                    <a:pt x="f61" y="f70"/>
                  </a:lnTo>
                  <a:arcTo wR="f58" hR="f66" stAng="f7" swAng="f1"/>
                </a:path>
              </a:pathLst>
            </a:custGeom>
            <a:noFill/>
            <a:ln w="19046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354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1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EFA801D3-6C90-434E-A269-F2E13D76E97A}"/>
                </a:ext>
              </a:extLst>
            </p:cNvPr>
            <p:cNvSpPr txBox="1"/>
            <p:nvPr/>
          </p:nvSpPr>
          <p:spPr>
            <a:xfrm>
              <a:off x="10931716" y="4644530"/>
              <a:ext cx="1159130" cy="64659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marL="0" marR="0" lvl="0" indent="0" algn="l" defTabSz="45717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0" cap="none" spc="0" baseline="0" dirty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Train</a:t>
              </a:r>
            </a:p>
            <a:p>
              <a:pPr marL="0" marR="0" lvl="0" indent="0" algn="l" defTabSz="45717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46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TextBox 37">
              <a:extLst>
                <a:ext uri="{FF2B5EF4-FFF2-40B4-BE49-F238E27FC236}">
                  <a16:creationId xmlns:a16="http://schemas.microsoft.com/office/drawing/2014/main" id="{2A97DB6F-869F-4B44-9956-87ED69DD5EF1}"/>
                </a:ext>
              </a:extLst>
            </p:cNvPr>
            <p:cNvSpPr txBox="1"/>
            <p:nvPr/>
          </p:nvSpPr>
          <p:spPr>
            <a:xfrm>
              <a:off x="10931478" y="2950174"/>
              <a:ext cx="696260" cy="36946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marL="0" marR="0" lvl="0" indent="0" algn="l" defTabSz="45717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000" b="0" i="0" u="none" strike="noStrike" kern="0" cap="none" spc="0" baseline="0" dirty="0">
                  <a:solidFill>
                    <a:srgbClr val="000000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43011A7-0794-4360-A303-E2298F2E827F}"/>
              </a:ext>
            </a:extLst>
          </p:cNvPr>
          <p:cNvSpPr txBox="1"/>
          <p:nvPr/>
        </p:nvSpPr>
        <p:spPr>
          <a:xfrm>
            <a:off x="4050380" y="497250"/>
            <a:ext cx="4091235" cy="6155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i="0" u="none" strike="noStrike" kern="0" cap="none" spc="0" baseline="0" dirty="0">
                <a:solidFill>
                  <a:schemeClr val="accent1"/>
                </a:solidFill>
                <a:uFillTx/>
                <a:latin typeface="Times New Roman" pitchFamily="18"/>
                <a:cs typeface="Times New Roman" pitchFamily="18"/>
              </a:rPr>
              <a:t>Analyzing Data</a:t>
            </a:r>
            <a:endParaRPr lang="en-IN" sz="3400" b="1" i="0" u="none" strike="noStrike" kern="0" cap="none" spc="0" baseline="0" dirty="0">
              <a:solidFill>
                <a:schemeClr val="accent1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894C0A2-16E6-476F-BB52-53B3BFD1DEC2}"/>
              </a:ext>
            </a:extLst>
          </p:cNvPr>
          <p:cNvSpPr txBox="1"/>
          <p:nvPr/>
        </p:nvSpPr>
        <p:spPr>
          <a:xfrm>
            <a:off x="584466" y="1753398"/>
            <a:ext cx="6702451" cy="28146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881" marR="0" lvl="0" indent="-342881" algn="just" defTabSz="457172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202122"/>
                </a:solidFill>
                <a:latin typeface="Calibri body"/>
                <a:cs typeface="Times New Roman" pitchFamily="18"/>
              </a:rPr>
              <a:t>P</a:t>
            </a:r>
            <a:r>
              <a:rPr lang="en-US" sz="2000" b="0" i="0" u="none" strike="noStrike" kern="0" cap="none" spc="0" baseline="0" dirty="0">
                <a:solidFill>
                  <a:srgbClr val="202122"/>
                </a:solidFill>
                <a:uFillTx/>
                <a:latin typeface="Calibri body"/>
                <a:cs typeface="Times New Roman" pitchFamily="18"/>
              </a:rPr>
              <a:t>rocess of inspecting, transforming, and modeling data.</a:t>
            </a:r>
            <a:endParaRPr lang="en-US" sz="2000" kern="0" dirty="0">
              <a:solidFill>
                <a:srgbClr val="202122"/>
              </a:solidFill>
              <a:latin typeface="Calibri body"/>
              <a:cs typeface="Times New Roman" pitchFamily="18"/>
            </a:endParaRPr>
          </a:p>
          <a:p>
            <a:pPr marL="342881" marR="0" lvl="0" indent="-342881" algn="just" defTabSz="457172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rgbClr val="202122"/>
                </a:solidFill>
                <a:latin typeface="Calibri body"/>
                <a:cs typeface="Times New Roman" pitchFamily="18"/>
              </a:rPr>
              <a:t>D</a:t>
            </a:r>
            <a:r>
              <a:rPr lang="en-US" sz="2000" b="0" i="0" u="none" strike="noStrike" kern="0" cap="none" spc="0" baseline="0" dirty="0">
                <a:solidFill>
                  <a:srgbClr val="202122"/>
                </a:solidFill>
                <a:uFillTx/>
                <a:latin typeface="Calibri body"/>
                <a:cs typeface="Times New Roman" pitchFamily="18"/>
              </a:rPr>
              <a:t>iscovering useful information.</a:t>
            </a: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342881" marR="0" lvl="0" indent="-342881" algn="l" defTabSz="457172" rtl="0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Here the data can be visualized in two ways. They are</a:t>
            </a:r>
          </a:p>
          <a:p>
            <a:pPr marL="0" marR="0" lvl="0" indent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  <a:cs typeface="Times New Roman" pitchFamily="18"/>
            </a:endParaRPr>
          </a:p>
          <a:p>
            <a:pPr marL="0" marR="0" lvl="0" indent="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	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133CDAD9-0583-456D-8E77-05DBB2424EB1}"/>
              </a:ext>
            </a:extLst>
          </p:cNvPr>
          <p:cNvSpPr/>
          <p:nvPr/>
        </p:nvSpPr>
        <p:spPr>
          <a:xfrm>
            <a:off x="8356857" y="1866509"/>
            <a:ext cx="2139888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2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Analyzing Data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2AEADF52-C50D-4CCE-B45E-D0C81391242D}"/>
              </a:ext>
            </a:extLst>
          </p:cNvPr>
          <p:cNvSpPr/>
          <p:nvPr/>
        </p:nvSpPr>
        <p:spPr>
          <a:xfrm>
            <a:off x="7437745" y="3937726"/>
            <a:ext cx="1838227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Univariate Analysis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92F3834A-5788-4449-9F89-B54A5DB8B9AF}"/>
              </a:ext>
            </a:extLst>
          </p:cNvPr>
          <p:cNvSpPr/>
          <p:nvPr/>
        </p:nvSpPr>
        <p:spPr>
          <a:xfrm>
            <a:off x="9599636" y="3937726"/>
            <a:ext cx="1838227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cs typeface="Times New Roman" pitchFamily="18"/>
              </a:rPr>
              <a:t>Bivariate Analysis</a:t>
            </a:r>
            <a:endParaRPr lang="en-IN" sz="2000" b="0" i="0" u="none" strike="noStrike" kern="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cxnSp>
        <p:nvCxnSpPr>
          <p:cNvPr id="7" name="Connector: Elbow 10">
            <a:extLst>
              <a:ext uri="{FF2B5EF4-FFF2-40B4-BE49-F238E27FC236}">
                <a16:creationId xmlns:a16="http://schemas.microsoft.com/office/drawing/2014/main" id="{5260CD42-F346-45E8-B455-41B0F8D997B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8313422" y="2824346"/>
            <a:ext cx="1156817" cy="1069942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" name="Connector: Elbow 17">
            <a:extLst>
              <a:ext uri="{FF2B5EF4-FFF2-40B4-BE49-F238E27FC236}">
                <a16:creationId xmlns:a16="http://schemas.microsoft.com/office/drawing/2014/main" id="{754A7728-9C32-4575-BE0E-FC42AA8840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394367" y="2813342"/>
            <a:ext cx="1156817" cy="1091949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9" name="TextBox 28">
            <a:extLst>
              <a:ext uri="{FF2B5EF4-FFF2-40B4-BE49-F238E27FC236}">
                <a16:creationId xmlns:a16="http://schemas.microsoft.com/office/drawing/2014/main" id="{75069774-894F-45E7-8924-2C127DF2C02A}"/>
              </a:ext>
            </a:extLst>
          </p:cNvPr>
          <p:cNvSpPr txBox="1"/>
          <p:nvPr/>
        </p:nvSpPr>
        <p:spPr>
          <a:xfrm>
            <a:off x="1923090" y="3937725"/>
            <a:ext cx="2677207" cy="12008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00031" marR="0" lvl="0" indent="-40003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Univariate Analysis</a:t>
            </a:r>
          </a:p>
          <a:p>
            <a:pPr marL="400031" marR="0" lvl="0" indent="-400031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romanL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1" b="0" i="0" u="none" strike="noStrike" kern="0" cap="none" spc="0" baseline="0" dirty="0">
                <a:solidFill>
                  <a:srgbClr val="000000"/>
                </a:solidFill>
                <a:uFillTx/>
                <a:latin typeface="Calibri body"/>
                <a:cs typeface="Times New Roman" pitchFamily="18"/>
              </a:rPr>
              <a:t>Bivariate Analysis</a:t>
            </a:r>
          </a:p>
          <a:p>
            <a:pPr marL="0" marR="0" lvl="0" indent="0" algn="l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1" b="0" i="0" u="none" strike="noStrike" kern="0" cap="none" spc="0" baseline="0" dirty="0">
              <a:solidFill>
                <a:srgbClr val="000000"/>
              </a:solidFill>
              <a:uFillTx/>
              <a:latin typeface="Calibri bo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FC67650-CAE0-4F66-AEA6-CC38D9DA538C}"/>
              </a:ext>
            </a:extLst>
          </p:cNvPr>
          <p:cNvSpPr txBox="1"/>
          <p:nvPr/>
        </p:nvSpPr>
        <p:spPr>
          <a:xfrm>
            <a:off x="698491" y="597036"/>
            <a:ext cx="3476625" cy="1251219"/>
          </a:xfrm>
          <a:prstGeom prst="rect">
            <a:avLst/>
          </a:prstGeom>
        </p:spPr>
        <p:txBody>
          <a:bodyPr vert="horz" lIns="91440" tIns="45720" rIns="91440" bIns="45720" rtlCol="0" anchor="ctr" anchorCtr="1" compatLnSpc="1">
            <a:normAutofit fontScale="92500" lnSpcReduction="2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0" baseline="0" dirty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</a:rPr>
              <a:t>Univariate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  <a:endParaRPr lang="en-US" sz="4800" b="1" i="0" u="none" strike="noStrike" kern="1200" cap="none" spc="0" baseline="0" dirty="0">
              <a:solidFill>
                <a:srgbClr val="FFFFFF"/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6CD378B-F8D5-4594-A333-9B8558ADF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679" y="488602"/>
            <a:ext cx="6125830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583684" y="2503318"/>
            <a:ext cx="370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kern="0" cap="none" spc="0" baseline="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 enumerative properties as well as a descriptive summary.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 dirty="0">
              <a:solidFill>
                <a:schemeClr val="bg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gas_transport of the category done the highest credit card transactions.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of the category done the lowest credit card transactions.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9999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42C24-C58F-4C67-B442-F4B6FC2C341D}"/>
              </a:ext>
            </a:extLst>
          </p:cNvPr>
          <p:cNvSpPr txBox="1"/>
          <p:nvPr/>
        </p:nvSpPr>
        <p:spPr>
          <a:xfrm>
            <a:off x="574258" y="1882932"/>
            <a:ext cx="3706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Sunday and Monday of the week have highest credit card transactions.</a:t>
            </a:r>
          </a:p>
          <a:p>
            <a:pPr marL="342900" marR="0" lvl="0" indent="-34290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172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Wednesday of the week have the lowest credit card transactions.</a:t>
            </a:r>
          </a:p>
          <a:p>
            <a:pPr marL="342900" marR="0" lvl="0" indent="-342900" algn="just" defTabSz="4571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 dirty="0">
              <a:solidFill>
                <a:schemeClr val="bg1"/>
              </a:solidFill>
              <a:uFillTx/>
              <a:latin typeface="Calibri body"/>
              <a:cs typeface="Times New Roman" pitchFamily="1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5F457-9602-4DDC-9244-F7039B10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48" y="597036"/>
            <a:ext cx="5838975" cy="543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9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</TotalTime>
  <Words>939</Words>
  <Application>Microsoft Office PowerPoint</Application>
  <PresentationFormat>Widescreen</PresentationFormat>
  <Paragraphs>191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Algerian</vt:lpstr>
      <vt:lpstr>Arial</vt:lpstr>
      <vt:lpstr>Calibri</vt:lpstr>
      <vt:lpstr>Calibri body</vt:lpstr>
      <vt:lpstr>Calibri heading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4</vt:lpstr>
      <vt:lpstr>PowerPoint Presentation</vt:lpstr>
      <vt:lpstr>PowerPoint Presentation</vt:lpstr>
      <vt:lpstr>PowerPoint Presentation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Padma Rachakonda - ushapadma.rachakonda@studio.unibo.it</dc:creator>
  <cp:lastModifiedBy>Yellam naidu Kottavalasa</cp:lastModifiedBy>
  <cp:revision>10</cp:revision>
  <dcterms:created xsi:type="dcterms:W3CDTF">2022-01-03T16:48:28Z</dcterms:created>
  <dcterms:modified xsi:type="dcterms:W3CDTF">2022-01-21T19:07:43Z</dcterms:modified>
</cp:coreProperties>
</file>