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9" r:id="rId2"/>
    <p:sldId id="288" r:id="rId3"/>
    <p:sldId id="289" r:id="rId4"/>
    <p:sldId id="290" r:id="rId5"/>
    <p:sldId id="291" r:id="rId6"/>
    <p:sldId id="292" r:id="rId7"/>
    <p:sldId id="293" r:id="rId8"/>
    <p:sldId id="277" r:id="rId9"/>
    <p:sldId id="278" r:id="rId10"/>
    <p:sldId id="294" r:id="rId11"/>
    <p:sldId id="283" r:id="rId12"/>
    <p:sldId id="295" r:id="rId13"/>
    <p:sldId id="296" r:id="rId14"/>
    <p:sldId id="297" r:id="rId15"/>
    <p:sldId id="298"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73700D-59AD-4465-B6AA-FC13B1D87E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CDF25C2-E8C8-4EF6-8262-15E63AFDACD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891B347-33C0-49C0-A29A-E9208548A81D}" type="datetime1">
              <a:rPr lang="en-US"/>
              <a:pPr lvl="0"/>
              <a:t>1/4/2022</a:t>
            </a:fld>
            <a:endParaRPr lang="en-US"/>
          </a:p>
        </p:txBody>
      </p:sp>
      <p:sp>
        <p:nvSpPr>
          <p:cNvPr id="4" name="Slide Image Placeholder 3">
            <a:extLst>
              <a:ext uri="{FF2B5EF4-FFF2-40B4-BE49-F238E27FC236}">
                <a16:creationId xmlns:a16="http://schemas.microsoft.com/office/drawing/2014/main" id="{F3857924-8BB0-4E14-A285-BA78F0FE2EB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A23F81D-A7E9-4510-998B-755E5DDC576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59EBD73-F7AD-4A79-B1F4-86D520FF5E8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9B179D6-4F40-4507-9FDA-43FFAF83DF6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03CB460E-BC8C-47D7-9B82-2DC3D510AAF4}" type="slidenum">
              <a:t>‹#›</a:t>
            </a:fld>
            <a:endParaRPr lang="en-US"/>
          </a:p>
        </p:txBody>
      </p:sp>
    </p:spTree>
    <p:extLst>
      <p:ext uri="{BB962C8B-B14F-4D97-AF65-F5344CB8AC3E}">
        <p14:creationId xmlns:p14="http://schemas.microsoft.com/office/powerpoint/2010/main" val="97476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56055-BB5B-402C-B85F-99C90427D9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EF608-B6BA-4EB4-8B1C-488C0868BC9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1C610D4-9647-496A-9393-A5DDC60F7E2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DA9DBB-18EB-48A8-BB7E-404D062056ED}"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98C3-7831-445F-AC0B-DCD4167F48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79EC69-1BC0-46AE-89EA-388C1C550F7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DAEB032-502C-4F35-8305-BCD6B66ACD0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E7103D-0F90-4F51-B0AD-E3CB376C83DA}" type="slidenum">
              <a:t>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2857E-E963-439F-ACFE-54B970970E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6F3DD-EFD7-471F-9F58-9F8317CB923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77FE467-39D5-4781-9953-779BD80075F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3CFCD-4702-43CB-9148-DE6F39EE40F5}" type="slidenum">
              <a:t>11</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E2B0-B2E8-49FA-AADF-74ABDF04E68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17A9FE1-A4C8-4B7F-BB3A-9EA3E339BCE4}"/>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343B3382-D8C0-408D-B6A8-6C8EA85EC2A7}"/>
              </a:ext>
            </a:extLst>
          </p:cNvPr>
          <p:cNvSpPr txBox="1">
            <a:spLocks noGrp="1"/>
          </p:cNvSpPr>
          <p:nvPr>
            <p:ph type="dt" sz="half" idx="7"/>
          </p:nvPr>
        </p:nvSpPr>
        <p:spPr/>
        <p:txBody>
          <a:bodyPr/>
          <a:lstStyle>
            <a:lvl1pPr>
              <a:defRPr/>
            </a:lvl1pPr>
          </a:lstStyle>
          <a:p>
            <a:pPr lvl="0"/>
            <a:fld id="{BE662903-DACC-4D80-9643-0EEB941856C3}" type="datetime1">
              <a:rPr lang="en-US"/>
              <a:pPr lvl="0"/>
              <a:t>1/4/2022</a:t>
            </a:fld>
            <a:endParaRPr lang="en-US"/>
          </a:p>
        </p:txBody>
      </p:sp>
      <p:sp>
        <p:nvSpPr>
          <p:cNvPr id="5" name="Footer Placeholder 4">
            <a:extLst>
              <a:ext uri="{FF2B5EF4-FFF2-40B4-BE49-F238E27FC236}">
                <a16:creationId xmlns:a16="http://schemas.microsoft.com/office/drawing/2014/main" id="{3A068BF9-B7EF-4B9F-94EA-3D06471F043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ED51659-F059-4B33-B361-20E5A90D3CB7}"/>
              </a:ext>
            </a:extLst>
          </p:cNvPr>
          <p:cNvSpPr txBox="1">
            <a:spLocks noGrp="1"/>
          </p:cNvSpPr>
          <p:nvPr>
            <p:ph type="sldNum" sz="quarter" idx="8"/>
          </p:nvPr>
        </p:nvSpPr>
        <p:spPr/>
        <p:txBody>
          <a:bodyPr/>
          <a:lstStyle>
            <a:lvl1pPr>
              <a:defRPr/>
            </a:lvl1pPr>
          </a:lstStyle>
          <a:p>
            <a:pPr lvl="0"/>
            <a:fld id="{2C20692E-9388-48D6-B388-C9E27D93A690}" type="slidenum">
              <a:t>‹#›</a:t>
            </a:fld>
            <a:endParaRPr lang="en-US"/>
          </a:p>
        </p:txBody>
      </p:sp>
    </p:spTree>
    <p:extLst>
      <p:ext uri="{BB962C8B-B14F-4D97-AF65-F5344CB8AC3E}">
        <p14:creationId xmlns:p14="http://schemas.microsoft.com/office/powerpoint/2010/main" val="34524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A6A-DF26-4F7C-97AD-D1A25043E64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A5EB194-750A-448C-9BD7-E8C83879335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C3F85-2140-462F-A06C-980052CF5E5B}"/>
              </a:ext>
            </a:extLst>
          </p:cNvPr>
          <p:cNvSpPr txBox="1">
            <a:spLocks noGrp="1"/>
          </p:cNvSpPr>
          <p:nvPr>
            <p:ph type="dt" sz="half" idx="7"/>
          </p:nvPr>
        </p:nvSpPr>
        <p:spPr/>
        <p:txBody>
          <a:bodyPr/>
          <a:lstStyle>
            <a:lvl1pPr>
              <a:defRPr/>
            </a:lvl1pPr>
          </a:lstStyle>
          <a:p>
            <a:pPr lvl="0"/>
            <a:fld id="{2C007466-C0AB-4F2C-A945-020C42134523}" type="datetime1">
              <a:rPr lang="en-US"/>
              <a:pPr lvl="0"/>
              <a:t>1/4/2022</a:t>
            </a:fld>
            <a:endParaRPr lang="en-US"/>
          </a:p>
        </p:txBody>
      </p:sp>
      <p:sp>
        <p:nvSpPr>
          <p:cNvPr id="5" name="Footer Placeholder 4">
            <a:extLst>
              <a:ext uri="{FF2B5EF4-FFF2-40B4-BE49-F238E27FC236}">
                <a16:creationId xmlns:a16="http://schemas.microsoft.com/office/drawing/2014/main" id="{4C5FD96B-A3EC-4B84-B87E-6BBF4A233E1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D465C5-E45F-4335-8B9E-B2202FDFDF16}"/>
              </a:ext>
            </a:extLst>
          </p:cNvPr>
          <p:cNvSpPr txBox="1">
            <a:spLocks noGrp="1"/>
          </p:cNvSpPr>
          <p:nvPr>
            <p:ph type="sldNum" sz="quarter" idx="8"/>
          </p:nvPr>
        </p:nvSpPr>
        <p:spPr/>
        <p:txBody>
          <a:bodyPr/>
          <a:lstStyle>
            <a:lvl1pPr>
              <a:defRPr/>
            </a:lvl1pPr>
          </a:lstStyle>
          <a:p>
            <a:pPr lvl="0"/>
            <a:fld id="{D3642639-04E1-47C8-868C-7260ED2D8F6E}" type="slidenum">
              <a:t>‹#›</a:t>
            </a:fld>
            <a:endParaRPr lang="en-US"/>
          </a:p>
        </p:txBody>
      </p:sp>
    </p:spTree>
    <p:extLst>
      <p:ext uri="{BB962C8B-B14F-4D97-AF65-F5344CB8AC3E}">
        <p14:creationId xmlns:p14="http://schemas.microsoft.com/office/powerpoint/2010/main" val="2875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B01CE-E1C6-49D8-9A0D-6D9D895FC10D}"/>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513A6F-CF9D-42F2-BB67-260123B2A16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5D44E-ABF8-40D1-8C25-FC122F3D9191}"/>
              </a:ext>
            </a:extLst>
          </p:cNvPr>
          <p:cNvSpPr txBox="1">
            <a:spLocks noGrp="1"/>
          </p:cNvSpPr>
          <p:nvPr>
            <p:ph type="dt" sz="half" idx="7"/>
          </p:nvPr>
        </p:nvSpPr>
        <p:spPr/>
        <p:txBody>
          <a:bodyPr/>
          <a:lstStyle>
            <a:lvl1pPr>
              <a:defRPr/>
            </a:lvl1pPr>
          </a:lstStyle>
          <a:p>
            <a:pPr lvl="0"/>
            <a:fld id="{F141859D-E9A0-4785-B2ED-41DE4262D02C}" type="datetime1">
              <a:rPr lang="en-US"/>
              <a:pPr lvl="0"/>
              <a:t>1/4/2022</a:t>
            </a:fld>
            <a:endParaRPr lang="en-US"/>
          </a:p>
        </p:txBody>
      </p:sp>
      <p:sp>
        <p:nvSpPr>
          <p:cNvPr id="5" name="Footer Placeholder 4">
            <a:extLst>
              <a:ext uri="{FF2B5EF4-FFF2-40B4-BE49-F238E27FC236}">
                <a16:creationId xmlns:a16="http://schemas.microsoft.com/office/drawing/2014/main" id="{6F7E1901-7C24-4619-899F-CB239D99890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304BE9A-5365-48BD-9EF3-43E6F0A9F89C}"/>
              </a:ext>
            </a:extLst>
          </p:cNvPr>
          <p:cNvSpPr txBox="1">
            <a:spLocks noGrp="1"/>
          </p:cNvSpPr>
          <p:nvPr>
            <p:ph type="sldNum" sz="quarter" idx="8"/>
          </p:nvPr>
        </p:nvSpPr>
        <p:spPr/>
        <p:txBody>
          <a:bodyPr/>
          <a:lstStyle>
            <a:lvl1pPr>
              <a:defRPr/>
            </a:lvl1pPr>
          </a:lstStyle>
          <a:p>
            <a:pPr lvl="0"/>
            <a:fld id="{3D83ABEA-96DF-4280-8530-A5B3F787120A}" type="slidenum">
              <a:t>‹#›</a:t>
            </a:fld>
            <a:endParaRPr lang="en-US"/>
          </a:p>
        </p:txBody>
      </p:sp>
    </p:spTree>
    <p:extLst>
      <p:ext uri="{BB962C8B-B14F-4D97-AF65-F5344CB8AC3E}">
        <p14:creationId xmlns:p14="http://schemas.microsoft.com/office/powerpoint/2010/main" val="29626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2FC-C7E1-46CD-8E54-5A50C0A922B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69E2BA1-4795-40CE-BEBA-F7FD4E41E05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B71F5-5844-4A8A-AB6B-CEB98B900643}"/>
              </a:ext>
            </a:extLst>
          </p:cNvPr>
          <p:cNvSpPr txBox="1">
            <a:spLocks noGrp="1"/>
          </p:cNvSpPr>
          <p:nvPr>
            <p:ph type="dt" sz="half" idx="7"/>
          </p:nvPr>
        </p:nvSpPr>
        <p:spPr/>
        <p:txBody>
          <a:bodyPr/>
          <a:lstStyle>
            <a:lvl1pPr>
              <a:defRPr/>
            </a:lvl1pPr>
          </a:lstStyle>
          <a:p>
            <a:pPr lvl="0"/>
            <a:fld id="{1CC680C4-A3C1-44B7-B20A-98ADE85C3A67}" type="datetime1">
              <a:rPr lang="en-US"/>
              <a:pPr lvl="0"/>
              <a:t>1/4/2022</a:t>
            </a:fld>
            <a:endParaRPr lang="en-US"/>
          </a:p>
        </p:txBody>
      </p:sp>
      <p:sp>
        <p:nvSpPr>
          <p:cNvPr id="5" name="Footer Placeholder 4">
            <a:extLst>
              <a:ext uri="{FF2B5EF4-FFF2-40B4-BE49-F238E27FC236}">
                <a16:creationId xmlns:a16="http://schemas.microsoft.com/office/drawing/2014/main" id="{874A9A7B-AC54-4EF8-97B2-DB20658115D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1A325D9-CD0B-476C-9194-4A1BEA896D9F}"/>
              </a:ext>
            </a:extLst>
          </p:cNvPr>
          <p:cNvSpPr txBox="1">
            <a:spLocks noGrp="1"/>
          </p:cNvSpPr>
          <p:nvPr>
            <p:ph type="sldNum" sz="quarter" idx="8"/>
          </p:nvPr>
        </p:nvSpPr>
        <p:spPr/>
        <p:txBody>
          <a:bodyPr/>
          <a:lstStyle>
            <a:lvl1pPr>
              <a:defRPr/>
            </a:lvl1pPr>
          </a:lstStyle>
          <a:p>
            <a:pPr lvl="0"/>
            <a:fld id="{1A28A1A7-7AD6-4540-A1B2-1385A5500161}" type="slidenum">
              <a:t>‹#›</a:t>
            </a:fld>
            <a:endParaRPr lang="en-US"/>
          </a:p>
        </p:txBody>
      </p:sp>
    </p:spTree>
    <p:extLst>
      <p:ext uri="{BB962C8B-B14F-4D97-AF65-F5344CB8AC3E}">
        <p14:creationId xmlns:p14="http://schemas.microsoft.com/office/powerpoint/2010/main" val="16148942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19-6B39-4DC2-A2DE-91BCA765471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77BD2C4D-806E-4DD5-91A1-5C0FD27F92B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E08165E-2C80-4036-BE14-10C05E3E3917}"/>
              </a:ext>
            </a:extLst>
          </p:cNvPr>
          <p:cNvSpPr txBox="1">
            <a:spLocks noGrp="1"/>
          </p:cNvSpPr>
          <p:nvPr>
            <p:ph type="dt" sz="half" idx="7"/>
          </p:nvPr>
        </p:nvSpPr>
        <p:spPr/>
        <p:txBody>
          <a:bodyPr/>
          <a:lstStyle>
            <a:lvl1pPr>
              <a:defRPr/>
            </a:lvl1pPr>
          </a:lstStyle>
          <a:p>
            <a:pPr lvl="0"/>
            <a:fld id="{282A1F16-215E-418A-8E6A-53B8B361F850}" type="datetime1">
              <a:rPr lang="en-US"/>
              <a:pPr lvl="0"/>
              <a:t>1/4/2022</a:t>
            </a:fld>
            <a:endParaRPr lang="en-US"/>
          </a:p>
        </p:txBody>
      </p:sp>
      <p:sp>
        <p:nvSpPr>
          <p:cNvPr id="5" name="Footer Placeholder 4">
            <a:extLst>
              <a:ext uri="{FF2B5EF4-FFF2-40B4-BE49-F238E27FC236}">
                <a16:creationId xmlns:a16="http://schemas.microsoft.com/office/drawing/2014/main" id="{1AB8D60D-8054-4545-9F90-D2601717284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4E62B0F-4F49-47DB-AE65-6486A3E53779}"/>
              </a:ext>
            </a:extLst>
          </p:cNvPr>
          <p:cNvSpPr txBox="1">
            <a:spLocks noGrp="1"/>
          </p:cNvSpPr>
          <p:nvPr>
            <p:ph type="sldNum" sz="quarter" idx="8"/>
          </p:nvPr>
        </p:nvSpPr>
        <p:spPr/>
        <p:txBody>
          <a:bodyPr/>
          <a:lstStyle>
            <a:lvl1pPr>
              <a:defRPr/>
            </a:lvl1pPr>
          </a:lstStyle>
          <a:p>
            <a:pPr lvl="0"/>
            <a:fld id="{923D3609-5373-4D09-B9B9-B50E76F8CFB7}" type="slidenum">
              <a:t>‹#›</a:t>
            </a:fld>
            <a:endParaRPr lang="en-US"/>
          </a:p>
        </p:txBody>
      </p:sp>
    </p:spTree>
    <p:extLst>
      <p:ext uri="{BB962C8B-B14F-4D97-AF65-F5344CB8AC3E}">
        <p14:creationId xmlns:p14="http://schemas.microsoft.com/office/powerpoint/2010/main" val="127486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C067-FAE9-4389-8EC6-E5BD5A50BFA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2446611-5124-4755-AB5E-431B94F04CE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92A57-B5FF-48B5-85E1-E4D67212C448}"/>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758BD-069A-49C5-9E5F-F746301C45D9}"/>
              </a:ext>
            </a:extLst>
          </p:cNvPr>
          <p:cNvSpPr txBox="1">
            <a:spLocks noGrp="1"/>
          </p:cNvSpPr>
          <p:nvPr>
            <p:ph type="dt" sz="half" idx="7"/>
          </p:nvPr>
        </p:nvSpPr>
        <p:spPr/>
        <p:txBody>
          <a:bodyPr/>
          <a:lstStyle>
            <a:lvl1pPr>
              <a:defRPr/>
            </a:lvl1pPr>
          </a:lstStyle>
          <a:p>
            <a:pPr lvl="0"/>
            <a:fld id="{F5621694-D237-4965-820B-ABD1FD1A94CE}" type="datetime1">
              <a:rPr lang="en-US"/>
              <a:pPr lvl="0"/>
              <a:t>1/4/2022</a:t>
            </a:fld>
            <a:endParaRPr lang="en-US"/>
          </a:p>
        </p:txBody>
      </p:sp>
      <p:sp>
        <p:nvSpPr>
          <p:cNvPr id="6" name="Footer Placeholder 5">
            <a:extLst>
              <a:ext uri="{FF2B5EF4-FFF2-40B4-BE49-F238E27FC236}">
                <a16:creationId xmlns:a16="http://schemas.microsoft.com/office/drawing/2014/main" id="{AB168F28-2803-4E9B-957A-EF024A0E5C7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EEDA38E-382A-4450-AF1B-5B60CCADECCD}"/>
              </a:ext>
            </a:extLst>
          </p:cNvPr>
          <p:cNvSpPr txBox="1">
            <a:spLocks noGrp="1"/>
          </p:cNvSpPr>
          <p:nvPr>
            <p:ph type="sldNum" sz="quarter" idx="8"/>
          </p:nvPr>
        </p:nvSpPr>
        <p:spPr/>
        <p:txBody>
          <a:bodyPr/>
          <a:lstStyle>
            <a:lvl1pPr>
              <a:defRPr/>
            </a:lvl1pPr>
          </a:lstStyle>
          <a:p>
            <a:pPr lvl="0"/>
            <a:fld id="{1662D4A6-2E05-41D7-8A29-AC03BC497DF9}" type="slidenum">
              <a:t>‹#›</a:t>
            </a:fld>
            <a:endParaRPr lang="en-US"/>
          </a:p>
        </p:txBody>
      </p:sp>
    </p:spTree>
    <p:extLst>
      <p:ext uri="{BB962C8B-B14F-4D97-AF65-F5344CB8AC3E}">
        <p14:creationId xmlns:p14="http://schemas.microsoft.com/office/powerpoint/2010/main" val="310998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CF57-0BC5-4724-AEFF-4A654CA1627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6BCF1B4-66D8-4AF4-A3B1-734F05F82C7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8B7A4FF-4846-486A-8FD1-3746BF064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D1A85-4E1F-4534-A589-58FBB228A24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7F565E5-1519-4ED1-82D7-C9466B36385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5DB46-6C93-46AD-85C4-D7323498E787}"/>
              </a:ext>
            </a:extLst>
          </p:cNvPr>
          <p:cNvSpPr txBox="1">
            <a:spLocks noGrp="1"/>
          </p:cNvSpPr>
          <p:nvPr>
            <p:ph type="dt" sz="half" idx="7"/>
          </p:nvPr>
        </p:nvSpPr>
        <p:spPr/>
        <p:txBody>
          <a:bodyPr/>
          <a:lstStyle>
            <a:lvl1pPr>
              <a:defRPr/>
            </a:lvl1pPr>
          </a:lstStyle>
          <a:p>
            <a:pPr lvl="0"/>
            <a:fld id="{D0F90A47-F907-4F01-A134-2AAB189EDFDF}" type="datetime1">
              <a:rPr lang="en-US"/>
              <a:pPr lvl="0"/>
              <a:t>1/4/2022</a:t>
            </a:fld>
            <a:endParaRPr lang="en-US"/>
          </a:p>
        </p:txBody>
      </p:sp>
      <p:sp>
        <p:nvSpPr>
          <p:cNvPr id="8" name="Footer Placeholder 7">
            <a:extLst>
              <a:ext uri="{FF2B5EF4-FFF2-40B4-BE49-F238E27FC236}">
                <a16:creationId xmlns:a16="http://schemas.microsoft.com/office/drawing/2014/main" id="{1BB42889-7D75-4718-8AED-9CCF778C4032}"/>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7205DC3E-E7FC-4F2F-BE17-F7EDD7EC1A21}"/>
              </a:ext>
            </a:extLst>
          </p:cNvPr>
          <p:cNvSpPr txBox="1">
            <a:spLocks noGrp="1"/>
          </p:cNvSpPr>
          <p:nvPr>
            <p:ph type="sldNum" sz="quarter" idx="8"/>
          </p:nvPr>
        </p:nvSpPr>
        <p:spPr/>
        <p:txBody>
          <a:bodyPr/>
          <a:lstStyle>
            <a:lvl1pPr>
              <a:defRPr/>
            </a:lvl1pPr>
          </a:lstStyle>
          <a:p>
            <a:pPr lvl="0"/>
            <a:fld id="{9B9C8A7A-8DD8-47B9-BBFB-AF14AF3A5C0A}" type="slidenum">
              <a:t>‹#›</a:t>
            </a:fld>
            <a:endParaRPr lang="en-US"/>
          </a:p>
        </p:txBody>
      </p:sp>
    </p:spTree>
    <p:extLst>
      <p:ext uri="{BB962C8B-B14F-4D97-AF65-F5344CB8AC3E}">
        <p14:creationId xmlns:p14="http://schemas.microsoft.com/office/powerpoint/2010/main" val="88705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29BD-26AF-40AD-A5D4-535162F6E53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A867977-E9C6-4FDC-920A-C77AE83A3215}"/>
              </a:ext>
            </a:extLst>
          </p:cNvPr>
          <p:cNvSpPr txBox="1">
            <a:spLocks noGrp="1"/>
          </p:cNvSpPr>
          <p:nvPr>
            <p:ph type="dt" sz="half" idx="7"/>
          </p:nvPr>
        </p:nvSpPr>
        <p:spPr/>
        <p:txBody>
          <a:bodyPr/>
          <a:lstStyle>
            <a:lvl1pPr>
              <a:defRPr/>
            </a:lvl1pPr>
          </a:lstStyle>
          <a:p>
            <a:pPr lvl="0"/>
            <a:fld id="{5DD1D4D0-AD83-4A25-9F5B-4A176488D53A}" type="datetime1">
              <a:rPr lang="en-US"/>
              <a:pPr lvl="0"/>
              <a:t>1/4/2022</a:t>
            </a:fld>
            <a:endParaRPr lang="en-US"/>
          </a:p>
        </p:txBody>
      </p:sp>
      <p:sp>
        <p:nvSpPr>
          <p:cNvPr id="4" name="Footer Placeholder 3">
            <a:extLst>
              <a:ext uri="{FF2B5EF4-FFF2-40B4-BE49-F238E27FC236}">
                <a16:creationId xmlns:a16="http://schemas.microsoft.com/office/drawing/2014/main" id="{CD4EF2D5-1751-4542-8F1F-DFB1325C08C3}"/>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E25978B0-B1D1-456B-8463-09F727C59584}"/>
              </a:ext>
            </a:extLst>
          </p:cNvPr>
          <p:cNvSpPr txBox="1">
            <a:spLocks noGrp="1"/>
          </p:cNvSpPr>
          <p:nvPr>
            <p:ph type="sldNum" sz="quarter" idx="8"/>
          </p:nvPr>
        </p:nvSpPr>
        <p:spPr/>
        <p:txBody>
          <a:bodyPr/>
          <a:lstStyle>
            <a:lvl1pPr>
              <a:defRPr/>
            </a:lvl1pPr>
          </a:lstStyle>
          <a:p>
            <a:pPr lvl="0"/>
            <a:fld id="{F9315B0C-E2CF-4577-BB3B-30F393E99711}" type="slidenum">
              <a:t>‹#›</a:t>
            </a:fld>
            <a:endParaRPr lang="en-US"/>
          </a:p>
        </p:txBody>
      </p:sp>
    </p:spTree>
    <p:extLst>
      <p:ext uri="{BB962C8B-B14F-4D97-AF65-F5344CB8AC3E}">
        <p14:creationId xmlns:p14="http://schemas.microsoft.com/office/powerpoint/2010/main" val="2066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6DB42-52A4-49FE-A952-5847419DE589}"/>
              </a:ext>
            </a:extLst>
          </p:cNvPr>
          <p:cNvSpPr txBox="1">
            <a:spLocks noGrp="1"/>
          </p:cNvSpPr>
          <p:nvPr>
            <p:ph type="dt" sz="half" idx="7"/>
          </p:nvPr>
        </p:nvSpPr>
        <p:spPr/>
        <p:txBody>
          <a:bodyPr/>
          <a:lstStyle>
            <a:lvl1pPr>
              <a:defRPr/>
            </a:lvl1pPr>
          </a:lstStyle>
          <a:p>
            <a:pPr lvl="0"/>
            <a:fld id="{0F4428FB-0F73-49D3-8F8A-E8B4CD9CC3DB}" type="datetime1">
              <a:rPr lang="en-US"/>
              <a:pPr lvl="0"/>
              <a:t>1/4/2022</a:t>
            </a:fld>
            <a:endParaRPr lang="en-US"/>
          </a:p>
        </p:txBody>
      </p:sp>
      <p:sp>
        <p:nvSpPr>
          <p:cNvPr id="3" name="Footer Placeholder 2">
            <a:extLst>
              <a:ext uri="{FF2B5EF4-FFF2-40B4-BE49-F238E27FC236}">
                <a16:creationId xmlns:a16="http://schemas.microsoft.com/office/drawing/2014/main" id="{415A50EF-1600-41D8-8BB3-93A736A7F85B}"/>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0933426-E7DF-4794-B6FB-E35FE67D1337}"/>
              </a:ext>
            </a:extLst>
          </p:cNvPr>
          <p:cNvSpPr txBox="1">
            <a:spLocks noGrp="1"/>
          </p:cNvSpPr>
          <p:nvPr>
            <p:ph type="sldNum" sz="quarter" idx="8"/>
          </p:nvPr>
        </p:nvSpPr>
        <p:spPr/>
        <p:txBody>
          <a:bodyPr/>
          <a:lstStyle>
            <a:lvl1pPr>
              <a:defRPr/>
            </a:lvl1pPr>
          </a:lstStyle>
          <a:p>
            <a:pPr lvl="0"/>
            <a:fld id="{63CCAD99-F0EC-422B-9CDA-0F7AAE412911}" type="slidenum">
              <a:t>‹#›</a:t>
            </a:fld>
            <a:endParaRPr lang="en-US"/>
          </a:p>
        </p:txBody>
      </p:sp>
    </p:spTree>
    <p:extLst>
      <p:ext uri="{BB962C8B-B14F-4D97-AF65-F5344CB8AC3E}">
        <p14:creationId xmlns:p14="http://schemas.microsoft.com/office/powerpoint/2010/main" val="1597694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89F0-EC28-42B0-B4FC-34A9D8AE7F1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4AA3F6BD-1F38-40F2-98F3-28AE312D740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BF1A6-29BC-43E5-81AA-7EA33BED02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EE461F6-E981-4434-B8E4-6F1443C44A3E}"/>
              </a:ext>
            </a:extLst>
          </p:cNvPr>
          <p:cNvSpPr txBox="1">
            <a:spLocks noGrp="1"/>
          </p:cNvSpPr>
          <p:nvPr>
            <p:ph type="dt" sz="half" idx="7"/>
          </p:nvPr>
        </p:nvSpPr>
        <p:spPr/>
        <p:txBody>
          <a:bodyPr/>
          <a:lstStyle>
            <a:lvl1pPr>
              <a:defRPr/>
            </a:lvl1pPr>
          </a:lstStyle>
          <a:p>
            <a:pPr lvl="0"/>
            <a:fld id="{28D508F2-B9A3-4E09-8092-73404AB6A55D}" type="datetime1">
              <a:rPr lang="en-US"/>
              <a:pPr lvl="0"/>
              <a:t>1/4/2022</a:t>
            </a:fld>
            <a:endParaRPr lang="en-US"/>
          </a:p>
        </p:txBody>
      </p:sp>
      <p:sp>
        <p:nvSpPr>
          <p:cNvPr id="6" name="Footer Placeholder 5">
            <a:extLst>
              <a:ext uri="{FF2B5EF4-FFF2-40B4-BE49-F238E27FC236}">
                <a16:creationId xmlns:a16="http://schemas.microsoft.com/office/drawing/2014/main" id="{2139B697-E84F-4C2A-9E14-CCC1763FAC45}"/>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0919BE5-E425-4CB4-A89C-641635DAA519}"/>
              </a:ext>
            </a:extLst>
          </p:cNvPr>
          <p:cNvSpPr txBox="1">
            <a:spLocks noGrp="1"/>
          </p:cNvSpPr>
          <p:nvPr>
            <p:ph type="sldNum" sz="quarter" idx="8"/>
          </p:nvPr>
        </p:nvSpPr>
        <p:spPr/>
        <p:txBody>
          <a:bodyPr/>
          <a:lstStyle>
            <a:lvl1pPr>
              <a:defRPr/>
            </a:lvl1pPr>
          </a:lstStyle>
          <a:p>
            <a:pPr lvl="0"/>
            <a:fld id="{A5ECD685-CA9F-4B35-A777-B36E43B2A32E}" type="slidenum">
              <a:t>‹#›</a:t>
            </a:fld>
            <a:endParaRPr lang="en-US"/>
          </a:p>
        </p:txBody>
      </p:sp>
    </p:spTree>
    <p:extLst>
      <p:ext uri="{BB962C8B-B14F-4D97-AF65-F5344CB8AC3E}">
        <p14:creationId xmlns:p14="http://schemas.microsoft.com/office/powerpoint/2010/main" val="419460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3ADC-3716-436F-A68C-508251F736D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92805C2-2C22-4BD9-BC00-C1000E57CAB1}"/>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944EA167-9929-4803-AC1C-A7A709943A6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52BC86-0339-46BC-9C97-7166F75AEB58}"/>
              </a:ext>
            </a:extLst>
          </p:cNvPr>
          <p:cNvSpPr txBox="1">
            <a:spLocks noGrp="1"/>
          </p:cNvSpPr>
          <p:nvPr>
            <p:ph type="dt" sz="half" idx="7"/>
          </p:nvPr>
        </p:nvSpPr>
        <p:spPr/>
        <p:txBody>
          <a:bodyPr/>
          <a:lstStyle>
            <a:lvl1pPr>
              <a:defRPr/>
            </a:lvl1pPr>
          </a:lstStyle>
          <a:p>
            <a:pPr lvl="0"/>
            <a:fld id="{0EB63D09-E456-4983-95A8-262841B9522B}" type="datetime1">
              <a:rPr lang="en-US"/>
              <a:pPr lvl="0"/>
              <a:t>1/4/2022</a:t>
            </a:fld>
            <a:endParaRPr lang="en-US"/>
          </a:p>
        </p:txBody>
      </p:sp>
      <p:sp>
        <p:nvSpPr>
          <p:cNvPr id="6" name="Footer Placeholder 5">
            <a:extLst>
              <a:ext uri="{FF2B5EF4-FFF2-40B4-BE49-F238E27FC236}">
                <a16:creationId xmlns:a16="http://schemas.microsoft.com/office/drawing/2014/main" id="{B47D3B99-4A1B-4419-9CE6-DB92F75CF0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CE9E79-AEC2-42F7-9C7F-1B9E6B8436E0}"/>
              </a:ext>
            </a:extLst>
          </p:cNvPr>
          <p:cNvSpPr txBox="1">
            <a:spLocks noGrp="1"/>
          </p:cNvSpPr>
          <p:nvPr>
            <p:ph type="sldNum" sz="quarter" idx="8"/>
          </p:nvPr>
        </p:nvSpPr>
        <p:spPr/>
        <p:txBody>
          <a:bodyPr/>
          <a:lstStyle>
            <a:lvl1pPr>
              <a:defRPr/>
            </a:lvl1pPr>
          </a:lstStyle>
          <a:p>
            <a:pPr lvl="0"/>
            <a:fld id="{46DFE140-DCE4-4E4C-A806-36C574A7CF73}" type="slidenum">
              <a:t>‹#›</a:t>
            </a:fld>
            <a:endParaRPr lang="en-US"/>
          </a:p>
        </p:txBody>
      </p:sp>
    </p:spTree>
    <p:extLst>
      <p:ext uri="{BB962C8B-B14F-4D97-AF65-F5344CB8AC3E}">
        <p14:creationId xmlns:p14="http://schemas.microsoft.com/office/powerpoint/2010/main" val="15894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BE05-8EEE-4CE5-A2FF-57DBC4B75E5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5AF1570-6CBF-411F-8E2D-192B9210B6B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046C-EF41-497F-947D-B0B7FA07C13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099F94BD-E0E3-441E-A76A-46A811C1C74D}" type="datetime1">
              <a:rPr lang="en-US"/>
              <a:pPr lvl="0"/>
              <a:t>1/4/2022</a:t>
            </a:fld>
            <a:endParaRPr lang="en-US"/>
          </a:p>
        </p:txBody>
      </p:sp>
      <p:sp>
        <p:nvSpPr>
          <p:cNvPr id="5" name="Footer Placeholder 4">
            <a:extLst>
              <a:ext uri="{FF2B5EF4-FFF2-40B4-BE49-F238E27FC236}">
                <a16:creationId xmlns:a16="http://schemas.microsoft.com/office/drawing/2014/main" id="{3160292A-37D7-4A01-9538-1D41D10D2CA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DC27E6-F57B-43A6-8AFF-EA7079E4BC9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9E48EA0-3593-4AAF-A994-96F3DD1E49C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name="Slide44">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404-FF5C-46F6-9CD7-C48DBCB516F1}"/>
              </a:ext>
            </a:extLst>
          </p:cNvPr>
          <p:cNvSpPr txBox="1"/>
          <p:nvPr/>
        </p:nvSpPr>
        <p:spPr>
          <a:xfrm>
            <a:off x="0" y="1168155"/>
            <a:ext cx="8612486" cy="1300359"/>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1" i="0" u="none" strike="noStrike" kern="1200" cap="none" spc="0" baseline="0">
                <a:solidFill>
                  <a:srgbClr val="000000"/>
                </a:solidFill>
                <a:uFillTx/>
                <a:latin typeface="Calibri heading"/>
              </a:rPr>
              <a:t>                            </a:t>
            </a:r>
            <a:r>
              <a:rPr lang="en-US" sz="2000" b="1" i="0" u="none" strike="noStrike" kern="1200" cap="none" spc="0" baseline="0">
                <a:solidFill>
                  <a:srgbClr val="000000"/>
                </a:solidFill>
                <a:uFillTx/>
                <a:latin typeface="Calibri heading"/>
                <a:cs typeface="Times New Roman" pitchFamily="18"/>
              </a:rPr>
              <a:t>PROJECT WORK IN MACHINE LEARNING</a:t>
            </a:r>
            <a:br>
              <a:rPr lang="en-US" sz="4052" b="1" i="0" u="none" strike="noStrike" kern="1200" cap="none" spc="0" baseline="0">
                <a:solidFill>
                  <a:srgbClr val="000000"/>
                </a:solidFill>
                <a:uFillTx/>
                <a:latin typeface="Calibri heading"/>
              </a:rPr>
            </a:br>
            <a:r>
              <a:rPr lang="en-US" sz="4052" b="1" i="0" u="none" strike="noStrike" kern="1200" cap="none" spc="0" baseline="0">
                <a:solidFill>
                  <a:srgbClr val="000000"/>
                </a:solidFill>
                <a:uFillTx/>
                <a:latin typeface="Calibri heading"/>
              </a:rPr>
              <a:t> </a:t>
            </a:r>
            <a:r>
              <a:rPr lang="en-US" sz="4000" b="1" i="0" u="none" strike="noStrike" kern="1200" cap="none" spc="0" baseline="0">
                <a:solidFill>
                  <a:srgbClr val="000000"/>
                </a:solidFill>
                <a:uFillTx/>
                <a:latin typeface="Calibri heading"/>
                <a:cs typeface="Times New Roman" pitchFamily="18"/>
              </a:rPr>
              <a:t>CREDIT CARD FRAUD DETECTION</a:t>
            </a:r>
            <a:endParaRPr lang="en-US" sz="4052" b="1" i="0" u="none" strike="noStrike" kern="1200" cap="none" spc="0" baseline="0">
              <a:solidFill>
                <a:srgbClr val="000000"/>
              </a:solidFill>
              <a:uFillTx/>
              <a:latin typeface="Calibri heading"/>
              <a:cs typeface="Times New Roman" pitchFamily="18"/>
            </a:endParaRPr>
          </a:p>
        </p:txBody>
      </p:sp>
      <p:sp>
        <p:nvSpPr>
          <p:cNvPr id="3" name="TextBox 4">
            <a:extLst>
              <a:ext uri="{FF2B5EF4-FFF2-40B4-BE49-F238E27FC236}">
                <a16:creationId xmlns:a16="http://schemas.microsoft.com/office/drawing/2014/main" id="{6E5CBA66-7755-4589-9E3C-F67BC63637B4}"/>
              </a:ext>
            </a:extLst>
          </p:cNvPr>
          <p:cNvSpPr txBox="1"/>
          <p:nvPr/>
        </p:nvSpPr>
        <p:spPr>
          <a:xfrm>
            <a:off x="0" y="5080680"/>
            <a:ext cx="342688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Presented By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Yellam Naidu Kottavalasa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heading"/>
                <a:cs typeface="Times New Roman" pitchFamily="18"/>
              </a:rPr>
              <a:t>Matricola: 0000985387</a:t>
            </a:r>
            <a:endParaRPr lang="en-IN" sz="1800" b="1" i="0" u="none" strike="noStrike" kern="1200" cap="none" spc="0" baseline="0">
              <a:solidFill>
                <a:srgbClr val="000000"/>
              </a:solidFill>
              <a:uFillTx/>
              <a:latin typeface="Calibri heading"/>
              <a:cs typeface="Times New Roman" pitchFamily="18"/>
            </a:endParaRPr>
          </a:p>
        </p:txBody>
      </p:sp>
      <p:sp>
        <p:nvSpPr>
          <p:cNvPr id="4" name="TextBox 5">
            <a:extLst>
              <a:ext uri="{FF2B5EF4-FFF2-40B4-BE49-F238E27FC236}">
                <a16:creationId xmlns:a16="http://schemas.microsoft.com/office/drawing/2014/main" id="{B3612636-0FE2-481F-B78A-75E2520985B6}"/>
              </a:ext>
            </a:extLst>
          </p:cNvPr>
          <p:cNvSpPr txBox="1"/>
          <p:nvPr/>
        </p:nvSpPr>
        <p:spPr>
          <a:xfrm>
            <a:off x="0" y="3536725"/>
            <a:ext cx="358802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Professor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Claudio Sartori</a:t>
            </a:r>
            <a:endParaRPr lang="en-IN" sz="1800" b="1" i="0" u="none" strike="noStrike" kern="1200" cap="none" spc="0" baseline="0">
              <a:solidFill>
                <a:srgbClr val="000000"/>
              </a:solidFill>
              <a:uFillTx/>
              <a:latin typeface="Calibri heading"/>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8F3E9-A317-4295-87D6-680EB0FEB5F1}"/>
              </a:ext>
            </a:extLst>
          </p:cNvPr>
          <p:cNvSpPr txBox="1"/>
          <p:nvPr/>
        </p:nvSpPr>
        <p:spPr>
          <a:xfrm>
            <a:off x="3819430" y="487960"/>
            <a:ext cx="4553145"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Data Preprocessing</a:t>
            </a:r>
            <a:endParaRPr lang="en-IN" sz="3400" b="1" i="0" u="none" strike="noStrike" kern="0" cap="none" spc="0" baseline="0">
              <a:solidFill>
                <a:srgbClr val="000000"/>
              </a:solidFill>
              <a:uFillTx/>
              <a:latin typeface="Times New Roman" pitchFamily="18"/>
              <a:cs typeface="Times New Roman" pitchFamily="18"/>
            </a:endParaRPr>
          </a:p>
        </p:txBody>
      </p:sp>
      <p:grpSp>
        <p:nvGrpSpPr>
          <p:cNvPr id="3" name="TextBox 3">
            <a:extLst>
              <a:ext uri="{FF2B5EF4-FFF2-40B4-BE49-F238E27FC236}">
                <a16:creationId xmlns:a16="http://schemas.microsoft.com/office/drawing/2014/main" id="{0713610C-4DB3-4156-B92D-BFD0329CC032}"/>
              </a:ext>
            </a:extLst>
          </p:cNvPr>
          <p:cNvGrpSpPr/>
          <p:nvPr/>
        </p:nvGrpSpPr>
        <p:grpSpPr>
          <a:xfrm>
            <a:off x="977246" y="1461759"/>
            <a:ext cx="10237512" cy="5015530"/>
            <a:chOff x="977246" y="1461759"/>
            <a:chExt cx="10237512" cy="5015530"/>
          </a:xfrm>
        </p:grpSpPr>
        <p:sp>
          <p:nvSpPr>
            <p:cNvPr id="4" name="Freeform: Shape 3">
              <a:extLst>
                <a:ext uri="{FF2B5EF4-FFF2-40B4-BE49-F238E27FC236}">
                  <a16:creationId xmlns:a16="http://schemas.microsoft.com/office/drawing/2014/main" id="{E01CEE25-B95A-4033-9965-7C01C5C09168}"/>
                </a:ext>
              </a:extLst>
            </p:cNvPr>
            <p:cNvSpPr/>
            <p:nvPr/>
          </p:nvSpPr>
          <p:spPr>
            <a:xfrm>
              <a:off x="977246" y="1461759"/>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Rectangle 4" descr="Database">
              <a:extLst>
                <a:ext uri="{FF2B5EF4-FFF2-40B4-BE49-F238E27FC236}">
                  <a16:creationId xmlns:a16="http://schemas.microsoft.com/office/drawing/2014/main" id="{8AD82AEB-7957-4BC2-8D85-4244232AF1D3}"/>
                </a:ext>
              </a:extLst>
            </p:cNvPr>
            <p:cNvSpPr/>
            <p:nvPr/>
          </p:nvSpPr>
          <p:spPr>
            <a:xfrm>
              <a:off x="1410727" y="1784186"/>
              <a:ext cx="788157" cy="788157"/>
            </a:xfrm>
            <a:prstGeom prst="rect">
              <a:avLst/>
            </a:prstGeom>
            <a:blipFill>
              <a:blip r:embed="rId2">
                <a:alphaModFix/>
                <a:extLst>
                  <a:ext uri="{96DAC541-7B7A-43D3-8B79-37D633B846F1}">
                    <asvg:svgBlip xmlns:asvg="http://schemas.microsoft.com/office/drawing/2016/SVG/main" r:embed="rId3"/>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504817FD-C528-48AF-862C-2D955F03977C}"/>
                </a:ext>
              </a:extLst>
            </p:cNvPr>
            <p:cNvSpPr/>
            <p:nvPr/>
          </p:nvSpPr>
          <p:spPr>
            <a:xfrm>
              <a:off x="2632365" y="1461759"/>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Data normalization is applied to some features in the dataset is used in machine learning to make model training less sensitive to the scale of features.</a:t>
              </a:r>
            </a:p>
          </p:txBody>
        </p:sp>
        <p:sp>
          <p:nvSpPr>
            <p:cNvPr id="7" name="Freeform: Shape 6">
              <a:extLst>
                <a:ext uri="{FF2B5EF4-FFF2-40B4-BE49-F238E27FC236}">
                  <a16:creationId xmlns:a16="http://schemas.microsoft.com/office/drawing/2014/main" id="{9D91AFC3-57A5-462F-BAB1-6D03F15C4485}"/>
                </a:ext>
              </a:extLst>
            </p:cNvPr>
            <p:cNvSpPr/>
            <p:nvPr/>
          </p:nvSpPr>
          <p:spPr>
            <a:xfrm>
              <a:off x="977246" y="3253023"/>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Rectangle 7" descr="Processor">
              <a:extLst>
                <a:ext uri="{FF2B5EF4-FFF2-40B4-BE49-F238E27FC236}">
                  <a16:creationId xmlns:a16="http://schemas.microsoft.com/office/drawing/2014/main" id="{D2899E67-9D61-491C-8382-5A4F7A121FDA}"/>
                </a:ext>
              </a:extLst>
            </p:cNvPr>
            <p:cNvSpPr/>
            <p:nvPr/>
          </p:nvSpPr>
          <p:spPr>
            <a:xfrm>
              <a:off x="1410727" y="3575450"/>
              <a:ext cx="788157" cy="788157"/>
            </a:xfrm>
            <a:prstGeom prst="rect">
              <a:avLst/>
            </a:prstGeom>
            <a:blipFill>
              <a:blip r:embed="rId4">
                <a:alphaModFix/>
                <a:extLst>
                  <a:ext uri="{96DAC541-7B7A-43D3-8B79-37D633B846F1}">
                    <asvg:svgBlip xmlns:asvg="http://schemas.microsoft.com/office/drawing/2016/SVG/main" r:embed="rId5"/>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Freeform: Shape 8">
              <a:extLst>
                <a:ext uri="{FF2B5EF4-FFF2-40B4-BE49-F238E27FC236}">
                  <a16:creationId xmlns:a16="http://schemas.microsoft.com/office/drawing/2014/main" id="{E08A9035-8C8A-4038-A4A0-423E5B3F454D}"/>
                </a:ext>
              </a:extLst>
            </p:cNvPr>
            <p:cNvSpPr/>
            <p:nvPr/>
          </p:nvSpPr>
          <p:spPr>
            <a:xfrm>
              <a:off x="2632365" y="3253023"/>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In this case, a one-hot encoding can be applied to the integer representation. This is where the integer encoded variable is removed and a new binary variable is added for each unique integer value.</a:t>
              </a:r>
            </a:p>
          </p:txBody>
        </p:sp>
        <p:sp>
          <p:nvSpPr>
            <p:cNvPr id="10" name="Freeform: Shape 9">
              <a:extLst>
                <a:ext uri="{FF2B5EF4-FFF2-40B4-BE49-F238E27FC236}">
                  <a16:creationId xmlns:a16="http://schemas.microsoft.com/office/drawing/2014/main" id="{BFB62FA0-D004-4E0B-BFAB-CE6BE8B9F2C1}"/>
                </a:ext>
              </a:extLst>
            </p:cNvPr>
            <p:cNvSpPr/>
            <p:nvPr/>
          </p:nvSpPr>
          <p:spPr>
            <a:xfrm>
              <a:off x="977246" y="5044278"/>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Rectangle 10" descr="Disconnected">
              <a:extLst>
                <a:ext uri="{FF2B5EF4-FFF2-40B4-BE49-F238E27FC236}">
                  <a16:creationId xmlns:a16="http://schemas.microsoft.com/office/drawing/2014/main" id="{A15EEBEE-0142-4A29-8DA6-B08E9F1F7921}"/>
                </a:ext>
              </a:extLst>
            </p:cNvPr>
            <p:cNvSpPr/>
            <p:nvPr/>
          </p:nvSpPr>
          <p:spPr>
            <a:xfrm>
              <a:off x="1410727" y="5366705"/>
              <a:ext cx="788157" cy="788157"/>
            </a:xfrm>
            <a:prstGeom prst="rect">
              <a:avLst/>
            </a:prstGeom>
            <a:blipFill>
              <a:blip r:embed="rId6">
                <a:alphaModFix/>
                <a:extLst>
                  <a:ext uri="{96DAC541-7B7A-43D3-8B79-37D633B846F1}">
                    <asvg:svgBlip xmlns:asvg="http://schemas.microsoft.com/office/drawing/2016/SVG/main" r:embed="rId7"/>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59C760D7-249C-48C4-BA16-670DCC641A8D}"/>
                </a:ext>
              </a:extLst>
            </p:cNvPr>
            <p:cNvSpPr/>
            <p:nvPr/>
          </p:nvSpPr>
          <p:spPr>
            <a:xfrm>
              <a:off x="2632365" y="5044278"/>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0" marR="0" lvl="0" indent="0" algn="l" defTabSz="977895" rtl="0" fontAlgn="auto" hangingPunct="1">
                <a:lnSpc>
                  <a:spcPct val="100000"/>
                </a:lnSpc>
                <a:spcBef>
                  <a:spcPts val="0"/>
                </a:spcBef>
                <a:spcAft>
                  <a:spcPts val="900"/>
                </a:spcAft>
                <a:buNone/>
                <a:tabLst/>
                <a:defRPr sz="1800" b="0" i="0" u="none" strike="noStrike" kern="0" cap="none" spc="0" baseline="0">
                  <a:solidFill>
                    <a:srgbClr val="000000"/>
                  </a:solidFill>
                  <a:uFillTx/>
                </a:defRPr>
              </a:pPr>
              <a:r>
                <a:rPr lang="en-US" sz="2200" b="0" i="0" u="none" strike="noStrike" kern="1200" cap="none" spc="0" baseline="0">
                  <a:solidFill>
                    <a:srgbClr val="000000"/>
                  </a:solidFill>
                  <a:uFillTx/>
                  <a:latin typeface="Calibri"/>
                </a:rPr>
                <a:t>The Dataset is highly imbalanced we must balance this by oversampling. Oversampling involves randomly selecting examples from the minority class, with replacement, and adding them to the training dataset.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C60A3B8-E026-43D3-A7BF-42FB1F651EE8}"/>
              </a:ext>
            </a:extLst>
          </p:cNvPr>
          <p:cNvSpPr txBox="1">
            <a:spLocks noGrp="1"/>
          </p:cNvSpPr>
          <p:nvPr>
            <p:ph type="title" idx="4294967295"/>
          </p:nvPr>
        </p:nvSpPr>
        <p:spPr>
          <a:xfrm>
            <a:off x="0" y="1131890"/>
            <a:ext cx="7886700" cy="993779"/>
          </a:xfrm>
        </p:spPr>
        <p:txBody>
          <a:bodyPr/>
          <a:lstStyle/>
          <a:p>
            <a:pPr lvl="0"/>
            <a:r>
              <a:rPr lang="en-US"/>
              <a:t>Project analysis slide 8</a:t>
            </a:r>
          </a:p>
        </p:txBody>
      </p:sp>
      <p:sp>
        <p:nvSpPr>
          <p:cNvPr id="3" name="TextBox 2">
            <a:extLst>
              <a:ext uri="{FF2B5EF4-FFF2-40B4-BE49-F238E27FC236}">
                <a16:creationId xmlns:a16="http://schemas.microsoft.com/office/drawing/2014/main" id="{B670CB5D-F98D-4BC7-97A1-049213E22A92}"/>
              </a:ext>
            </a:extLst>
          </p:cNvPr>
          <p:cNvSpPr txBox="1"/>
          <p:nvPr/>
        </p:nvSpPr>
        <p:spPr>
          <a:xfrm>
            <a:off x="4147800" y="629591"/>
            <a:ext cx="4374041"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Model Creation</a:t>
            </a:r>
            <a:endParaRPr lang="en-IN" sz="3400" b="1" i="0" u="none" strike="noStrike" kern="0" cap="none" spc="0" baseline="0">
              <a:solidFill>
                <a:srgbClr val="000000"/>
              </a:solidFill>
              <a:uFillTx/>
              <a:latin typeface="Times New Roman" pitchFamily="18"/>
              <a:cs typeface="Times New Roman" pitchFamily="18"/>
            </a:endParaRPr>
          </a:p>
        </p:txBody>
      </p:sp>
      <p:sp>
        <p:nvSpPr>
          <p:cNvPr id="4" name="TextBox 5">
            <a:extLst>
              <a:ext uri="{FF2B5EF4-FFF2-40B4-BE49-F238E27FC236}">
                <a16:creationId xmlns:a16="http://schemas.microsoft.com/office/drawing/2014/main" id="{F60D1337-4732-406B-A117-5A614D9CA2A8}"/>
              </a:ext>
            </a:extLst>
          </p:cNvPr>
          <p:cNvSpPr txBox="1"/>
          <p:nvPr/>
        </p:nvSpPr>
        <p:spPr>
          <a:xfrm>
            <a:off x="1027529" y="3136538"/>
            <a:ext cx="312027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US" sz="2400" b="1" i="0" u="none" strike="noStrike" kern="0" cap="none" spc="0" baseline="0">
                <a:solidFill>
                  <a:srgbClr val="000000"/>
                </a:solidFill>
                <a:uFillTx/>
                <a:latin typeface="Times New Roman" pitchFamily="18"/>
                <a:cs typeface="Times New Roman" pitchFamily="18"/>
              </a:rPr>
              <a:t>Logistic Regression</a:t>
            </a:r>
            <a:endParaRPr lang="en-IN" sz="2400" b="1" i="0" u="none" strike="noStrike" kern="0" cap="none" spc="0" baseline="0">
              <a:solidFill>
                <a:srgbClr val="000000"/>
              </a:solidFill>
              <a:uFillTx/>
              <a:latin typeface="Times New Roman" pitchFamily="18"/>
              <a:cs typeface="Times New Roman" pitchFamily="18"/>
            </a:endParaRPr>
          </a:p>
        </p:txBody>
      </p:sp>
      <p:sp>
        <p:nvSpPr>
          <p:cNvPr id="5" name="TextBox 6">
            <a:extLst>
              <a:ext uri="{FF2B5EF4-FFF2-40B4-BE49-F238E27FC236}">
                <a16:creationId xmlns:a16="http://schemas.microsoft.com/office/drawing/2014/main" id="{F13647B8-1947-415E-B220-EDABC05763A3}"/>
              </a:ext>
            </a:extLst>
          </p:cNvPr>
          <p:cNvSpPr txBox="1"/>
          <p:nvPr/>
        </p:nvSpPr>
        <p:spPr>
          <a:xfrm>
            <a:off x="1027529" y="3631722"/>
            <a:ext cx="10416616" cy="3170096"/>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Logistic regression is a supervised learning classification algorithm used to predict the probability of a target variable. The nature of the target or dependent variable is dichotomous, which means there would be only two possible classes.</a:t>
            </a:r>
          </a:p>
          <a:p>
            <a:pPr marL="0" marR="0" lvl="0" indent="0" algn="just" defTabSz="914354"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Calibri body"/>
                <a:cs typeface="Times New Roman" pitchFamily="18"/>
              </a:rPr>
              <a:t>Logistic regression is predictive  analysis, it is used to describe the data and to explain the relationship between one dependent binary variable and one independent binary variable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p:txBody>
      </p:sp>
      <p:sp>
        <p:nvSpPr>
          <p:cNvPr id="6" name="TextBox 5">
            <a:extLst>
              <a:ext uri="{FF2B5EF4-FFF2-40B4-BE49-F238E27FC236}">
                <a16:creationId xmlns:a16="http://schemas.microsoft.com/office/drawing/2014/main" id="{F242AC6E-A59E-464B-B0BD-45A1D1C33E90}"/>
              </a:ext>
            </a:extLst>
          </p:cNvPr>
          <p:cNvSpPr txBox="1"/>
          <p:nvPr/>
        </p:nvSpPr>
        <p:spPr>
          <a:xfrm>
            <a:off x="1027529" y="1500932"/>
            <a:ext cx="10124383" cy="967956"/>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a:rPr>
              <a:t>In this step, we can try different models and fine-tune their hyperparameters until we get the desired level of </a:t>
            </a:r>
            <a:r>
              <a:rPr lang="en-US" sz="2000" b="0" i="0" u="none" strike="noStrike" kern="1200" cap="none" spc="0" baseline="0">
                <a:solidFill>
                  <a:srgbClr val="000000"/>
                </a:solidFill>
                <a:uFillTx/>
                <a:latin typeface="Calibri"/>
                <a:cs typeface="Times New Roman" pitchFamily="18"/>
              </a:rPr>
              <a:t>performance</a:t>
            </a:r>
            <a:r>
              <a:rPr lang="en-US" sz="2000" b="0" i="0" u="none" strike="noStrike" kern="1200" cap="none" spc="0" baseline="0">
                <a:solidFill>
                  <a:srgbClr val="000000"/>
                </a:solidFill>
                <a:uFillTx/>
                <a:latin typeface="Calibri"/>
              </a:rPr>
              <a:t> on the given dataset</a:t>
            </a:r>
            <a:r>
              <a:rPr lang="en-US" sz="1800" b="0" i="0" u="none" strike="noStrike" kern="1200" cap="none" spc="0" baseline="0">
                <a:solidFill>
                  <a:srgbClr val="000000"/>
                </a:solidFill>
                <a:uFillTx/>
                <a:latin typeface="Calibri"/>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5C3373-570E-47DD-935E-A10130D60F2A}"/>
              </a:ext>
            </a:extLst>
          </p:cNvPr>
          <p:cNvPicPr>
            <a:picLocks noChangeAspect="1"/>
          </p:cNvPicPr>
          <p:nvPr/>
        </p:nvPicPr>
        <p:blipFill>
          <a:blip r:embed="rId2"/>
          <a:srcRect/>
          <a:stretch>
            <a:fillRect/>
          </a:stretch>
        </p:blipFill>
        <p:spPr>
          <a:xfrm>
            <a:off x="895563" y="2200064"/>
            <a:ext cx="6240542" cy="2654622"/>
          </a:xfrm>
          <a:prstGeom prst="rect">
            <a:avLst/>
          </a:prstGeom>
          <a:noFill/>
          <a:ln cap="flat">
            <a:noFill/>
          </a:ln>
        </p:spPr>
      </p:pic>
      <p:sp>
        <p:nvSpPr>
          <p:cNvPr id="3" name="TextBox 2">
            <a:extLst>
              <a:ext uri="{FF2B5EF4-FFF2-40B4-BE49-F238E27FC236}">
                <a16:creationId xmlns:a16="http://schemas.microsoft.com/office/drawing/2014/main" id="{3F0131D4-E0FD-447D-98A6-6C890AACFEAE}"/>
              </a:ext>
            </a:extLst>
          </p:cNvPr>
          <p:cNvSpPr txBox="1"/>
          <p:nvPr/>
        </p:nvSpPr>
        <p:spPr>
          <a:xfrm>
            <a:off x="895554" y="375169"/>
            <a:ext cx="9351385" cy="46167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000000"/>
                </a:solidFill>
                <a:uFillTx/>
                <a:latin typeface="Times New Roman" pitchFamily="18"/>
                <a:cs typeface="Times New Roman" pitchFamily="18"/>
              </a:rPr>
              <a:t>Evaluation of Logistic Regression Model</a:t>
            </a:r>
            <a:endParaRPr lang="en-IN" sz="2400" b="1" i="0" u="none" strike="noStrike" kern="0" cap="none" spc="0" baseline="0">
              <a:solidFill>
                <a:srgbClr val="000000"/>
              </a:solidFill>
              <a:uFillTx/>
              <a:latin typeface="Times New Roman" pitchFamily="18"/>
              <a:cs typeface="Times New Roman" pitchFamily="18"/>
            </a:endParaRPr>
          </a:p>
        </p:txBody>
      </p:sp>
      <p:pic>
        <p:nvPicPr>
          <p:cNvPr id="4" name="Picture 2">
            <a:extLst>
              <a:ext uri="{FF2B5EF4-FFF2-40B4-BE49-F238E27FC236}">
                <a16:creationId xmlns:a16="http://schemas.microsoft.com/office/drawing/2014/main" id="{524AD9ED-90BB-4DAE-8905-704B7DC24545}"/>
              </a:ext>
            </a:extLst>
          </p:cNvPr>
          <p:cNvPicPr>
            <a:picLocks noChangeAspect="1"/>
          </p:cNvPicPr>
          <p:nvPr/>
        </p:nvPicPr>
        <p:blipFill>
          <a:blip r:embed="rId3"/>
          <a:srcRect/>
          <a:stretch>
            <a:fillRect/>
          </a:stretch>
        </p:blipFill>
        <p:spPr>
          <a:xfrm>
            <a:off x="8530839" y="2082216"/>
            <a:ext cx="2396989" cy="2587660"/>
          </a:xfrm>
          <a:prstGeom prst="rect">
            <a:avLst/>
          </a:prstGeom>
          <a:noFill/>
          <a:ln cap="flat">
            <a:noFill/>
          </a:ln>
        </p:spPr>
      </p:pic>
      <p:sp>
        <p:nvSpPr>
          <p:cNvPr id="5" name="TextBox 3">
            <a:extLst>
              <a:ext uri="{FF2B5EF4-FFF2-40B4-BE49-F238E27FC236}">
                <a16:creationId xmlns:a16="http://schemas.microsoft.com/office/drawing/2014/main" id="{7E276D6A-6BE9-4639-88E1-F0B803DF4EEF}"/>
              </a:ext>
            </a:extLst>
          </p:cNvPr>
          <p:cNvSpPr txBox="1"/>
          <p:nvPr/>
        </p:nvSpPr>
        <p:spPr>
          <a:xfrm>
            <a:off x="895554" y="1062953"/>
            <a:ext cx="10558019" cy="923461"/>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a:solidFill>
                  <a:srgbClr val="000000"/>
                </a:solidFill>
                <a:uFillTx/>
                <a:latin typeface="Times New Roman" pitchFamily="18"/>
                <a:cs typeface="Times New Roman" pitchFamily="18"/>
              </a:rPr>
              <a:t>Confusion Matrix:</a:t>
            </a:r>
            <a:r>
              <a:rPr lang="en-US" sz="1801" b="0" i="0" u="none" strike="noStrike" kern="0" cap="none" spc="0" baseline="0">
                <a:solidFill>
                  <a:srgbClr val="000000"/>
                </a:solidFill>
                <a:uFillTx/>
                <a:latin typeface="Times New Roman" pitchFamily="18"/>
                <a:cs typeface="Times New Roman" pitchFamily="18"/>
              </a:rPr>
              <a:t> </a:t>
            </a:r>
            <a:r>
              <a:rPr lang="en-US" sz="1800" b="0" i="0" u="none" strike="noStrike" kern="0" cap="none" spc="0" baseline="0">
                <a:solidFill>
                  <a:srgbClr val="000000"/>
                </a:solidFill>
                <a:uFillTx/>
                <a:latin typeface="Calibri"/>
                <a:cs typeface="Times New Roman" pitchFamily="18"/>
              </a:rPr>
              <a:t>A Confusion matrix is an N x N matrix used for evaluating the performance of a classification model, where N is the number of target classes. The matrix compares the actual target values with those predicted by the machine learning model.</a:t>
            </a:r>
            <a:endParaRPr lang="en-IN" sz="1800" b="0" i="0" u="none" strike="noStrike" kern="0" cap="none" spc="0" baseline="0">
              <a:solidFill>
                <a:srgbClr val="000000"/>
              </a:solidFill>
              <a:uFillTx/>
              <a:latin typeface="Calibri"/>
              <a:cs typeface="Times New Roman" pitchFamily="18"/>
            </a:endParaRPr>
          </a:p>
        </p:txBody>
      </p:sp>
      <p:sp>
        <p:nvSpPr>
          <p:cNvPr id="6" name="TextBox 4">
            <a:extLst>
              <a:ext uri="{FF2B5EF4-FFF2-40B4-BE49-F238E27FC236}">
                <a16:creationId xmlns:a16="http://schemas.microsoft.com/office/drawing/2014/main" id="{845A9FAC-CBC2-4253-9D24-F873C3FAD2C3}"/>
              </a:ext>
            </a:extLst>
          </p:cNvPr>
          <p:cNvSpPr txBox="1"/>
          <p:nvPr/>
        </p:nvSpPr>
        <p:spPr>
          <a:xfrm>
            <a:off x="816988" y="4913190"/>
            <a:ext cx="10558019" cy="1755099"/>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a:solidFill>
                  <a:srgbClr val="000000"/>
                </a:solidFill>
                <a:uFillTx/>
                <a:latin typeface="Times New Roman" pitchFamily="18"/>
                <a:cs typeface="Times New Roman" pitchFamily="18"/>
              </a:rPr>
              <a:t>Model Accuracy:</a:t>
            </a:r>
            <a:r>
              <a:rPr lang="en-US" sz="1801" b="0" i="0" u="none" strike="noStrike" kern="0" cap="none" spc="0" baseline="0">
                <a:solidFill>
                  <a:srgbClr val="000000"/>
                </a:solidFill>
                <a:uFillTx/>
                <a:latin typeface="Times New Roman" pitchFamily="18"/>
                <a:cs typeface="Times New Roman" pitchFamily="18"/>
              </a:rPr>
              <a:t> </a:t>
            </a:r>
            <a:r>
              <a:rPr lang="en-US" sz="1801" b="0" i="0" u="none" strike="noStrike" kern="0" cap="none" spc="0" baseline="0">
                <a:solidFill>
                  <a:srgbClr val="000000"/>
                </a:solidFill>
                <a:uFillTx/>
                <a:latin typeface="Calibri body"/>
                <a:cs typeface="Times New Roman" pitchFamily="18"/>
              </a:rPr>
              <a:t>Model Accuracy is a machine learning model performance metric that is defined as the ratio of true positives and true negatives to all positive and negative observations.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Mathematically, it represents the ratio of the sum of true positive and true negatives out of all the predictions.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Accuracy Score = (TP + TN)/ (TP + FN + TN + FP)</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Logistic Regression Model is 83.46 %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A1EA2-55C1-4143-836A-169F4FCBF528}"/>
              </a:ext>
            </a:extLst>
          </p:cNvPr>
          <p:cNvSpPr txBox="1"/>
          <p:nvPr/>
        </p:nvSpPr>
        <p:spPr>
          <a:xfrm>
            <a:off x="860989" y="786219"/>
            <a:ext cx="509990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US" sz="2400" b="1" i="0" u="none" strike="noStrike" kern="0" cap="none" spc="0" baseline="0">
                <a:solidFill>
                  <a:srgbClr val="000000"/>
                </a:solidFill>
                <a:uFillTx/>
                <a:latin typeface="Times New Roman" pitchFamily="18"/>
                <a:cs typeface="Times New Roman" pitchFamily="18"/>
              </a:rPr>
              <a:t>Decision Tree Classification</a:t>
            </a:r>
            <a:endParaRPr lang="en-IN" sz="2400" b="1" i="0" u="none" strike="noStrike" kern="0" cap="none" spc="0" baseline="0">
              <a:solidFill>
                <a:srgbClr val="000000"/>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1F5225EF-7149-497A-A828-A700AEC88549}"/>
              </a:ext>
            </a:extLst>
          </p:cNvPr>
          <p:cNvSpPr txBox="1"/>
          <p:nvPr/>
        </p:nvSpPr>
        <p:spPr>
          <a:xfrm>
            <a:off x="831134" y="1433815"/>
            <a:ext cx="10529745" cy="2032226"/>
          </a:xfrm>
          <a:prstGeom prst="rect">
            <a:avLst/>
          </a:prstGeom>
          <a:noFill/>
          <a:ln cap="flat">
            <a:noFill/>
          </a:ln>
        </p:spPr>
        <p:txBody>
          <a:bodyPr vert="horz" wrap="square" lIns="91440" tIns="45720" rIns="91440" bIns="45720" anchor="t" anchorCtr="0" compatLnSpc="1">
            <a:spAutoFit/>
          </a:bodyPr>
          <a:lstStyle/>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We have used the Gini index as our attribute selection method for the training of the decision tree classifier with the Sklearn function DecisionTreeClassifier().</a:t>
            </a:r>
          </a:p>
        </p:txBody>
      </p:sp>
      <p:sp>
        <p:nvSpPr>
          <p:cNvPr id="4" name="TextBox 3">
            <a:extLst>
              <a:ext uri="{FF2B5EF4-FFF2-40B4-BE49-F238E27FC236}">
                <a16:creationId xmlns:a16="http://schemas.microsoft.com/office/drawing/2014/main" id="{83EB05F6-2FBB-4307-A7FD-556E5859C888}"/>
              </a:ext>
            </a:extLst>
          </p:cNvPr>
          <p:cNvSpPr txBox="1"/>
          <p:nvPr/>
        </p:nvSpPr>
        <p:spPr>
          <a:xfrm>
            <a:off x="801288" y="3775063"/>
            <a:ext cx="7927939" cy="400114"/>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000000"/>
                </a:solidFill>
                <a:uFillTx/>
                <a:latin typeface="Times New Roman" pitchFamily="18"/>
                <a:cs typeface="Times New Roman" pitchFamily="18"/>
              </a:rPr>
              <a:t>Evaluation of  Decision Tree Classification Model</a:t>
            </a:r>
            <a:endParaRPr lang="en-IN" sz="2000" b="1" i="0" u="none" strike="noStrike" kern="0" cap="none" spc="0" baseline="0">
              <a:solidFill>
                <a:srgbClr val="000000"/>
              </a:solidFill>
              <a:uFillTx/>
              <a:latin typeface="Times New Roman" pitchFamily="18"/>
              <a:cs typeface="Times New Roman" pitchFamily="18"/>
            </a:endParaRPr>
          </a:p>
        </p:txBody>
      </p:sp>
      <p:pic>
        <p:nvPicPr>
          <p:cNvPr id="5" name="Picture 2">
            <a:extLst>
              <a:ext uri="{FF2B5EF4-FFF2-40B4-BE49-F238E27FC236}">
                <a16:creationId xmlns:a16="http://schemas.microsoft.com/office/drawing/2014/main" id="{4DA7398E-2162-44CE-8339-93F664478C66}"/>
              </a:ext>
            </a:extLst>
          </p:cNvPr>
          <p:cNvPicPr>
            <a:picLocks noChangeAspect="1"/>
          </p:cNvPicPr>
          <p:nvPr/>
        </p:nvPicPr>
        <p:blipFill>
          <a:blip r:embed="rId2"/>
          <a:srcRect/>
          <a:stretch>
            <a:fillRect/>
          </a:stretch>
        </p:blipFill>
        <p:spPr>
          <a:xfrm>
            <a:off x="8845100" y="3775063"/>
            <a:ext cx="2485924" cy="2683672"/>
          </a:xfrm>
          <a:prstGeom prst="rect">
            <a:avLst/>
          </a:prstGeom>
          <a:noFill/>
          <a:ln cap="flat">
            <a:noFill/>
          </a:ln>
        </p:spPr>
      </p:pic>
      <p:sp>
        <p:nvSpPr>
          <p:cNvPr id="6" name="TextBox 5">
            <a:extLst>
              <a:ext uri="{FF2B5EF4-FFF2-40B4-BE49-F238E27FC236}">
                <a16:creationId xmlns:a16="http://schemas.microsoft.com/office/drawing/2014/main" id="{969A747D-22CA-4B57-921E-8B375C29E1D0}"/>
              </a:ext>
            </a:extLst>
          </p:cNvPr>
          <p:cNvSpPr txBox="1"/>
          <p:nvPr/>
        </p:nvSpPr>
        <p:spPr>
          <a:xfrm>
            <a:off x="860989" y="4547018"/>
            <a:ext cx="7431465" cy="1477972"/>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confusion matrix predicts more True positives ( </a:t>
            </a:r>
            <a:r>
              <a:rPr lang="en-IN" sz="1801" b="0" i="0" u="none" strike="noStrike" kern="0" cap="none" spc="0" baseline="0">
                <a:solidFill>
                  <a:srgbClr val="222222"/>
                </a:solidFill>
                <a:uFillTx/>
                <a:latin typeface="Calibri body"/>
                <a:cs typeface="Times New Roman" pitchFamily="18"/>
              </a:rPr>
              <a:t>TP = 385190 </a:t>
            </a:r>
            <a:r>
              <a:rPr lang="en-US" sz="1801" b="0" i="0" u="none" strike="noStrike" kern="0" cap="none" spc="0" baseline="0">
                <a:solidFill>
                  <a:srgbClr val="000000"/>
                </a:solidFill>
                <a:uFillTx/>
                <a:latin typeface="Calibri body"/>
                <a:cs typeface="Times New Roman" pitchFamily="18"/>
              </a:rPr>
              <a:t>) values.</a:t>
            </a:r>
            <a:r>
              <a:rPr lang="en-US" sz="1801" b="0" i="0" u="none" strike="noStrike" kern="0" cap="none" spc="0" baseline="0">
                <a:solidFill>
                  <a:srgbClr val="222222"/>
                </a:solidFill>
                <a:uFillTx/>
                <a:latin typeface="Calibri body"/>
                <a:cs typeface="Times New Roman" pitchFamily="18"/>
              </a:rPr>
              <a:t> 385190 positive class data points were correctly classified by the model.</a:t>
            </a:r>
            <a:endParaRPr lang="en-US" sz="1801" b="0" i="0" u="none" strike="noStrike" kern="0" cap="none" spc="0" baseline="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Decision Tree Classification  Model is 97.98 %</a:t>
            </a: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42">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18A24-AB83-435D-BDEC-32F67190A09C}"/>
              </a:ext>
            </a:extLst>
          </p:cNvPr>
          <p:cNvSpPr txBox="1"/>
          <p:nvPr/>
        </p:nvSpPr>
        <p:spPr>
          <a:xfrm>
            <a:off x="832716" y="546774"/>
            <a:ext cx="6391372"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3"/>
              <a:tabLst/>
              <a:defRPr sz="1800" b="0" i="0" u="none" strike="noStrike" kern="0" cap="none" spc="0" baseline="0">
                <a:solidFill>
                  <a:srgbClr val="000000"/>
                </a:solidFill>
                <a:uFillTx/>
              </a:defRPr>
            </a:pPr>
            <a:r>
              <a:rPr lang="en-US" sz="2400" b="1" i="0" u="none" strike="noStrike" kern="0" cap="none" spc="0" baseline="0">
                <a:solidFill>
                  <a:srgbClr val="000000"/>
                </a:solidFill>
                <a:uFillTx/>
                <a:latin typeface="Times New Roman" pitchFamily="18"/>
                <a:cs typeface="Times New Roman" pitchFamily="18"/>
              </a:rPr>
              <a:t>Random Forest Classifier</a:t>
            </a:r>
            <a:endParaRPr lang="en-IN" sz="2400" b="1" i="0" u="none" strike="noStrike" kern="0" cap="none" spc="0" baseline="0">
              <a:solidFill>
                <a:srgbClr val="000000"/>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E2A2E4EE-6982-4E2E-839F-8A8077C17378}"/>
              </a:ext>
            </a:extLst>
          </p:cNvPr>
          <p:cNvSpPr txBox="1"/>
          <p:nvPr/>
        </p:nvSpPr>
        <p:spPr>
          <a:xfrm>
            <a:off x="832698" y="1168676"/>
            <a:ext cx="10520309" cy="1938994"/>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Random forests is a supervised learning algorithm. It can be used both for classification and regression. It is also the most flexible and easy to use algorithm.</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Random forests creates decision trees on randomly selected data samples, gets prediction from each tree and selects the best solution by means of voting. It also provides a pretty good indicator of the feature importance.</a:t>
            </a:r>
          </a:p>
        </p:txBody>
      </p:sp>
      <p:sp>
        <p:nvSpPr>
          <p:cNvPr id="4" name="TextBox 3">
            <a:extLst>
              <a:ext uri="{FF2B5EF4-FFF2-40B4-BE49-F238E27FC236}">
                <a16:creationId xmlns:a16="http://schemas.microsoft.com/office/drawing/2014/main" id="{F8C57619-24FC-4621-BC95-924D7316D6A9}"/>
              </a:ext>
            </a:extLst>
          </p:cNvPr>
          <p:cNvSpPr txBox="1"/>
          <p:nvPr/>
        </p:nvSpPr>
        <p:spPr>
          <a:xfrm>
            <a:off x="832698" y="3475131"/>
            <a:ext cx="7887486" cy="67724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000000"/>
                </a:solidFill>
                <a:uFillTx/>
                <a:latin typeface="Times New Roman" pitchFamily="18"/>
                <a:cs typeface="Times New Roman" pitchFamily="18"/>
              </a:rPr>
              <a:t>Evaluation of  Decision Tree Classification Model</a:t>
            </a:r>
            <a:endParaRPr lang="en-IN" sz="2000" b="1" i="0" u="none" strike="noStrike" kern="0" cap="none" spc="0" baseline="0">
              <a:solidFill>
                <a:srgbClr val="000000"/>
              </a:solidFill>
              <a:uFillTx/>
              <a:latin typeface="Times New Roman" pitchFamily="18"/>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a:solidFill>
                <a:srgbClr val="000000"/>
              </a:solidFill>
              <a:uFillTx/>
              <a:latin typeface="Calibri"/>
            </a:endParaRPr>
          </a:p>
        </p:txBody>
      </p:sp>
      <p:pic>
        <p:nvPicPr>
          <p:cNvPr id="5" name="Picture 2">
            <a:extLst>
              <a:ext uri="{FF2B5EF4-FFF2-40B4-BE49-F238E27FC236}">
                <a16:creationId xmlns:a16="http://schemas.microsoft.com/office/drawing/2014/main" id="{26228353-5ED8-481A-934E-BD524C68762B}"/>
              </a:ext>
            </a:extLst>
          </p:cNvPr>
          <p:cNvPicPr>
            <a:picLocks noChangeAspect="1"/>
          </p:cNvPicPr>
          <p:nvPr/>
        </p:nvPicPr>
        <p:blipFill>
          <a:blip r:embed="rId2"/>
          <a:srcRect/>
          <a:stretch>
            <a:fillRect/>
          </a:stretch>
        </p:blipFill>
        <p:spPr>
          <a:xfrm>
            <a:off x="8720184" y="3746241"/>
            <a:ext cx="2385376" cy="2575124"/>
          </a:xfrm>
          <a:prstGeom prst="rect">
            <a:avLst/>
          </a:prstGeom>
          <a:noFill/>
          <a:ln cap="flat">
            <a:noFill/>
          </a:ln>
        </p:spPr>
      </p:pic>
      <p:sp>
        <p:nvSpPr>
          <p:cNvPr id="6" name="TextBox 4">
            <a:extLst>
              <a:ext uri="{FF2B5EF4-FFF2-40B4-BE49-F238E27FC236}">
                <a16:creationId xmlns:a16="http://schemas.microsoft.com/office/drawing/2014/main" id="{42F612B0-59A5-4129-B6AA-58262D54E94A}"/>
              </a:ext>
            </a:extLst>
          </p:cNvPr>
          <p:cNvSpPr txBox="1"/>
          <p:nvPr/>
        </p:nvSpPr>
        <p:spPr>
          <a:xfrm>
            <a:off x="832707" y="4381512"/>
            <a:ext cx="7437747" cy="1200844"/>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confusion matrix predicts more True positives ( </a:t>
            </a:r>
            <a:r>
              <a:rPr lang="en-IN" sz="1801" b="0" i="0" u="none" strike="noStrike" kern="0" cap="none" spc="0" baseline="0">
                <a:solidFill>
                  <a:srgbClr val="222222"/>
                </a:solidFill>
                <a:uFillTx/>
                <a:latin typeface="Calibri body"/>
                <a:cs typeface="Times New Roman" pitchFamily="18"/>
              </a:rPr>
              <a:t>TP = 316799 </a:t>
            </a:r>
            <a:r>
              <a:rPr lang="en-US" sz="1801" b="0" i="0" u="none" strike="noStrike" kern="0" cap="none" spc="0" baseline="0">
                <a:solidFill>
                  <a:srgbClr val="000000"/>
                </a:solidFill>
                <a:uFillTx/>
                <a:latin typeface="Calibri body"/>
                <a:cs typeface="Times New Roman" pitchFamily="18"/>
              </a:rPr>
              <a:t>) values.</a:t>
            </a:r>
            <a:r>
              <a:rPr lang="en-US" sz="1801" b="0" i="0" u="none" strike="noStrike" kern="0" cap="none" spc="0" baseline="0">
                <a:solidFill>
                  <a:srgbClr val="222222"/>
                </a:solidFill>
                <a:uFillTx/>
                <a:latin typeface="Calibri body"/>
                <a:cs typeface="Times New Roman" pitchFamily="18"/>
              </a:rPr>
              <a:t> 316799 positive class data points were correctly classified by the model.</a:t>
            </a:r>
            <a:endParaRPr lang="en-US" sz="1801" b="0" i="0" u="none" strike="noStrike" kern="0" cap="none" spc="0" baseline="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The accuracy Score of the Decision Tree Classification  Model is  89.28 %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337D9-25BF-49FA-BE0C-D6DCCC538295}"/>
              </a:ext>
            </a:extLst>
          </p:cNvPr>
          <p:cNvSpPr txBox="1"/>
          <p:nvPr/>
        </p:nvSpPr>
        <p:spPr>
          <a:xfrm>
            <a:off x="4609709" y="537036"/>
            <a:ext cx="3827285" cy="615555"/>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Conclusion</a:t>
            </a:r>
            <a:endParaRPr lang="en-IN" sz="3400" b="1" i="0" u="none" strike="noStrike" kern="0" cap="none" spc="0" baseline="0">
              <a:solidFill>
                <a:srgbClr val="000000"/>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FF3D2E84-9EEE-47C6-8EDE-B15E4CBA7C9A}"/>
              </a:ext>
            </a:extLst>
          </p:cNvPr>
          <p:cNvSpPr txBox="1"/>
          <p:nvPr/>
        </p:nvSpPr>
        <p:spPr>
          <a:xfrm>
            <a:off x="807643" y="1611986"/>
            <a:ext cx="10523372" cy="4093430"/>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Credit card fraud is without a doubt an act of criminal dishonesty. In this project the most common methods of fraud along with their detection methods and reviewed recent findings in this field. Here the machine learning can be applied to get better results in fraud detection.</a:t>
            </a:r>
            <a:endParaRPr lang="en-IN" sz="1801" b="0" i="0" u="none" strike="noStrike" kern="0" cap="none" spc="0" baseline="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Decision Tree Classifier gives the highest accuracy i.e. 97.98%  when compared to logistic regression and random forest classifier.</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The precision is also high of decision tree classifier it measures the count of true positives in a correct manner out of all positive predictions made.</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The recall of the Decision tree classifier is more out of the other models, it is the count of true positives in the correct manner out of all the actual positive values.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45">
    <p:bg>
      <p:bgPr>
        <a:solidFill>
          <a:srgbClr val="FFFFFF"/>
        </a:solid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E2D379DD-A0C2-4D2E-845F-B2A2F2C19EB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ight Triangle 33">
            <a:extLst>
              <a:ext uri="{FF2B5EF4-FFF2-40B4-BE49-F238E27FC236}">
                <a16:creationId xmlns:a16="http://schemas.microsoft.com/office/drawing/2014/main" id="{2A26D4F4-ADB2-4043-835B-EAD3574E44F4}"/>
              </a:ext>
            </a:extLst>
          </p:cNvPr>
          <p:cNvSpPr>
            <a:spLocks noMove="1" noResize="1"/>
          </p:cNvSpPr>
          <p:nvPr/>
        </p:nvSpPr>
        <p:spPr>
          <a:xfrm flipH="1">
            <a:off x="8576724" y="3335868"/>
            <a:ext cx="3291840" cy="320040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C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35">
            <a:extLst>
              <a:ext uri="{FF2B5EF4-FFF2-40B4-BE49-F238E27FC236}">
                <a16:creationId xmlns:a16="http://schemas.microsoft.com/office/drawing/2014/main" id="{C72F2EF0-F0C8-455C-B6F6-4AB6519F4F9E}"/>
              </a:ext>
            </a:extLst>
          </p:cNvPr>
          <p:cNvSpPr>
            <a:spLocks noMove="1" noResize="1"/>
          </p:cNvSpPr>
          <p:nvPr/>
        </p:nvSpPr>
        <p:spPr>
          <a:xfrm>
            <a:off x="641771" y="623273"/>
            <a:ext cx="10905052" cy="5607878"/>
          </a:xfrm>
          <a:prstGeom prst="rect">
            <a:avLst/>
          </a:prstGeom>
          <a:noFill/>
          <a:ln w="19046"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
            <a:extLst>
              <a:ext uri="{FF2B5EF4-FFF2-40B4-BE49-F238E27FC236}">
                <a16:creationId xmlns:a16="http://schemas.microsoft.com/office/drawing/2014/main" id="{AD8569B3-48C0-49F8-A214-D9FF145C8D4D}"/>
              </a:ext>
            </a:extLst>
          </p:cNvPr>
          <p:cNvSpPr/>
          <p:nvPr/>
        </p:nvSpPr>
        <p:spPr>
          <a:xfrm>
            <a:off x="3888421" y="2658361"/>
            <a:ext cx="4972772" cy="1244608"/>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000" b="1" i="0" u="none" strike="noStrike" kern="1200" cap="none" spc="0" baseline="0">
                <a:solidFill>
                  <a:srgbClr val="0070C0"/>
                </a:solidFill>
                <a:effectLst>
                  <a:outerShdw dist="19048" dir="2700000">
                    <a:srgbClr val="000000"/>
                  </a:outerShdw>
                </a:effectLst>
                <a:uFillTx/>
                <a:latin typeface="Algerian" pitchFamily="82"/>
                <a:cs typeface="Times New Roman" pitchFamily="18"/>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E291A74-75CE-422C-8543-ADF509A8E624}"/>
              </a:ext>
            </a:extLst>
          </p:cNvPr>
          <p:cNvSpPr/>
          <p:nvPr/>
        </p:nvSpPr>
        <p:spPr>
          <a:xfrm>
            <a:off x="659876" y="2017340"/>
            <a:ext cx="10831397" cy="3351879"/>
          </a:xfrm>
          <a:prstGeom prst="rect">
            <a:avLst/>
          </a:prstGeom>
          <a:noFill/>
          <a:ln cap="flat">
            <a:noFill/>
            <a:prstDash val="solid"/>
          </a:ln>
        </p:spPr>
        <p:txBody>
          <a:bodyPr vert="horz" wrap="square" lIns="68580" tIns="34290" rIns="68580" bIns="34290" anchor="t" anchorCtr="0" compatLnSpc="1">
            <a:spAutoFit/>
          </a:bodyPr>
          <a:lstStyle/>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					It is vital that credit card companies can identify fraudulent credit card transactions so that customers are not charged for items that they did not purchase. Such problems can be tackled with Data Science and its importance, along with Machine Learning, cannot be overstated. This project intends to illustrate the modeling of a data set using machine learning with Credit Card Fraud Detection. Credit Card Fraud Detection is a typical sample of classification. In this process, we have focused on analyzing and pre-processing data sets as well as</a:t>
            </a:r>
            <a:r>
              <a:rPr lang="en-US" sz="1801" b="0" i="0" u="none" strike="noStrike" kern="0" cap="none" spc="0" baseline="0">
                <a:solidFill>
                  <a:srgbClr val="24292F"/>
                </a:solidFill>
                <a:uFillTx/>
                <a:latin typeface="Calibri body"/>
                <a:cs typeface="Times New Roman" pitchFamily="18"/>
              </a:rPr>
              <a:t> Machine Learning (ML)techniques are very useful in predicting outcomes for a large amount of data. In this project three machine learning algorithms such as Logistic Regression(LR), Decision Tree (DT), and Random Forest (RF) Classifiers are applied to predict credit card fraud transactions.</a:t>
            </a:r>
            <a:endParaRPr lang="en-US" sz="1801" b="0" i="0" u="none" strike="noStrike" kern="0" cap="none" spc="0" baseline="0">
              <a:solidFill>
                <a:srgbClr val="000000"/>
              </a:solidFill>
              <a:effectLst>
                <a:outerShdw dist="19048" dir="2700000">
                  <a:srgbClr val="000000"/>
                </a:outerShdw>
              </a:effectLst>
              <a:uFillTx/>
              <a:latin typeface="Calibri body"/>
              <a:cs typeface="Times New Roman" pitchFamily="18"/>
            </a:endParaRPr>
          </a:p>
        </p:txBody>
      </p:sp>
      <p:sp>
        <p:nvSpPr>
          <p:cNvPr id="3" name="Rectangle 4">
            <a:extLst>
              <a:ext uri="{FF2B5EF4-FFF2-40B4-BE49-F238E27FC236}">
                <a16:creationId xmlns:a16="http://schemas.microsoft.com/office/drawing/2014/main" id="{E901B5CE-BAE0-43C2-BFA5-0E698C17AD93}"/>
              </a:ext>
            </a:extLst>
          </p:cNvPr>
          <p:cNvSpPr/>
          <p:nvPr/>
        </p:nvSpPr>
        <p:spPr>
          <a:xfrm>
            <a:off x="4548353" y="1066903"/>
            <a:ext cx="2507742" cy="592467"/>
          </a:xfrm>
          <a:prstGeom prst="rect">
            <a:avLst/>
          </a:prstGeom>
          <a:noFill/>
          <a:ln cap="flat">
            <a:noFill/>
            <a:prstDash val="solid"/>
          </a:ln>
        </p:spPr>
        <p:txBody>
          <a:bodyPr vert="horz" wrap="non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FC67650-CAE0-4F66-AEA6-CC38D9DA538C}"/>
              </a:ext>
            </a:extLst>
          </p:cNvPr>
          <p:cNvSpPr txBox="1"/>
          <p:nvPr/>
        </p:nvSpPr>
        <p:spPr>
          <a:xfrm>
            <a:off x="3874431" y="782433"/>
            <a:ext cx="3817857" cy="707882"/>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a:solidFill>
                  <a:srgbClr val="000000"/>
                </a:solidFill>
                <a:uFillTx/>
                <a:latin typeface="Times New Roman" pitchFamily="18"/>
                <a:cs typeface="Times New Roman" pitchFamily="18"/>
              </a:rPr>
              <a:t>Contents</a:t>
            </a:r>
            <a:endParaRPr lang="en-IN" sz="4000" b="1" i="0" u="none" strike="noStrike" kern="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58AE1A4E-146A-4692-93B4-EFDCB22EEC24}"/>
              </a:ext>
            </a:extLst>
          </p:cNvPr>
          <p:cNvSpPr txBox="1"/>
          <p:nvPr/>
        </p:nvSpPr>
        <p:spPr>
          <a:xfrm>
            <a:off x="1451738" y="1608511"/>
            <a:ext cx="7117241" cy="4467054"/>
          </a:xfrm>
          <a:prstGeom prst="rect">
            <a:avLst/>
          </a:prstGeom>
          <a:noFill/>
          <a:ln cap="flat">
            <a:noFill/>
          </a:ln>
        </p:spPr>
        <p:txBody>
          <a:bodyPr vert="horz" wrap="square" lIns="91440" tIns="45720" rIns="91440" bIns="45720" anchor="t" anchorCtr="0" compatLnSpc="1">
            <a:spAutoFit/>
          </a:bodyPr>
          <a:lstStyle/>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Introduction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Project Pipeline</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Data Collection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Analyzing Data</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Preprocessing</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Model Creation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Evaluation of Models</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Calibri body"/>
                <a:cs typeface="Times New Roman" pitchFamily="18"/>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1FCDFB1-1FF6-45B8-BDD5-E72583EC86EA}"/>
              </a:ext>
            </a:extLst>
          </p:cNvPr>
          <p:cNvSpPr txBox="1"/>
          <p:nvPr/>
        </p:nvSpPr>
        <p:spPr>
          <a:xfrm>
            <a:off x="556183" y="1640269"/>
            <a:ext cx="11076492" cy="4176531"/>
          </a:xfrm>
          <a:prstGeom prst="rect">
            <a:avLst/>
          </a:prstGeom>
          <a:noFill/>
          <a:ln cap="flat">
            <a:noFill/>
          </a:ln>
        </p:spPr>
        <p:txBody>
          <a:bodyPr vert="horz" wrap="square" lIns="68580" tIns="34290" rIns="68580" bIns="34290" anchor="t" anchorCtr="0" compatLnSpc="1">
            <a:spAutoFit/>
          </a:bodyPr>
          <a:lstStyle/>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'Fraud' in credit card transactions is unauthorized and unwanted usage of an account by someone other than the owner of that account. Necessary prevention measures can be taken to stop this abuse and the behavior of such fraudulent practices can be studied to minimize it and protect against similar occurrences in the future. In other words, Credit Card Fraud can be defined as a case where a person uses someone else’s credit card for personal reasons while the owner and the card-issuing authorities are unaware of the fact that the card is being used. </a:t>
            </a:r>
          </a:p>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Fraud detection involves monitoring the activities of populations of users in order to estimate, perceive or avoid objectionable behavior, which consists of fraud, intrusion, and defaulting.</a:t>
            </a:r>
          </a:p>
        </p:txBody>
      </p:sp>
      <p:sp>
        <p:nvSpPr>
          <p:cNvPr id="3" name="TextBox 4">
            <a:extLst>
              <a:ext uri="{FF2B5EF4-FFF2-40B4-BE49-F238E27FC236}">
                <a16:creationId xmlns:a16="http://schemas.microsoft.com/office/drawing/2014/main" id="{0155DEF4-9797-4F71-8318-36A775211A5C}"/>
              </a:ext>
            </a:extLst>
          </p:cNvPr>
          <p:cNvSpPr txBox="1"/>
          <p:nvPr/>
        </p:nvSpPr>
        <p:spPr>
          <a:xfrm>
            <a:off x="4788045" y="748921"/>
            <a:ext cx="2615933" cy="592467"/>
          </a:xfrm>
          <a:prstGeom prst="rect">
            <a:avLst/>
          </a:prstGeom>
          <a:noFill/>
          <a:ln cap="flat">
            <a:noFill/>
          </a:ln>
        </p:spPr>
        <p:txBody>
          <a:bodyPr vert="horz" wrap="squar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3AEDAC9E-3146-405C-9E5B-6604B75B2C5D}"/>
              </a:ext>
            </a:extLst>
          </p:cNvPr>
          <p:cNvSpPr txBox="1"/>
          <p:nvPr/>
        </p:nvSpPr>
        <p:spPr>
          <a:xfrm>
            <a:off x="3054772" y="213311"/>
            <a:ext cx="5210589" cy="707891"/>
          </a:xfrm>
          <a:prstGeom prst="rect">
            <a:avLst/>
          </a:prstGeom>
          <a:noFill/>
          <a:ln cap="flat">
            <a:noFill/>
          </a:ln>
        </p:spPr>
        <p:txBody>
          <a:bodyPr vert="horz" wrap="square" lIns="91440" tIns="45720" rIns="91440" bIns="45720" anchor="t" anchorCtr="0" compatLnSpc="1">
            <a:spAutoFit/>
          </a:bodyPr>
          <a:lstStyle/>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a:solidFill>
                  <a:srgbClr val="000000"/>
                </a:solidFill>
                <a:uFillTx/>
                <a:latin typeface="Times New Roman" pitchFamily="18"/>
                <a:cs typeface="Times New Roman" pitchFamily="18"/>
              </a:rPr>
              <a:t>           </a:t>
            </a:r>
            <a:r>
              <a:rPr lang="en-US" sz="3800" b="1" i="0" u="none" strike="noStrike" kern="0" cap="none" spc="0" baseline="0">
                <a:solidFill>
                  <a:srgbClr val="000000"/>
                </a:solidFill>
                <a:uFillTx/>
                <a:latin typeface="Times New Roman" pitchFamily="18"/>
                <a:cs typeface="Times New Roman" pitchFamily="18"/>
              </a:rPr>
              <a:t>Project Pipeline</a:t>
            </a:r>
          </a:p>
        </p:txBody>
      </p:sp>
      <p:grpSp>
        <p:nvGrpSpPr>
          <p:cNvPr id="3" name="Group 40">
            <a:extLst>
              <a:ext uri="{FF2B5EF4-FFF2-40B4-BE49-F238E27FC236}">
                <a16:creationId xmlns:a16="http://schemas.microsoft.com/office/drawing/2014/main" id="{33C0438B-7998-4A29-B46E-1958F39DA501}"/>
              </a:ext>
            </a:extLst>
          </p:cNvPr>
          <p:cNvGrpSpPr/>
          <p:nvPr/>
        </p:nvGrpSpPr>
        <p:grpSpPr>
          <a:xfrm>
            <a:off x="2205880" y="1116628"/>
            <a:ext cx="7673416" cy="5425592"/>
            <a:chOff x="2205880" y="1116628"/>
            <a:chExt cx="7673416" cy="5425592"/>
          </a:xfrm>
        </p:grpSpPr>
        <p:sp>
          <p:nvSpPr>
            <p:cNvPr id="4" name="Freeform: Shape 2">
              <a:extLst>
                <a:ext uri="{FF2B5EF4-FFF2-40B4-BE49-F238E27FC236}">
                  <a16:creationId xmlns:a16="http://schemas.microsoft.com/office/drawing/2014/main" id="{FAD5F875-BE7A-41A9-A645-910ACDCC1D43}"/>
                </a:ext>
              </a:extLst>
            </p:cNvPr>
            <p:cNvSpPr/>
            <p:nvPr/>
          </p:nvSpPr>
          <p:spPr>
            <a:xfrm>
              <a:off x="2210479" y="5672580"/>
              <a:ext cx="7663366" cy="533771"/>
            </a:xfrm>
            <a:custGeom>
              <a:avLst/>
              <a:gdLst>
                <a:gd name="f0" fmla="val 10800000"/>
                <a:gd name="f1" fmla="val 5400000"/>
                <a:gd name="f2" fmla="val 180"/>
                <a:gd name="f3" fmla="val w"/>
                <a:gd name="f4" fmla="val h"/>
                <a:gd name="f5" fmla="val 0"/>
                <a:gd name="f6" fmla="val 8072336"/>
                <a:gd name="f7" fmla="val 518319"/>
                <a:gd name="f8" fmla="+- 0 0 -90"/>
                <a:gd name="f9" fmla="*/ f3 1 8072336"/>
                <a:gd name="f10" fmla="*/ f4 1 518319"/>
                <a:gd name="f11" fmla="+- f7 0 f5"/>
                <a:gd name="f12" fmla="+- f6 0 f5"/>
                <a:gd name="f13" fmla="*/ f8 f0 1"/>
                <a:gd name="f14" fmla="*/ f12 1 8072336"/>
                <a:gd name="f15" fmla="*/ f11 1 518319"/>
                <a:gd name="f16" fmla="*/ 0 f12 1"/>
                <a:gd name="f17" fmla="*/ 0 f11 1"/>
                <a:gd name="f18" fmla="*/ 8072336 f12 1"/>
                <a:gd name="f19" fmla="*/ 518319 f11 1"/>
                <a:gd name="f20" fmla="*/ f13 1 f2"/>
                <a:gd name="f21" fmla="*/ f16 1 8072336"/>
                <a:gd name="f22" fmla="*/ f17 1 518319"/>
                <a:gd name="f23" fmla="*/ f18 1 8072336"/>
                <a:gd name="f24" fmla="*/ f19 1 518319"/>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072336" h="518319">
                  <a:moveTo>
                    <a:pt x="f5" y="f5"/>
                  </a:moveTo>
                  <a:lnTo>
                    <a:pt x="f6" y="f5"/>
                  </a:lnTo>
                  <a:lnTo>
                    <a:pt x="f6" y="f7"/>
                  </a:lnTo>
                  <a:lnTo>
                    <a:pt x="f5" y="f7"/>
                  </a:lnTo>
                  <a:lnTo>
                    <a:pt x="f5" y="f5"/>
                  </a:lnTo>
                  <a:close/>
                </a:path>
              </a:pathLst>
            </a:custGeom>
            <a:solidFill>
              <a:srgbClr val="C55A11"/>
            </a:solidFill>
            <a:ln w="12701" cap="flat">
              <a:solidFill>
                <a:srgbClr val="FFFFFF"/>
              </a:solidFill>
              <a:prstDash val="solid"/>
              <a:miter/>
            </a:ln>
          </p:spPr>
          <p:txBody>
            <a:bodyPr vert="horz" wrap="square" lIns="192024" tIns="192024" rIns="192024" bIns="192024"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Evaluation Of Models</a:t>
              </a:r>
            </a:p>
          </p:txBody>
        </p:sp>
        <p:sp>
          <p:nvSpPr>
            <p:cNvPr id="5" name="Freeform: Shape 4">
              <a:extLst>
                <a:ext uri="{FF2B5EF4-FFF2-40B4-BE49-F238E27FC236}">
                  <a16:creationId xmlns:a16="http://schemas.microsoft.com/office/drawing/2014/main" id="{A1D6F3EA-D5BF-4195-92B0-3141A0AEE6A9}"/>
                </a:ext>
              </a:extLst>
            </p:cNvPr>
            <p:cNvSpPr/>
            <p:nvPr/>
          </p:nvSpPr>
          <p:spPr>
            <a:xfrm>
              <a:off x="2210479" y="6219072"/>
              <a:ext cx="1757312"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Accuracy</a:t>
              </a:r>
            </a:p>
          </p:txBody>
        </p:sp>
        <p:sp>
          <p:nvSpPr>
            <p:cNvPr id="6" name="Freeform: Shape 5">
              <a:extLst>
                <a:ext uri="{FF2B5EF4-FFF2-40B4-BE49-F238E27FC236}">
                  <a16:creationId xmlns:a16="http://schemas.microsoft.com/office/drawing/2014/main" id="{3EB657D2-FB27-472C-9F91-54562932E1BB}"/>
                </a:ext>
              </a:extLst>
            </p:cNvPr>
            <p:cNvSpPr/>
            <p:nvPr/>
          </p:nvSpPr>
          <p:spPr>
            <a:xfrm>
              <a:off x="3967791" y="6219072"/>
              <a:ext cx="1693048"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Precision</a:t>
              </a:r>
            </a:p>
          </p:txBody>
        </p:sp>
        <p:sp>
          <p:nvSpPr>
            <p:cNvPr id="7" name="Freeform: Shape 6">
              <a:extLst>
                <a:ext uri="{FF2B5EF4-FFF2-40B4-BE49-F238E27FC236}">
                  <a16:creationId xmlns:a16="http://schemas.microsoft.com/office/drawing/2014/main" id="{8BD69540-8FD7-4ADB-81B6-64FE3BD8E550}"/>
                </a:ext>
              </a:extLst>
            </p:cNvPr>
            <p:cNvSpPr/>
            <p:nvPr/>
          </p:nvSpPr>
          <p:spPr>
            <a:xfrm>
              <a:off x="7545647" y="6206352"/>
              <a:ext cx="2328199"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Confusion Matrix</a:t>
              </a:r>
            </a:p>
          </p:txBody>
        </p:sp>
        <p:sp>
          <p:nvSpPr>
            <p:cNvPr id="8" name="Freeform: Shape 7">
              <a:extLst>
                <a:ext uri="{FF2B5EF4-FFF2-40B4-BE49-F238E27FC236}">
                  <a16:creationId xmlns:a16="http://schemas.microsoft.com/office/drawing/2014/main" id="{62D27E0D-3A48-4EDA-9399-0C1EC0167307}"/>
                </a:ext>
              </a:extLst>
            </p:cNvPr>
            <p:cNvSpPr/>
            <p:nvPr/>
          </p:nvSpPr>
          <p:spPr>
            <a:xfrm>
              <a:off x="2205880" y="4528437"/>
              <a:ext cx="7673416" cy="1133773"/>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10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Model Creation</a:t>
              </a:r>
              <a:endParaRPr lang="en-US" sz="1801" b="1" i="0" u="none" strike="noStrike" kern="0" cap="none" spc="0" baseline="0">
                <a:solidFill>
                  <a:srgbClr val="FFFFFF"/>
                </a:solidFill>
                <a:uFillTx/>
                <a:latin typeface="Calibri"/>
              </a:endParaRPr>
            </a:p>
          </p:txBody>
        </p:sp>
        <p:sp>
          <p:nvSpPr>
            <p:cNvPr id="9" name="Freeform: Shape 8">
              <a:extLst>
                <a:ext uri="{FF2B5EF4-FFF2-40B4-BE49-F238E27FC236}">
                  <a16:creationId xmlns:a16="http://schemas.microsoft.com/office/drawing/2014/main" id="{8956704A-A543-4B6F-844E-EBF081766D3A}"/>
                </a:ext>
              </a:extLst>
            </p:cNvPr>
            <p:cNvSpPr/>
            <p:nvPr/>
          </p:nvSpPr>
          <p:spPr>
            <a:xfrm>
              <a:off x="2211330" y="5026246"/>
              <a:ext cx="2553617"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Logistic Regression</a:t>
              </a:r>
            </a:p>
          </p:txBody>
        </p:sp>
        <p:sp>
          <p:nvSpPr>
            <p:cNvPr id="10" name="Freeform: Shape 9">
              <a:extLst>
                <a:ext uri="{FF2B5EF4-FFF2-40B4-BE49-F238E27FC236}">
                  <a16:creationId xmlns:a16="http://schemas.microsoft.com/office/drawing/2014/main" id="{BDD9A2A4-BA07-4A23-ABA1-CCEB305FC3A0}"/>
                </a:ext>
              </a:extLst>
            </p:cNvPr>
            <p:cNvSpPr/>
            <p:nvPr/>
          </p:nvSpPr>
          <p:spPr>
            <a:xfrm>
              <a:off x="4764938" y="5021711"/>
              <a:ext cx="2702262"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Decision Tree</a:t>
              </a:r>
            </a:p>
          </p:txBody>
        </p:sp>
        <p:sp>
          <p:nvSpPr>
            <p:cNvPr id="11" name="Freeform: Shape 10">
              <a:extLst>
                <a:ext uri="{FF2B5EF4-FFF2-40B4-BE49-F238E27FC236}">
                  <a16:creationId xmlns:a16="http://schemas.microsoft.com/office/drawing/2014/main" id="{89D0A74E-8127-4DB9-B994-4D306D5AE24C}"/>
                </a:ext>
              </a:extLst>
            </p:cNvPr>
            <p:cNvSpPr/>
            <p:nvPr/>
          </p:nvSpPr>
          <p:spPr>
            <a:xfrm>
              <a:off x="7455258" y="5025167"/>
              <a:ext cx="2418588" cy="316803"/>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Random Forest</a:t>
              </a:r>
            </a:p>
          </p:txBody>
        </p:sp>
        <p:sp>
          <p:nvSpPr>
            <p:cNvPr id="12" name="Freeform: Shape 12">
              <a:extLst>
                <a:ext uri="{FF2B5EF4-FFF2-40B4-BE49-F238E27FC236}">
                  <a16:creationId xmlns:a16="http://schemas.microsoft.com/office/drawing/2014/main" id="{20686C30-CE64-441A-BFD8-54247A7FE451}"/>
                </a:ext>
              </a:extLst>
            </p:cNvPr>
            <p:cNvSpPr/>
            <p:nvPr/>
          </p:nvSpPr>
          <p:spPr>
            <a:xfrm>
              <a:off x="2205880" y="3435035"/>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Data Preprocessing</a:t>
              </a:r>
            </a:p>
          </p:txBody>
        </p:sp>
        <p:sp>
          <p:nvSpPr>
            <p:cNvPr id="13" name="Freeform: Shape 15">
              <a:extLst>
                <a:ext uri="{FF2B5EF4-FFF2-40B4-BE49-F238E27FC236}">
                  <a16:creationId xmlns:a16="http://schemas.microsoft.com/office/drawing/2014/main" id="{27C70512-9A82-4D9A-8C89-46AFD7E240D8}"/>
                </a:ext>
              </a:extLst>
            </p:cNvPr>
            <p:cNvSpPr/>
            <p:nvPr/>
          </p:nvSpPr>
          <p:spPr>
            <a:xfrm>
              <a:off x="2205880" y="2200677"/>
              <a:ext cx="7667966" cy="1212384"/>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400" b="1" i="0" u="none" strike="noStrike" kern="0" cap="none" spc="0" baseline="0">
                  <a:solidFill>
                    <a:srgbClr val="FFFFFF"/>
                  </a:solidFill>
                  <a:uFillTx/>
                  <a:latin typeface="Calibri"/>
                </a:rPr>
                <a:t>Analyzing Data</a:t>
              </a:r>
            </a:p>
          </p:txBody>
        </p:sp>
        <p:sp>
          <p:nvSpPr>
            <p:cNvPr id="14" name="Freeform: Shape 16">
              <a:extLst>
                <a:ext uri="{FF2B5EF4-FFF2-40B4-BE49-F238E27FC236}">
                  <a16:creationId xmlns:a16="http://schemas.microsoft.com/office/drawing/2014/main" id="{F80D0897-E2A8-4B3B-9CA7-186A39AD070C}"/>
                </a:ext>
              </a:extLst>
            </p:cNvPr>
            <p:cNvSpPr/>
            <p:nvPr/>
          </p:nvSpPr>
          <p:spPr>
            <a:xfrm>
              <a:off x="2205880"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Univariate Analysis</a:t>
              </a:r>
            </a:p>
          </p:txBody>
        </p:sp>
        <p:sp>
          <p:nvSpPr>
            <p:cNvPr id="15" name="Freeform: Shape 17">
              <a:extLst>
                <a:ext uri="{FF2B5EF4-FFF2-40B4-BE49-F238E27FC236}">
                  <a16:creationId xmlns:a16="http://schemas.microsoft.com/office/drawing/2014/main" id="{4BD80C73-2785-4F46-B98E-469F0082BD77}"/>
                </a:ext>
              </a:extLst>
            </p:cNvPr>
            <p:cNvSpPr/>
            <p:nvPr/>
          </p:nvSpPr>
          <p:spPr>
            <a:xfrm>
              <a:off x="6034436"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525"/>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Bivariate</a:t>
              </a:r>
              <a:r>
                <a:rPr lang="en-US" sz="2000" b="1" i="0" u="none" strike="noStrike" kern="0" cap="none" spc="0" baseline="0">
                  <a:solidFill>
                    <a:srgbClr val="000000"/>
                  </a:solidFill>
                  <a:uFillTx/>
                  <a:latin typeface="Calibri"/>
                </a:rPr>
                <a:t> </a:t>
              </a:r>
              <a:r>
                <a:rPr lang="en-US" sz="1401" b="1" i="0" u="none" strike="noStrike" kern="0" cap="none" spc="0" baseline="0">
                  <a:solidFill>
                    <a:srgbClr val="000000"/>
                  </a:solidFill>
                  <a:uFillTx/>
                  <a:latin typeface="Calibri"/>
                </a:rPr>
                <a:t>Analysis</a:t>
              </a:r>
              <a:endParaRPr lang="en-US" sz="2000" b="1" i="0" u="none" strike="noStrike" kern="0" cap="none" spc="0" baseline="0">
                <a:solidFill>
                  <a:srgbClr val="000000"/>
                </a:solidFill>
                <a:uFillTx/>
                <a:latin typeface="Calibri"/>
              </a:endParaRPr>
            </a:p>
          </p:txBody>
        </p:sp>
        <p:sp>
          <p:nvSpPr>
            <p:cNvPr id="16" name="Freeform: Shape 18">
              <a:extLst>
                <a:ext uri="{FF2B5EF4-FFF2-40B4-BE49-F238E27FC236}">
                  <a16:creationId xmlns:a16="http://schemas.microsoft.com/office/drawing/2014/main" id="{1324AE96-F993-486B-B92A-688B7BDB2245}"/>
                </a:ext>
              </a:extLst>
            </p:cNvPr>
            <p:cNvSpPr/>
            <p:nvPr/>
          </p:nvSpPr>
          <p:spPr>
            <a:xfrm>
              <a:off x="2205880" y="1116628"/>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92024" tIns="192024" rIns="192024" bIns="401421"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Data Collection</a:t>
              </a:r>
            </a:p>
          </p:txBody>
        </p:sp>
        <p:sp>
          <p:nvSpPr>
            <p:cNvPr id="17" name="Freeform: Shape 32">
              <a:extLst>
                <a:ext uri="{FF2B5EF4-FFF2-40B4-BE49-F238E27FC236}">
                  <a16:creationId xmlns:a16="http://schemas.microsoft.com/office/drawing/2014/main" id="{D7148EC2-BFDB-49E3-8641-375EC50C8F37}"/>
                </a:ext>
              </a:extLst>
            </p:cNvPr>
            <p:cNvSpPr/>
            <p:nvPr/>
          </p:nvSpPr>
          <p:spPr>
            <a:xfrm>
              <a:off x="5660071" y="6208803"/>
              <a:ext cx="1885575"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Recall</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1DF9E-EB0B-4E46-927A-6FE9207A8370}"/>
              </a:ext>
            </a:extLst>
          </p:cNvPr>
          <p:cNvSpPr txBox="1"/>
          <p:nvPr/>
        </p:nvSpPr>
        <p:spPr>
          <a:xfrm>
            <a:off x="3814712" y="438326"/>
            <a:ext cx="4562572"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Data Collection</a:t>
            </a:r>
            <a:endParaRPr lang="en-IN" sz="3400" b="1" i="0" u="none" strike="noStrike" kern="0" cap="none" spc="0" baseline="0">
              <a:solidFill>
                <a:srgbClr val="000000"/>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AB678326-C2FE-4114-A810-5FF72593DD92}"/>
              </a:ext>
            </a:extLst>
          </p:cNvPr>
          <p:cNvSpPr txBox="1"/>
          <p:nvPr/>
        </p:nvSpPr>
        <p:spPr>
          <a:xfrm>
            <a:off x="1008665" y="1468809"/>
            <a:ext cx="6165131" cy="5122944"/>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Data collection is the systematic approach to gathering and measuring information from a variety of sources to get a complete and accurate picture of an area of interest.</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In this project the Dataset is taken from the Kaggle Website containing 12,96,675 transactions of both legitimate and fraud transactions from the duration of 1st January 2019 to 30th June 2020. It covers credit cards of 1000 customers doing transactions with a pool of 800 merchants.</a:t>
            </a:r>
          </a:p>
        </p:txBody>
      </p:sp>
      <p:sp>
        <p:nvSpPr>
          <p:cNvPr id="4" name="Can 23">
            <a:extLst>
              <a:ext uri="{FF2B5EF4-FFF2-40B4-BE49-F238E27FC236}">
                <a16:creationId xmlns:a16="http://schemas.microsoft.com/office/drawing/2014/main" id="{FAE22073-B5ED-47EA-BC7C-4EAE25E173B9}"/>
              </a:ext>
            </a:extLst>
          </p:cNvPr>
          <p:cNvSpPr/>
          <p:nvPr/>
        </p:nvSpPr>
        <p:spPr>
          <a:xfrm>
            <a:off x="7425357" y="2262381"/>
            <a:ext cx="2956054" cy="4157292"/>
          </a:xfrm>
          <a:custGeom>
            <a:avLst/>
            <a:gdLst>
              <a:gd name="f0" fmla="val 21600000"/>
              <a:gd name="f1" fmla="val 10800000"/>
              <a:gd name="f2" fmla="val 5400000"/>
              <a:gd name="f3" fmla="val 180"/>
              <a:gd name="f4" fmla="val w"/>
              <a:gd name="f5" fmla="val h"/>
              <a:gd name="f6" fmla="val ss"/>
              <a:gd name="f7" fmla="val 0"/>
              <a:gd name="f8" fmla="+- 0 0 10800000"/>
              <a:gd name="f9" fmla="val 25000"/>
              <a:gd name="f10" fmla="+- 0 0 -360"/>
              <a:gd name="f11" fmla="abs f4"/>
              <a:gd name="f12" fmla="abs f5"/>
              <a:gd name="f13" fmla="abs f6"/>
              <a:gd name="f14" fmla="*/ f10 f1 1"/>
              <a:gd name="f15" fmla="?: f11 f4 1"/>
              <a:gd name="f16" fmla="?: f12 f5 1"/>
              <a:gd name="f17" fmla="?: f13 f6 1"/>
              <a:gd name="f18" fmla="*/ f14 1 f3"/>
              <a:gd name="f19" fmla="*/ f15 1 21600"/>
              <a:gd name="f20" fmla="*/ f16 1 21600"/>
              <a:gd name="f21" fmla="*/ 21600 f15 1"/>
              <a:gd name="f22" fmla="*/ 21600 f16 1"/>
              <a:gd name="f23" fmla="+- f18 0 f2"/>
              <a:gd name="f24" fmla="min f20 f19"/>
              <a:gd name="f25" fmla="*/ f21 1 f17"/>
              <a:gd name="f26" fmla="*/ f22 1 f17"/>
              <a:gd name="f27" fmla="val f25"/>
              <a:gd name="f28" fmla="val f26"/>
              <a:gd name="f29" fmla="*/ f7 f24 1"/>
              <a:gd name="f30" fmla="+- f28 0 f7"/>
              <a:gd name="f31" fmla="+- f27 0 f7"/>
              <a:gd name="f32" fmla="*/ f27 f24 1"/>
              <a:gd name="f33" fmla="*/ f31 1 2"/>
              <a:gd name="f34" fmla="min f31 f30"/>
              <a:gd name="f35" fmla="+- f7 f33 0"/>
              <a:gd name="f36" fmla="*/ f34 f9 1"/>
              <a:gd name="f37" fmla="*/ f33 f24 1"/>
              <a:gd name="f38" fmla="*/ f36 1 200000"/>
              <a:gd name="f39" fmla="*/ f35 f24 1"/>
              <a:gd name="f40" fmla="+- f38 f38 0"/>
              <a:gd name="f41" fmla="+- f28 0 f38"/>
              <a:gd name="f42" fmla="*/ f38 f24 1"/>
              <a:gd name="f43" fmla="*/ f40 f24 1"/>
              <a:gd name="f44" fmla="*/ f41 f24 1"/>
            </a:gdLst>
            <a:ahLst/>
            <a:cxnLst>
              <a:cxn ang="3cd4">
                <a:pos x="hc" y="t"/>
              </a:cxn>
              <a:cxn ang="0">
                <a:pos x="r" y="vc"/>
              </a:cxn>
              <a:cxn ang="cd4">
                <a:pos x="hc" y="b"/>
              </a:cxn>
              <a:cxn ang="cd2">
                <a:pos x="l" y="vc"/>
              </a:cxn>
              <a:cxn ang="f23">
                <a:pos x="f39" y="f43"/>
              </a:cxn>
            </a:cxnLst>
            <a:rect l="f29" t="f43" r="f32" b="f44"/>
            <a:pathLst>
              <a:path stroke="0">
                <a:moveTo>
                  <a:pt x="f29" y="f42"/>
                </a:moveTo>
                <a:arcTo wR="f37" hR="f42" stAng="f1" swAng="f8"/>
                <a:lnTo>
                  <a:pt x="f32" y="f44"/>
                </a:lnTo>
                <a:arcTo wR="f37" hR="f42" stAng="f7" swAng="f1"/>
                <a:close/>
              </a:path>
              <a:path stroke="0">
                <a:moveTo>
                  <a:pt x="f29" y="f42"/>
                </a:moveTo>
                <a:arcTo wR="f37" hR="f42" stAng="f1" swAng="f0"/>
                <a:close/>
              </a:path>
              <a:path fill="none">
                <a:moveTo>
                  <a:pt x="f32" y="f42"/>
                </a:moveTo>
                <a:arcTo wR="f37" hR="f42" stAng="f7" swAng="f0"/>
                <a:lnTo>
                  <a:pt x="f32" y="f44"/>
                </a:lnTo>
                <a:arcTo wR="f37" hR="f42" stAng="f7" swAng="f1"/>
                <a:lnTo>
                  <a:pt x="f29" y="f42"/>
                </a:lnTo>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5" name="Oval 19">
            <a:extLst>
              <a:ext uri="{FF2B5EF4-FFF2-40B4-BE49-F238E27FC236}">
                <a16:creationId xmlns:a16="http://schemas.microsoft.com/office/drawing/2014/main" id="{8C3D94C7-0106-43DF-A88B-283E6B714774}"/>
              </a:ext>
            </a:extLst>
          </p:cNvPr>
          <p:cNvSpPr/>
          <p:nvPr/>
        </p:nvSpPr>
        <p:spPr>
          <a:xfrm>
            <a:off x="7429344" y="4894380"/>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6" name="Oval 20">
            <a:extLst>
              <a:ext uri="{FF2B5EF4-FFF2-40B4-BE49-F238E27FC236}">
                <a16:creationId xmlns:a16="http://schemas.microsoft.com/office/drawing/2014/main" id="{CB9D5C93-5854-40D3-AE08-E9EC5CFCD66D}"/>
              </a:ext>
            </a:extLst>
          </p:cNvPr>
          <p:cNvSpPr/>
          <p:nvPr/>
        </p:nvSpPr>
        <p:spPr>
          <a:xfrm>
            <a:off x="7424077" y="4606344"/>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7" name="Oval 21">
            <a:extLst>
              <a:ext uri="{FF2B5EF4-FFF2-40B4-BE49-F238E27FC236}">
                <a16:creationId xmlns:a16="http://schemas.microsoft.com/office/drawing/2014/main" id="{0ECC786C-4306-4B5A-9420-CB5A90E4D903}"/>
              </a:ext>
            </a:extLst>
          </p:cNvPr>
          <p:cNvSpPr/>
          <p:nvPr/>
        </p:nvSpPr>
        <p:spPr>
          <a:xfrm>
            <a:off x="7429344" y="4318308"/>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8" name="Oval 22">
            <a:extLst>
              <a:ext uri="{FF2B5EF4-FFF2-40B4-BE49-F238E27FC236}">
                <a16:creationId xmlns:a16="http://schemas.microsoft.com/office/drawing/2014/main" id="{52540CB2-11E9-493B-9966-6F8A315D7069}"/>
              </a:ext>
            </a:extLst>
          </p:cNvPr>
          <p:cNvSpPr/>
          <p:nvPr/>
        </p:nvSpPr>
        <p:spPr>
          <a:xfrm>
            <a:off x="7424077" y="403028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9" name="Oval 23">
            <a:extLst>
              <a:ext uri="{FF2B5EF4-FFF2-40B4-BE49-F238E27FC236}">
                <a16:creationId xmlns:a16="http://schemas.microsoft.com/office/drawing/2014/main" id="{0D39CA9D-449F-4C95-8C33-29CA42DBDA96}"/>
              </a:ext>
            </a:extLst>
          </p:cNvPr>
          <p:cNvSpPr/>
          <p:nvPr/>
        </p:nvSpPr>
        <p:spPr>
          <a:xfrm>
            <a:off x="7429344" y="3742246"/>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0" name="Oval 24">
            <a:extLst>
              <a:ext uri="{FF2B5EF4-FFF2-40B4-BE49-F238E27FC236}">
                <a16:creationId xmlns:a16="http://schemas.microsoft.com/office/drawing/2014/main" id="{A4137CCE-B7F4-45C9-B723-535743DA6129}"/>
              </a:ext>
            </a:extLst>
          </p:cNvPr>
          <p:cNvSpPr/>
          <p:nvPr/>
        </p:nvSpPr>
        <p:spPr>
          <a:xfrm>
            <a:off x="7429344" y="347570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1" name="Oval 25">
            <a:extLst>
              <a:ext uri="{FF2B5EF4-FFF2-40B4-BE49-F238E27FC236}">
                <a16:creationId xmlns:a16="http://schemas.microsoft.com/office/drawing/2014/main" id="{22ABE5AD-ACB1-4050-8431-5F24684D557B}"/>
              </a:ext>
            </a:extLst>
          </p:cNvPr>
          <p:cNvSpPr/>
          <p:nvPr/>
        </p:nvSpPr>
        <p:spPr>
          <a:xfrm>
            <a:off x="7424077" y="323819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2" name="Oval 26">
            <a:extLst>
              <a:ext uri="{FF2B5EF4-FFF2-40B4-BE49-F238E27FC236}">
                <a16:creationId xmlns:a16="http://schemas.microsoft.com/office/drawing/2014/main" id="{CF0F16FB-6F98-41C6-87EC-A05CDF67634B}"/>
              </a:ext>
            </a:extLst>
          </p:cNvPr>
          <p:cNvSpPr/>
          <p:nvPr/>
        </p:nvSpPr>
        <p:spPr>
          <a:xfrm>
            <a:off x="7435160" y="2950165"/>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3" name="Oval 27">
            <a:extLst>
              <a:ext uri="{FF2B5EF4-FFF2-40B4-BE49-F238E27FC236}">
                <a16:creationId xmlns:a16="http://schemas.microsoft.com/office/drawing/2014/main" id="{6DA8B798-E10C-465C-96CA-E4F14E90EAEE}"/>
              </a:ext>
            </a:extLst>
          </p:cNvPr>
          <p:cNvSpPr/>
          <p:nvPr/>
        </p:nvSpPr>
        <p:spPr>
          <a:xfrm>
            <a:off x="7432261" y="268361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4" name="Oval 28">
            <a:extLst>
              <a:ext uri="{FF2B5EF4-FFF2-40B4-BE49-F238E27FC236}">
                <a16:creationId xmlns:a16="http://schemas.microsoft.com/office/drawing/2014/main" id="{A7DB0AD7-03E9-4DE0-9355-E5B4CD029B7A}"/>
              </a:ext>
            </a:extLst>
          </p:cNvPr>
          <p:cNvSpPr/>
          <p:nvPr/>
        </p:nvSpPr>
        <p:spPr>
          <a:xfrm>
            <a:off x="7435160" y="2395581"/>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5" name="Oval 29">
            <a:extLst>
              <a:ext uri="{FF2B5EF4-FFF2-40B4-BE49-F238E27FC236}">
                <a16:creationId xmlns:a16="http://schemas.microsoft.com/office/drawing/2014/main" id="{80D4AB8C-7A26-4E5E-A54F-A999E4E65949}"/>
              </a:ext>
            </a:extLst>
          </p:cNvPr>
          <p:cNvSpPr/>
          <p:nvPr/>
        </p:nvSpPr>
        <p:spPr>
          <a:xfrm>
            <a:off x="7434757" y="209214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B4C7E7"/>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6" name="Right Brace 32">
            <a:extLst>
              <a:ext uri="{FF2B5EF4-FFF2-40B4-BE49-F238E27FC236}">
                <a16:creationId xmlns:a16="http://schemas.microsoft.com/office/drawing/2014/main" id="{C0DC257E-39C2-4DFA-B80F-D7315677BEB4}"/>
              </a:ext>
            </a:extLst>
          </p:cNvPr>
          <p:cNvSpPr/>
          <p:nvPr/>
        </p:nvSpPr>
        <p:spPr>
          <a:xfrm>
            <a:off x="10392348" y="3670108"/>
            <a:ext cx="509320" cy="2390607"/>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7" name="Right Brace 33">
            <a:extLst>
              <a:ext uri="{FF2B5EF4-FFF2-40B4-BE49-F238E27FC236}">
                <a16:creationId xmlns:a16="http://schemas.microsoft.com/office/drawing/2014/main" id="{39EDBA6C-9F39-4B3F-928E-66FE0F20FC9E}"/>
              </a:ext>
            </a:extLst>
          </p:cNvPr>
          <p:cNvSpPr/>
          <p:nvPr/>
        </p:nvSpPr>
        <p:spPr>
          <a:xfrm>
            <a:off x="10401775" y="2611233"/>
            <a:ext cx="509320" cy="10588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8" name="TextBox 34">
            <a:extLst>
              <a:ext uri="{FF2B5EF4-FFF2-40B4-BE49-F238E27FC236}">
                <a16:creationId xmlns:a16="http://schemas.microsoft.com/office/drawing/2014/main" id="{EFA801D3-6C90-434E-A269-F2E13D76E97A}"/>
              </a:ext>
            </a:extLst>
          </p:cNvPr>
          <p:cNvSpPr txBox="1"/>
          <p:nvPr/>
        </p:nvSpPr>
        <p:spPr>
          <a:xfrm>
            <a:off x="10931716" y="4644530"/>
            <a:ext cx="1159130" cy="646590"/>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Times New Roman" pitchFamily="18"/>
                <a:cs typeface="Times New Roman" pitchFamily="18"/>
              </a:rPr>
              <a:t>Train</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a:endParaRPr>
          </a:p>
        </p:txBody>
      </p:sp>
      <p:sp>
        <p:nvSpPr>
          <p:cNvPr id="19" name="TextBox 37">
            <a:extLst>
              <a:ext uri="{FF2B5EF4-FFF2-40B4-BE49-F238E27FC236}">
                <a16:creationId xmlns:a16="http://schemas.microsoft.com/office/drawing/2014/main" id="{2A97DB6F-869F-4B44-9956-87ED69DD5EF1}"/>
              </a:ext>
            </a:extLst>
          </p:cNvPr>
          <p:cNvSpPr txBox="1"/>
          <p:nvPr/>
        </p:nvSpPr>
        <p:spPr>
          <a:xfrm>
            <a:off x="10931478" y="2950174"/>
            <a:ext cx="696260" cy="369463"/>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a:rPr>
              <a:t>Test</a:t>
            </a:r>
            <a:endParaRPr lang="en-IN" sz="1801" b="0" i="0" u="none" strike="noStrike" kern="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43011A7-0794-4360-A303-E2298F2E827F}"/>
              </a:ext>
            </a:extLst>
          </p:cNvPr>
          <p:cNvSpPr txBox="1"/>
          <p:nvPr/>
        </p:nvSpPr>
        <p:spPr>
          <a:xfrm>
            <a:off x="4050380" y="497250"/>
            <a:ext cx="4091235"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a:solidFill>
                  <a:srgbClr val="000000"/>
                </a:solidFill>
                <a:uFillTx/>
                <a:latin typeface="Times New Roman" pitchFamily="18"/>
                <a:cs typeface="Times New Roman" pitchFamily="18"/>
              </a:rPr>
              <a:t>Analyzing Data</a:t>
            </a:r>
            <a:endParaRPr lang="en-IN" sz="3400" b="1" i="0" u="none" strike="noStrike" kern="0" cap="none" spc="0" baseline="0">
              <a:solidFill>
                <a:srgbClr val="000000"/>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4894C0A2-16E6-476F-BB52-53B3BFD1DEC2}"/>
              </a:ext>
            </a:extLst>
          </p:cNvPr>
          <p:cNvSpPr txBox="1"/>
          <p:nvPr/>
        </p:nvSpPr>
        <p:spPr>
          <a:xfrm>
            <a:off x="584466" y="1753398"/>
            <a:ext cx="6702451" cy="3891832"/>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202122"/>
                </a:solidFill>
                <a:uFillTx/>
                <a:latin typeface="Calibri body"/>
                <a:cs typeface="Times New Roman" pitchFamily="18"/>
              </a:rPr>
              <a:t>Data analysis is a process of inspecting, transforming, and modeling data with the goal of discovering useful information, informing conclusions, and supporting decision-making.</a:t>
            </a: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342881" marR="0" lvl="0" indent="-342881" algn="l"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Calibri body"/>
                <a:cs typeface="Times New Roman" pitchFamily="18"/>
              </a:rPr>
              <a:t>Here the data can be visualized in two ways. They are</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Calibri body"/>
              <a:cs typeface="Times New Roman" pitchFamily="18"/>
            </a:endParaRP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Calibri body"/>
                <a:cs typeface="Times New Roman" pitchFamily="18"/>
              </a:rPr>
              <a:t>	</a:t>
            </a:r>
          </a:p>
        </p:txBody>
      </p:sp>
      <p:sp>
        <p:nvSpPr>
          <p:cNvPr id="4" name="Rectangle: Rounded Corners 6">
            <a:extLst>
              <a:ext uri="{FF2B5EF4-FFF2-40B4-BE49-F238E27FC236}">
                <a16:creationId xmlns:a16="http://schemas.microsoft.com/office/drawing/2014/main" id="{133CDAD9-0583-456D-8E77-05DBB2424EB1}"/>
              </a:ext>
            </a:extLst>
          </p:cNvPr>
          <p:cNvSpPr/>
          <p:nvPr/>
        </p:nvSpPr>
        <p:spPr>
          <a:xfrm>
            <a:off x="8356857" y="1866509"/>
            <a:ext cx="2139888"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Analyzing Data</a:t>
            </a:r>
            <a:endParaRPr lang="en-IN" sz="2000" b="0" i="0" u="none" strike="noStrike" kern="0" cap="none" spc="0" baseline="0">
              <a:solidFill>
                <a:srgbClr val="FFFFFF"/>
              </a:solidFill>
              <a:uFillTx/>
              <a:latin typeface="Times New Roman" pitchFamily="18"/>
              <a:cs typeface="Times New Roman" pitchFamily="18"/>
            </a:endParaRPr>
          </a:p>
        </p:txBody>
      </p:sp>
      <p:sp>
        <p:nvSpPr>
          <p:cNvPr id="5" name="Rectangle: Rounded Corners 7">
            <a:extLst>
              <a:ext uri="{FF2B5EF4-FFF2-40B4-BE49-F238E27FC236}">
                <a16:creationId xmlns:a16="http://schemas.microsoft.com/office/drawing/2014/main" id="{2AEADF52-C50D-4CCE-B45E-D0C81391242D}"/>
              </a:ext>
            </a:extLst>
          </p:cNvPr>
          <p:cNvSpPr/>
          <p:nvPr/>
        </p:nvSpPr>
        <p:spPr>
          <a:xfrm>
            <a:off x="7437757"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Univariate Analysis</a:t>
            </a:r>
            <a:endParaRPr lang="en-IN" sz="2000" b="0" i="0" u="none" strike="noStrike" kern="0" cap="none" spc="0" baseline="0">
              <a:solidFill>
                <a:srgbClr val="FFFFFF"/>
              </a:solidFill>
              <a:uFillTx/>
              <a:latin typeface="Times New Roman" pitchFamily="18"/>
              <a:cs typeface="Times New Roman" pitchFamily="18"/>
            </a:endParaRPr>
          </a:p>
        </p:txBody>
      </p:sp>
      <p:sp>
        <p:nvSpPr>
          <p:cNvPr id="6" name="Rectangle: Rounded Corners 8">
            <a:extLst>
              <a:ext uri="{FF2B5EF4-FFF2-40B4-BE49-F238E27FC236}">
                <a16:creationId xmlns:a16="http://schemas.microsoft.com/office/drawing/2014/main" id="{92F3834A-5788-4449-9F89-B54A5DB8B9AF}"/>
              </a:ext>
            </a:extLst>
          </p:cNvPr>
          <p:cNvSpPr/>
          <p:nvPr/>
        </p:nvSpPr>
        <p:spPr>
          <a:xfrm>
            <a:off x="9599636"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Bivariate Analysis</a:t>
            </a:r>
            <a:endParaRPr lang="en-IN" sz="2000" b="0" i="0" u="none" strike="noStrike" kern="0" cap="none" spc="0" baseline="0">
              <a:solidFill>
                <a:srgbClr val="FFFFFF"/>
              </a:solidFill>
              <a:uFillTx/>
              <a:latin typeface="Times New Roman" pitchFamily="18"/>
              <a:cs typeface="Times New Roman" pitchFamily="18"/>
            </a:endParaRPr>
          </a:p>
        </p:txBody>
      </p:sp>
      <p:cxnSp>
        <p:nvCxnSpPr>
          <p:cNvPr id="7" name="Connector: Elbow 10">
            <a:extLst>
              <a:ext uri="{FF2B5EF4-FFF2-40B4-BE49-F238E27FC236}">
                <a16:creationId xmlns:a16="http://schemas.microsoft.com/office/drawing/2014/main" id="{5260CD42-F346-45E8-B455-41B0F8D997BA}"/>
              </a:ext>
            </a:extLst>
          </p:cNvPr>
          <p:cNvCxnSpPr>
            <a:stCxn id="4" idx="2"/>
            <a:endCxn id="5" idx="0"/>
          </p:cNvCxnSpPr>
          <p:nvPr/>
        </p:nvCxnSpPr>
        <p:spPr>
          <a:xfrm rot="5400000">
            <a:off x="8313428" y="2824352"/>
            <a:ext cx="1156817" cy="1069930"/>
          </a:xfrm>
          <a:prstGeom prst="bentConnector3">
            <a:avLst>
              <a:gd name="adj1" fmla="val 50000"/>
            </a:avLst>
          </a:prstGeom>
          <a:noFill/>
          <a:ln w="19046" cap="flat">
            <a:solidFill>
              <a:srgbClr val="4472C4"/>
            </a:solidFill>
            <a:prstDash val="solid"/>
            <a:miter/>
            <a:tailEnd type="arrow"/>
          </a:ln>
        </p:spPr>
      </p:cxnSp>
      <p:cxnSp>
        <p:nvCxnSpPr>
          <p:cNvPr id="8" name="Connector: Elbow 17">
            <a:extLst>
              <a:ext uri="{FF2B5EF4-FFF2-40B4-BE49-F238E27FC236}">
                <a16:creationId xmlns:a16="http://schemas.microsoft.com/office/drawing/2014/main" id="{754A7728-9C32-4575-BE0E-FC42AA884012}"/>
              </a:ext>
            </a:extLst>
          </p:cNvPr>
          <p:cNvCxnSpPr>
            <a:stCxn id="4" idx="2"/>
            <a:endCxn id="6" idx="0"/>
          </p:cNvCxnSpPr>
          <p:nvPr/>
        </p:nvCxnSpPr>
        <p:spPr>
          <a:xfrm rot="16200000" flipH="1">
            <a:off x="9394367" y="2813342"/>
            <a:ext cx="1156817" cy="1091949"/>
          </a:xfrm>
          <a:prstGeom prst="bentConnector3">
            <a:avLst>
              <a:gd name="adj1" fmla="val 50000"/>
            </a:avLst>
          </a:prstGeom>
          <a:noFill/>
          <a:ln w="19046" cap="flat">
            <a:solidFill>
              <a:srgbClr val="4472C4"/>
            </a:solidFill>
            <a:prstDash val="solid"/>
            <a:miter/>
            <a:tailEnd type="arrow"/>
          </a:ln>
        </p:spPr>
      </p:cxnSp>
      <p:sp>
        <p:nvSpPr>
          <p:cNvPr id="9" name="TextBox 28">
            <a:extLst>
              <a:ext uri="{FF2B5EF4-FFF2-40B4-BE49-F238E27FC236}">
                <a16:creationId xmlns:a16="http://schemas.microsoft.com/office/drawing/2014/main" id="{75069774-894F-45E7-8924-2C127DF2C02A}"/>
              </a:ext>
            </a:extLst>
          </p:cNvPr>
          <p:cNvSpPr txBox="1"/>
          <p:nvPr/>
        </p:nvSpPr>
        <p:spPr>
          <a:xfrm>
            <a:off x="2026785" y="4852126"/>
            <a:ext cx="2677207" cy="1200844"/>
          </a:xfrm>
          <a:prstGeom prst="rect">
            <a:avLst/>
          </a:prstGeom>
          <a:noFill/>
          <a:ln cap="flat">
            <a:noFill/>
          </a:ln>
        </p:spPr>
        <p:txBody>
          <a:bodyPr vert="horz" wrap="square" lIns="91440" tIns="45720" rIns="91440" bIns="45720" anchor="t" anchorCtr="0" compatLnSpc="1">
            <a:spAutoFit/>
          </a:bodyPr>
          <a:lstStyle/>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Univariate Analysis</a:t>
            </a:r>
          </a:p>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8" hidden="1">
            <a:extLst>
              <a:ext uri="{FF2B5EF4-FFF2-40B4-BE49-F238E27FC236}">
                <a16:creationId xmlns:a16="http://schemas.microsoft.com/office/drawing/2014/main" id="{8E643573-A6EF-4E5A-96B8-43979E42C42A}"/>
              </a:ext>
            </a:extLst>
          </p:cNvPr>
          <p:cNvSpPr txBox="1">
            <a:spLocks noGrp="1"/>
          </p:cNvSpPr>
          <p:nvPr>
            <p:ph type="title" idx="4294967295"/>
          </p:nvPr>
        </p:nvSpPr>
        <p:spPr>
          <a:xfrm>
            <a:off x="0" y="1131890"/>
            <a:ext cx="7886700" cy="993779"/>
          </a:xfrm>
        </p:spPr>
        <p:txBody>
          <a:bodyPr/>
          <a:lstStyle/>
          <a:p>
            <a:pPr lvl="0"/>
            <a:r>
              <a:rPr lang="en-US"/>
              <a:t>Project analysis slide 3</a:t>
            </a:r>
          </a:p>
        </p:txBody>
      </p:sp>
      <p:sp>
        <p:nvSpPr>
          <p:cNvPr id="3" name="TextBox 38">
            <a:extLst>
              <a:ext uri="{FF2B5EF4-FFF2-40B4-BE49-F238E27FC236}">
                <a16:creationId xmlns:a16="http://schemas.microsoft.com/office/drawing/2014/main" id="{30551BBA-4809-4B6C-AEF6-8B9AB7DC5E63}"/>
              </a:ext>
            </a:extLst>
          </p:cNvPr>
          <p:cNvSpPr txBox="1"/>
          <p:nvPr/>
        </p:nvSpPr>
        <p:spPr>
          <a:xfrm>
            <a:off x="999247" y="263968"/>
            <a:ext cx="3403076"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2400" b="1" i="0" u="none" strike="noStrike" kern="0" cap="none" spc="0" baseline="0">
                <a:solidFill>
                  <a:srgbClr val="000000"/>
                </a:solidFill>
                <a:uFillTx/>
                <a:latin typeface="Times New Roman" pitchFamily="18"/>
                <a:cs typeface="Times New Roman" pitchFamily="18"/>
              </a:rPr>
              <a:t>Univariate Analysis</a:t>
            </a:r>
          </a:p>
        </p:txBody>
      </p:sp>
      <p:sp>
        <p:nvSpPr>
          <p:cNvPr id="4" name="TextBox 39">
            <a:extLst>
              <a:ext uri="{FF2B5EF4-FFF2-40B4-BE49-F238E27FC236}">
                <a16:creationId xmlns:a16="http://schemas.microsoft.com/office/drawing/2014/main" id="{2CADE081-473F-4EB8-930B-9108D19908FE}"/>
              </a:ext>
            </a:extLst>
          </p:cNvPr>
          <p:cNvSpPr txBox="1"/>
          <p:nvPr/>
        </p:nvSpPr>
        <p:spPr>
          <a:xfrm>
            <a:off x="1131222" y="725622"/>
            <a:ext cx="10454326" cy="1015660"/>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Univariate data visualization plots help us to enumerative properties as well as a descriptive summary of the particular data variable. These plots help in understanding the location/position of observations in the data variable, its distribution.</a:t>
            </a:r>
            <a:endParaRPr lang="en-IN" sz="2000" b="0" i="0" u="none" strike="noStrike" kern="0" cap="none" spc="0" baseline="0">
              <a:solidFill>
                <a:srgbClr val="000000"/>
              </a:solidFill>
              <a:uFillTx/>
              <a:latin typeface="Calibri body"/>
              <a:cs typeface="Times New Roman" pitchFamily="18"/>
            </a:endParaRPr>
          </a:p>
        </p:txBody>
      </p:sp>
      <p:pic>
        <p:nvPicPr>
          <p:cNvPr id="5" name="Picture 41">
            <a:extLst>
              <a:ext uri="{FF2B5EF4-FFF2-40B4-BE49-F238E27FC236}">
                <a16:creationId xmlns:a16="http://schemas.microsoft.com/office/drawing/2014/main" id="{6EB13462-CBB9-4D0A-A3F4-5BF04BAEED11}"/>
              </a:ext>
            </a:extLst>
          </p:cNvPr>
          <p:cNvPicPr>
            <a:picLocks noChangeAspect="1"/>
          </p:cNvPicPr>
          <p:nvPr/>
        </p:nvPicPr>
        <p:blipFill>
          <a:blip r:embed="rId3"/>
          <a:stretch>
            <a:fillRect/>
          </a:stretch>
        </p:blipFill>
        <p:spPr>
          <a:xfrm>
            <a:off x="1131222" y="1776651"/>
            <a:ext cx="10369488" cy="1407636"/>
          </a:xfrm>
          <a:prstGeom prst="rect">
            <a:avLst/>
          </a:prstGeom>
          <a:noFill/>
          <a:ln cap="flat">
            <a:noFill/>
          </a:ln>
        </p:spPr>
      </p:pic>
      <p:pic>
        <p:nvPicPr>
          <p:cNvPr id="6" name="Picture 43" descr="Chart, bar chart&#10;&#10;Description automatically generated">
            <a:extLst>
              <a:ext uri="{FF2B5EF4-FFF2-40B4-BE49-F238E27FC236}">
                <a16:creationId xmlns:a16="http://schemas.microsoft.com/office/drawing/2014/main" id="{F70D0DEF-7DBD-45B9-B8D0-F0DDBD376743}"/>
              </a:ext>
            </a:extLst>
          </p:cNvPr>
          <p:cNvPicPr>
            <a:picLocks noChangeAspect="1"/>
          </p:cNvPicPr>
          <p:nvPr/>
        </p:nvPicPr>
        <p:blipFill>
          <a:blip r:embed="rId4"/>
          <a:stretch>
            <a:fillRect/>
          </a:stretch>
        </p:blipFill>
        <p:spPr>
          <a:xfrm>
            <a:off x="1131213" y="3118286"/>
            <a:ext cx="10410178" cy="2943151"/>
          </a:xfrm>
          <a:prstGeom prst="rect">
            <a:avLst/>
          </a:prstGeom>
          <a:noFill/>
          <a:ln cap="flat">
            <a:noFill/>
          </a:ln>
        </p:spPr>
      </p:pic>
      <p:sp>
        <p:nvSpPr>
          <p:cNvPr id="7" name="TextBox 44">
            <a:extLst>
              <a:ext uri="{FF2B5EF4-FFF2-40B4-BE49-F238E27FC236}">
                <a16:creationId xmlns:a16="http://schemas.microsoft.com/office/drawing/2014/main" id="{5E708D26-FE4B-45C7-9AC6-3A55D01861B1}"/>
              </a:ext>
            </a:extLst>
          </p:cNvPr>
          <p:cNvSpPr txBox="1"/>
          <p:nvPr/>
        </p:nvSpPr>
        <p:spPr>
          <a:xfrm>
            <a:off x="1357472" y="6132176"/>
            <a:ext cx="10143238" cy="923717"/>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rPr>
              <a:t> </a:t>
            </a:r>
            <a:r>
              <a:rPr lang="en-US" sz="1801" b="0" i="0" u="none" strike="noStrike" kern="0" cap="none" spc="0" baseline="0">
                <a:solidFill>
                  <a:srgbClr val="000000"/>
                </a:solidFill>
                <a:uFillTx/>
                <a:latin typeface="Calibri body"/>
                <a:cs typeface="Times New Roman" pitchFamily="18"/>
              </a:rPr>
              <a:t>gas_transport of the category has the highest credit card transactions.</a:t>
            </a:r>
          </a:p>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 Sunday and Monday of the week have the highest credit card transactions</a:t>
            </a:r>
            <a:r>
              <a:rPr lang="en-US" sz="1801" b="0" i="0" u="none" strike="noStrike" kern="0" cap="none" spc="0" baseline="0">
                <a:solidFill>
                  <a:srgbClr val="000000"/>
                </a:solidFill>
                <a:uFillTx/>
                <a:latin typeface="Times New Roman" pitchFamily="18"/>
                <a:cs typeface="Times New Roman" pitchFamily="18"/>
              </a:rPr>
              <a:t>.</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558C305-597B-4746-B797-B0709501DE1D}"/>
              </a:ext>
            </a:extLst>
          </p:cNvPr>
          <p:cNvSpPr txBox="1">
            <a:spLocks noGrp="1"/>
          </p:cNvSpPr>
          <p:nvPr>
            <p:ph type="title" idx="4294967295"/>
          </p:nvPr>
        </p:nvSpPr>
        <p:spPr>
          <a:xfrm>
            <a:off x="0" y="1131890"/>
            <a:ext cx="7886700" cy="993779"/>
          </a:xfrm>
        </p:spPr>
        <p:txBody>
          <a:bodyPr/>
          <a:lstStyle/>
          <a:p>
            <a:pPr lvl="0"/>
            <a:r>
              <a:rPr lang="en-US"/>
              <a:t>Project analysis slide 4</a:t>
            </a:r>
          </a:p>
        </p:txBody>
      </p:sp>
      <p:sp>
        <p:nvSpPr>
          <p:cNvPr id="3" name="TextBox 86">
            <a:extLst>
              <a:ext uri="{FF2B5EF4-FFF2-40B4-BE49-F238E27FC236}">
                <a16:creationId xmlns:a16="http://schemas.microsoft.com/office/drawing/2014/main" id="{A3953637-3288-4E16-A1B3-11FEDF27A42C}"/>
              </a:ext>
            </a:extLst>
          </p:cNvPr>
          <p:cNvSpPr txBox="1"/>
          <p:nvPr/>
        </p:nvSpPr>
        <p:spPr>
          <a:xfrm>
            <a:off x="1197214" y="259204"/>
            <a:ext cx="2988295" cy="738789"/>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IN" sz="2400" b="1" i="0" u="none" strike="noStrike" kern="0" cap="none" spc="0" baseline="0">
                <a:solidFill>
                  <a:srgbClr val="000000"/>
                </a:solidFill>
                <a:uFillTx/>
                <a:latin typeface="Times New Roman" pitchFamily="18"/>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a:solidFill>
                <a:srgbClr val="000000"/>
              </a:solidFill>
              <a:uFillTx/>
              <a:latin typeface="Calibri"/>
            </a:endParaRPr>
          </a:p>
        </p:txBody>
      </p:sp>
      <p:pic>
        <p:nvPicPr>
          <p:cNvPr id="4" name="Picture 88" descr="Graphical user interface, text, application&#10;&#10;Description automatically generated">
            <a:extLst>
              <a:ext uri="{FF2B5EF4-FFF2-40B4-BE49-F238E27FC236}">
                <a16:creationId xmlns:a16="http://schemas.microsoft.com/office/drawing/2014/main" id="{70A861E1-8C71-4DAC-9942-82AC0DFC8E4D}"/>
              </a:ext>
            </a:extLst>
          </p:cNvPr>
          <p:cNvPicPr>
            <a:picLocks noChangeAspect="1"/>
          </p:cNvPicPr>
          <p:nvPr/>
        </p:nvPicPr>
        <p:blipFill>
          <a:blip r:embed="rId3"/>
          <a:stretch>
            <a:fillRect/>
          </a:stretch>
        </p:blipFill>
        <p:spPr>
          <a:xfrm>
            <a:off x="1300907" y="1468974"/>
            <a:ext cx="10143238" cy="1682358"/>
          </a:xfrm>
          <a:prstGeom prst="rect">
            <a:avLst/>
          </a:prstGeom>
          <a:noFill/>
          <a:ln cap="flat">
            <a:noFill/>
          </a:ln>
        </p:spPr>
      </p:pic>
      <p:sp>
        <p:nvSpPr>
          <p:cNvPr id="5" name="TextBox 89">
            <a:extLst>
              <a:ext uri="{FF2B5EF4-FFF2-40B4-BE49-F238E27FC236}">
                <a16:creationId xmlns:a16="http://schemas.microsoft.com/office/drawing/2014/main" id="{2C17FF44-C810-48F9-BB62-69AF55C144A3}"/>
              </a:ext>
            </a:extLst>
          </p:cNvPr>
          <p:cNvSpPr txBox="1"/>
          <p:nvPr/>
        </p:nvSpPr>
        <p:spPr>
          <a:xfrm>
            <a:off x="1300907" y="761091"/>
            <a:ext cx="10303495" cy="707891"/>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a:solidFill>
                  <a:srgbClr val="000000"/>
                </a:solidFill>
                <a:uFillTx/>
                <a:latin typeface="Calibri body"/>
                <a:cs typeface="Times New Roman" pitchFamily="18"/>
              </a:rPr>
              <a:t>Bivariate analysis is finding some  kind of empirical relationship between two variables. Specifically, the dependent vs independent Variables.</a:t>
            </a:r>
            <a:endParaRPr lang="en-IN" sz="2000" b="0" i="0" u="none" strike="noStrike" kern="0" cap="none" spc="0" baseline="0">
              <a:solidFill>
                <a:srgbClr val="000000"/>
              </a:solidFill>
              <a:uFillTx/>
              <a:latin typeface="Calibri body"/>
              <a:cs typeface="Times New Roman" pitchFamily="18"/>
            </a:endParaRPr>
          </a:p>
        </p:txBody>
      </p:sp>
      <p:sp>
        <p:nvSpPr>
          <p:cNvPr id="6" name="TextBox 92">
            <a:extLst>
              <a:ext uri="{FF2B5EF4-FFF2-40B4-BE49-F238E27FC236}">
                <a16:creationId xmlns:a16="http://schemas.microsoft.com/office/drawing/2014/main" id="{E53C0FE2-7D97-48CA-9CEC-6ECCBDEC684E}"/>
              </a:ext>
            </a:extLst>
          </p:cNvPr>
          <p:cNvSpPr txBox="1"/>
          <p:nvPr/>
        </p:nvSpPr>
        <p:spPr>
          <a:xfrm>
            <a:off x="1443151" y="5806924"/>
            <a:ext cx="9982980" cy="923717"/>
          </a:xfrm>
          <a:prstGeom prst="rect">
            <a:avLst/>
          </a:prstGeom>
          <a:noFill/>
          <a:ln cap="flat">
            <a:noFill/>
          </a:ln>
        </p:spPr>
        <p:txBody>
          <a:bodyPr vert="horz" wrap="square" lIns="91440" tIns="45720" rIns="91440" bIns="45720" anchor="t" anchorCtr="0" compatLnSpc="1">
            <a:spAutoFit/>
          </a:bodyPr>
          <a:lstStyle/>
          <a:p>
            <a:pPr marL="285740" marR="0" lvl="0" indent="-285740" algn="just"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body"/>
                <a:cs typeface="Times New Roman" pitchFamily="18"/>
              </a:rPr>
              <a:t>More fraud transactions are in the December month of 2019 and the lowest fraud transactions in April month of 2020.</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pic>
        <p:nvPicPr>
          <p:cNvPr id="7" name="Picture 94" descr="Chart, line chart&#10;&#10;Description automatically generated">
            <a:extLst>
              <a:ext uri="{FF2B5EF4-FFF2-40B4-BE49-F238E27FC236}">
                <a16:creationId xmlns:a16="http://schemas.microsoft.com/office/drawing/2014/main" id="{A6E17D39-CB78-436F-BF9E-6BE383756305}"/>
              </a:ext>
            </a:extLst>
          </p:cNvPr>
          <p:cNvPicPr>
            <a:picLocks noChangeAspect="1"/>
          </p:cNvPicPr>
          <p:nvPr/>
        </p:nvPicPr>
        <p:blipFill>
          <a:blip r:embed="rId4"/>
          <a:stretch>
            <a:fillRect/>
          </a:stretch>
        </p:blipFill>
        <p:spPr>
          <a:xfrm>
            <a:off x="1300907" y="3126799"/>
            <a:ext cx="10143238" cy="2680124"/>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TotalTime>
  <Words>1326</Words>
  <Application>Microsoft Office PowerPoint</Application>
  <PresentationFormat>Widescreen</PresentationFormat>
  <Paragraphs>109</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Calibri body</vt:lpstr>
      <vt:lpstr>Calibri heading</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Project analysis slide 4</vt:lpstr>
      <vt:lpstr>PowerPoint Presentation</vt:lpstr>
      <vt:lpstr>Project analysis slide 8</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Padma Rachakonda - ushapadma.rachakonda@studio.unibo.it</dc:creator>
  <cp:lastModifiedBy>Lakshmi Durga Padyala - lakshmidurga.padyal2@studio.unibo.it</cp:lastModifiedBy>
  <cp:revision>1</cp:revision>
  <dcterms:created xsi:type="dcterms:W3CDTF">2022-01-03T16:48:28Z</dcterms:created>
  <dcterms:modified xsi:type="dcterms:W3CDTF">2022-01-04T15:26:09Z</dcterms:modified>
</cp:coreProperties>
</file>