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ellam naidu Kottavalasa" userId="d96595936516dacd" providerId="LiveId" clId="{C4C4DEE3-4969-41C8-BE77-8BBD4737B32F}"/>
    <pc:docChg chg="modSld">
      <pc:chgData name="Yellam naidu Kottavalasa" userId="d96595936516dacd" providerId="LiveId" clId="{C4C4DEE3-4969-41C8-BE77-8BBD4737B32F}" dt="2023-04-17T16:59:18.148" v="0" actId="20577"/>
      <pc:docMkLst>
        <pc:docMk/>
      </pc:docMkLst>
      <pc:sldChg chg="modSp mod">
        <pc:chgData name="Yellam naidu Kottavalasa" userId="d96595936516dacd" providerId="LiveId" clId="{C4C4DEE3-4969-41C8-BE77-8BBD4737B32F}" dt="2023-04-17T16:59:18.148" v="0" actId="20577"/>
        <pc:sldMkLst>
          <pc:docMk/>
          <pc:sldMk cId="1369814529" sldId="270"/>
        </pc:sldMkLst>
        <pc:spChg chg="mod">
          <ac:chgData name="Yellam naidu Kottavalasa" userId="d96595936516dacd" providerId="LiveId" clId="{C4C4DEE3-4969-41C8-BE77-8BBD4737B32F}" dt="2023-04-17T16:59:18.148" v="0" actId="20577"/>
          <ac:spMkLst>
            <pc:docMk/>
            <pc:sldMk cId="1369814529" sldId="270"/>
            <ac:spMk id="3" creationId="{1AAEFE3B-D774-242A-C15E-CCF5AAFF028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40173E-3237-4935-9A3E-E3C523E07839}" type="doc">
      <dgm:prSet loTypeId="urn:microsoft.com/office/officeart/2005/8/layout/vProcess5" loCatId="process" qsTypeId="urn:microsoft.com/office/officeart/2005/8/quickstyle/simple4" qsCatId="simple" csTypeId="urn:microsoft.com/office/officeart/2005/8/colors/colorful5" csCatId="colorful"/>
      <dgm:spPr/>
      <dgm:t>
        <a:bodyPr/>
        <a:lstStyle/>
        <a:p>
          <a:endParaRPr lang="en-US"/>
        </a:p>
      </dgm:t>
    </dgm:pt>
    <dgm:pt modelId="{56941B3F-09D2-43E6-80F1-DB2445C24AFC}">
      <dgm:prSet/>
      <dgm:spPr/>
      <dgm:t>
        <a:bodyPr/>
        <a:lstStyle/>
        <a:p>
          <a:r>
            <a:rPr lang="en-US" dirty="0"/>
            <a:t>The Stanford Question Answering Dataset (SQuAD) is a popular benchmark dataset for evaluating the performance of question answering systems. </a:t>
          </a:r>
        </a:p>
      </dgm:t>
    </dgm:pt>
    <dgm:pt modelId="{0063DF35-5C02-4171-AC91-6C4C466D86D1}" type="parTrans" cxnId="{D99BE259-3889-4E67-9C17-54A22273AFA1}">
      <dgm:prSet/>
      <dgm:spPr/>
      <dgm:t>
        <a:bodyPr/>
        <a:lstStyle/>
        <a:p>
          <a:endParaRPr lang="en-US"/>
        </a:p>
      </dgm:t>
    </dgm:pt>
    <dgm:pt modelId="{79575C76-20F7-41B6-B279-C581980A8F14}" type="sibTrans" cxnId="{D99BE259-3889-4E67-9C17-54A22273AFA1}">
      <dgm:prSet/>
      <dgm:spPr/>
      <dgm:t>
        <a:bodyPr/>
        <a:lstStyle/>
        <a:p>
          <a:endParaRPr lang="en-US"/>
        </a:p>
      </dgm:t>
    </dgm:pt>
    <dgm:pt modelId="{49E85A38-8E25-4004-B52D-495B82A6D91E}">
      <dgm:prSet/>
      <dgm:spPr/>
      <dgm:t>
        <a:bodyPr/>
        <a:lstStyle/>
        <a:p>
          <a:r>
            <a:rPr lang="en-US" dirty="0"/>
            <a:t>The dataset consists of more than 100,000 question-answer pairs, covering a diverse range of topics such as science, history, and literature. </a:t>
          </a:r>
        </a:p>
      </dgm:t>
    </dgm:pt>
    <dgm:pt modelId="{9DDFA0F5-0665-494D-BB3B-B645EB5092E7}" type="parTrans" cxnId="{C8D28F52-B13A-40C0-91E6-3649DDDD10ED}">
      <dgm:prSet/>
      <dgm:spPr/>
      <dgm:t>
        <a:bodyPr/>
        <a:lstStyle/>
        <a:p>
          <a:endParaRPr lang="en-US"/>
        </a:p>
      </dgm:t>
    </dgm:pt>
    <dgm:pt modelId="{30437A62-A2E0-4127-BE5C-C55F215ED419}" type="sibTrans" cxnId="{C8D28F52-B13A-40C0-91E6-3649DDDD10ED}">
      <dgm:prSet/>
      <dgm:spPr/>
      <dgm:t>
        <a:bodyPr/>
        <a:lstStyle/>
        <a:p>
          <a:endParaRPr lang="en-US"/>
        </a:p>
      </dgm:t>
    </dgm:pt>
    <dgm:pt modelId="{9B3788D0-07B7-4774-94DB-C5442FAC91D0}">
      <dgm:prSet/>
      <dgm:spPr/>
      <dgm:t>
        <a:bodyPr/>
        <a:lstStyle/>
        <a:p>
          <a:r>
            <a:rPr lang="en-US"/>
            <a:t>Each question-answer pair is associated with a corresponding passage of text that provides the necessary context for answering the question.</a:t>
          </a:r>
        </a:p>
      </dgm:t>
    </dgm:pt>
    <dgm:pt modelId="{5232B7F4-0BCF-4922-A894-493058C0B600}" type="parTrans" cxnId="{344272EB-791E-4D3D-963A-5F932EAD3F01}">
      <dgm:prSet/>
      <dgm:spPr/>
      <dgm:t>
        <a:bodyPr/>
        <a:lstStyle/>
        <a:p>
          <a:endParaRPr lang="en-US"/>
        </a:p>
      </dgm:t>
    </dgm:pt>
    <dgm:pt modelId="{85DC9A37-9DE7-418C-8C88-40A6BDD6E6F1}" type="sibTrans" cxnId="{344272EB-791E-4D3D-963A-5F932EAD3F01}">
      <dgm:prSet/>
      <dgm:spPr/>
      <dgm:t>
        <a:bodyPr/>
        <a:lstStyle/>
        <a:p>
          <a:endParaRPr lang="en-US"/>
        </a:p>
      </dgm:t>
    </dgm:pt>
    <dgm:pt modelId="{5CF5E2E9-DC6E-4C82-A469-4F6CE5ADA2BC}" type="pres">
      <dgm:prSet presAssocID="{0840173E-3237-4935-9A3E-E3C523E07839}" presName="outerComposite" presStyleCnt="0">
        <dgm:presLayoutVars>
          <dgm:chMax val="5"/>
          <dgm:dir/>
          <dgm:resizeHandles val="exact"/>
        </dgm:presLayoutVars>
      </dgm:prSet>
      <dgm:spPr/>
    </dgm:pt>
    <dgm:pt modelId="{1A20CEB1-9885-4DF6-80A0-9D73A0A7FEF9}" type="pres">
      <dgm:prSet presAssocID="{0840173E-3237-4935-9A3E-E3C523E07839}" presName="dummyMaxCanvas" presStyleCnt="0">
        <dgm:presLayoutVars/>
      </dgm:prSet>
      <dgm:spPr/>
    </dgm:pt>
    <dgm:pt modelId="{FA86A6DE-F889-41FE-A707-C8ED72AF7EA2}" type="pres">
      <dgm:prSet presAssocID="{0840173E-3237-4935-9A3E-E3C523E07839}" presName="ThreeNodes_1" presStyleLbl="node1" presStyleIdx="0" presStyleCnt="3">
        <dgm:presLayoutVars>
          <dgm:bulletEnabled val="1"/>
        </dgm:presLayoutVars>
      </dgm:prSet>
      <dgm:spPr/>
    </dgm:pt>
    <dgm:pt modelId="{C2ABBA80-97DA-4FBE-8B75-1BA5D4130806}" type="pres">
      <dgm:prSet presAssocID="{0840173E-3237-4935-9A3E-E3C523E07839}" presName="ThreeNodes_2" presStyleLbl="node1" presStyleIdx="1" presStyleCnt="3">
        <dgm:presLayoutVars>
          <dgm:bulletEnabled val="1"/>
        </dgm:presLayoutVars>
      </dgm:prSet>
      <dgm:spPr/>
    </dgm:pt>
    <dgm:pt modelId="{A95C55EA-A47C-4594-839A-A81AF8169BF8}" type="pres">
      <dgm:prSet presAssocID="{0840173E-3237-4935-9A3E-E3C523E07839}" presName="ThreeNodes_3" presStyleLbl="node1" presStyleIdx="2" presStyleCnt="3">
        <dgm:presLayoutVars>
          <dgm:bulletEnabled val="1"/>
        </dgm:presLayoutVars>
      </dgm:prSet>
      <dgm:spPr/>
    </dgm:pt>
    <dgm:pt modelId="{F63CEA39-A9F3-4AAC-9C7B-459DD45F69F1}" type="pres">
      <dgm:prSet presAssocID="{0840173E-3237-4935-9A3E-E3C523E07839}" presName="ThreeConn_1-2" presStyleLbl="fgAccFollowNode1" presStyleIdx="0" presStyleCnt="2">
        <dgm:presLayoutVars>
          <dgm:bulletEnabled val="1"/>
        </dgm:presLayoutVars>
      </dgm:prSet>
      <dgm:spPr/>
    </dgm:pt>
    <dgm:pt modelId="{DBC032F5-7473-4447-B9C1-F5688E8F1240}" type="pres">
      <dgm:prSet presAssocID="{0840173E-3237-4935-9A3E-E3C523E07839}" presName="ThreeConn_2-3" presStyleLbl="fgAccFollowNode1" presStyleIdx="1" presStyleCnt="2">
        <dgm:presLayoutVars>
          <dgm:bulletEnabled val="1"/>
        </dgm:presLayoutVars>
      </dgm:prSet>
      <dgm:spPr/>
    </dgm:pt>
    <dgm:pt modelId="{0AEC182E-F3B2-4DDD-B1CE-6FBAC190B25A}" type="pres">
      <dgm:prSet presAssocID="{0840173E-3237-4935-9A3E-E3C523E07839}" presName="ThreeNodes_1_text" presStyleLbl="node1" presStyleIdx="2" presStyleCnt="3">
        <dgm:presLayoutVars>
          <dgm:bulletEnabled val="1"/>
        </dgm:presLayoutVars>
      </dgm:prSet>
      <dgm:spPr/>
    </dgm:pt>
    <dgm:pt modelId="{53889893-B1FE-4498-9B8F-EDF10028CAA8}" type="pres">
      <dgm:prSet presAssocID="{0840173E-3237-4935-9A3E-E3C523E07839}" presName="ThreeNodes_2_text" presStyleLbl="node1" presStyleIdx="2" presStyleCnt="3">
        <dgm:presLayoutVars>
          <dgm:bulletEnabled val="1"/>
        </dgm:presLayoutVars>
      </dgm:prSet>
      <dgm:spPr/>
    </dgm:pt>
    <dgm:pt modelId="{EECE5B7F-D8E8-42B8-A56E-7BE1E2FCABF6}" type="pres">
      <dgm:prSet presAssocID="{0840173E-3237-4935-9A3E-E3C523E07839}" presName="ThreeNodes_3_text" presStyleLbl="node1" presStyleIdx="2" presStyleCnt="3">
        <dgm:presLayoutVars>
          <dgm:bulletEnabled val="1"/>
        </dgm:presLayoutVars>
      </dgm:prSet>
      <dgm:spPr/>
    </dgm:pt>
  </dgm:ptLst>
  <dgm:cxnLst>
    <dgm:cxn modelId="{F2679C04-386A-4AB7-992D-1529F5D23380}" type="presOf" srcId="{56941B3F-09D2-43E6-80F1-DB2445C24AFC}" destId="{0AEC182E-F3B2-4DDD-B1CE-6FBAC190B25A}" srcOrd="1" destOrd="0" presId="urn:microsoft.com/office/officeart/2005/8/layout/vProcess5"/>
    <dgm:cxn modelId="{22B84D0A-68B6-4536-9D32-F3385E8E8E46}" type="presOf" srcId="{9B3788D0-07B7-4774-94DB-C5442FAC91D0}" destId="{A95C55EA-A47C-4594-839A-A81AF8169BF8}" srcOrd="0" destOrd="0" presId="urn:microsoft.com/office/officeart/2005/8/layout/vProcess5"/>
    <dgm:cxn modelId="{A66D8343-2061-4571-A975-E1EA6D59C619}" type="presOf" srcId="{49E85A38-8E25-4004-B52D-495B82A6D91E}" destId="{53889893-B1FE-4498-9B8F-EDF10028CAA8}" srcOrd="1" destOrd="0" presId="urn:microsoft.com/office/officeart/2005/8/layout/vProcess5"/>
    <dgm:cxn modelId="{8FE6646A-C786-41FD-B84C-1D6AF5C46680}" type="presOf" srcId="{0840173E-3237-4935-9A3E-E3C523E07839}" destId="{5CF5E2E9-DC6E-4C82-A469-4F6CE5ADA2BC}" srcOrd="0" destOrd="0" presId="urn:microsoft.com/office/officeart/2005/8/layout/vProcess5"/>
    <dgm:cxn modelId="{6AA0C06B-61D7-4F80-8E75-7A8396925E1D}" type="presOf" srcId="{9B3788D0-07B7-4774-94DB-C5442FAC91D0}" destId="{EECE5B7F-D8E8-42B8-A56E-7BE1E2FCABF6}" srcOrd="1" destOrd="0" presId="urn:microsoft.com/office/officeart/2005/8/layout/vProcess5"/>
    <dgm:cxn modelId="{C8D28F52-B13A-40C0-91E6-3649DDDD10ED}" srcId="{0840173E-3237-4935-9A3E-E3C523E07839}" destId="{49E85A38-8E25-4004-B52D-495B82A6D91E}" srcOrd="1" destOrd="0" parTransId="{9DDFA0F5-0665-494D-BB3B-B645EB5092E7}" sibTransId="{30437A62-A2E0-4127-BE5C-C55F215ED419}"/>
    <dgm:cxn modelId="{C6D5A274-68AD-4276-B003-6ACB03C6F47F}" type="presOf" srcId="{56941B3F-09D2-43E6-80F1-DB2445C24AFC}" destId="{FA86A6DE-F889-41FE-A707-C8ED72AF7EA2}" srcOrd="0" destOrd="0" presId="urn:microsoft.com/office/officeart/2005/8/layout/vProcess5"/>
    <dgm:cxn modelId="{D99BE259-3889-4E67-9C17-54A22273AFA1}" srcId="{0840173E-3237-4935-9A3E-E3C523E07839}" destId="{56941B3F-09D2-43E6-80F1-DB2445C24AFC}" srcOrd="0" destOrd="0" parTransId="{0063DF35-5C02-4171-AC91-6C4C466D86D1}" sibTransId="{79575C76-20F7-41B6-B279-C581980A8F14}"/>
    <dgm:cxn modelId="{F39F19A0-8027-4209-B315-F49455ADF2DD}" type="presOf" srcId="{49E85A38-8E25-4004-B52D-495B82A6D91E}" destId="{C2ABBA80-97DA-4FBE-8B75-1BA5D4130806}" srcOrd="0" destOrd="0" presId="urn:microsoft.com/office/officeart/2005/8/layout/vProcess5"/>
    <dgm:cxn modelId="{E8118EB9-1E67-4238-B074-ECE1297B4324}" type="presOf" srcId="{79575C76-20F7-41B6-B279-C581980A8F14}" destId="{F63CEA39-A9F3-4AAC-9C7B-459DD45F69F1}" srcOrd="0" destOrd="0" presId="urn:microsoft.com/office/officeart/2005/8/layout/vProcess5"/>
    <dgm:cxn modelId="{6A03B5C7-754E-4EB6-923B-76A386F50E37}" type="presOf" srcId="{30437A62-A2E0-4127-BE5C-C55F215ED419}" destId="{DBC032F5-7473-4447-B9C1-F5688E8F1240}" srcOrd="0" destOrd="0" presId="urn:microsoft.com/office/officeart/2005/8/layout/vProcess5"/>
    <dgm:cxn modelId="{344272EB-791E-4D3D-963A-5F932EAD3F01}" srcId="{0840173E-3237-4935-9A3E-E3C523E07839}" destId="{9B3788D0-07B7-4774-94DB-C5442FAC91D0}" srcOrd="2" destOrd="0" parTransId="{5232B7F4-0BCF-4922-A894-493058C0B600}" sibTransId="{85DC9A37-9DE7-418C-8C88-40A6BDD6E6F1}"/>
    <dgm:cxn modelId="{2BA3CB80-5667-4666-AF37-E86C6A88322B}" type="presParOf" srcId="{5CF5E2E9-DC6E-4C82-A469-4F6CE5ADA2BC}" destId="{1A20CEB1-9885-4DF6-80A0-9D73A0A7FEF9}" srcOrd="0" destOrd="0" presId="urn:microsoft.com/office/officeart/2005/8/layout/vProcess5"/>
    <dgm:cxn modelId="{E0A78F44-CB2F-404A-A523-9F7B5014645A}" type="presParOf" srcId="{5CF5E2E9-DC6E-4C82-A469-4F6CE5ADA2BC}" destId="{FA86A6DE-F889-41FE-A707-C8ED72AF7EA2}" srcOrd="1" destOrd="0" presId="urn:microsoft.com/office/officeart/2005/8/layout/vProcess5"/>
    <dgm:cxn modelId="{C684B83E-C6B2-4A79-8355-088560F8D197}" type="presParOf" srcId="{5CF5E2E9-DC6E-4C82-A469-4F6CE5ADA2BC}" destId="{C2ABBA80-97DA-4FBE-8B75-1BA5D4130806}" srcOrd="2" destOrd="0" presId="urn:microsoft.com/office/officeart/2005/8/layout/vProcess5"/>
    <dgm:cxn modelId="{68CF2AB1-48D9-42C6-AE4F-AB9AE3F36693}" type="presParOf" srcId="{5CF5E2E9-DC6E-4C82-A469-4F6CE5ADA2BC}" destId="{A95C55EA-A47C-4594-839A-A81AF8169BF8}" srcOrd="3" destOrd="0" presId="urn:microsoft.com/office/officeart/2005/8/layout/vProcess5"/>
    <dgm:cxn modelId="{6B16EFE5-A8D5-42D3-A332-83FD68F92CF5}" type="presParOf" srcId="{5CF5E2E9-DC6E-4C82-A469-4F6CE5ADA2BC}" destId="{F63CEA39-A9F3-4AAC-9C7B-459DD45F69F1}" srcOrd="4" destOrd="0" presId="urn:microsoft.com/office/officeart/2005/8/layout/vProcess5"/>
    <dgm:cxn modelId="{78E85F29-2656-4BF6-9648-BA5E17BC54DB}" type="presParOf" srcId="{5CF5E2E9-DC6E-4C82-A469-4F6CE5ADA2BC}" destId="{DBC032F5-7473-4447-B9C1-F5688E8F1240}" srcOrd="5" destOrd="0" presId="urn:microsoft.com/office/officeart/2005/8/layout/vProcess5"/>
    <dgm:cxn modelId="{9CC96724-248E-45D6-8ECC-40EA086C7C15}" type="presParOf" srcId="{5CF5E2E9-DC6E-4C82-A469-4F6CE5ADA2BC}" destId="{0AEC182E-F3B2-4DDD-B1CE-6FBAC190B25A}" srcOrd="6" destOrd="0" presId="urn:microsoft.com/office/officeart/2005/8/layout/vProcess5"/>
    <dgm:cxn modelId="{AADD1248-F091-49D5-B577-6BF42D399348}" type="presParOf" srcId="{5CF5E2E9-DC6E-4C82-A469-4F6CE5ADA2BC}" destId="{53889893-B1FE-4498-9B8F-EDF10028CAA8}" srcOrd="7" destOrd="0" presId="urn:microsoft.com/office/officeart/2005/8/layout/vProcess5"/>
    <dgm:cxn modelId="{D724B3DE-7B6C-4F72-B6E4-24BCAB51FEFB}" type="presParOf" srcId="{5CF5E2E9-DC6E-4C82-A469-4F6CE5ADA2BC}" destId="{EECE5B7F-D8E8-42B8-A56E-7BE1E2FCABF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DD5E64-2E2D-4F8B-BAEE-33984FE5B553}"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C5CC0329-66E3-45D8-BCEF-CB2164515931}">
      <dgm:prSet/>
      <dgm:spPr/>
      <dgm:t>
        <a:bodyPr/>
        <a:lstStyle/>
        <a:p>
          <a:r>
            <a:rPr lang="en-US"/>
            <a:t>Exploratory analysis of the SQuAD dataset can involve examining the distributions of answer and question lengths.</a:t>
          </a:r>
        </a:p>
      </dgm:t>
    </dgm:pt>
    <dgm:pt modelId="{AF2E2569-D592-4BD3-BFED-9AEE0AF86EB3}" type="parTrans" cxnId="{CBC7C8A1-45DE-4DF1-8A91-DC663599E8CB}">
      <dgm:prSet/>
      <dgm:spPr/>
      <dgm:t>
        <a:bodyPr/>
        <a:lstStyle/>
        <a:p>
          <a:endParaRPr lang="en-US"/>
        </a:p>
      </dgm:t>
    </dgm:pt>
    <dgm:pt modelId="{598A5EB2-6216-4BF2-9B3F-F28444754826}" type="sibTrans" cxnId="{CBC7C8A1-45DE-4DF1-8A91-DC663599E8CB}">
      <dgm:prSet/>
      <dgm:spPr/>
      <dgm:t>
        <a:bodyPr/>
        <a:lstStyle/>
        <a:p>
          <a:endParaRPr lang="en-US"/>
        </a:p>
      </dgm:t>
    </dgm:pt>
    <dgm:pt modelId="{C6D94022-3B10-4171-84B5-00755EB3E923}">
      <dgm:prSet/>
      <dgm:spPr/>
      <dgm:t>
        <a:bodyPr/>
        <a:lstStyle/>
        <a:p>
          <a:r>
            <a:rPr lang="en-US"/>
            <a:t>This analysis can provide insights into the complexity of the dataset and help inform the design of natural language models.</a:t>
          </a:r>
          <a:endParaRPr lang="en-US" dirty="0"/>
        </a:p>
      </dgm:t>
    </dgm:pt>
    <dgm:pt modelId="{D1A7E76E-AC0A-4CB5-8504-C51AB4AF3F79}" type="parTrans" cxnId="{B6B40D3D-955C-4506-A490-F1DE54866411}">
      <dgm:prSet/>
      <dgm:spPr/>
      <dgm:t>
        <a:bodyPr/>
        <a:lstStyle/>
        <a:p>
          <a:endParaRPr lang="en-US"/>
        </a:p>
      </dgm:t>
    </dgm:pt>
    <dgm:pt modelId="{931CA234-342A-412A-98E7-B2B7EEE35D00}" type="sibTrans" cxnId="{B6B40D3D-955C-4506-A490-F1DE54866411}">
      <dgm:prSet/>
      <dgm:spPr/>
      <dgm:t>
        <a:bodyPr/>
        <a:lstStyle/>
        <a:p>
          <a:endParaRPr lang="en-US"/>
        </a:p>
      </dgm:t>
    </dgm:pt>
    <dgm:pt modelId="{8053D5C6-E119-4F06-987E-F21C0E5D8078}">
      <dgm:prSet/>
      <dgm:spPr/>
      <dgm:t>
        <a:bodyPr/>
        <a:lstStyle/>
        <a:p>
          <a:r>
            <a:rPr lang="en-US"/>
            <a:t>We analyzed the distributions of the lengths of the answer and question on both the training and validation sets.</a:t>
          </a:r>
        </a:p>
      </dgm:t>
    </dgm:pt>
    <dgm:pt modelId="{0049AA51-04CA-4A60-B08A-495390164E5F}" type="parTrans" cxnId="{4FC15189-0104-4B64-85D4-066CBFF699A8}">
      <dgm:prSet/>
      <dgm:spPr/>
      <dgm:t>
        <a:bodyPr/>
        <a:lstStyle/>
        <a:p>
          <a:endParaRPr lang="en-US"/>
        </a:p>
      </dgm:t>
    </dgm:pt>
    <dgm:pt modelId="{CC3F3A9D-D5BC-42AE-8E65-E374E8C5B5F3}" type="sibTrans" cxnId="{4FC15189-0104-4B64-85D4-066CBFF699A8}">
      <dgm:prSet/>
      <dgm:spPr/>
      <dgm:t>
        <a:bodyPr/>
        <a:lstStyle/>
        <a:p>
          <a:endParaRPr lang="en-US"/>
        </a:p>
      </dgm:t>
    </dgm:pt>
    <dgm:pt modelId="{3B4BA85E-E2EC-4953-9E32-C7653246EBC9}">
      <dgm:prSet/>
      <dgm:spPr/>
      <dgm:t>
        <a:bodyPr/>
        <a:lstStyle/>
        <a:p>
          <a:r>
            <a:rPr lang="en-US"/>
            <a:t>We found that the distributions varied significantly between the training and validation sets, indicating potential differences in the complexity and composition of the two sets.</a:t>
          </a:r>
        </a:p>
      </dgm:t>
    </dgm:pt>
    <dgm:pt modelId="{ACF9012A-D8CB-4649-9BD3-938F36944B91}" type="parTrans" cxnId="{29A2DCCC-486F-4462-95DC-2709F230CD3F}">
      <dgm:prSet/>
      <dgm:spPr/>
      <dgm:t>
        <a:bodyPr/>
        <a:lstStyle/>
        <a:p>
          <a:endParaRPr lang="en-US"/>
        </a:p>
      </dgm:t>
    </dgm:pt>
    <dgm:pt modelId="{7AAB7D29-AEAE-4920-9865-70D181655149}" type="sibTrans" cxnId="{29A2DCCC-486F-4462-95DC-2709F230CD3F}">
      <dgm:prSet/>
      <dgm:spPr/>
      <dgm:t>
        <a:bodyPr/>
        <a:lstStyle/>
        <a:p>
          <a:endParaRPr lang="en-US"/>
        </a:p>
      </dgm:t>
    </dgm:pt>
    <dgm:pt modelId="{6C99E5E9-F2AE-4AFA-A44A-D72869BCD81E}" type="pres">
      <dgm:prSet presAssocID="{36DD5E64-2E2D-4F8B-BAEE-33984FE5B553}" presName="outerComposite" presStyleCnt="0">
        <dgm:presLayoutVars>
          <dgm:chMax val="5"/>
          <dgm:dir/>
          <dgm:resizeHandles val="exact"/>
        </dgm:presLayoutVars>
      </dgm:prSet>
      <dgm:spPr/>
    </dgm:pt>
    <dgm:pt modelId="{8FB77ACA-DDC7-4DED-8D38-C0C03B30E0C7}" type="pres">
      <dgm:prSet presAssocID="{36DD5E64-2E2D-4F8B-BAEE-33984FE5B553}" presName="dummyMaxCanvas" presStyleCnt="0">
        <dgm:presLayoutVars/>
      </dgm:prSet>
      <dgm:spPr/>
    </dgm:pt>
    <dgm:pt modelId="{D6F1F25C-A3ED-440D-BBEA-48CBFEAF7C52}" type="pres">
      <dgm:prSet presAssocID="{36DD5E64-2E2D-4F8B-BAEE-33984FE5B553}" presName="FourNodes_1" presStyleLbl="node1" presStyleIdx="0" presStyleCnt="4">
        <dgm:presLayoutVars>
          <dgm:bulletEnabled val="1"/>
        </dgm:presLayoutVars>
      </dgm:prSet>
      <dgm:spPr/>
    </dgm:pt>
    <dgm:pt modelId="{2BBE6296-5A98-485F-9646-96D81E7549D4}" type="pres">
      <dgm:prSet presAssocID="{36DD5E64-2E2D-4F8B-BAEE-33984FE5B553}" presName="FourNodes_2" presStyleLbl="node1" presStyleIdx="1" presStyleCnt="4">
        <dgm:presLayoutVars>
          <dgm:bulletEnabled val="1"/>
        </dgm:presLayoutVars>
      </dgm:prSet>
      <dgm:spPr/>
    </dgm:pt>
    <dgm:pt modelId="{04A8CDF8-8F9F-4D55-AF8B-AF9A7AA4A096}" type="pres">
      <dgm:prSet presAssocID="{36DD5E64-2E2D-4F8B-BAEE-33984FE5B553}" presName="FourNodes_3" presStyleLbl="node1" presStyleIdx="2" presStyleCnt="4">
        <dgm:presLayoutVars>
          <dgm:bulletEnabled val="1"/>
        </dgm:presLayoutVars>
      </dgm:prSet>
      <dgm:spPr/>
    </dgm:pt>
    <dgm:pt modelId="{3D56925B-83F2-4E59-ADB3-EC2D4B109F91}" type="pres">
      <dgm:prSet presAssocID="{36DD5E64-2E2D-4F8B-BAEE-33984FE5B553}" presName="FourNodes_4" presStyleLbl="node1" presStyleIdx="3" presStyleCnt="4">
        <dgm:presLayoutVars>
          <dgm:bulletEnabled val="1"/>
        </dgm:presLayoutVars>
      </dgm:prSet>
      <dgm:spPr/>
    </dgm:pt>
    <dgm:pt modelId="{E6B3C65E-DA28-40C5-A863-D5C6BEED1F16}" type="pres">
      <dgm:prSet presAssocID="{36DD5E64-2E2D-4F8B-BAEE-33984FE5B553}" presName="FourConn_1-2" presStyleLbl="fgAccFollowNode1" presStyleIdx="0" presStyleCnt="3">
        <dgm:presLayoutVars>
          <dgm:bulletEnabled val="1"/>
        </dgm:presLayoutVars>
      </dgm:prSet>
      <dgm:spPr/>
    </dgm:pt>
    <dgm:pt modelId="{CBC577CE-C051-4B10-BF52-7496F9A81046}" type="pres">
      <dgm:prSet presAssocID="{36DD5E64-2E2D-4F8B-BAEE-33984FE5B553}" presName="FourConn_2-3" presStyleLbl="fgAccFollowNode1" presStyleIdx="1" presStyleCnt="3">
        <dgm:presLayoutVars>
          <dgm:bulletEnabled val="1"/>
        </dgm:presLayoutVars>
      </dgm:prSet>
      <dgm:spPr/>
    </dgm:pt>
    <dgm:pt modelId="{6C0ACA64-7676-4EAC-8053-4656BE52C90E}" type="pres">
      <dgm:prSet presAssocID="{36DD5E64-2E2D-4F8B-BAEE-33984FE5B553}" presName="FourConn_3-4" presStyleLbl="fgAccFollowNode1" presStyleIdx="2" presStyleCnt="3">
        <dgm:presLayoutVars>
          <dgm:bulletEnabled val="1"/>
        </dgm:presLayoutVars>
      </dgm:prSet>
      <dgm:spPr/>
    </dgm:pt>
    <dgm:pt modelId="{0940D932-615E-48CF-A9B2-868A575DC4B6}" type="pres">
      <dgm:prSet presAssocID="{36DD5E64-2E2D-4F8B-BAEE-33984FE5B553}" presName="FourNodes_1_text" presStyleLbl="node1" presStyleIdx="3" presStyleCnt="4">
        <dgm:presLayoutVars>
          <dgm:bulletEnabled val="1"/>
        </dgm:presLayoutVars>
      </dgm:prSet>
      <dgm:spPr/>
    </dgm:pt>
    <dgm:pt modelId="{DFB97130-EC8D-4668-9321-283827A417D0}" type="pres">
      <dgm:prSet presAssocID="{36DD5E64-2E2D-4F8B-BAEE-33984FE5B553}" presName="FourNodes_2_text" presStyleLbl="node1" presStyleIdx="3" presStyleCnt="4">
        <dgm:presLayoutVars>
          <dgm:bulletEnabled val="1"/>
        </dgm:presLayoutVars>
      </dgm:prSet>
      <dgm:spPr/>
    </dgm:pt>
    <dgm:pt modelId="{DBF36734-FB2B-4022-A086-B60B32D5D2F9}" type="pres">
      <dgm:prSet presAssocID="{36DD5E64-2E2D-4F8B-BAEE-33984FE5B553}" presName="FourNodes_3_text" presStyleLbl="node1" presStyleIdx="3" presStyleCnt="4">
        <dgm:presLayoutVars>
          <dgm:bulletEnabled val="1"/>
        </dgm:presLayoutVars>
      </dgm:prSet>
      <dgm:spPr/>
    </dgm:pt>
    <dgm:pt modelId="{620BB279-6B33-4389-8A3F-5383D6CA8489}" type="pres">
      <dgm:prSet presAssocID="{36DD5E64-2E2D-4F8B-BAEE-33984FE5B553}" presName="FourNodes_4_text" presStyleLbl="node1" presStyleIdx="3" presStyleCnt="4">
        <dgm:presLayoutVars>
          <dgm:bulletEnabled val="1"/>
        </dgm:presLayoutVars>
      </dgm:prSet>
      <dgm:spPr/>
    </dgm:pt>
  </dgm:ptLst>
  <dgm:cxnLst>
    <dgm:cxn modelId="{893FB210-E2AF-47A3-A3E7-2234F14AC143}" type="presOf" srcId="{C6D94022-3B10-4171-84B5-00755EB3E923}" destId="{2BBE6296-5A98-485F-9646-96D81E7549D4}" srcOrd="0" destOrd="0" presId="urn:microsoft.com/office/officeart/2005/8/layout/vProcess5"/>
    <dgm:cxn modelId="{DBFB7C1C-0AC1-4AEF-A165-1EC65253DCF0}" type="presOf" srcId="{8053D5C6-E119-4F06-987E-F21C0E5D8078}" destId="{04A8CDF8-8F9F-4D55-AF8B-AF9A7AA4A096}" srcOrd="0" destOrd="0" presId="urn:microsoft.com/office/officeart/2005/8/layout/vProcess5"/>
    <dgm:cxn modelId="{B6B40D3D-955C-4506-A490-F1DE54866411}" srcId="{36DD5E64-2E2D-4F8B-BAEE-33984FE5B553}" destId="{C6D94022-3B10-4171-84B5-00755EB3E923}" srcOrd="1" destOrd="0" parTransId="{D1A7E76E-AC0A-4CB5-8504-C51AB4AF3F79}" sibTransId="{931CA234-342A-412A-98E7-B2B7EEE35D00}"/>
    <dgm:cxn modelId="{A16F9A5B-B8A6-4235-8222-CF126752E5FB}" type="presOf" srcId="{931CA234-342A-412A-98E7-B2B7EEE35D00}" destId="{CBC577CE-C051-4B10-BF52-7496F9A81046}" srcOrd="0" destOrd="0" presId="urn:microsoft.com/office/officeart/2005/8/layout/vProcess5"/>
    <dgm:cxn modelId="{1FE05B6A-0C3F-412C-AF97-D97479A1E182}" type="presOf" srcId="{3B4BA85E-E2EC-4953-9E32-C7653246EBC9}" destId="{3D56925B-83F2-4E59-ADB3-EC2D4B109F91}" srcOrd="0" destOrd="0" presId="urn:microsoft.com/office/officeart/2005/8/layout/vProcess5"/>
    <dgm:cxn modelId="{6E48B86A-92CD-4E82-924E-AB8BB6F659FE}" type="presOf" srcId="{3B4BA85E-E2EC-4953-9E32-C7653246EBC9}" destId="{620BB279-6B33-4389-8A3F-5383D6CA8489}" srcOrd="1" destOrd="0" presId="urn:microsoft.com/office/officeart/2005/8/layout/vProcess5"/>
    <dgm:cxn modelId="{6B271C6B-29A6-4B30-BD5B-D1AAF0A0387C}" type="presOf" srcId="{598A5EB2-6216-4BF2-9B3F-F28444754826}" destId="{E6B3C65E-DA28-40C5-A863-D5C6BEED1F16}" srcOrd="0" destOrd="0" presId="urn:microsoft.com/office/officeart/2005/8/layout/vProcess5"/>
    <dgm:cxn modelId="{4FC15189-0104-4B64-85D4-066CBFF699A8}" srcId="{36DD5E64-2E2D-4F8B-BAEE-33984FE5B553}" destId="{8053D5C6-E119-4F06-987E-F21C0E5D8078}" srcOrd="2" destOrd="0" parTransId="{0049AA51-04CA-4A60-B08A-495390164E5F}" sibTransId="{CC3F3A9D-D5BC-42AE-8E65-E374E8C5B5F3}"/>
    <dgm:cxn modelId="{CBC7C8A1-45DE-4DF1-8A91-DC663599E8CB}" srcId="{36DD5E64-2E2D-4F8B-BAEE-33984FE5B553}" destId="{C5CC0329-66E3-45D8-BCEF-CB2164515931}" srcOrd="0" destOrd="0" parTransId="{AF2E2569-D592-4BD3-BFED-9AEE0AF86EB3}" sibTransId="{598A5EB2-6216-4BF2-9B3F-F28444754826}"/>
    <dgm:cxn modelId="{29A2DCCC-486F-4462-95DC-2709F230CD3F}" srcId="{36DD5E64-2E2D-4F8B-BAEE-33984FE5B553}" destId="{3B4BA85E-E2EC-4953-9E32-C7653246EBC9}" srcOrd="3" destOrd="0" parTransId="{ACF9012A-D8CB-4649-9BD3-938F36944B91}" sibTransId="{7AAB7D29-AEAE-4920-9865-70D181655149}"/>
    <dgm:cxn modelId="{450C1ED6-8917-40A3-B5A6-E37FC157A15A}" type="presOf" srcId="{CC3F3A9D-D5BC-42AE-8E65-E374E8C5B5F3}" destId="{6C0ACA64-7676-4EAC-8053-4656BE52C90E}" srcOrd="0" destOrd="0" presId="urn:microsoft.com/office/officeart/2005/8/layout/vProcess5"/>
    <dgm:cxn modelId="{616745DE-F904-4D8F-884C-E1DCE381889F}" type="presOf" srcId="{8053D5C6-E119-4F06-987E-F21C0E5D8078}" destId="{DBF36734-FB2B-4022-A086-B60B32D5D2F9}" srcOrd="1" destOrd="0" presId="urn:microsoft.com/office/officeart/2005/8/layout/vProcess5"/>
    <dgm:cxn modelId="{F72F52EB-B2F3-454C-B798-4BCC84486D36}" type="presOf" srcId="{C5CC0329-66E3-45D8-BCEF-CB2164515931}" destId="{0940D932-615E-48CF-A9B2-868A575DC4B6}" srcOrd="1" destOrd="0" presId="urn:microsoft.com/office/officeart/2005/8/layout/vProcess5"/>
    <dgm:cxn modelId="{11233DF6-CD17-426E-A14B-456E9415D115}" type="presOf" srcId="{36DD5E64-2E2D-4F8B-BAEE-33984FE5B553}" destId="{6C99E5E9-F2AE-4AFA-A44A-D72869BCD81E}" srcOrd="0" destOrd="0" presId="urn:microsoft.com/office/officeart/2005/8/layout/vProcess5"/>
    <dgm:cxn modelId="{70C72AF9-CEBE-48FC-849A-DDB7B0E8E7D4}" type="presOf" srcId="{C6D94022-3B10-4171-84B5-00755EB3E923}" destId="{DFB97130-EC8D-4668-9321-283827A417D0}" srcOrd="1" destOrd="0" presId="urn:microsoft.com/office/officeart/2005/8/layout/vProcess5"/>
    <dgm:cxn modelId="{317B1FFE-6345-4C1E-8B0D-43E02BE9EA9E}" type="presOf" srcId="{C5CC0329-66E3-45D8-BCEF-CB2164515931}" destId="{D6F1F25C-A3ED-440D-BBEA-48CBFEAF7C52}" srcOrd="0" destOrd="0" presId="urn:microsoft.com/office/officeart/2005/8/layout/vProcess5"/>
    <dgm:cxn modelId="{6DD0350E-F8B5-410B-A03F-7395CDA6393F}" type="presParOf" srcId="{6C99E5E9-F2AE-4AFA-A44A-D72869BCD81E}" destId="{8FB77ACA-DDC7-4DED-8D38-C0C03B30E0C7}" srcOrd="0" destOrd="0" presId="urn:microsoft.com/office/officeart/2005/8/layout/vProcess5"/>
    <dgm:cxn modelId="{A2A1F474-1F97-4E6F-A906-BB3D84CD0390}" type="presParOf" srcId="{6C99E5E9-F2AE-4AFA-A44A-D72869BCD81E}" destId="{D6F1F25C-A3ED-440D-BBEA-48CBFEAF7C52}" srcOrd="1" destOrd="0" presId="urn:microsoft.com/office/officeart/2005/8/layout/vProcess5"/>
    <dgm:cxn modelId="{D50B2E20-562C-4831-96F1-780783325C66}" type="presParOf" srcId="{6C99E5E9-F2AE-4AFA-A44A-D72869BCD81E}" destId="{2BBE6296-5A98-485F-9646-96D81E7549D4}" srcOrd="2" destOrd="0" presId="urn:microsoft.com/office/officeart/2005/8/layout/vProcess5"/>
    <dgm:cxn modelId="{5269462B-4CB2-4487-8A45-7E7EA3813068}" type="presParOf" srcId="{6C99E5E9-F2AE-4AFA-A44A-D72869BCD81E}" destId="{04A8CDF8-8F9F-4D55-AF8B-AF9A7AA4A096}" srcOrd="3" destOrd="0" presId="urn:microsoft.com/office/officeart/2005/8/layout/vProcess5"/>
    <dgm:cxn modelId="{BAE4EF57-C7C9-41EE-81A3-EA59318223FC}" type="presParOf" srcId="{6C99E5E9-F2AE-4AFA-A44A-D72869BCD81E}" destId="{3D56925B-83F2-4E59-ADB3-EC2D4B109F91}" srcOrd="4" destOrd="0" presId="urn:microsoft.com/office/officeart/2005/8/layout/vProcess5"/>
    <dgm:cxn modelId="{526C8482-0D4E-4562-89F0-0811EBD05363}" type="presParOf" srcId="{6C99E5E9-F2AE-4AFA-A44A-D72869BCD81E}" destId="{E6B3C65E-DA28-40C5-A863-D5C6BEED1F16}" srcOrd="5" destOrd="0" presId="urn:microsoft.com/office/officeart/2005/8/layout/vProcess5"/>
    <dgm:cxn modelId="{99A6E017-9F8B-4AE3-90D3-D25CA92EF1F0}" type="presParOf" srcId="{6C99E5E9-F2AE-4AFA-A44A-D72869BCD81E}" destId="{CBC577CE-C051-4B10-BF52-7496F9A81046}" srcOrd="6" destOrd="0" presId="urn:microsoft.com/office/officeart/2005/8/layout/vProcess5"/>
    <dgm:cxn modelId="{7FBA1C6C-3285-4A16-80B9-8B000C2A9E62}" type="presParOf" srcId="{6C99E5E9-F2AE-4AFA-A44A-D72869BCD81E}" destId="{6C0ACA64-7676-4EAC-8053-4656BE52C90E}" srcOrd="7" destOrd="0" presId="urn:microsoft.com/office/officeart/2005/8/layout/vProcess5"/>
    <dgm:cxn modelId="{20ACF1CC-E76C-4DF4-84BB-A2C4D07EE68F}" type="presParOf" srcId="{6C99E5E9-F2AE-4AFA-A44A-D72869BCD81E}" destId="{0940D932-615E-48CF-A9B2-868A575DC4B6}" srcOrd="8" destOrd="0" presId="urn:microsoft.com/office/officeart/2005/8/layout/vProcess5"/>
    <dgm:cxn modelId="{054B7BD7-266A-4ED7-BF7D-4A8051A42E5A}" type="presParOf" srcId="{6C99E5E9-F2AE-4AFA-A44A-D72869BCD81E}" destId="{DFB97130-EC8D-4668-9321-283827A417D0}" srcOrd="9" destOrd="0" presId="urn:microsoft.com/office/officeart/2005/8/layout/vProcess5"/>
    <dgm:cxn modelId="{CDEDEBC2-CC16-4F78-B625-98CACD5D274C}" type="presParOf" srcId="{6C99E5E9-F2AE-4AFA-A44A-D72869BCD81E}" destId="{DBF36734-FB2B-4022-A086-B60B32D5D2F9}" srcOrd="10" destOrd="0" presId="urn:microsoft.com/office/officeart/2005/8/layout/vProcess5"/>
    <dgm:cxn modelId="{1E897E86-56AB-48FB-A8C5-D262923C25BD}" type="presParOf" srcId="{6C99E5E9-F2AE-4AFA-A44A-D72869BCD81E}" destId="{620BB279-6B33-4389-8A3F-5383D6CA8489}"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86A6DE-F889-41FE-A707-C8ED72AF7EA2}">
      <dsp:nvSpPr>
        <dsp:cNvPr id="0" name=""/>
        <dsp:cNvSpPr/>
      </dsp:nvSpPr>
      <dsp:spPr>
        <a:xfrm>
          <a:off x="0" y="0"/>
          <a:ext cx="5132327" cy="1235751"/>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The Stanford Question Answering Dataset (SQuAD) is a popular benchmark dataset for evaluating the performance of question answering systems. </a:t>
          </a:r>
        </a:p>
      </dsp:txBody>
      <dsp:txXfrm>
        <a:off x="36194" y="36194"/>
        <a:ext cx="3798854" cy="1163363"/>
      </dsp:txXfrm>
    </dsp:sp>
    <dsp:sp modelId="{C2ABBA80-97DA-4FBE-8B75-1BA5D4130806}">
      <dsp:nvSpPr>
        <dsp:cNvPr id="0" name=""/>
        <dsp:cNvSpPr/>
      </dsp:nvSpPr>
      <dsp:spPr>
        <a:xfrm>
          <a:off x="452852" y="1441710"/>
          <a:ext cx="5132327" cy="1235751"/>
        </a:xfrm>
        <a:prstGeom prst="roundRect">
          <a:avLst>
            <a:gd name="adj" fmla="val 100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The dataset consists of more than 100,000 question-answer pairs, covering a diverse range of topics such as science, history, and literature. </a:t>
          </a:r>
        </a:p>
      </dsp:txBody>
      <dsp:txXfrm>
        <a:off x="489046" y="1477904"/>
        <a:ext cx="3803848" cy="1163363"/>
      </dsp:txXfrm>
    </dsp:sp>
    <dsp:sp modelId="{A95C55EA-A47C-4594-839A-A81AF8169BF8}">
      <dsp:nvSpPr>
        <dsp:cNvPr id="0" name=""/>
        <dsp:cNvSpPr/>
      </dsp:nvSpPr>
      <dsp:spPr>
        <a:xfrm>
          <a:off x="905704" y="2883420"/>
          <a:ext cx="5132327" cy="1235751"/>
        </a:xfrm>
        <a:prstGeom prst="roundRect">
          <a:avLst>
            <a:gd name="adj" fmla="val 1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Each question-answer pair is associated with a corresponding passage of text that provides the necessary context for answering the question.</a:t>
          </a:r>
        </a:p>
      </dsp:txBody>
      <dsp:txXfrm>
        <a:off x="941898" y="2919614"/>
        <a:ext cx="3803848" cy="1163363"/>
      </dsp:txXfrm>
    </dsp:sp>
    <dsp:sp modelId="{F63CEA39-A9F3-4AAC-9C7B-459DD45F69F1}">
      <dsp:nvSpPr>
        <dsp:cNvPr id="0" name=""/>
        <dsp:cNvSpPr/>
      </dsp:nvSpPr>
      <dsp:spPr>
        <a:xfrm>
          <a:off x="4329088" y="937111"/>
          <a:ext cx="803238" cy="803238"/>
        </a:xfrm>
        <a:prstGeom prst="downArrow">
          <a:avLst>
            <a:gd name="adj1" fmla="val 55000"/>
            <a:gd name="adj2" fmla="val 45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509817" y="937111"/>
        <a:ext cx="441780" cy="604437"/>
      </dsp:txXfrm>
    </dsp:sp>
    <dsp:sp modelId="{DBC032F5-7473-4447-B9C1-F5688E8F1240}">
      <dsp:nvSpPr>
        <dsp:cNvPr id="0" name=""/>
        <dsp:cNvSpPr/>
      </dsp:nvSpPr>
      <dsp:spPr>
        <a:xfrm>
          <a:off x="4781941" y="2370583"/>
          <a:ext cx="803238" cy="803238"/>
        </a:xfrm>
        <a:prstGeom prst="downArrow">
          <a:avLst>
            <a:gd name="adj1" fmla="val 55000"/>
            <a:gd name="adj2" fmla="val 45000"/>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962670" y="2370583"/>
        <a:ext cx="441780" cy="6044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F1F25C-A3ED-440D-BBEA-48CBFEAF7C52}">
      <dsp:nvSpPr>
        <dsp:cNvPr id="0" name=""/>
        <dsp:cNvSpPr/>
      </dsp:nvSpPr>
      <dsp:spPr>
        <a:xfrm>
          <a:off x="0" y="0"/>
          <a:ext cx="8412480" cy="95865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Exploratory analysis of the SQuAD dataset can involve examining the distributions of answer and question lengths.</a:t>
          </a:r>
        </a:p>
      </dsp:txBody>
      <dsp:txXfrm>
        <a:off x="28078" y="28078"/>
        <a:ext cx="7297009" cy="902499"/>
      </dsp:txXfrm>
    </dsp:sp>
    <dsp:sp modelId="{2BBE6296-5A98-485F-9646-96D81E7549D4}">
      <dsp:nvSpPr>
        <dsp:cNvPr id="0" name=""/>
        <dsp:cNvSpPr/>
      </dsp:nvSpPr>
      <dsp:spPr>
        <a:xfrm>
          <a:off x="704545" y="1132956"/>
          <a:ext cx="8412480" cy="958655"/>
        </a:xfrm>
        <a:prstGeom prst="roundRect">
          <a:avLst>
            <a:gd name="adj" fmla="val 10000"/>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This analysis can provide insights into the complexity of the dataset and help inform the design of natural language models.</a:t>
          </a:r>
          <a:endParaRPr lang="en-US" sz="1800" kern="1200" dirty="0"/>
        </a:p>
      </dsp:txBody>
      <dsp:txXfrm>
        <a:off x="732623" y="1161034"/>
        <a:ext cx="7028652" cy="902499"/>
      </dsp:txXfrm>
    </dsp:sp>
    <dsp:sp modelId="{04A8CDF8-8F9F-4D55-AF8B-AF9A7AA4A096}">
      <dsp:nvSpPr>
        <dsp:cNvPr id="0" name=""/>
        <dsp:cNvSpPr/>
      </dsp:nvSpPr>
      <dsp:spPr>
        <a:xfrm>
          <a:off x="1398574" y="2265912"/>
          <a:ext cx="8412480" cy="958655"/>
        </a:xfrm>
        <a:prstGeom prst="roundRect">
          <a:avLst>
            <a:gd name="adj" fmla="val 10000"/>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We analyzed the distributions of the lengths of the answer and question on both the training and validation sets.</a:t>
          </a:r>
        </a:p>
      </dsp:txBody>
      <dsp:txXfrm>
        <a:off x="1426652" y="2293990"/>
        <a:ext cx="7039168" cy="902499"/>
      </dsp:txXfrm>
    </dsp:sp>
    <dsp:sp modelId="{3D56925B-83F2-4E59-ADB3-EC2D4B109F91}">
      <dsp:nvSpPr>
        <dsp:cNvPr id="0" name=""/>
        <dsp:cNvSpPr/>
      </dsp:nvSpPr>
      <dsp:spPr>
        <a:xfrm>
          <a:off x="2103119" y="3398868"/>
          <a:ext cx="8412480" cy="958655"/>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We found that the distributions varied significantly between the training and validation sets, indicating potential differences in the complexity and composition of the two sets.</a:t>
          </a:r>
        </a:p>
      </dsp:txBody>
      <dsp:txXfrm>
        <a:off x="2131197" y="3426946"/>
        <a:ext cx="7028652" cy="902499"/>
      </dsp:txXfrm>
    </dsp:sp>
    <dsp:sp modelId="{E6B3C65E-DA28-40C5-A863-D5C6BEED1F16}">
      <dsp:nvSpPr>
        <dsp:cNvPr id="0" name=""/>
        <dsp:cNvSpPr/>
      </dsp:nvSpPr>
      <dsp:spPr>
        <a:xfrm>
          <a:off x="7789354" y="734242"/>
          <a:ext cx="623125" cy="623125"/>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929557" y="734242"/>
        <a:ext cx="342719" cy="468902"/>
      </dsp:txXfrm>
    </dsp:sp>
    <dsp:sp modelId="{CBC577CE-C051-4B10-BF52-7496F9A81046}">
      <dsp:nvSpPr>
        <dsp:cNvPr id="0" name=""/>
        <dsp:cNvSpPr/>
      </dsp:nvSpPr>
      <dsp:spPr>
        <a:xfrm>
          <a:off x="8493899" y="1867199"/>
          <a:ext cx="623125" cy="623125"/>
        </a:xfrm>
        <a:prstGeom prst="downArrow">
          <a:avLst>
            <a:gd name="adj1" fmla="val 55000"/>
            <a:gd name="adj2" fmla="val 45000"/>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634102" y="1867199"/>
        <a:ext cx="342719" cy="468902"/>
      </dsp:txXfrm>
    </dsp:sp>
    <dsp:sp modelId="{6C0ACA64-7676-4EAC-8053-4656BE52C90E}">
      <dsp:nvSpPr>
        <dsp:cNvPr id="0" name=""/>
        <dsp:cNvSpPr/>
      </dsp:nvSpPr>
      <dsp:spPr>
        <a:xfrm>
          <a:off x="9187928" y="3000155"/>
          <a:ext cx="623125" cy="623125"/>
        </a:xfrm>
        <a:prstGeom prst="downArrow">
          <a:avLst>
            <a:gd name="adj1" fmla="val 55000"/>
            <a:gd name="adj2" fmla="val 45000"/>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328131" y="3000155"/>
        <a:ext cx="342719" cy="46890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2120E-562A-18B0-2B19-102BEFE818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AFE981-0812-4F10-7110-3B6699E0FA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D775628-1B4D-AC6E-3381-283E769E5E46}"/>
              </a:ext>
            </a:extLst>
          </p:cNvPr>
          <p:cNvSpPr>
            <a:spLocks noGrp="1"/>
          </p:cNvSpPr>
          <p:nvPr>
            <p:ph type="dt" sz="half" idx="10"/>
          </p:nvPr>
        </p:nvSpPr>
        <p:spPr/>
        <p:txBody>
          <a:bodyPr/>
          <a:lstStyle/>
          <a:p>
            <a:fld id="{FF1CDE7F-6508-48F4-BC01-4C7E7E4C96AC}" type="datetimeFigureOut">
              <a:rPr lang="en-IN" smtClean="0"/>
              <a:t>17-04-2023</a:t>
            </a:fld>
            <a:endParaRPr lang="en-IN"/>
          </a:p>
        </p:txBody>
      </p:sp>
      <p:sp>
        <p:nvSpPr>
          <p:cNvPr id="5" name="Footer Placeholder 4">
            <a:extLst>
              <a:ext uri="{FF2B5EF4-FFF2-40B4-BE49-F238E27FC236}">
                <a16:creationId xmlns:a16="http://schemas.microsoft.com/office/drawing/2014/main" id="{0F32130E-154C-D143-355C-733CF3B8A2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A0C4E0-FE95-8E54-4213-EED579ED479C}"/>
              </a:ext>
            </a:extLst>
          </p:cNvPr>
          <p:cNvSpPr>
            <a:spLocks noGrp="1"/>
          </p:cNvSpPr>
          <p:nvPr>
            <p:ph type="sldNum" sz="quarter" idx="12"/>
          </p:nvPr>
        </p:nvSpPr>
        <p:spPr/>
        <p:txBody>
          <a:bodyPr/>
          <a:lstStyle/>
          <a:p>
            <a:fld id="{9F28B4AE-190D-475E-8495-636F19908D3D}" type="slidenum">
              <a:rPr lang="en-IN" smtClean="0"/>
              <a:t>‹#›</a:t>
            </a:fld>
            <a:endParaRPr lang="en-IN"/>
          </a:p>
        </p:txBody>
      </p:sp>
    </p:spTree>
    <p:extLst>
      <p:ext uri="{BB962C8B-B14F-4D97-AF65-F5344CB8AC3E}">
        <p14:creationId xmlns:p14="http://schemas.microsoft.com/office/powerpoint/2010/main" val="3865684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D051-30D4-4800-669A-03D4FE0847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FAA621-67D9-5CBD-BC07-FA29733E5D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808DE7-26C4-A44D-2D92-43822A7D3172}"/>
              </a:ext>
            </a:extLst>
          </p:cNvPr>
          <p:cNvSpPr>
            <a:spLocks noGrp="1"/>
          </p:cNvSpPr>
          <p:nvPr>
            <p:ph type="dt" sz="half" idx="10"/>
          </p:nvPr>
        </p:nvSpPr>
        <p:spPr/>
        <p:txBody>
          <a:bodyPr/>
          <a:lstStyle/>
          <a:p>
            <a:fld id="{FF1CDE7F-6508-48F4-BC01-4C7E7E4C96AC}" type="datetimeFigureOut">
              <a:rPr lang="en-IN" smtClean="0"/>
              <a:t>17-04-2023</a:t>
            </a:fld>
            <a:endParaRPr lang="en-IN"/>
          </a:p>
        </p:txBody>
      </p:sp>
      <p:sp>
        <p:nvSpPr>
          <p:cNvPr id="5" name="Footer Placeholder 4">
            <a:extLst>
              <a:ext uri="{FF2B5EF4-FFF2-40B4-BE49-F238E27FC236}">
                <a16:creationId xmlns:a16="http://schemas.microsoft.com/office/drawing/2014/main" id="{7E570F85-110A-4A2D-CB8F-2D5E2AEDDA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B2AB29-9AB5-1CBD-B74D-06E5E93A12CE}"/>
              </a:ext>
            </a:extLst>
          </p:cNvPr>
          <p:cNvSpPr>
            <a:spLocks noGrp="1"/>
          </p:cNvSpPr>
          <p:nvPr>
            <p:ph type="sldNum" sz="quarter" idx="12"/>
          </p:nvPr>
        </p:nvSpPr>
        <p:spPr/>
        <p:txBody>
          <a:bodyPr/>
          <a:lstStyle/>
          <a:p>
            <a:fld id="{9F28B4AE-190D-475E-8495-636F19908D3D}" type="slidenum">
              <a:rPr lang="en-IN" smtClean="0"/>
              <a:t>‹#›</a:t>
            </a:fld>
            <a:endParaRPr lang="en-IN"/>
          </a:p>
        </p:txBody>
      </p:sp>
    </p:spTree>
    <p:extLst>
      <p:ext uri="{BB962C8B-B14F-4D97-AF65-F5344CB8AC3E}">
        <p14:creationId xmlns:p14="http://schemas.microsoft.com/office/powerpoint/2010/main" val="2890900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93FB50-3BB9-243F-C15B-6D5A660971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360F3D-6C8D-9867-AE37-B1B27495AD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5C5C94-147A-1BA7-89B8-23AA78DF7AA7}"/>
              </a:ext>
            </a:extLst>
          </p:cNvPr>
          <p:cNvSpPr>
            <a:spLocks noGrp="1"/>
          </p:cNvSpPr>
          <p:nvPr>
            <p:ph type="dt" sz="half" idx="10"/>
          </p:nvPr>
        </p:nvSpPr>
        <p:spPr/>
        <p:txBody>
          <a:bodyPr/>
          <a:lstStyle/>
          <a:p>
            <a:fld id="{FF1CDE7F-6508-48F4-BC01-4C7E7E4C96AC}" type="datetimeFigureOut">
              <a:rPr lang="en-IN" smtClean="0"/>
              <a:t>17-04-2023</a:t>
            </a:fld>
            <a:endParaRPr lang="en-IN"/>
          </a:p>
        </p:txBody>
      </p:sp>
      <p:sp>
        <p:nvSpPr>
          <p:cNvPr id="5" name="Footer Placeholder 4">
            <a:extLst>
              <a:ext uri="{FF2B5EF4-FFF2-40B4-BE49-F238E27FC236}">
                <a16:creationId xmlns:a16="http://schemas.microsoft.com/office/drawing/2014/main" id="{518E3FFD-C809-5E76-5903-F8805173D4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A1E860-A4E2-BBE5-19D5-155CDD28E910}"/>
              </a:ext>
            </a:extLst>
          </p:cNvPr>
          <p:cNvSpPr>
            <a:spLocks noGrp="1"/>
          </p:cNvSpPr>
          <p:nvPr>
            <p:ph type="sldNum" sz="quarter" idx="12"/>
          </p:nvPr>
        </p:nvSpPr>
        <p:spPr/>
        <p:txBody>
          <a:bodyPr/>
          <a:lstStyle/>
          <a:p>
            <a:fld id="{9F28B4AE-190D-475E-8495-636F19908D3D}" type="slidenum">
              <a:rPr lang="en-IN" smtClean="0"/>
              <a:t>‹#›</a:t>
            </a:fld>
            <a:endParaRPr lang="en-IN"/>
          </a:p>
        </p:txBody>
      </p:sp>
    </p:spTree>
    <p:extLst>
      <p:ext uri="{BB962C8B-B14F-4D97-AF65-F5344CB8AC3E}">
        <p14:creationId xmlns:p14="http://schemas.microsoft.com/office/powerpoint/2010/main" val="461965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2243-10B0-8BCB-94C5-FCD9CE52A7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A1E780-A866-92B6-722A-D9C868728C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8F7AD7-789A-5DCB-E32D-0F4054B87C49}"/>
              </a:ext>
            </a:extLst>
          </p:cNvPr>
          <p:cNvSpPr>
            <a:spLocks noGrp="1"/>
          </p:cNvSpPr>
          <p:nvPr>
            <p:ph type="dt" sz="half" idx="10"/>
          </p:nvPr>
        </p:nvSpPr>
        <p:spPr/>
        <p:txBody>
          <a:bodyPr/>
          <a:lstStyle/>
          <a:p>
            <a:fld id="{FF1CDE7F-6508-48F4-BC01-4C7E7E4C96AC}" type="datetimeFigureOut">
              <a:rPr lang="en-IN" smtClean="0"/>
              <a:t>17-04-2023</a:t>
            </a:fld>
            <a:endParaRPr lang="en-IN"/>
          </a:p>
        </p:txBody>
      </p:sp>
      <p:sp>
        <p:nvSpPr>
          <p:cNvPr id="5" name="Footer Placeholder 4">
            <a:extLst>
              <a:ext uri="{FF2B5EF4-FFF2-40B4-BE49-F238E27FC236}">
                <a16:creationId xmlns:a16="http://schemas.microsoft.com/office/drawing/2014/main" id="{92CF7CD2-606C-FC37-6A48-550A7FEB38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E9FC48-4F28-C04A-1859-90E4E42F2784}"/>
              </a:ext>
            </a:extLst>
          </p:cNvPr>
          <p:cNvSpPr>
            <a:spLocks noGrp="1"/>
          </p:cNvSpPr>
          <p:nvPr>
            <p:ph type="sldNum" sz="quarter" idx="12"/>
          </p:nvPr>
        </p:nvSpPr>
        <p:spPr/>
        <p:txBody>
          <a:bodyPr/>
          <a:lstStyle/>
          <a:p>
            <a:fld id="{9F28B4AE-190D-475E-8495-636F19908D3D}" type="slidenum">
              <a:rPr lang="en-IN" smtClean="0"/>
              <a:t>‹#›</a:t>
            </a:fld>
            <a:endParaRPr lang="en-IN"/>
          </a:p>
        </p:txBody>
      </p:sp>
    </p:spTree>
    <p:extLst>
      <p:ext uri="{BB962C8B-B14F-4D97-AF65-F5344CB8AC3E}">
        <p14:creationId xmlns:p14="http://schemas.microsoft.com/office/powerpoint/2010/main" val="2482494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C8D46-C517-6171-7C00-C94B5063D8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E67ED5-1C13-AA7D-4681-74A16EE3D1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173DEA-7ABC-B664-0A25-4267CFFD85FF}"/>
              </a:ext>
            </a:extLst>
          </p:cNvPr>
          <p:cNvSpPr>
            <a:spLocks noGrp="1"/>
          </p:cNvSpPr>
          <p:nvPr>
            <p:ph type="dt" sz="half" idx="10"/>
          </p:nvPr>
        </p:nvSpPr>
        <p:spPr/>
        <p:txBody>
          <a:bodyPr/>
          <a:lstStyle/>
          <a:p>
            <a:fld id="{FF1CDE7F-6508-48F4-BC01-4C7E7E4C96AC}" type="datetimeFigureOut">
              <a:rPr lang="en-IN" smtClean="0"/>
              <a:t>17-04-2023</a:t>
            </a:fld>
            <a:endParaRPr lang="en-IN"/>
          </a:p>
        </p:txBody>
      </p:sp>
      <p:sp>
        <p:nvSpPr>
          <p:cNvPr id="5" name="Footer Placeholder 4">
            <a:extLst>
              <a:ext uri="{FF2B5EF4-FFF2-40B4-BE49-F238E27FC236}">
                <a16:creationId xmlns:a16="http://schemas.microsoft.com/office/drawing/2014/main" id="{553257ED-369C-ECDD-B383-CA50E2875C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EFADD4-F74B-3A04-37D0-105796F7B34C}"/>
              </a:ext>
            </a:extLst>
          </p:cNvPr>
          <p:cNvSpPr>
            <a:spLocks noGrp="1"/>
          </p:cNvSpPr>
          <p:nvPr>
            <p:ph type="sldNum" sz="quarter" idx="12"/>
          </p:nvPr>
        </p:nvSpPr>
        <p:spPr/>
        <p:txBody>
          <a:bodyPr/>
          <a:lstStyle/>
          <a:p>
            <a:fld id="{9F28B4AE-190D-475E-8495-636F19908D3D}" type="slidenum">
              <a:rPr lang="en-IN" smtClean="0"/>
              <a:t>‹#›</a:t>
            </a:fld>
            <a:endParaRPr lang="en-IN"/>
          </a:p>
        </p:txBody>
      </p:sp>
    </p:spTree>
    <p:extLst>
      <p:ext uri="{BB962C8B-B14F-4D97-AF65-F5344CB8AC3E}">
        <p14:creationId xmlns:p14="http://schemas.microsoft.com/office/powerpoint/2010/main" val="138145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8C477-DEFD-E37E-EB30-B205E690E5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2C5090-4F7C-2391-2B43-03F76A5FA7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C7ED8D-E8C7-9CD5-72A2-FE8E41C802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EFB5CA-5057-6112-38F3-5D36DAE63B93}"/>
              </a:ext>
            </a:extLst>
          </p:cNvPr>
          <p:cNvSpPr>
            <a:spLocks noGrp="1"/>
          </p:cNvSpPr>
          <p:nvPr>
            <p:ph type="dt" sz="half" idx="10"/>
          </p:nvPr>
        </p:nvSpPr>
        <p:spPr/>
        <p:txBody>
          <a:bodyPr/>
          <a:lstStyle/>
          <a:p>
            <a:fld id="{FF1CDE7F-6508-48F4-BC01-4C7E7E4C96AC}" type="datetimeFigureOut">
              <a:rPr lang="en-IN" smtClean="0"/>
              <a:t>17-04-2023</a:t>
            </a:fld>
            <a:endParaRPr lang="en-IN"/>
          </a:p>
        </p:txBody>
      </p:sp>
      <p:sp>
        <p:nvSpPr>
          <p:cNvPr id="6" name="Footer Placeholder 5">
            <a:extLst>
              <a:ext uri="{FF2B5EF4-FFF2-40B4-BE49-F238E27FC236}">
                <a16:creationId xmlns:a16="http://schemas.microsoft.com/office/drawing/2014/main" id="{8DCB5DFD-51DC-7A46-FF06-34519A3C23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D3B895-20FC-2902-FDFD-35517471BD5D}"/>
              </a:ext>
            </a:extLst>
          </p:cNvPr>
          <p:cNvSpPr>
            <a:spLocks noGrp="1"/>
          </p:cNvSpPr>
          <p:nvPr>
            <p:ph type="sldNum" sz="quarter" idx="12"/>
          </p:nvPr>
        </p:nvSpPr>
        <p:spPr/>
        <p:txBody>
          <a:bodyPr/>
          <a:lstStyle/>
          <a:p>
            <a:fld id="{9F28B4AE-190D-475E-8495-636F19908D3D}" type="slidenum">
              <a:rPr lang="en-IN" smtClean="0"/>
              <a:t>‹#›</a:t>
            </a:fld>
            <a:endParaRPr lang="en-IN"/>
          </a:p>
        </p:txBody>
      </p:sp>
    </p:spTree>
    <p:extLst>
      <p:ext uri="{BB962C8B-B14F-4D97-AF65-F5344CB8AC3E}">
        <p14:creationId xmlns:p14="http://schemas.microsoft.com/office/powerpoint/2010/main" val="2447570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52371-9C45-F7DF-9A9E-D645A058DBD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72C705-8751-D0E8-21A9-8159977B3C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201EEA-BE51-B3F5-6980-561643827D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4F9F0E-E34C-1C16-67FC-E580BE40A9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E5E599-C6FA-DC9B-D2AD-88CE09920D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EF6B2E-0309-710D-D7EC-F7C5CB7D1DB0}"/>
              </a:ext>
            </a:extLst>
          </p:cNvPr>
          <p:cNvSpPr>
            <a:spLocks noGrp="1"/>
          </p:cNvSpPr>
          <p:nvPr>
            <p:ph type="dt" sz="half" idx="10"/>
          </p:nvPr>
        </p:nvSpPr>
        <p:spPr/>
        <p:txBody>
          <a:bodyPr/>
          <a:lstStyle/>
          <a:p>
            <a:fld id="{FF1CDE7F-6508-48F4-BC01-4C7E7E4C96AC}" type="datetimeFigureOut">
              <a:rPr lang="en-IN" smtClean="0"/>
              <a:t>17-04-2023</a:t>
            </a:fld>
            <a:endParaRPr lang="en-IN"/>
          </a:p>
        </p:txBody>
      </p:sp>
      <p:sp>
        <p:nvSpPr>
          <p:cNvPr id="8" name="Footer Placeholder 7">
            <a:extLst>
              <a:ext uri="{FF2B5EF4-FFF2-40B4-BE49-F238E27FC236}">
                <a16:creationId xmlns:a16="http://schemas.microsoft.com/office/drawing/2014/main" id="{548FFF0F-F694-C4B9-0CBC-6D2D31A4BC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414057-B457-5E5A-9E4F-366C9A58F9D6}"/>
              </a:ext>
            </a:extLst>
          </p:cNvPr>
          <p:cNvSpPr>
            <a:spLocks noGrp="1"/>
          </p:cNvSpPr>
          <p:nvPr>
            <p:ph type="sldNum" sz="quarter" idx="12"/>
          </p:nvPr>
        </p:nvSpPr>
        <p:spPr/>
        <p:txBody>
          <a:bodyPr/>
          <a:lstStyle/>
          <a:p>
            <a:fld id="{9F28B4AE-190D-475E-8495-636F19908D3D}" type="slidenum">
              <a:rPr lang="en-IN" smtClean="0"/>
              <a:t>‹#›</a:t>
            </a:fld>
            <a:endParaRPr lang="en-IN"/>
          </a:p>
        </p:txBody>
      </p:sp>
    </p:spTree>
    <p:extLst>
      <p:ext uri="{BB962C8B-B14F-4D97-AF65-F5344CB8AC3E}">
        <p14:creationId xmlns:p14="http://schemas.microsoft.com/office/powerpoint/2010/main" val="3902975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CD8D7-4164-F8C3-9B88-CEB14F31196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B21A3E-CCB2-A85B-C5C8-C90B983021D2}"/>
              </a:ext>
            </a:extLst>
          </p:cNvPr>
          <p:cNvSpPr>
            <a:spLocks noGrp="1"/>
          </p:cNvSpPr>
          <p:nvPr>
            <p:ph type="dt" sz="half" idx="10"/>
          </p:nvPr>
        </p:nvSpPr>
        <p:spPr/>
        <p:txBody>
          <a:bodyPr/>
          <a:lstStyle/>
          <a:p>
            <a:fld id="{FF1CDE7F-6508-48F4-BC01-4C7E7E4C96AC}" type="datetimeFigureOut">
              <a:rPr lang="en-IN" smtClean="0"/>
              <a:t>17-04-2023</a:t>
            </a:fld>
            <a:endParaRPr lang="en-IN"/>
          </a:p>
        </p:txBody>
      </p:sp>
      <p:sp>
        <p:nvSpPr>
          <p:cNvPr id="4" name="Footer Placeholder 3">
            <a:extLst>
              <a:ext uri="{FF2B5EF4-FFF2-40B4-BE49-F238E27FC236}">
                <a16:creationId xmlns:a16="http://schemas.microsoft.com/office/drawing/2014/main" id="{9162AABC-2E02-7E1B-A64F-71044B7C45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F2C654-3F95-11B3-9251-9B0AC40FB99F}"/>
              </a:ext>
            </a:extLst>
          </p:cNvPr>
          <p:cNvSpPr>
            <a:spLocks noGrp="1"/>
          </p:cNvSpPr>
          <p:nvPr>
            <p:ph type="sldNum" sz="quarter" idx="12"/>
          </p:nvPr>
        </p:nvSpPr>
        <p:spPr/>
        <p:txBody>
          <a:bodyPr/>
          <a:lstStyle/>
          <a:p>
            <a:fld id="{9F28B4AE-190D-475E-8495-636F19908D3D}" type="slidenum">
              <a:rPr lang="en-IN" smtClean="0"/>
              <a:t>‹#›</a:t>
            </a:fld>
            <a:endParaRPr lang="en-IN"/>
          </a:p>
        </p:txBody>
      </p:sp>
    </p:spTree>
    <p:extLst>
      <p:ext uri="{BB962C8B-B14F-4D97-AF65-F5344CB8AC3E}">
        <p14:creationId xmlns:p14="http://schemas.microsoft.com/office/powerpoint/2010/main" val="2555189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DAE27C-48F0-D168-A563-63E6B9F1F106}"/>
              </a:ext>
            </a:extLst>
          </p:cNvPr>
          <p:cNvSpPr>
            <a:spLocks noGrp="1"/>
          </p:cNvSpPr>
          <p:nvPr>
            <p:ph type="dt" sz="half" idx="10"/>
          </p:nvPr>
        </p:nvSpPr>
        <p:spPr/>
        <p:txBody>
          <a:bodyPr/>
          <a:lstStyle/>
          <a:p>
            <a:fld id="{FF1CDE7F-6508-48F4-BC01-4C7E7E4C96AC}" type="datetimeFigureOut">
              <a:rPr lang="en-IN" smtClean="0"/>
              <a:t>17-04-2023</a:t>
            </a:fld>
            <a:endParaRPr lang="en-IN"/>
          </a:p>
        </p:txBody>
      </p:sp>
      <p:sp>
        <p:nvSpPr>
          <p:cNvPr id="3" name="Footer Placeholder 2">
            <a:extLst>
              <a:ext uri="{FF2B5EF4-FFF2-40B4-BE49-F238E27FC236}">
                <a16:creationId xmlns:a16="http://schemas.microsoft.com/office/drawing/2014/main" id="{E0F094B2-12C9-75B9-3FA9-7C8DD815FE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42ED47-DBC7-9192-4FE7-2565E24A221E}"/>
              </a:ext>
            </a:extLst>
          </p:cNvPr>
          <p:cNvSpPr>
            <a:spLocks noGrp="1"/>
          </p:cNvSpPr>
          <p:nvPr>
            <p:ph type="sldNum" sz="quarter" idx="12"/>
          </p:nvPr>
        </p:nvSpPr>
        <p:spPr/>
        <p:txBody>
          <a:bodyPr/>
          <a:lstStyle/>
          <a:p>
            <a:fld id="{9F28B4AE-190D-475E-8495-636F19908D3D}" type="slidenum">
              <a:rPr lang="en-IN" smtClean="0"/>
              <a:t>‹#›</a:t>
            </a:fld>
            <a:endParaRPr lang="en-IN"/>
          </a:p>
        </p:txBody>
      </p:sp>
    </p:spTree>
    <p:extLst>
      <p:ext uri="{BB962C8B-B14F-4D97-AF65-F5344CB8AC3E}">
        <p14:creationId xmlns:p14="http://schemas.microsoft.com/office/powerpoint/2010/main" val="223649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209DC-4DA2-E07F-4A1F-20FAF9656E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ED3B36-3AAD-D778-80BE-002FF7D41C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1FADD7-3747-BE8D-2A4B-047489BD60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CE8A6F-F5CE-2BD5-F4E4-5E1258A55FF6}"/>
              </a:ext>
            </a:extLst>
          </p:cNvPr>
          <p:cNvSpPr>
            <a:spLocks noGrp="1"/>
          </p:cNvSpPr>
          <p:nvPr>
            <p:ph type="dt" sz="half" idx="10"/>
          </p:nvPr>
        </p:nvSpPr>
        <p:spPr/>
        <p:txBody>
          <a:bodyPr/>
          <a:lstStyle/>
          <a:p>
            <a:fld id="{FF1CDE7F-6508-48F4-BC01-4C7E7E4C96AC}" type="datetimeFigureOut">
              <a:rPr lang="en-IN" smtClean="0"/>
              <a:t>17-04-2023</a:t>
            </a:fld>
            <a:endParaRPr lang="en-IN"/>
          </a:p>
        </p:txBody>
      </p:sp>
      <p:sp>
        <p:nvSpPr>
          <p:cNvPr id="6" name="Footer Placeholder 5">
            <a:extLst>
              <a:ext uri="{FF2B5EF4-FFF2-40B4-BE49-F238E27FC236}">
                <a16:creationId xmlns:a16="http://schemas.microsoft.com/office/drawing/2014/main" id="{322A71B3-BAD4-88BF-7239-D0B3AEC1E9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64DB2E-F6C1-5368-F3A7-40BA41623B20}"/>
              </a:ext>
            </a:extLst>
          </p:cNvPr>
          <p:cNvSpPr>
            <a:spLocks noGrp="1"/>
          </p:cNvSpPr>
          <p:nvPr>
            <p:ph type="sldNum" sz="quarter" idx="12"/>
          </p:nvPr>
        </p:nvSpPr>
        <p:spPr/>
        <p:txBody>
          <a:bodyPr/>
          <a:lstStyle/>
          <a:p>
            <a:fld id="{9F28B4AE-190D-475E-8495-636F19908D3D}" type="slidenum">
              <a:rPr lang="en-IN" smtClean="0"/>
              <a:t>‹#›</a:t>
            </a:fld>
            <a:endParaRPr lang="en-IN"/>
          </a:p>
        </p:txBody>
      </p:sp>
    </p:spTree>
    <p:extLst>
      <p:ext uri="{BB962C8B-B14F-4D97-AF65-F5344CB8AC3E}">
        <p14:creationId xmlns:p14="http://schemas.microsoft.com/office/powerpoint/2010/main" val="3661375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6480-33F7-0486-2872-1946DEFFE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0324B3-56D3-96EE-8AF8-BD2F00928A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8947B2-8947-4811-582D-F69D393C37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0FA1F5-B494-9B6C-67B1-FFB063F9C6FD}"/>
              </a:ext>
            </a:extLst>
          </p:cNvPr>
          <p:cNvSpPr>
            <a:spLocks noGrp="1"/>
          </p:cNvSpPr>
          <p:nvPr>
            <p:ph type="dt" sz="half" idx="10"/>
          </p:nvPr>
        </p:nvSpPr>
        <p:spPr/>
        <p:txBody>
          <a:bodyPr/>
          <a:lstStyle/>
          <a:p>
            <a:fld id="{FF1CDE7F-6508-48F4-BC01-4C7E7E4C96AC}" type="datetimeFigureOut">
              <a:rPr lang="en-IN" smtClean="0"/>
              <a:t>17-04-2023</a:t>
            </a:fld>
            <a:endParaRPr lang="en-IN"/>
          </a:p>
        </p:txBody>
      </p:sp>
      <p:sp>
        <p:nvSpPr>
          <p:cNvPr id="6" name="Footer Placeholder 5">
            <a:extLst>
              <a:ext uri="{FF2B5EF4-FFF2-40B4-BE49-F238E27FC236}">
                <a16:creationId xmlns:a16="http://schemas.microsoft.com/office/drawing/2014/main" id="{54AEA4A6-B7F7-31D3-F673-4BDD70682C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922380-8CDB-9F9C-3FD1-248D4F26C7B1}"/>
              </a:ext>
            </a:extLst>
          </p:cNvPr>
          <p:cNvSpPr>
            <a:spLocks noGrp="1"/>
          </p:cNvSpPr>
          <p:nvPr>
            <p:ph type="sldNum" sz="quarter" idx="12"/>
          </p:nvPr>
        </p:nvSpPr>
        <p:spPr/>
        <p:txBody>
          <a:bodyPr/>
          <a:lstStyle/>
          <a:p>
            <a:fld id="{9F28B4AE-190D-475E-8495-636F19908D3D}" type="slidenum">
              <a:rPr lang="en-IN" smtClean="0"/>
              <a:t>‹#›</a:t>
            </a:fld>
            <a:endParaRPr lang="en-IN"/>
          </a:p>
        </p:txBody>
      </p:sp>
    </p:spTree>
    <p:extLst>
      <p:ext uri="{BB962C8B-B14F-4D97-AF65-F5344CB8AC3E}">
        <p14:creationId xmlns:p14="http://schemas.microsoft.com/office/powerpoint/2010/main" val="3824619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7361D2-D153-27A3-0278-A02EEE6E7A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E50C34-562E-B15A-EDCE-EA629F741F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DCD6B1-C03C-11D8-0B7E-1F7F2E6B61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1CDE7F-6508-48F4-BC01-4C7E7E4C96AC}" type="datetimeFigureOut">
              <a:rPr lang="en-IN" smtClean="0"/>
              <a:t>17-04-2023</a:t>
            </a:fld>
            <a:endParaRPr lang="en-IN"/>
          </a:p>
        </p:txBody>
      </p:sp>
      <p:sp>
        <p:nvSpPr>
          <p:cNvPr id="5" name="Footer Placeholder 4">
            <a:extLst>
              <a:ext uri="{FF2B5EF4-FFF2-40B4-BE49-F238E27FC236}">
                <a16:creationId xmlns:a16="http://schemas.microsoft.com/office/drawing/2014/main" id="{A4B11721-5733-E4DB-BA2D-39B59D474A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ECDD6F-6B9F-2E8B-B486-AF4F006DC2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28B4AE-190D-475E-8495-636F19908D3D}" type="slidenum">
              <a:rPr lang="en-IN" smtClean="0"/>
              <a:t>‹#›</a:t>
            </a:fld>
            <a:endParaRPr lang="en-IN"/>
          </a:p>
        </p:txBody>
      </p:sp>
    </p:spTree>
    <p:extLst>
      <p:ext uri="{BB962C8B-B14F-4D97-AF65-F5344CB8AC3E}">
        <p14:creationId xmlns:p14="http://schemas.microsoft.com/office/powerpoint/2010/main" val="1685630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3" name="Rectangle 206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6" name="Picture 8" descr="Senseforth.ai Becomes the First Conversational AI Startup to Break into Top  5 of SQuAD2.0">
            <a:extLst>
              <a:ext uri="{FF2B5EF4-FFF2-40B4-BE49-F238E27FC236}">
                <a16:creationId xmlns:a16="http://schemas.microsoft.com/office/drawing/2014/main" id="{C5CF2AF8-99B7-D3B8-339A-3244395DE4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14" t="9091" r="27676" b="1"/>
          <a:stretch/>
        </p:blipFill>
        <p:spPr bwMode="auto">
          <a:xfrm>
            <a:off x="3523488" y="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74" name="Rectangle 2067">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8F212B3E-752D-19C6-71D1-E242212CE233}"/>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dirty="0">
                <a:latin typeface="+mj-lt"/>
                <a:ea typeface="+mj-ea"/>
                <a:cs typeface="+mj-cs"/>
              </a:rPr>
              <a:t>Question Answering on SQuAD</a:t>
            </a:r>
          </a:p>
        </p:txBody>
      </p:sp>
      <p:sp>
        <p:nvSpPr>
          <p:cNvPr id="5" name="TextBox 4">
            <a:extLst>
              <a:ext uri="{FF2B5EF4-FFF2-40B4-BE49-F238E27FC236}">
                <a16:creationId xmlns:a16="http://schemas.microsoft.com/office/drawing/2014/main" id="{10CFF0F7-2ED4-F3E0-6DE7-48A3DDB7C7BF}"/>
              </a:ext>
            </a:extLst>
          </p:cNvPr>
          <p:cNvSpPr txBox="1"/>
          <p:nvPr/>
        </p:nvSpPr>
        <p:spPr>
          <a:xfrm>
            <a:off x="477980" y="4872922"/>
            <a:ext cx="4023359" cy="1208141"/>
          </a:xfrm>
          <a:prstGeom prst="rect">
            <a:avLst/>
          </a:prstGeom>
        </p:spPr>
        <p:txBody>
          <a:bodyPr vert="horz" lIns="91440" tIns="45720" rIns="91440" bIns="45720" rtlCol="0">
            <a:normAutofit/>
          </a:bodyPr>
          <a:lstStyle/>
          <a:p>
            <a:pPr>
              <a:lnSpc>
                <a:spcPct val="90000"/>
              </a:lnSpc>
              <a:spcBef>
                <a:spcPts val="1000"/>
              </a:spcBef>
            </a:pPr>
            <a:r>
              <a:rPr lang="en-US" sz="2000" dirty="0"/>
              <a:t>Piero Castriota</a:t>
            </a:r>
          </a:p>
          <a:p>
            <a:pPr>
              <a:lnSpc>
                <a:spcPct val="90000"/>
              </a:lnSpc>
              <a:spcBef>
                <a:spcPts val="1000"/>
              </a:spcBef>
            </a:pPr>
            <a:r>
              <a:rPr lang="en-US" sz="2000" dirty="0"/>
              <a:t>Yellam Naidu Kottavalasa</a:t>
            </a:r>
          </a:p>
          <a:p>
            <a:pPr>
              <a:lnSpc>
                <a:spcPct val="90000"/>
              </a:lnSpc>
              <a:spcBef>
                <a:spcPts val="1000"/>
              </a:spcBef>
            </a:pPr>
            <a:r>
              <a:rPr lang="en-US" sz="2000" dirty="0"/>
              <a:t>Usha Padma Rachakonda</a:t>
            </a:r>
          </a:p>
        </p:txBody>
      </p:sp>
      <p:sp>
        <p:nvSpPr>
          <p:cNvPr id="2075" name="Rectangle 206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2" name="Rectangle 207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180817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line chart&#10;&#10;Description automatically generated">
            <a:extLst>
              <a:ext uri="{FF2B5EF4-FFF2-40B4-BE49-F238E27FC236}">
                <a16:creationId xmlns:a16="http://schemas.microsoft.com/office/drawing/2014/main" id="{744C7762-20D1-313A-8AD4-5BBBA2D9F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866706" y="623275"/>
            <a:ext cx="4808834" cy="2644859"/>
          </a:xfrm>
          <a:prstGeom prst="rect">
            <a:avLst/>
          </a:prstGeom>
          <a:noFill/>
        </p:spPr>
      </p:pic>
      <p:pic>
        <p:nvPicPr>
          <p:cNvPr id="5" name="Picture 4" descr="Chart, line chart&#10;&#10;Description automatically generated">
            <a:extLst>
              <a:ext uri="{FF2B5EF4-FFF2-40B4-BE49-F238E27FC236}">
                <a16:creationId xmlns:a16="http://schemas.microsoft.com/office/drawing/2014/main" id="{2A3F1621-2CFE-7AF2-F20A-2CD75840CB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55726" y="3586297"/>
            <a:ext cx="4830794" cy="2644860"/>
          </a:xfrm>
          <a:prstGeom prst="rect">
            <a:avLst/>
          </a:prstGeom>
          <a:noFill/>
        </p:spPr>
      </p:pic>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E77FD-525D-7664-413A-DFF3A88F8B63}"/>
              </a:ext>
            </a:extLst>
          </p:cNvPr>
          <p:cNvSpPr>
            <a:spLocks noGrp="1"/>
          </p:cNvSpPr>
          <p:nvPr>
            <p:ph type="title"/>
          </p:nvPr>
        </p:nvSpPr>
        <p:spPr>
          <a:xfrm>
            <a:off x="6758283" y="904568"/>
            <a:ext cx="4218138" cy="1068351"/>
          </a:xfrm>
        </p:spPr>
        <p:txBody>
          <a:bodyPr>
            <a:normAutofit/>
          </a:bodyPr>
          <a:lstStyle/>
          <a:p>
            <a:r>
              <a:rPr lang="en-IN" sz="5200" b="1" dirty="0">
                <a:latin typeface="+mn-lt"/>
              </a:rPr>
              <a:t>Results</a:t>
            </a:r>
          </a:p>
        </p:txBody>
      </p:sp>
      <p:sp>
        <p:nvSpPr>
          <p:cNvPr id="3" name="Content Placeholder 2">
            <a:extLst>
              <a:ext uri="{FF2B5EF4-FFF2-40B4-BE49-F238E27FC236}">
                <a16:creationId xmlns:a16="http://schemas.microsoft.com/office/drawing/2014/main" id="{16E4FB73-C4AE-E18B-CD16-B392C06CD9E9}"/>
              </a:ext>
            </a:extLst>
          </p:cNvPr>
          <p:cNvSpPr>
            <a:spLocks noGrp="1"/>
          </p:cNvSpPr>
          <p:nvPr>
            <p:ph idx="1"/>
          </p:nvPr>
        </p:nvSpPr>
        <p:spPr>
          <a:xfrm>
            <a:off x="6649621" y="2098601"/>
            <a:ext cx="4435462" cy="4132555"/>
          </a:xfrm>
        </p:spPr>
        <p:txBody>
          <a:bodyPr anchor="t">
            <a:noAutofit/>
          </a:bodyPr>
          <a:lstStyle/>
          <a:p>
            <a:r>
              <a:rPr lang="en-US" sz="1500" dirty="0"/>
              <a:t>We evaluated the performance of three different models: google/electra-base-generator, albertbase-v2, and distilbert-base-uncased-distilled-squad. We measured performance in terms of F1 score, exact match, and total matches.</a:t>
            </a:r>
          </a:p>
          <a:p>
            <a:endParaRPr lang="en-US" sz="1500" dirty="0"/>
          </a:p>
          <a:p>
            <a:r>
              <a:rPr lang="en-US" sz="1500" dirty="0"/>
              <a:t>We generated graphs that compared the average of f1 on answers and questions length of the three models. These graphs can help us to identify any patterns or trends in the model's performance based on the length of answers or questions. Here we show the best model results on answer and question lengths.</a:t>
            </a:r>
          </a:p>
          <a:p>
            <a:r>
              <a:rPr lang="en-US" sz="1500" dirty="0"/>
              <a:t>Figure 6: average of f1 on answers and questions length of distilbert-base-uncased-distilled-squad model.</a:t>
            </a:r>
            <a:endParaRPr lang="en-IN" sz="1500" dirty="0"/>
          </a:p>
        </p:txBody>
      </p:sp>
    </p:spTree>
    <p:extLst>
      <p:ext uri="{BB962C8B-B14F-4D97-AF65-F5344CB8AC3E}">
        <p14:creationId xmlns:p14="http://schemas.microsoft.com/office/powerpoint/2010/main" val="2329701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66F40F-5D91-AB9A-E6C4-7060F388788A}"/>
              </a:ext>
            </a:extLst>
          </p:cNvPr>
          <p:cNvSpPr>
            <a:spLocks noGrp="1"/>
          </p:cNvSpPr>
          <p:nvPr>
            <p:ph type="title"/>
          </p:nvPr>
        </p:nvSpPr>
        <p:spPr>
          <a:xfrm>
            <a:off x="1285240" y="1050596"/>
            <a:ext cx="9933366" cy="1436966"/>
          </a:xfrm>
        </p:spPr>
        <p:txBody>
          <a:bodyPr anchor="ctr">
            <a:normAutofit/>
          </a:bodyPr>
          <a:lstStyle/>
          <a:p>
            <a:r>
              <a:rPr kumimoji="0" lang="en-US" altLang="en-US" sz="2600" b="0" i="0" u="none" strike="noStrike" cap="none" normalizeH="0" baseline="0" dirty="0">
                <a:ln>
                  <a:noFill/>
                </a:ln>
                <a:effectLst/>
                <a:latin typeface="+mn-lt"/>
                <a:ea typeface="Times New Roman" panose="02020603050405020304" pitchFamily="18" charset="0"/>
              </a:rPr>
              <a:t>The results of each model on the validation set are represented in the following table.</a:t>
            </a:r>
            <a:endParaRPr lang="en-IN" sz="2600" dirty="0"/>
          </a:p>
        </p:txBody>
      </p:sp>
      <p:graphicFrame>
        <p:nvGraphicFramePr>
          <p:cNvPr id="4" name="Content Placeholder 3">
            <a:extLst>
              <a:ext uri="{FF2B5EF4-FFF2-40B4-BE49-F238E27FC236}">
                <a16:creationId xmlns:a16="http://schemas.microsoft.com/office/drawing/2014/main" id="{333E2773-7CA3-1743-F1A1-3D1845A8CDB5}"/>
              </a:ext>
            </a:extLst>
          </p:cNvPr>
          <p:cNvGraphicFramePr>
            <a:graphicFrameLocks noGrp="1"/>
          </p:cNvGraphicFramePr>
          <p:nvPr>
            <p:ph idx="1"/>
            <p:extLst>
              <p:ext uri="{D42A27DB-BD31-4B8C-83A1-F6EECF244321}">
                <p14:modId xmlns:p14="http://schemas.microsoft.com/office/powerpoint/2010/main" val="575202440"/>
              </p:ext>
            </p:extLst>
          </p:nvPr>
        </p:nvGraphicFramePr>
        <p:xfrm>
          <a:off x="1492421" y="2921000"/>
          <a:ext cx="7867636" cy="2703051"/>
        </p:xfrm>
        <a:graphic>
          <a:graphicData uri="http://schemas.openxmlformats.org/drawingml/2006/table">
            <a:tbl>
              <a:tblPr firstRow="1" firstCol="1" bandRow="1">
                <a:noFill/>
                <a:tableStyleId>{5C22544A-7EE6-4342-B048-85BDC9FD1C3A}</a:tableStyleId>
              </a:tblPr>
              <a:tblGrid>
                <a:gridCol w="1966909">
                  <a:extLst>
                    <a:ext uri="{9D8B030D-6E8A-4147-A177-3AD203B41FA5}">
                      <a16:colId xmlns:a16="http://schemas.microsoft.com/office/drawing/2014/main" val="347716553"/>
                    </a:ext>
                  </a:extLst>
                </a:gridCol>
                <a:gridCol w="1966909">
                  <a:extLst>
                    <a:ext uri="{9D8B030D-6E8A-4147-A177-3AD203B41FA5}">
                      <a16:colId xmlns:a16="http://schemas.microsoft.com/office/drawing/2014/main" val="2699045138"/>
                    </a:ext>
                  </a:extLst>
                </a:gridCol>
                <a:gridCol w="1966909">
                  <a:extLst>
                    <a:ext uri="{9D8B030D-6E8A-4147-A177-3AD203B41FA5}">
                      <a16:colId xmlns:a16="http://schemas.microsoft.com/office/drawing/2014/main" val="1017254706"/>
                    </a:ext>
                  </a:extLst>
                </a:gridCol>
                <a:gridCol w="1966909">
                  <a:extLst>
                    <a:ext uri="{9D8B030D-6E8A-4147-A177-3AD203B41FA5}">
                      <a16:colId xmlns:a16="http://schemas.microsoft.com/office/drawing/2014/main" val="1325046450"/>
                    </a:ext>
                  </a:extLst>
                </a:gridCol>
              </a:tblGrid>
              <a:tr h="737994">
                <a:tc>
                  <a:txBody>
                    <a:bodyPr/>
                    <a:lstStyle/>
                    <a:p>
                      <a:pPr algn="just"/>
                      <a:r>
                        <a:rPr lang="en-IN" sz="1600" b="1">
                          <a:solidFill>
                            <a:schemeClr val="tx1">
                              <a:lumMod val="75000"/>
                              <a:lumOff val="25000"/>
                            </a:schemeClr>
                          </a:solidFill>
                          <a:effectLst/>
                        </a:rPr>
                        <a:t>            Model</a:t>
                      </a:r>
                    </a:p>
                    <a:p>
                      <a:pPr algn="just"/>
                      <a:r>
                        <a:rPr lang="en-IN" sz="1600" b="1">
                          <a:solidFill>
                            <a:schemeClr val="tx1">
                              <a:lumMod val="75000"/>
                              <a:lumOff val="25000"/>
                            </a:schemeClr>
                          </a:solidFill>
                          <a:effectLst/>
                        </a:rPr>
                        <a:t> </a:t>
                      </a:r>
                      <a:endParaRPr lang="en-IN" sz="16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65358" marR="124018" marT="82679" marB="82679">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just"/>
                      <a:r>
                        <a:rPr lang="en-IN" sz="1600" b="1">
                          <a:solidFill>
                            <a:schemeClr val="tx1">
                              <a:lumMod val="75000"/>
                              <a:lumOff val="25000"/>
                            </a:schemeClr>
                          </a:solidFill>
                          <a:effectLst/>
                        </a:rPr>
                        <a:t>               Loss</a:t>
                      </a:r>
                      <a:endParaRPr lang="en-IN" sz="16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65358" marR="124018" marT="82679" marB="82679">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just"/>
                      <a:r>
                        <a:rPr lang="en-IN" sz="1600" b="1">
                          <a:solidFill>
                            <a:schemeClr val="tx1">
                              <a:lumMod val="75000"/>
                              <a:lumOff val="25000"/>
                            </a:schemeClr>
                          </a:solidFill>
                          <a:effectLst/>
                        </a:rPr>
                        <a:t>        Exact Score</a:t>
                      </a:r>
                      <a:endParaRPr lang="en-IN" sz="16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65358" marR="124018" marT="82679" marB="82679">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just"/>
                      <a:r>
                        <a:rPr lang="en-IN" sz="1600" b="1">
                          <a:solidFill>
                            <a:schemeClr val="tx1">
                              <a:lumMod val="75000"/>
                              <a:lumOff val="25000"/>
                            </a:schemeClr>
                          </a:solidFill>
                          <a:effectLst/>
                        </a:rPr>
                        <a:t>          F1 Score</a:t>
                      </a:r>
                      <a:endParaRPr lang="en-IN" sz="16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65358" marR="124018" marT="82679" marB="82679">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551963253"/>
                  </a:ext>
                </a:extLst>
              </a:tr>
              <a:tr h="591567">
                <a:tc>
                  <a:txBody>
                    <a:bodyPr/>
                    <a:lstStyle/>
                    <a:p>
                      <a:pPr algn="just"/>
                      <a:r>
                        <a:rPr lang="en-IN" sz="1200" b="1">
                          <a:solidFill>
                            <a:schemeClr val="tx1">
                              <a:lumMod val="75000"/>
                              <a:lumOff val="25000"/>
                            </a:schemeClr>
                          </a:solidFill>
                          <a:effectLst/>
                        </a:rPr>
                        <a:t>google/electra-base-generator</a:t>
                      </a:r>
                      <a:endParaRPr lang="en-IN" sz="12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65358" marR="124018" marT="82679" marB="82679">
                    <a:lnL w="19050" cap="flat" cmpd="sng" algn="ctr">
                      <a:noFill/>
                      <a:prstDash val="solid"/>
                    </a:lnL>
                    <a:lnR w="9525" cap="flat" cmpd="sng" algn="ctr">
                      <a:solidFill>
                        <a:srgbClr val="C7C6C1"/>
                      </a:solidFill>
                      <a:prstDash val="solid"/>
                    </a:lnR>
                    <a:lnT w="9525" cap="flat" cmpd="sng" algn="ctr">
                      <a:solidFill>
                        <a:srgbClr val="C7C6C1"/>
                      </a:solidFill>
                      <a:prstDash val="solid"/>
                    </a:lnT>
                    <a:lnB w="12700" cmpd="sng">
                      <a:noFill/>
                      <a:prstDash val="solid"/>
                    </a:lnB>
                    <a:noFill/>
                  </a:tcPr>
                </a:tc>
                <a:tc>
                  <a:txBody>
                    <a:bodyPr/>
                    <a:lstStyle/>
                    <a:p>
                      <a:pPr algn="ctr"/>
                      <a:r>
                        <a:rPr lang="en-IN" sz="1200">
                          <a:solidFill>
                            <a:schemeClr val="tx1">
                              <a:lumMod val="75000"/>
                              <a:lumOff val="25000"/>
                            </a:schemeClr>
                          </a:solidFill>
                          <a:effectLst/>
                        </a:rPr>
                        <a:t>1.06</a:t>
                      </a:r>
                      <a:endParaRPr lang="en-IN" sz="12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65358" marR="124018" marT="82679" marB="82679">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IN" sz="1200">
                          <a:solidFill>
                            <a:schemeClr val="tx1">
                              <a:lumMod val="75000"/>
                              <a:lumOff val="25000"/>
                            </a:schemeClr>
                          </a:solidFill>
                          <a:effectLst/>
                        </a:rPr>
                        <a:t>57.69</a:t>
                      </a:r>
                      <a:endParaRPr lang="en-IN" sz="12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65358" marR="124018" marT="82679" marB="826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IN" sz="1200" dirty="0">
                          <a:solidFill>
                            <a:schemeClr val="tx1">
                              <a:lumMod val="75000"/>
                              <a:lumOff val="25000"/>
                            </a:schemeClr>
                          </a:solidFill>
                          <a:effectLst/>
                        </a:rPr>
                        <a:t>73.68</a:t>
                      </a:r>
                      <a:endParaRPr lang="en-IN" sz="120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65358" marR="124018" marT="82679" marB="826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936254853"/>
                  </a:ext>
                </a:extLst>
              </a:tr>
              <a:tr h="591567">
                <a:tc>
                  <a:txBody>
                    <a:bodyPr/>
                    <a:lstStyle/>
                    <a:p>
                      <a:pPr algn="just"/>
                      <a:r>
                        <a:rPr lang="en-IN" sz="1200" b="1">
                          <a:solidFill>
                            <a:schemeClr val="tx1">
                              <a:lumMod val="75000"/>
                              <a:lumOff val="25000"/>
                            </a:schemeClr>
                          </a:solidFill>
                          <a:effectLst/>
                        </a:rPr>
                        <a:t>albert-base-v2</a:t>
                      </a:r>
                    </a:p>
                    <a:p>
                      <a:pPr algn="just"/>
                      <a:r>
                        <a:rPr lang="en-IN" sz="1200" b="1">
                          <a:solidFill>
                            <a:schemeClr val="tx1">
                              <a:lumMod val="75000"/>
                              <a:lumOff val="25000"/>
                            </a:schemeClr>
                          </a:solidFill>
                          <a:effectLst/>
                        </a:rPr>
                        <a:t> </a:t>
                      </a:r>
                      <a:endParaRPr lang="en-IN" sz="12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65358" marR="124018" marT="82679" marB="82679">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ctr"/>
                      <a:r>
                        <a:rPr lang="en-IN" sz="1200">
                          <a:solidFill>
                            <a:schemeClr val="tx1">
                              <a:lumMod val="75000"/>
                              <a:lumOff val="25000"/>
                            </a:schemeClr>
                          </a:solidFill>
                          <a:effectLst/>
                        </a:rPr>
                        <a:t>0.65</a:t>
                      </a:r>
                      <a:endParaRPr lang="en-IN" sz="12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65358" marR="124018" marT="82679" marB="82679">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IN" sz="1200">
                          <a:solidFill>
                            <a:schemeClr val="tx1">
                              <a:lumMod val="75000"/>
                              <a:lumOff val="25000"/>
                            </a:schemeClr>
                          </a:solidFill>
                          <a:effectLst/>
                        </a:rPr>
                        <a:t>64.89</a:t>
                      </a:r>
                      <a:endParaRPr lang="en-IN" sz="12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65358" marR="124018" marT="82679" marB="826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IN" sz="1200">
                          <a:solidFill>
                            <a:schemeClr val="tx1">
                              <a:lumMod val="75000"/>
                              <a:lumOff val="25000"/>
                            </a:schemeClr>
                          </a:solidFill>
                          <a:effectLst/>
                        </a:rPr>
                        <a:t>80.45</a:t>
                      </a:r>
                      <a:endParaRPr lang="en-IN" sz="12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65358" marR="124018" marT="82679" marB="826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473219105"/>
                  </a:ext>
                </a:extLst>
              </a:tr>
              <a:tr h="781923">
                <a:tc>
                  <a:txBody>
                    <a:bodyPr/>
                    <a:lstStyle/>
                    <a:p>
                      <a:pPr algn="just"/>
                      <a:r>
                        <a:rPr lang="en-IN" sz="1200" b="1">
                          <a:solidFill>
                            <a:schemeClr val="tx1">
                              <a:lumMod val="75000"/>
                              <a:lumOff val="25000"/>
                            </a:schemeClr>
                          </a:solidFill>
                          <a:effectLst/>
                        </a:rPr>
                        <a:t>distilbert-base-uncased-distilled-squad</a:t>
                      </a:r>
                      <a:endParaRPr lang="en-IN" sz="12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65358" marR="124018" marT="82679" marB="82679">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ctr"/>
                      <a:r>
                        <a:rPr lang="en-IN" sz="1200" b="1">
                          <a:solidFill>
                            <a:schemeClr val="tx1">
                              <a:lumMod val="75000"/>
                              <a:lumOff val="25000"/>
                            </a:schemeClr>
                          </a:solidFill>
                          <a:effectLst/>
                        </a:rPr>
                        <a:t>0.52</a:t>
                      </a:r>
                      <a:endParaRPr lang="en-IN" sz="12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65358" marR="124018" marT="82679" marB="82679">
                    <a:lnL w="9525" cap="flat" cmpd="sng" algn="ctr">
                      <a:solidFill>
                        <a:srgbClr val="C7C6C1"/>
                      </a:solid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ctr"/>
                      <a:r>
                        <a:rPr lang="en-IN" sz="1200" b="1">
                          <a:solidFill>
                            <a:schemeClr val="tx1">
                              <a:lumMod val="75000"/>
                              <a:lumOff val="25000"/>
                            </a:schemeClr>
                          </a:solidFill>
                          <a:effectLst/>
                        </a:rPr>
                        <a:t>69.36</a:t>
                      </a:r>
                      <a:endParaRPr lang="en-IN" sz="12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65358" marR="124018" marT="82679" marB="82679">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ctr"/>
                      <a:r>
                        <a:rPr lang="en-IN" sz="1200" b="1" dirty="0">
                          <a:solidFill>
                            <a:schemeClr val="tx1">
                              <a:lumMod val="75000"/>
                              <a:lumOff val="25000"/>
                            </a:schemeClr>
                          </a:solidFill>
                          <a:effectLst/>
                        </a:rPr>
                        <a:t>84.19</a:t>
                      </a:r>
                      <a:endParaRPr lang="en-IN" sz="1200" b="1"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65358" marR="124018" marT="82679" marB="82679">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2958779072"/>
                  </a:ext>
                </a:extLst>
              </a:tr>
            </a:tbl>
          </a:graphicData>
        </a:graphic>
      </p:graphicFrame>
    </p:spTree>
    <p:extLst>
      <p:ext uri="{BB962C8B-B14F-4D97-AF65-F5344CB8AC3E}">
        <p14:creationId xmlns:p14="http://schemas.microsoft.com/office/powerpoint/2010/main" val="425857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ight Triangle 23">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163" y="1228906"/>
            <a:ext cx="7746709" cy="4358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6FA172-BBD7-B399-B801-3EDD8BA0F605}"/>
              </a:ext>
            </a:extLst>
          </p:cNvPr>
          <p:cNvSpPr>
            <a:spLocks noGrp="1"/>
          </p:cNvSpPr>
          <p:nvPr>
            <p:ph type="title"/>
          </p:nvPr>
        </p:nvSpPr>
        <p:spPr>
          <a:xfrm>
            <a:off x="962163" y="717755"/>
            <a:ext cx="5671517" cy="866379"/>
          </a:xfrm>
        </p:spPr>
        <p:txBody>
          <a:bodyPr>
            <a:noAutofit/>
          </a:bodyPr>
          <a:lstStyle/>
          <a:p>
            <a:pPr defTabSz="576072"/>
            <a:r>
              <a:rPr lang="en-IN" sz="5000" b="1" kern="1200" dirty="0">
                <a:solidFill>
                  <a:schemeClr val="tx1"/>
                </a:solidFill>
                <a:latin typeface="+mn-lt"/>
                <a:ea typeface="+mj-ea"/>
                <a:cs typeface="+mj-cs"/>
              </a:rPr>
              <a:t>Error Analysis</a:t>
            </a:r>
            <a:endParaRPr lang="en-IN" sz="5000" b="1" dirty="0">
              <a:latin typeface="+mn-lt"/>
            </a:endParaRPr>
          </a:p>
        </p:txBody>
      </p:sp>
      <p:sp>
        <p:nvSpPr>
          <p:cNvPr id="3" name="Content Placeholder 2">
            <a:extLst>
              <a:ext uri="{FF2B5EF4-FFF2-40B4-BE49-F238E27FC236}">
                <a16:creationId xmlns:a16="http://schemas.microsoft.com/office/drawing/2014/main" id="{49AFDDD2-8254-97C9-F095-165F4D7E2146}"/>
              </a:ext>
            </a:extLst>
          </p:cNvPr>
          <p:cNvSpPr>
            <a:spLocks noGrp="1"/>
          </p:cNvSpPr>
          <p:nvPr>
            <p:ph idx="1"/>
          </p:nvPr>
        </p:nvSpPr>
        <p:spPr>
          <a:xfrm>
            <a:off x="1042219" y="1562776"/>
            <a:ext cx="8809703" cy="1786108"/>
          </a:xfrm>
        </p:spPr>
        <p:txBody>
          <a:bodyPr>
            <a:noAutofit/>
          </a:bodyPr>
          <a:lstStyle/>
          <a:p>
            <a:pPr marL="84971" indent="-84971" defTabSz="339882">
              <a:spcBef>
                <a:spcPts val="372"/>
              </a:spcBef>
            </a:pPr>
            <a:r>
              <a:rPr lang="en-US" sz="1600" kern="1200" dirty="0">
                <a:solidFill>
                  <a:schemeClr val="tx1"/>
                </a:solidFill>
                <a:latin typeface="+mn-lt"/>
                <a:ea typeface="+mn-ea"/>
                <a:cs typeface="+mn-cs"/>
              </a:rPr>
              <a:t> Analyzing the performance of the models and identifying factors that affect the model’s accuracy is good practice.</a:t>
            </a:r>
          </a:p>
          <a:p>
            <a:pPr marL="84971" indent="-84971" defTabSz="339882">
              <a:spcBef>
                <a:spcPts val="372"/>
              </a:spcBef>
            </a:pPr>
            <a:endParaRPr lang="en-US" sz="1600" kern="1200" dirty="0">
              <a:solidFill>
                <a:schemeClr val="tx1"/>
              </a:solidFill>
              <a:latin typeface="+mn-lt"/>
              <a:ea typeface="+mn-ea"/>
              <a:cs typeface="+mn-cs"/>
            </a:endParaRPr>
          </a:p>
          <a:p>
            <a:pPr marL="84971" indent="-84971" defTabSz="339882">
              <a:spcBef>
                <a:spcPts val="372"/>
              </a:spcBef>
            </a:pPr>
            <a:r>
              <a:rPr lang="en-US" sz="1600" kern="1200" dirty="0">
                <a:solidFill>
                  <a:schemeClr val="tx1"/>
                </a:solidFill>
                <a:latin typeface="+mn-lt"/>
                <a:ea typeface="+mn-ea"/>
                <a:cs typeface="+mn-cs"/>
              </a:rPr>
              <a:t> We analyze the types of errors the model made in predicting the answer, such as incorrect word choice, missing information, or irrelevant information. This helps to improve their performance.</a:t>
            </a:r>
          </a:p>
          <a:p>
            <a:pPr marL="84971" indent="-84971" defTabSz="339882">
              <a:spcBef>
                <a:spcPts val="372"/>
              </a:spcBef>
            </a:pPr>
            <a:endParaRPr lang="en-US" sz="1600" kern="1200" dirty="0">
              <a:solidFill>
                <a:schemeClr val="tx1"/>
              </a:solidFill>
              <a:latin typeface="+mn-lt"/>
              <a:ea typeface="+mn-ea"/>
              <a:cs typeface="+mn-cs"/>
            </a:endParaRPr>
          </a:p>
          <a:p>
            <a:pPr marL="0" indent="0" defTabSz="339882">
              <a:spcBef>
                <a:spcPts val="372"/>
              </a:spcBef>
              <a:buNone/>
            </a:pPr>
            <a:r>
              <a:rPr lang="en-US" sz="1600" kern="1200" dirty="0">
                <a:solidFill>
                  <a:schemeClr val="tx1"/>
                </a:solidFill>
                <a:latin typeface="+mn-lt"/>
                <a:ea typeface="+mn-ea"/>
                <a:cs typeface="+mn-cs"/>
              </a:rPr>
              <a:t>Here we show examples of the errors made by the DistilBERT model in predicting the answer:</a:t>
            </a:r>
            <a:endParaRPr lang="en-IN" sz="1600" dirty="0"/>
          </a:p>
        </p:txBody>
      </p:sp>
      <p:sp>
        <p:nvSpPr>
          <p:cNvPr id="4" name="TextBox 3">
            <a:extLst>
              <a:ext uri="{FF2B5EF4-FFF2-40B4-BE49-F238E27FC236}">
                <a16:creationId xmlns:a16="http://schemas.microsoft.com/office/drawing/2014/main" id="{35A8F2D6-BF19-A327-3CA4-82F5C33A0A35}"/>
              </a:ext>
            </a:extLst>
          </p:cNvPr>
          <p:cNvSpPr txBox="1"/>
          <p:nvPr/>
        </p:nvSpPr>
        <p:spPr>
          <a:xfrm>
            <a:off x="3678589" y="3561029"/>
            <a:ext cx="6086168" cy="2457083"/>
          </a:xfrm>
          <a:prstGeom prst="rect">
            <a:avLst/>
          </a:prstGeom>
          <a:noFill/>
        </p:spPr>
        <p:txBody>
          <a:bodyPr wrap="square" rtlCol="0">
            <a:spAutoFit/>
          </a:bodyPr>
          <a:lstStyle/>
          <a:p>
            <a:pPr defTabSz="339882">
              <a:spcAft>
                <a:spcPts val="378"/>
              </a:spcAft>
            </a:pPr>
            <a:r>
              <a:rPr lang="en-IN" sz="1300" b="1" kern="1200" dirty="0">
                <a:solidFill>
                  <a:srgbClr val="212121"/>
                </a:solidFill>
                <a:latin typeface="+mj-lt"/>
                <a:ea typeface="+mn-ea"/>
                <a:cs typeface="Aldhabi" panose="020B0604020202020204" pitchFamily="2" charset="-78"/>
              </a:rPr>
              <a:t>Context:</a:t>
            </a:r>
            <a:r>
              <a:rPr lang="en-IN" sz="1300" kern="1200" dirty="0">
                <a:solidFill>
                  <a:srgbClr val="212121"/>
                </a:solidFill>
                <a:latin typeface="+mj-lt"/>
                <a:ea typeface="+mn-ea"/>
                <a:cs typeface="Aldhabi" panose="020B0604020202020204" pitchFamily="2" charset="-78"/>
              </a:rPr>
              <a:t>  Until recently, in most critical writing the post-punk era was "often dismissed as an awkward period in which punk's gleeful ructions petered out into the vacuity of the Eighties". Contemporary scholars have argued to the contrary, asserting that the period produced significant innovations and music on its own[ …. ]</a:t>
            </a:r>
          </a:p>
          <a:p>
            <a:pPr defTabSz="339882">
              <a:spcAft>
                <a:spcPts val="378"/>
              </a:spcAft>
            </a:pPr>
            <a:endParaRPr lang="en-IN" sz="1300" kern="1200" dirty="0">
              <a:solidFill>
                <a:srgbClr val="212121"/>
              </a:solidFill>
              <a:latin typeface="+mj-lt"/>
              <a:ea typeface="+mn-ea"/>
              <a:cs typeface="Aldhabi" panose="020B0604020202020204" pitchFamily="2" charset="-78"/>
            </a:endParaRPr>
          </a:p>
          <a:p>
            <a:pPr defTabSz="339882">
              <a:spcAft>
                <a:spcPts val="378"/>
              </a:spcAft>
            </a:pPr>
            <a:r>
              <a:rPr lang="en-IN" sz="1300" b="1" kern="1200" dirty="0">
                <a:solidFill>
                  <a:srgbClr val="212121"/>
                </a:solidFill>
                <a:latin typeface="+mj-lt"/>
                <a:ea typeface="+mn-ea"/>
                <a:cs typeface="Aldhabi" panose="020B0604020202020204" pitchFamily="2" charset="-78"/>
              </a:rPr>
              <a:t>Question:</a:t>
            </a:r>
            <a:r>
              <a:rPr lang="en-IN" sz="1300" kern="1200" dirty="0">
                <a:solidFill>
                  <a:srgbClr val="212121"/>
                </a:solidFill>
                <a:latin typeface="+mj-lt"/>
                <a:ea typeface="+mn-ea"/>
                <a:cs typeface="Aldhabi" panose="020B0604020202020204" pitchFamily="2" charset="-78"/>
              </a:rPr>
              <a:t>  What did Nicholas Leonard say united post-punk?</a:t>
            </a:r>
            <a:endParaRPr lang="en-IN" sz="1300" kern="1200" dirty="0">
              <a:solidFill>
                <a:schemeClr val="tx1"/>
              </a:solidFill>
              <a:latin typeface="+mj-lt"/>
              <a:ea typeface="+mn-ea"/>
              <a:cs typeface="Aldhabi" panose="020B0604020202020204" pitchFamily="2" charset="-78"/>
            </a:endParaRPr>
          </a:p>
          <a:p>
            <a:pPr defTabSz="339882">
              <a:spcAft>
                <a:spcPts val="378"/>
              </a:spcAft>
            </a:pPr>
            <a:r>
              <a:rPr lang="en-IN" sz="1300" b="1" kern="1200" dirty="0">
                <a:solidFill>
                  <a:srgbClr val="212121"/>
                </a:solidFill>
                <a:latin typeface="+mj-lt"/>
                <a:ea typeface="+mn-ea"/>
                <a:cs typeface="Aldhabi" panose="020B0604020202020204" pitchFamily="2" charset="-78"/>
              </a:rPr>
              <a:t>Answer:</a:t>
            </a:r>
            <a:r>
              <a:rPr lang="en-IN" sz="1300" kern="1200" dirty="0">
                <a:solidFill>
                  <a:srgbClr val="212121"/>
                </a:solidFill>
                <a:latin typeface="+mj-lt"/>
                <a:ea typeface="+mn-ea"/>
                <a:cs typeface="Aldhabi" panose="020B0604020202020204" pitchFamily="2" charset="-78"/>
              </a:rPr>
              <a:t>  cerebral, concocted by brainy young men and women interested as much in disturbing the audience, or making them think, as in making a pop song</a:t>
            </a:r>
            <a:endParaRPr lang="en-IN" sz="1300" kern="1200" dirty="0">
              <a:solidFill>
                <a:schemeClr val="tx1"/>
              </a:solidFill>
              <a:latin typeface="+mj-lt"/>
              <a:ea typeface="+mn-ea"/>
              <a:cs typeface="Aldhabi" panose="020B0604020202020204" pitchFamily="2" charset="-78"/>
            </a:endParaRPr>
          </a:p>
          <a:p>
            <a:pPr algn="just" defTabSz="339882">
              <a:spcAft>
                <a:spcPts val="378"/>
              </a:spcAft>
            </a:pPr>
            <a:r>
              <a:rPr lang="en-IN" sz="1300" b="1" kern="1200" dirty="0">
                <a:solidFill>
                  <a:srgbClr val="212121"/>
                </a:solidFill>
                <a:latin typeface="+mj-lt"/>
                <a:ea typeface="+mn-ea"/>
                <a:cs typeface="Aldhabi" panose="020B0604020202020204" pitchFamily="2" charset="-78"/>
              </a:rPr>
              <a:t>Predicted Answer:</a:t>
            </a:r>
            <a:r>
              <a:rPr lang="en-IN" sz="1300" kern="1200" dirty="0">
                <a:solidFill>
                  <a:srgbClr val="212121"/>
                </a:solidFill>
                <a:latin typeface="+mj-lt"/>
                <a:ea typeface="+mn-ea"/>
                <a:cs typeface="Aldhabi" panose="020B0604020202020204" pitchFamily="2" charset="-78"/>
              </a:rPr>
              <a:t>  avant-garde</a:t>
            </a:r>
            <a:endParaRPr lang="en-IN" sz="1300" kern="1200" dirty="0">
              <a:solidFill>
                <a:schemeClr val="tx1"/>
              </a:solidFill>
              <a:latin typeface="+mj-lt"/>
              <a:ea typeface="+mn-ea"/>
              <a:cs typeface="Aldhabi" panose="020B0604020202020204" pitchFamily="2" charset="-78"/>
            </a:endParaRPr>
          </a:p>
          <a:p>
            <a:pPr>
              <a:spcAft>
                <a:spcPts val="600"/>
              </a:spcAft>
            </a:pPr>
            <a:endParaRPr lang="en-IN" sz="2000" b="1" dirty="0">
              <a:solidFill>
                <a:schemeClr val="accent1"/>
              </a:solidFill>
            </a:endParaRPr>
          </a:p>
        </p:txBody>
      </p:sp>
      <p:sp>
        <p:nvSpPr>
          <p:cNvPr id="15" name="TextBox 14">
            <a:extLst>
              <a:ext uri="{FF2B5EF4-FFF2-40B4-BE49-F238E27FC236}">
                <a16:creationId xmlns:a16="http://schemas.microsoft.com/office/drawing/2014/main" id="{E05D8390-EFAE-6F26-9290-E9853406D2D7}"/>
              </a:ext>
            </a:extLst>
          </p:cNvPr>
          <p:cNvSpPr txBox="1"/>
          <p:nvPr/>
        </p:nvSpPr>
        <p:spPr>
          <a:xfrm>
            <a:off x="1073309" y="4175814"/>
            <a:ext cx="2494134" cy="584775"/>
          </a:xfrm>
          <a:prstGeom prst="rect">
            <a:avLst/>
          </a:prstGeom>
          <a:noFill/>
        </p:spPr>
        <p:txBody>
          <a:bodyPr wrap="square">
            <a:spAutoFit/>
          </a:bodyPr>
          <a:lstStyle/>
          <a:p>
            <a:pPr defTabSz="576072">
              <a:spcAft>
                <a:spcPts val="600"/>
              </a:spcAft>
            </a:pPr>
            <a:r>
              <a:rPr lang="en-IN" sz="3200" b="1" kern="1200" dirty="0">
                <a:solidFill>
                  <a:schemeClr val="tx1"/>
                </a:solidFill>
                <a:latin typeface="+mn-lt"/>
                <a:ea typeface="+mn-ea"/>
                <a:cs typeface="+mn-cs"/>
              </a:rPr>
              <a:t>Error Type- 1</a:t>
            </a:r>
            <a:endParaRPr lang="en-US" sz="3200" dirty="0"/>
          </a:p>
        </p:txBody>
      </p:sp>
      <p:cxnSp>
        <p:nvCxnSpPr>
          <p:cNvPr id="18" name="Straight Connector 17">
            <a:extLst>
              <a:ext uri="{FF2B5EF4-FFF2-40B4-BE49-F238E27FC236}">
                <a16:creationId xmlns:a16="http://schemas.microsoft.com/office/drawing/2014/main" id="{B9A0A8AA-8C41-4513-76E2-D773B2F156AA}"/>
              </a:ext>
            </a:extLst>
          </p:cNvPr>
          <p:cNvCxnSpPr/>
          <p:nvPr/>
        </p:nvCxnSpPr>
        <p:spPr>
          <a:xfrm>
            <a:off x="3460955" y="3561029"/>
            <a:ext cx="0" cy="204511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257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FE3F79-9FE9-27D0-68A4-B319A7FFC829}"/>
              </a:ext>
            </a:extLst>
          </p:cNvPr>
          <p:cNvSpPr>
            <a:spLocks noGrp="1"/>
          </p:cNvSpPr>
          <p:nvPr>
            <p:ph type="title"/>
          </p:nvPr>
        </p:nvSpPr>
        <p:spPr>
          <a:xfrm>
            <a:off x="1006900" y="1188637"/>
            <a:ext cx="3141430" cy="4480726"/>
          </a:xfrm>
        </p:spPr>
        <p:txBody>
          <a:bodyPr>
            <a:normAutofit/>
          </a:bodyPr>
          <a:lstStyle/>
          <a:p>
            <a:pPr algn="r"/>
            <a:r>
              <a:rPr lang="en-IN" sz="3800" b="1" dirty="0">
                <a:latin typeface="+mn-lt"/>
              </a:rPr>
              <a:t>Error Type- 2</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E1D4C43-DAE1-418D-43D7-108245A80AE4}"/>
              </a:ext>
            </a:extLst>
          </p:cNvPr>
          <p:cNvSpPr>
            <a:spLocks noGrp="1"/>
          </p:cNvSpPr>
          <p:nvPr>
            <p:ph idx="1"/>
          </p:nvPr>
        </p:nvSpPr>
        <p:spPr>
          <a:xfrm>
            <a:off x="5138928" y="1338729"/>
            <a:ext cx="4795584" cy="4180542"/>
          </a:xfrm>
        </p:spPr>
        <p:txBody>
          <a:bodyPr anchor="ctr">
            <a:noAutofit/>
          </a:bodyPr>
          <a:lstStyle/>
          <a:p>
            <a:r>
              <a:rPr lang="en-IN" sz="1300" b="1" dirty="0">
                <a:effectLst/>
                <a:latin typeface="+mj-lt"/>
                <a:ea typeface="Times New Roman" panose="02020603050405020304" pitchFamily="18" charset="0"/>
              </a:rPr>
              <a:t>Context:</a:t>
            </a:r>
            <a:r>
              <a:rPr lang="en-IN" sz="1300" dirty="0">
                <a:effectLst/>
                <a:latin typeface="+mj-lt"/>
                <a:ea typeface="Times New Roman" panose="02020603050405020304" pitchFamily="18" charset="0"/>
              </a:rPr>
              <a:t>  On the eastern front, progress was very slow. The Russian army was heavily dependent upon its main magazines in Poland, and the Prussian army launched several successful raids against them. One of them, led by general Platen in September resulted in the loss of 2,000 Russians, mostly captured, and the destruction of 5,000 wagons. Deprived of men, the Prussians had to resort to this new sort of warfare, raiding, to delay the advance of their enemies. Nonetheless, at the end of the year, they suffered two critical setbacks. The Russians under Zakhar Chernyshev and Pyotr Rumyantsev stormed Kolberg in Pomerania, while the Austrians captured Schweidnitz. The loss of Kolberg cost Prussia its last port on the Baltic Sea. In Britain, it was speculated that a total Prussian collapse was now imminent.</a:t>
            </a:r>
          </a:p>
          <a:p>
            <a:r>
              <a:rPr lang="en-IN" sz="1300" b="1" dirty="0">
                <a:effectLst/>
                <a:latin typeface="+mj-lt"/>
                <a:ea typeface="Times New Roman" panose="02020603050405020304" pitchFamily="18" charset="0"/>
              </a:rPr>
              <a:t>Question:</a:t>
            </a:r>
            <a:r>
              <a:rPr lang="en-IN" sz="1300" dirty="0">
                <a:effectLst/>
                <a:latin typeface="+mj-lt"/>
                <a:ea typeface="Times New Roman" panose="02020603050405020304" pitchFamily="18" charset="0"/>
              </a:rPr>
              <a:t>  What was the size of one of the Prussian victories against the Russians?</a:t>
            </a:r>
          </a:p>
          <a:p>
            <a:r>
              <a:rPr lang="en-IN" sz="1300" b="1" dirty="0">
                <a:effectLst/>
                <a:latin typeface="+mj-lt"/>
                <a:ea typeface="Times New Roman" panose="02020603050405020304" pitchFamily="18" charset="0"/>
              </a:rPr>
              <a:t>Answer:</a:t>
            </a:r>
            <a:r>
              <a:rPr lang="en-IN" sz="1300" dirty="0">
                <a:effectLst/>
                <a:latin typeface="+mj-lt"/>
                <a:ea typeface="Times New Roman" panose="02020603050405020304" pitchFamily="18" charset="0"/>
              </a:rPr>
              <a:t>  . One of them, led by general Platen in September resulted in the loss of 2,000 Russians, mostly captured, and the destruction of 5,000 wagons</a:t>
            </a:r>
          </a:p>
          <a:p>
            <a:r>
              <a:rPr lang="en-IN" sz="1300" b="1" dirty="0">
                <a:effectLst/>
                <a:latin typeface="+mj-lt"/>
                <a:ea typeface="Times New Roman" panose="02020603050405020304" pitchFamily="18" charset="0"/>
              </a:rPr>
              <a:t>Predicted Answer:</a:t>
            </a:r>
            <a:r>
              <a:rPr lang="en-IN" sz="1300" dirty="0">
                <a:effectLst/>
                <a:latin typeface="+mj-lt"/>
                <a:ea typeface="Times New Roman" panose="02020603050405020304" pitchFamily="18" charset="0"/>
              </a:rPr>
              <a:t>  5,000</a:t>
            </a:r>
          </a:p>
        </p:txBody>
      </p:sp>
    </p:spTree>
    <p:extLst>
      <p:ext uri="{BB962C8B-B14F-4D97-AF65-F5344CB8AC3E}">
        <p14:creationId xmlns:p14="http://schemas.microsoft.com/office/powerpoint/2010/main" val="4087291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460613-276E-440D-6DB2-C8727F891C6A}"/>
              </a:ext>
            </a:extLst>
          </p:cNvPr>
          <p:cNvSpPr>
            <a:spLocks noGrp="1"/>
          </p:cNvSpPr>
          <p:nvPr>
            <p:ph type="title"/>
          </p:nvPr>
        </p:nvSpPr>
        <p:spPr>
          <a:xfrm>
            <a:off x="1285240" y="1050595"/>
            <a:ext cx="8074815" cy="1618489"/>
          </a:xfrm>
        </p:spPr>
        <p:txBody>
          <a:bodyPr anchor="ctr">
            <a:normAutofit/>
          </a:bodyPr>
          <a:lstStyle/>
          <a:p>
            <a:r>
              <a:rPr lang="en-IN" sz="5200" b="1" dirty="0">
                <a:latin typeface="+mn-lt"/>
              </a:rPr>
              <a:t>Conclusion</a:t>
            </a:r>
          </a:p>
        </p:txBody>
      </p:sp>
      <p:sp>
        <p:nvSpPr>
          <p:cNvPr id="3" name="Content Placeholder 2">
            <a:extLst>
              <a:ext uri="{FF2B5EF4-FFF2-40B4-BE49-F238E27FC236}">
                <a16:creationId xmlns:a16="http://schemas.microsoft.com/office/drawing/2014/main" id="{1AAEFE3B-D774-242A-C15E-CCF5AAFF0285}"/>
              </a:ext>
            </a:extLst>
          </p:cNvPr>
          <p:cNvSpPr>
            <a:spLocks noGrp="1"/>
          </p:cNvSpPr>
          <p:nvPr>
            <p:ph idx="1"/>
          </p:nvPr>
        </p:nvSpPr>
        <p:spPr>
          <a:xfrm>
            <a:off x="1173164" y="2581281"/>
            <a:ext cx="8074815" cy="3226124"/>
          </a:xfrm>
        </p:spPr>
        <p:txBody>
          <a:bodyPr anchor="t">
            <a:noAutofit/>
          </a:bodyPr>
          <a:lstStyle/>
          <a:p>
            <a:r>
              <a:rPr lang="en-US" sz="1600" dirty="0"/>
              <a:t>Based on the analysis conducted, we concluded that the DistilBERT (distilbert-base-uncased-distilled-squad) model is the most suitable for our task. This model achieved the highest exact score of 69.36 and F1 score of 84.19 among the three models applied.</a:t>
            </a:r>
          </a:p>
          <a:p>
            <a:endParaRPr lang="en-US" sz="1600" dirty="0"/>
          </a:p>
          <a:p>
            <a:r>
              <a:rPr lang="en-US" sz="1600" dirty="0"/>
              <a:t>It is also important to consider factors such as parameter settings, computational resources, training time, optimizers, and ease of use when selecting a model.</a:t>
            </a:r>
          </a:p>
          <a:p>
            <a:endParaRPr lang="en-US" sz="1600" dirty="0"/>
          </a:p>
          <a:p>
            <a:r>
              <a:rPr lang="en-US" sz="1600" dirty="0"/>
              <a:t>Finally, it is important to emphasize that the results are specific to the dataset and task that were used. Other datasets or tasks may require different models or parameter settings, and it is always important to evaluate the performance of a model on a new task or dataset before drawing any conclusions about its effectiveness.</a:t>
            </a:r>
            <a:endParaRPr lang="en-IN" sz="1600" dirty="0"/>
          </a:p>
        </p:txBody>
      </p:sp>
    </p:spTree>
    <p:extLst>
      <p:ext uri="{BB962C8B-B14F-4D97-AF65-F5344CB8AC3E}">
        <p14:creationId xmlns:p14="http://schemas.microsoft.com/office/powerpoint/2010/main" val="1369814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7" name="Rectangle 615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150" name="Picture 6" descr="Innovative Thank You Google Slides &amp; PowerPoint Template">
            <a:extLst>
              <a:ext uri="{FF2B5EF4-FFF2-40B4-BE49-F238E27FC236}">
                <a16:creationId xmlns:a16="http://schemas.microsoft.com/office/drawing/2014/main" id="{818D8742-0322-7F6D-AD5E-2DB13F507EE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
          <a:stretch/>
        </p:blipFill>
        <p:spPr bwMode="auto">
          <a:xfrm>
            <a:off x="0" y="0"/>
            <a:ext cx="12192000" cy="6858000"/>
          </a:xfrm>
          <a:prstGeom prst="rect">
            <a:avLst/>
          </a:prstGeom>
          <a:noFill/>
          <a:effectLst>
            <a:glow>
              <a:schemeClr val="tx1"/>
            </a:glow>
            <a:reflection endPos="65000" dist="50800" dir="5400000" sy="-100000" algn="bl" rotWithShape="0"/>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028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FF647A-61D3-E42C-6F5D-FD70580026E8}"/>
              </a:ext>
            </a:extLst>
          </p:cNvPr>
          <p:cNvSpPr>
            <a:spLocks noGrp="1"/>
          </p:cNvSpPr>
          <p:nvPr>
            <p:ph type="title"/>
          </p:nvPr>
        </p:nvSpPr>
        <p:spPr>
          <a:xfrm>
            <a:off x="1285240" y="1050595"/>
            <a:ext cx="8074815" cy="1618489"/>
          </a:xfrm>
        </p:spPr>
        <p:txBody>
          <a:bodyPr anchor="ctr">
            <a:normAutofit/>
          </a:bodyPr>
          <a:lstStyle/>
          <a:p>
            <a:r>
              <a:rPr lang="en-IN" sz="5200" b="1" dirty="0">
                <a:latin typeface="+mn-lt"/>
              </a:rPr>
              <a:t>Introduction</a:t>
            </a:r>
          </a:p>
        </p:txBody>
      </p:sp>
      <p:sp>
        <p:nvSpPr>
          <p:cNvPr id="3" name="Content Placeholder 2">
            <a:extLst>
              <a:ext uri="{FF2B5EF4-FFF2-40B4-BE49-F238E27FC236}">
                <a16:creationId xmlns:a16="http://schemas.microsoft.com/office/drawing/2014/main" id="{F3A10169-FCBD-875A-B423-6584CA4D4BE0}"/>
              </a:ext>
            </a:extLst>
          </p:cNvPr>
          <p:cNvSpPr>
            <a:spLocks noGrp="1"/>
          </p:cNvSpPr>
          <p:nvPr>
            <p:ph idx="1"/>
          </p:nvPr>
        </p:nvSpPr>
        <p:spPr>
          <a:xfrm>
            <a:off x="1285239" y="2669084"/>
            <a:ext cx="8074815" cy="2800395"/>
          </a:xfrm>
        </p:spPr>
        <p:txBody>
          <a:bodyPr anchor="t">
            <a:noAutofit/>
          </a:bodyPr>
          <a:lstStyle/>
          <a:p>
            <a:r>
              <a:rPr lang="en-US" sz="1800" dirty="0"/>
              <a:t>The ability to understand and interpret natural language is a critical component of many AI systems.</a:t>
            </a:r>
          </a:p>
          <a:p>
            <a:pPr marL="0" indent="0">
              <a:buNone/>
            </a:pPr>
            <a:endParaRPr lang="en-US" sz="1800" dirty="0"/>
          </a:p>
          <a:p>
            <a:r>
              <a:rPr lang="en-US" sz="1800" dirty="0"/>
              <a:t> Question-answering systems provide accurate and relevant answers to user questions, making them a crucial component of many modern applications, including chatbots, search engines, and virtual assistants.</a:t>
            </a:r>
          </a:p>
          <a:p>
            <a:endParaRPr lang="en-US" sz="1800" dirty="0"/>
          </a:p>
          <a:p>
            <a:r>
              <a:rPr lang="en-US" sz="1800" dirty="0"/>
              <a:t>To develop effective Question-answering systems, Natural Language models must be trained on high-quality datasets.</a:t>
            </a:r>
            <a:endParaRPr lang="en-IN" sz="1800" dirty="0"/>
          </a:p>
        </p:txBody>
      </p:sp>
    </p:spTree>
    <p:extLst>
      <p:ext uri="{BB962C8B-B14F-4D97-AF65-F5344CB8AC3E}">
        <p14:creationId xmlns:p14="http://schemas.microsoft.com/office/powerpoint/2010/main" val="2546827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108536-FE64-01EA-EE80-949809BBEEC3}"/>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200" b="1" dirty="0">
                <a:latin typeface="+mn-lt"/>
              </a:rPr>
              <a:t>Dataset</a:t>
            </a:r>
          </a:p>
        </p:txBody>
      </p:sp>
      <p:sp>
        <p:nvSpPr>
          <p:cNvPr id="2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F153DED-A300-DEC4-36A8-840F1343776F}"/>
              </a:ext>
            </a:extLst>
          </p:cNvPr>
          <p:cNvSpPr txBox="1"/>
          <p:nvPr/>
        </p:nvSpPr>
        <p:spPr>
          <a:xfrm>
            <a:off x="6802017" y="1690688"/>
            <a:ext cx="4551784" cy="4785926"/>
          </a:xfrm>
          <a:prstGeom prst="rect">
            <a:avLst/>
          </a:prstGeom>
          <a:noFill/>
        </p:spPr>
        <p:txBody>
          <a:bodyPr wrap="square" rtlCol="0">
            <a:spAutoFit/>
          </a:bodyPr>
          <a:lstStyle/>
          <a:p>
            <a:pPr>
              <a:spcAft>
                <a:spcPts val="600"/>
              </a:spcAft>
            </a:pPr>
            <a:r>
              <a:rPr lang="en-US" sz="1000" b="0" dirty="0">
                <a:solidFill>
                  <a:srgbClr val="000000"/>
                </a:solidFill>
                <a:effectLst/>
                <a:latin typeface="Consolas" panose="020B0609020204030204" pitchFamily="49" charset="0"/>
              </a:rPr>
              <a:t>{"data": [{"title": "University_of_Notre_Dame", "paragraphs": [{"context": "Architecturally, the school has a Catholic character. Atop the Main Building's gold dome is a golden statue of the Virgin Mary. Immediately in front of the Main Building and facing it, is a copper statue of Christ with arms upraised with the legend \"Venite Ad Me Omnes\". Next to the Main Building is the Basilica of the Sacred Heart. Immediately behind the basilica is the Grotto, a Marian place of prayer and reflection. It is a replica of the grotto at Lourdes, France where the Virgin Mary reputedly appeared to Saint Bernadette Soubirous in 1858. At the end of the main drive (and in a direct line that connects through 3 statues and the Gold Dome), is a simple, modern stone statue of Mary.", "qas": [{"answers": [{"answer_start": 515, "text": "Saint Bernadette Soubirous"}], "question": "To whom did the Virgin Mary allegedly appear in 1858 in Lourdes France?", "id": "5733be284776f41900661182"}, {"answers": [{"answer_start": 188, "text": "a copper statue of Christ"}], "question": "What is in front of the Notre Dame Main Building?", "id": "5733be284776f4190066117f"}, {"answers": [{"answer_start": 279, "text": "the Main Building"}], "question": "The Basilica of the Sacred heart at Notre Dame is beside to which structure?", "id": "5733be284776f41900661180"}, {"answers": [{"answer_start": 381, "text": "a Marian place of prayer and reflection"}], "question": "What is the Grotto at Notre Dame?", "id": "5733be284776f41900661181"}, {"answers": [{"answer_start": 92, "text": "a golden statue of the Virgin Mary"}], "question": "What sits on top of the Main Building at Notre Dame?", "id": "5733be284776f4190066117e"}]}</a:t>
            </a:r>
          </a:p>
          <a:p>
            <a:pPr>
              <a:spcAft>
                <a:spcPts val="600"/>
              </a:spcAft>
            </a:pPr>
            <a:endParaRPr lang="en-IN" sz="1000" dirty="0"/>
          </a:p>
        </p:txBody>
      </p:sp>
      <p:graphicFrame>
        <p:nvGraphicFramePr>
          <p:cNvPr id="7" name="Content Placeholder 2">
            <a:extLst>
              <a:ext uri="{FF2B5EF4-FFF2-40B4-BE49-F238E27FC236}">
                <a16:creationId xmlns:a16="http://schemas.microsoft.com/office/drawing/2014/main" id="{C0008CC8-3993-3B63-C16C-071C776AEE3D}"/>
              </a:ext>
            </a:extLst>
          </p:cNvPr>
          <p:cNvGraphicFramePr>
            <a:graphicFrameLocks noGrp="1"/>
          </p:cNvGraphicFramePr>
          <p:nvPr>
            <p:ph idx="1"/>
            <p:extLst>
              <p:ext uri="{D42A27DB-BD31-4B8C-83A1-F6EECF244321}">
                <p14:modId xmlns:p14="http://schemas.microsoft.com/office/powerpoint/2010/main" val="1857033569"/>
              </p:ext>
            </p:extLst>
          </p:nvPr>
        </p:nvGraphicFramePr>
        <p:xfrm>
          <a:off x="572493" y="1936323"/>
          <a:ext cx="6038032" cy="4119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4163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34FFCB-9BD6-3F6A-847C-0FBD6E36C55A}"/>
              </a:ext>
            </a:extLst>
          </p:cNvPr>
          <p:cNvSpPr>
            <a:spLocks noGrp="1"/>
          </p:cNvSpPr>
          <p:nvPr>
            <p:ph type="title"/>
          </p:nvPr>
        </p:nvSpPr>
        <p:spPr>
          <a:xfrm>
            <a:off x="841248" y="256032"/>
            <a:ext cx="10506456" cy="1014984"/>
          </a:xfrm>
        </p:spPr>
        <p:txBody>
          <a:bodyPr anchor="b">
            <a:normAutofit/>
          </a:bodyPr>
          <a:lstStyle/>
          <a:p>
            <a:r>
              <a:rPr lang="en-IN" b="1">
                <a:latin typeface="+mn-lt"/>
              </a:rPr>
              <a:t>Exploratory Data Analysis</a:t>
            </a:r>
          </a:p>
        </p:txBody>
      </p:sp>
      <p:sp>
        <p:nvSpPr>
          <p:cNvPr id="35" name="Rectangle 2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3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2242A0E6-BB54-3D7D-9B18-8953962A69CF}"/>
              </a:ext>
            </a:extLst>
          </p:cNvPr>
          <p:cNvGraphicFramePr>
            <a:graphicFrameLocks noGrp="1"/>
          </p:cNvGraphicFramePr>
          <p:nvPr>
            <p:ph idx="1"/>
            <p:extLst>
              <p:ext uri="{D42A27DB-BD31-4B8C-83A1-F6EECF244321}">
                <p14:modId xmlns:p14="http://schemas.microsoft.com/office/powerpoint/2010/main" val="234349030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4218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51193-1890-B1E7-88E2-082587823292}"/>
              </a:ext>
            </a:extLst>
          </p:cNvPr>
          <p:cNvSpPr>
            <a:spLocks noGrp="1"/>
          </p:cNvSpPr>
          <p:nvPr>
            <p:ph type="title"/>
          </p:nvPr>
        </p:nvSpPr>
        <p:spPr>
          <a:xfrm>
            <a:off x="838200" y="365125"/>
            <a:ext cx="10515600" cy="1099781"/>
          </a:xfrm>
        </p:spPr>
        <p:txBody>
          <a:bodyPr>
            <a:normAutofit/>
          </a:bodyPr>
          <a:lstStyle/>
          <a:p>
            <a:r>
              <a:rPr lang="en-US" sz="1800" dirty="0">
                <a:latin typeface="+mn-lt"/>
              </a:rPr>
              <a:t>Figure 1: Distribution of the answer’s length(in words) on training and Validation set. </a:t>
            </a:r>
            <a:endParaRPr lang="en-IN" sz="1800" dirty="0">
              <a:latin typeface="+mn-lt"/>
            </a:endParaRPr>
          </a:p>
        </p:txBody>
      </p:sp>
      <p:pic>
        <p:nvPicPr>
          <p:cNvPr id="4" name="Content Placeholder 3" descr="Shape&#10;&#10;Description automatically generated">
            <a:extLst>
              <a:ext uri="{FF2B5EF4-FFF2-40B4-BE49-F238E27FC236}">
                <a16:creationId xmlns:a16="http://schemas.microsoft.com/office/drawing/2014/main" id="{A3836C09-E12D-63C0-2873-2CFCE3D97EE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59706"/>
            <a:ext cx="5100335" cy="4253968"/>
          </a:xfrm>
          <a:prstGeom prst="rect">
            <a:avLst/>
          </a:prstGeom>
          <a:noFill/>
          <a:ln>
            <a:noFill/>
          </a:ln>
        </p:spPr>
      </p:pic>
      <p:pic>
        <p:nvPicPr>
          <p:cNvPr id="5" name="Picture 4" descr="Chart, histogram&#10;&#10;Description automatically generated">
            <a:extLst>
              <a:ext uri="{FF2B5EF4-FFF2-40B4-BE49-F238E27FC236}">
                <a16:creationId xmlns:a16="http://schemas.microsoft.com/office/drawing/2014/main" id="{D81CC862-103B-C934-6095-5FC1ADB744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53467" y="1659707"/>
            <a:ext cx="5100333" cy="4253968"/>
          </a:xfrm>
          <a:prstGeom prst="rect">
            <a:avLst/>
          </a:prstGeom>
          <a:noFill/>
          <a:ln>
            <a:noFill/>
          </a:ln>
        </p:spPr>
      </p:pic>
      <p:cxnSp>
        <p:nvCxnSpPr>
          <p:cNvPr id="7" name="Straight Connector 6">
            <a:extLst>
              <a:ext uri="{FF2B5EF4-FFF2-40B4-BE49-F238E27FC236}">
                <a16:creationId xmlns:a16="http://schemas.microsoft.com/office/drawing/2014/main" id="{9B922308-2D9E-3D8F-9B42-92DEE2380F50}"/>
              </a:ext>
            </a:extLst>
          </p:cNvPr>
          <p:cNvCxnSpPr/>
          <p:nvPr/>
        </p:nvCxnSpPr>
        <p:spPr>
          <a:xfrm>
            <a:off x="481781" y="442452"/>
            <a:ext cx="11316929" cy="0"/>
          </a:xfrm>
          <a:prstGeom prst="line">
            <a:avLst/>
          </a:prstGeom>
          <a:ln w="444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5112541-58E6-E060-0A14-EA055BDBA774}"/>
              </a:ext>
            </a:extLst>
          </p:cNvPr>
          <p:cNvCxnSpPr/>
          <p:nvPr/>
        </p:nvCxnSpPr>
        <p:spPr>
          <a:xfrm>
            <a:off x="481781" y="442452"/>
            <a:ext cx="0" cy="5978013"/>
          </a:xfrm>
          <a:prstGeom prst="line">
            <a:avLst/>
          </a:prstGeom>
          <a:ln w="444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B016D9B-363C-D540-6B21-9B909814B55F}"/>
              </a:ext>
            </a:extLst>
          </p:cNvPr>
          <p:cNvCxnSpPr/>
          <p:nvPr/>
        </p:nvCxnSpPr>
        <p:spPr>
          <a:xfrm>
            <a:off x="11798710" y="442452"/>
            <a:ext cx="0" cy="5978013"/>
          </a:xfrm>
          <a:prstGeom prst="line">
            <a:avLst/>
          </a:prstGeom>
          <a:ln w="444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17025AB-E9CC-16D0-6E8D-AC475F4D7AF9}"/>
              </a:ext>
            </a:extLst>
          </p:cNvPr>
          <p:cNvCxnSpPr/>
          <p:nvPr/>
        </p:nvCxnSpPr>
        <p:spPr>
          <a:xfrm>
            <a:off x="481781" y="6420465"/>
            <a:ext cx="11316929" cy="0"/>
          </a:xfrm>
          <a:prstGeom prst="line">
            <a:avLst/>
          </a:prstGeom>
          <a:ln w="444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33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3F1C-D583-1C38-6A8B-B42FC2988D86}"/>
              </a:ext>
            </a:extLst>
          </p:cNvPr>
          <p:cNvSpPr>
            <a:spLocks noGrp="1"/>
          </p:cNvSpPr>
          <p:nvPr>
            <p:ph type="title"/>
          </p:nvPr>
        </p:nvSpPr>
        <p:spPr>
          <a:xfrm>
            <a:off x="838200" y="365125"/>
            <a:ext cx="10515600" cy="978483"/>
          </a:xfrm>
        </p:spPr>
        <p:txBody>
          <a:bodyPr>
            <a:normAutofit/>
          </a:bodyPr>
          <a:lstStyle/>
          <a:p>
            <a:r>
              <a:rPr lang="en-US" sz="1800" dirty="0">
                <a:latin typeface="+mn-lt"/>
              </a:rPr>
              <a:t>Figure 2: Distribution of the question’s length(in words) on training and Validation set.</a:t>
            </a:r>
            <a:endParaRPr lang="en-IN" sz="1800" dirty="0">
              <a:latin typeface="+mn-lt"/>
            </a:endParaRPr>
          </a:p>
        </p:txBody>
      </p:sp>
      <p:pic>
        <p:nvPicPr>
          <p:cNvPr id="4" name="Content Placeholder 3" descr="Histogram&#10;&#10;Description automatically generated">
            <a:extLst>
              <a:ext uri="{FF2B5EF4-FFF2-40B4-BE49-F238E27FC236}">
                <a16:creationId xmlns:a16="http://schemas.microsoft.com/office/drawing/2014/main" id="{4F578746-B2D6-CBF6-7C09-F2C1834513C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1" y="1678367"/>
            <a:ext cx="5257800" cy="4253968"/>
          </a:xfrm>
          <a:prstGeom prst="rect">
            <a:avLst/>
          </a:prstGeom>
          <a:noFill/>
          <a:ln>
            <a:noFill/>
          </a:ln>
        </p:spPr>
      </p:pic>
      <p:pic>
        <p:nvPicPr>
          <p:cNvPr id="5" name="Picture 4" descr="Shape&#10;&#10;Description automatically generated">
            <a:extLst>
              <a:ext uri="{FF2B5EF4-FFF2-40B4-BE49-F238E27FC236}">
                <a16:creationId xmlns:a16="http://schemas.microsoft.com/office/drawing/2014/main" id="{947CD62F-953E-02E2-715A-EC4AE0538B4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35486" y="1678368"/>
            <a:ext cx="5018314" cy="4253968"/>
          </a:xfrm>
          <a:prstGeom prst="rect">
            <a:avLst/>
          </a:prstGeom>
          <a:noFill/>
          <a:ln>
            <a:noFill/>
          </a:ln>
        </p:spPr>
      </p:pic>
      <p:cxnSp>
        <p:nvCxnSpPr>
          <p:cNvPr id="6" name="Straight Connector 5">
            <a:extLst>
              <a:ext uri="{FF2B5EF4-FFF2-40B4-BE49-F238E27FC236}">
                <a16:creationId xmlns:a16="http://schemas.microsoft.com/office/drawing/2014/main" id="{1EC4CFAE-15DB-BEFE-5462-5F2AAB6DA5A8}"/>
              </a:ext>
            </a:extLst>
          </p:cNvPr>
          <p:cNvCxnSpPr/>
          <p:nvPr/>
        </p:nvCxnSpPr>
        <p:spPr>
          <a:xfrm>
            <a:off x="481781" y="481781"/>
            <a:ext cx="11316929" cy="0"/>
          </a:xfrm>
          <a:prstGeom prst="line">
            <a:avLst/>
          </a:prstGeom>
          <a:ln w="444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706EDFE-5747-97C3-B171-F0BBD260A8C6}"/>
              </a:ext>
            </a:extLst>
          </p:cNvPr>
          <p:cNvCxnSpPr/>
          <p:nvPr/>
        </p:nvCxnSpPr>
        <p:spPr>
          <a:xfrm>
            <a:off x="471948" y="501445"/>
            <a:ext cx="0" cy="5978013"/>
          </a:xfrm>
          <a:prstGeom prst="line">
            <a:avLst/>
          </a:prstGeom>
          <a:ln w="444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167097E-4684-6FF8-F50A-4E825D718443}"/>
              </a:ext>
            </a:extLst>
          </p:cNvPr>
          <p:cNvCxnSpPr/>
          <p:nvPr/>
        </p:nvCxnSpPr>
        <p:spPr>
          <a:xfrm>
            <a:off x="11798710" y="481781"/>
            <a:ext cx="0" cy="5987845"/>
          </a:xfrm>
          <a:prstGeom prst="line">
            <a:avLst/>
          </a:prstGeom>
          <a:ln w="444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DA72E7B-E2A6-2A5D-8C08-CC565D365905}"/>
              </a:ext>
            </a:extLst>
          </p:cNvPr>
          <p:cNvCxnSpPr/>
          <p:nvPr/>
        </p:nvCxnSpPr>
        <p:spPr>
          <a:xfrm>
            <a:off x="481781" y="6479458"/>
            <a:ext cx="11316929" cy="0"/>
          </a:xfrm>
          <a:prstGeom prst="line">
            <a:avLst/>
          </a:prstGeom>
          <a:ln w="444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6625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0926A-5257-B7DB-0185-D4F63A618BC6}"/>
              </a:ext>
            </a:extLst>
          </p:cNvPr>
          <p:cNvSpPr>
            <a:spLocks noGrp="1"/>
          </p:cNvSpPr>
          <p:nvPr>
            <p:ph type="title"/>
          </p:nvPr>
        </p:nvSpPr>
        <p:spPr>
          <a:xfrm>
            <a:off x="793662" y="386930"/>
            <a:ext cx="10066122" cy="1298448"/>
          </a:xfrm>
        </p:spPr>
        <p:txBody>
          <a:bodyPr anchor="b">
            <a:normAutofit/>
          </a:bodyPr>
          <a:lstStyle/>
          <a:p>
            <a:r>
              <a:rPr lang="en-IN" sz="5200" b="1" dirty="0">
                <a:latin typeface="+mn-lt"/>
              </a:rPr>
              <a:t>Models</a:t>
            </a:r>
          </a:p>
        </p:txBody>
      </p:sp>
      <p:sp>
        <p:nvSpPr>
          <p:cNvPr id="4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596808-AF3C-22A9-9879-5E5DAB7615DF}"/>
              </a:ext>
            </a:extLst>
          </p:cNvPr>
          <p:cNvSpPr>
            <a:spLocks noGrp="1"/>
          </p:cNvSpPr>
          <p:nvPr>
            <p:ph idx="1"/>
          </p:nvPr>
        </p:nvSpPr>
        <p:spPr>
          <a:xfrm>
            <a:off x="793661" y="2484085"/>
            <a:ext cx="6381868" cy="3639450"/>
          </a:xfrm>
        </p:spPr>
        <p:txBody>
          <a:bodyPr anchor="ctr">
            <a:normAutofit fontScale="85000" lnSpcReduction="10000"/>
          </a:bodyPr>
          <a:lstStyle/>
          <a:p>
            <a:pPr marL="0" indent="0">
              <a:buNone/>
            </a:pPr>
            <a:r>
              <a:rPr lang="en-IN" sz="3100" b="1" dirty="0"/>
              <a:t>1. ELECTRA (google/electra-base-generator) </a:t>
            </a:r>
          </a:p>
          <a:p>
            <a:pPr marL="0" indent="0">
              <a:buNone/>
            </a:pPr>
            <a:endParaRPr lang="en-IN" sz="1100" dirty="0"/>
          </a:p>
          <a:p>
            <a:r>
              <a:rPr lang="en-US" sz="1600" dirty="0"/>
              <a:t>The ELECTRA model stands for "Efficiently Learning an Encoder that Classifies Token Replacements Accurately”, It is a pre-training method for language models that aims to improve efficiency while maintaining or improving performance.</a:t>
            </a:r>
          </a:p>
          <a:p>
            <a:pPr marL="0" indent="0">
              <a:buNone/>
            </a:pPr>
            <a:endParaRPr lang="en-US" sz="1600" dirty="0"/>
          </a:p>
          <a:p>
            <a:r>
              <a:rPr lang="en-US" sz="1600" dirty="0"/>
              <a:t>It uses a generator-discriminator framework to train the language model. The generator creates "fake" tokens based on a corrupted version of the original text, while the discriminator tries to distinguish between real and fake tokens.</a:t>
            </a:r>
          </a:p>
          <a:p>
            <a:endParaRPr lang="en-US" sz="1600" dirty="0"/>
          </a:p>
          <a:p>
            <a:r>
              <a:rPr lang="en-US" sz="1600" dirty="0"/>
              <a:t>We used google/</a:t>
            </a:r>
            <a:r>
              <a:rPr lang="en-US" sz="1600" dirty="0" err="1"/>
              <a:t>electra</a:t>
            </a:r>
            <a:r>
              <a:rPr lang="en-US" sz="1600" dirty="0"/>
              <a:t>-small-generator model, which has 12 layers,  this is a smaller version of the ELECTRA model, which is known for its pre-training efficiency and has achieved state-of-the art results in several natural language processing tasks. </a:t>
            </a:r>
            <a:endParaRPr lang="en-IN" sz="1600" dirty="0"/>
          </a:p>
        </p:txBody>
      </p:sp>
      <p:pic>
        <p:nvPicPr>
          <p:cNvPr id="4" name="Picture 3" descr="Chart, line chart&#10;&#10;Description automatically generated">
            <a:extLst>
              <a:ext uri="{FF2B5EF4-FFF2-40B4-BE49-F238E27FC236}">
                <a16:creationId xmlns:a16="http://schemas.microsoft.com/office/drawing/2014/main" id="{7DB43CDC-10E5-7FF8-4458-C750D35A5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334866" y="2484256"/>
            <a:ext cx="3234812" cy="2933030"/>
          </a:xfrm>
          <a:prstGeom prst="rect">
            <a:avLst/>
          </a:prstGeom>
          <a:noFill/>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5336B22-E1E4-CBB7-279B-C5379495544B}"/>
              </a:ext>
            </a:extLst>
          </p:cNvPr>
          <p:cNvSpPr txBox="1"/>
          <p:nvPr/>
        </p:nvSpPr>
        <p:spPr>
          <a:xfrm>
            <a:off x="7334866" y="5584698"/>
            <a:ext cx="3576300" cy="371424"/>
          </a:xfrm>
          <a:prstGeom prst="rect">
            <a:avLst/>
          </a:prstGeom>
          <a:solidFill>
            <a:schemeClr val="bg1">
              <a:alpha val="50000"/>
            </a:schemeClr>
          </a:solidFill>
          <a:ln>
            <a:noFill/>
          </a:ln>
        </p:spPr>
        <p:txBody>
          <a:bodyPr wrap="square" rtlCol="0">
            <a:noAutofit/>
          </a:bodyPr>
          <a:lstStyle/>
          <a:p>
            <a:pPr algn="ctr">
              <a:spcAft>
                <a:spcPts val="600"/>
              </a:spcAft>
            </a:pPr>
            <a:r>
              <a:rPr lang="en-US" sz="1150" dirty="0"/>
              <a:t>Figure 3: training and validation loss of google/</a:t>
            </a:r>
            <a:r>
              <a:rPr lang="en-US" sz="1150" dirty="0" err="1"/>
              <a:t>electra</a:t>
            </a:r>
            <a:r>
              <a:rPr lang="en-US" sz="1150" dirty="0"/>
              <a:t>-small-generator model.</a:t>
            </a:r>
            <a:endParaRPr lang="en-IN" sz="1150" dirty="0"/>
          </a:p>
        </p:txBody>
      </p:sp>
    </p:spTree>
    <p:extLst>
      <p:ext uri="{BB962C8B-B14F-4D97-AF65-F5344CB8AC3E}">
        <p14:creationId xmlns:p14="http://schemas.microsoft.com/office/powerpoint/2010/main" val="3335674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3D064E-1004-88FB-80CE-6EF25DA03C34}"/>
              </a:ext>
            </a:extLst>
          </p:cNvPr>
          <p:cNvSpPr>
            <a:spLocks noGrp="1"/>
          </p:cNvSpPr>
          <p:nvPr>
            <p:ph type="title"/>
          </p:nvPr>
        </p:nvSpPr>
        <p:spPr>
          <a:xfrm>
            <a:off x="762670" y="806985"/>
            <a:ext cx="9236700" cy="877790"/>
          </a:xfrm>
        </p:spPr>
        <p:txBody>
          <a:bodyPr anchor="b">
            <a:normAutofit/>
          </a:bodyPr>
          <a:lstStyle/>
          <a:p>
            <a:r>
              <a:rPr lang="en-IN" sz="3600" b="1" dirty="0">
                <a:latin typeface="+mn-lt"/>
              </a:rPr>
              <a:t>2. ALBERT (albert-base-v2)</a:t>
            </a:r>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FAA3DB-7020-2D20-B4FA-BC29C74320C6}"/>
              </a:ext>
            </a:extLst>
          </p:cNvPr>
          <p:cNvSpPr>
            <a:spLocks noGrp="1"/>
          </p:cNvSpPr>
          <p:nvPr>
            <p:ph idx="1"/>
          </p:nvPr>
        </p:nvSpPr>
        <p:spPr>
          <a:xfrm>
            <a:off x="1032387" y="2598710"/>
            <a:ext cx="5657985" cy="3438144"/>
          </a:xfrm>
        </p:spPr>
        <p:txBody>
          <a:bodyPr>
            <a:normAutofit/>
          </a:bodyPr>
          <a:lstStyle/>
          <a:p>
            <a:pPr marL="180594" indent="-180594" defTabSz="722376">
              <a:spcBef>
                <a:spcPts val="790"/>
              </a:spcBef>
            </a:pPr>
            <a:r>
              <a:rPr lang="en-US" sz="1600" kern="1200" dirty="0">
                <a:solidFill>
                  <a:schemeClr val="tx1"/>
                </a:solidFill>
                <a:latin typeface="+mn-lt"/>
                <a:ea typeface="+mn-ea"/>
                <a:cs typeface="+mn-cs"/>
              </a:rPr>
              <a:t>ALBERT (A Lite BERT) is a transformer-based neural network architecture introduced in 2019. It is designed to be a smaller and more efficient version of BERT), while maintaining or even improving its performance on NLP tasks.</a:t>
            </a:r>
          </a:p>
          <a:p>
            <a:pPr marL="180594" indent="-180594" defTabSz="722376">
              <a:spcBef>
                <a:spcPts val="790"/>
              </a:spcBef>
            </a:pPr>
            <a:endParaRPr lang="en-US" sz="1600" kern="1200" dirty="0">
              <a:solidFill>
                <a:schemeClr val="tx1"/>
              </a:solidFill>
              <a:latin typeface="+mn-lt"/>
              <a:ea typeface="+mn-ea"/>
              <a:cs typeface="+mn-cs"/>
            </a:endParaRPr>
          </a:p>
          <a:p>
            <a:pPr marL="180594" indent="-180594" defTabSz="722376">
              <a:spcBef>
                <a:spcPts val="790"/>
              </a:spcBef>
            </a:pPr>
            <a:r>
              <a:rPr lang="en-US" sz="1600" kern="1200" dirty="0">
                <a:solidFill>
                  <a:schemeClr val="tx1"/>
                </a:solidFill>
                <a:latin typeface="+mn-lt"/>
                <a:ea typeface="+mn-ea"/>
                <a:cs typeface="+mn-cs"/>
              </a:rPr>
              <a:t>We used the "base" version of ALBERT, called albert-base-v2, which has 12 transformer layers, the same number as the "base" version of BERT.</a:t>
            </a:r>
          </a:p>
          <a:p>
            <a:pPr marL="180594" indent="-180594" defTabSz="722376">
              <a:spcBef>
                <a:spcPts val="790"/>
              </a:spcBef>
            </a:pPr>
            <a:endParaRPr lang="en-US" sz="1600" kern="1200" dirty="0">
              <a:solidFill>
                <a:schemeClr val="tx1"/>
              </a:solidFill>
              <a:latin typeface="+mn-lt"/>
              <a:ea typeface="+mn-ea"/>
              <a:cs typeface="+mn-cs"/>
            </a:endParaRPr>
          </a:p>
          <a:p>
            <a:pPr marL="180594" indent="-180594" defTabSz="722376">
              <a:spcBef>
                <a:spcPts val="790"/>
              </a:spcBef>
            </a:pPr>
            <a:r>
              <a:rPr lang="en-US" sz="1600" kern="1200" dirty="0">
                <a:solidFill>
                  <a:schemeClr val="tx1"/>
                </a:solidFill>
                <a:latin typeface="+mn-lt"/>
                <a:ea typeface="+mn-ea"/>
                <a:cs typeface="+mn-cs"/>
              </a:rPr>
              <a:t>ALBERT uses innovative parameter reduction techniques and self-supervised pre-training to achieve state-of-the-art performance on a wide range of NLP tasks.</a:t>
            </a:r>
          </a:p>
          <a:p>
            <a:endParaRPr lang="en-IN" sz="1600" dirty="0"/>
          </a:p>
        </p:txBody>
      </p:sp>
      <p:pic>
        <p:nvPicPr>
          <p:cNvPr id="4" name="Picture 3" descr="Chart, line chart&#10;&#10;Description automatically generated">
            <a:extLst>
              <a:ext uri="{FF2B5EF4-FFF2-40B4-BE49-F238E27FC236}">
                <a16:creationId xmlns:a16="http://schemas.microsoft.com/office/drawing/2014/main" id="{643474F0-8CBB-BCDA-D5FB-EC4789973C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73739" y="2598710"/>
            <a:ext cx="2925631" cy="2597609"/>
          </a:xfrm>
          <a:prstGeom prst="rect">
            <a:avLst/>
          </a:prstGeom>
          <a:noFill/>
          <a:ln>
            <a:noFill/>
          </a:ln>
        </p:spPr>
      </p:pic>
      <p:sp>
        <p:nvSpPr>
          <p:cNvPr id="5" name="TextBox 4">
            <a:extLst>
              <a:ext uri="{FF2B5EF4-FFF2-40B4-BE49-F238E27FC236}">
                <a16:creationId xmlns:a16="http://schemas.microsoft.com/office/drawing/2014/main" id="{95B6172C-74E6-4828-7A51-A4FE3BDE09B9}"/>
              </a:ext>
            </a:extLst>
          </p:cNvPr>
          <p:cNvSpPr txBox="1"/>
          <p:nvPr/>
        </p:nvSpPr>
        <p:spPr>
          <a:xfrm>
            <a:off x="7073740" y="5373257"/>
            <a:ext cx="2925631" cy="384080"/>
          </a:xfrm>
          <a:prstGeom prst="rect">
            <a:avLst/>
          </a:prstGeom>
          <a:noFill/>
        </p:spPr>
        <p:txBody>
          <a:bodyPr wrap="square" rtlCol="0">
            <a:spAutoFit/>
          </a:bodyPr>
          <a:lstStyle/>
          <a:p>
            <a:pPr defTabSz="722376">
              <a:spcAft>
                <a:spcPts val="600"/>
              </a:spcAft>
            </a:pPr>
            <a:r>
              <a:rPr lang="en-US" sz="948" kern="1200">
                <a:solidFill>
                  <a:schemeClr val="tx1"/>
                </a:solidFill>
                <a:latin typeface="+mn-lt"/>
                <a:ea typeface="+mn-ea"/>
                <a:cs typeface="+mn-cs"/>
              </a:rPr>
              <a:t>Figure 4: training and validation loss of albert-base-v2 model.</a:t>
            </a:r>
            <a:endParaRPr lang="en-IN" sz="1200"/>
          </a:p>
        </p:txBody>
      </p:sp>
    </p:spTree>
    <p:extLst>
      <p:ext uri="{BB962C8B-B14F-4D97-AF65-F5344CB8AC3E}">
        <p14:creationId xmlns:p14="http://schemas.microsoft.com/office/powerpoint/2010/main" val="1126358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1225D6-B54D-DF48-C542-128BF1A9E806}"/>
              </a:ext>
            </a:extLst>
          </p:cNvPr>
          <p:cNvSpPr>
            <a:spLocks noGrp="1"/>
          </p:cNvSpPr>
          <p:nvPr>
            <p:ph type="title"/>
          </p:nvPr>
        </p:nvSpPr>
        <p:spPr>
          <a:xfrm>
            <a:off x="808638" y="850147"/>
            <a:ext cx="10449297" cy="781699"/>
          </a:xfrm>
        </p:spPr>
        <p:txBody>
          <a:bodyPr anchor="b">
            <a:noAutofit/>
          </a:bodyPr>
          <a:lstStyle/>
          <a:p>
            <a:r>
              <a:rPr lang="en-IN" sz="3500" b="1" dirty="0">
                <a:latin typeface="+mn-lt"/>
              </a:rPr>
              <a:t>3. </a:t>
            </a:r>
            <a:r>
              <a:rPr lang="en-US" sz="3500" b="1" dirty="0">
                <a:latin typeface="+mn-lt"/>
              </a:rPr>
              <a:t>DistilBERT (distilbert_base_uncased_distilled_squad) </a:t>
            </a:r>
            <a:endParaRPr lang="en-IN" sz="3500" b="1" dirty="0">
              <a:latin typeface="+mn-lt"/>
            </a:endParaRPr>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6B57190-F3AF-17AB-1BDC-7C858A4FEFF9}"/>
              </a:ext>
            </a:extLst>
          </p:cNvPr>
          <p:cNvSpPr>
            <a:spLocks noGrp="1"/>
          </p:cNvSpPr>
          <p:nvPr>
            <p:ph idx="1"/>
          </p:nvPr>
        </p:nvSpPr>
        <p:spPr>
          <a:xfrm>
            <a:off x="808638" y="2598710"/>
            <a:ext cx="6096225" cy="3309625"/>
          </a:xfrm>
        </p:spPr>
        <p:txBody>
          <a:bodyPr>
            <a:normAutofit/>
          </a:bodyPr>
          <a:lstStyle/>
          <a:p>
            <a:pPr marL="189738" indent="-189738" defTabSz="758952">
              <a:spcBef>
                <a:spcPts val="830"/>
              </a:spcBef>
            </a:pPr>
            <a:r>
              <a:rPr lang="en-US" sz="1600" kern="1200" dirty="0">
                <a:solidFill>
                  <a:schemeClr val="tx1"/>
                </a:solidFill>
                <a:latin typeface="+mn-lt"/>
                <a:ea typeface="+mn-ea"/>
                <a:cs typeface="+mn-cs"/>
              </a:rPr>
              <a:t>DistilBERT is a pre-trained transformer-based language model developed by Hugging Face based on the BERT architecture. It has been distilled from the original BERT model to be smaller and faster while retaining most of its accuracy.</a:t>
            </a:r>
          </a:p>
          <a:p>
            <a:pPr marL="189738" indent="-189738" defTabSz="758952">
              <a:spcBef>
                <a:spcPts val="830"/>
              </a:spcBef>
            </a:pPr>
            <a:endParaRPr lang="en-US" sz="1600" kern="1200" dirty="0">
              <a:solidFill>
                <a:schemeClr val="tx1"/>
              </a:solidFill>
              <a:latin typeface="+mn-lt"/>
              <a:ea typeface="+mn-ea"/>
              <a:cs typeface="+mn-cs"/>
            </a:endParaRPr>
          </a:p>
          <a:p>
            <a:pPr marL="189738" indent="-189738" defTabSz="758952">
              <a:spcBef>
                <a:spcPts val="830"/>
              </a:spcBef>
            </a:pPr>
            <a:r>
              <a:rPr lang="en-US" sz="1600" kern="1200" dirty="0">
                <a:solidFill>
                  <a:schemeClr val="tx1"/>
                </a:solidFill>
                <a:latin typeface="+mn-lt"/>
                <a:ea typeface="+mn-ea"/>
                <a:cs typeface="+mn-cs"/>
              </a:rPr>
              <a:t>We used the distilbert-base-uncased-distilled-squad, fine-tuned on the Stanford Question Answering Dataset (SQuAD), and is designed specifically for question-answering tasks. </a:t>
            </a:r>
          </a:p>
          <a:p>
            <a:pPr marL="189738" indent="-189738" defTabSz="758952">
              <a:spcBef>
                <a:spcPts val="830"/>
              </a:spcBef>
            </a:pPr>
            <a:endParaRPr lang="en-US" sz="1600" kern="1200" dirty="0">
              <a:solidFill>
                <a:schemeClr val="tx1"/>
              </a:solidFill>
              <a:latin typeface="+mn-lt"/>
              <a:ea typeface="+mn-ea"/>
              <a:cs typeface="+mn-cs"/>
            </a:endParaRPr>
          </a:p>
          <a:p>
            <a:pPr marL="189738" indent="-189738" defTabSz="758952">
              <a:spcBef>
                <a:spcPts val="830"/>
              </a:spcBef>
            </a:pPr>
            <a:r>
              <a:rPr lang="en-US" sz="1600" kern="1200" dirty="0">
                <a:solidFill>
                  <a:schemeClr val="tx1"/>
                </a:solidFill>
                <a:latin typeface="+mn-lt"/>
                <a:ea typeface="+mn-ea"/>
                <a:cs typeface="+mn-cs"/>
              </a:rPr>
              <a:t>It has been trained on a large corpus of text data and has learned to map natural language questions to their corresponding answers in context.</a:t>
            </a:r>
            <a:endParaRPr lang="en-IN" sz="1600" dirty="0"/>
          </a:p>
        </p:txBody>
      </p:sp>
      <p:pic>
        <p:nvPicPr>
          <p:cNvPr id="4" name="Picture 3" descr="Chart, line chart&#10;&#10;Description automatically generated">
            <a:extLst>
              <a:ext uri="{FF2B5EF4-FFF2-40B4-BE49-F238E27FC236}">
                <a16:creationId xmlns:a16="http://schemas.microsoft.com/office/drawing/2014/main" id="{0B9D245C-97F3-C79C-5734-D2477381D9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13434" y="2598710"/>
            <a:ext cx="3201560" cy="2740186"/>
          </a:xfrm>
          <a:prstGeom prst="rect">
            <a:avLst/>
          </a:prstGeom>
          <a:noFill/>
          <a:ln>
            <a:noFill/>
          </a:ln>
        </p:spPr>
      </p:pic>
      <p:sp>
        <p:nvSpPr>
          <p:cNvPr id="5" name="TextBox 4">
            <a:extLst>
              <a:ext uri="{FF2B5EF4-FFF2-40B4-BE49-F238E27FC236}">
                <a16:creationId xmlns:a16="http://schemas.microsoft.com/office/drawing/2014/main" id="{05546426-BBE8-6311-BAB8-46C317C3C504}"/>
              </a:ext>
            </a:extLst>
          </p:cNvPr>
          <p:cNvSpPr txBox="1"/>
          <p:nvPr/>
        </p:nvSpPr>
        <p:spPr>
          <a:xfrm>
            <a:off x="7013434" y="5509508"/>
            <a:ext cx="3201560" cy="398827"/>
          </a:xfrm>
          <a:prstGeom prst="rect">
            <a:avLst/>
          </a:prstGeom>
          <a:noFill/>
        </p:spPr>
        <p:txBody>
          <a:bodyPr wrap="square" rtlCol="0">
            <a:spAutoFit/>
          </a:bodyPr>
          <a:lstStyle/>
          <a:p>
            <a:pPr defTabSz="758952">
              <a:spcAft>
                <a:spcPts val="600"/>
              </a:spcAft>
            </a:pPr>
            <a:r>
              <a:rPr lang="en-US" sz="996" kern="1200">
                <a:solidFill>
                  <a:schemeClr val="tx1"/>
                </a:solidFill>
                <a:latin typeface="+mn-lt"/>
                <a:ea typeface="+mn-ea"/>
                <a:cs typeface="+mn-cs"/>
              </a:rPr>
              <a:t>Figure 5: training and validation loss of distilbert-base-uncased-distilled-squad model.</a:t>
            </a:r>
            <a:endParaRPr lang="en-IN" sz="1200"/>
          </a:p>
        </p:txBody>
      </p:sp>
    </p:spTree>
    <p:extLst>
      <p:ext uri="{BB962C8B-B14F-4D97-AF65-F5344CB8AC3E}">
        <p14:creationId xmlns:p14="http://schemas.microsoft.com/office/powerpoint/2010/main" val="4182896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TotalTime>
  <Words>1669</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Consolas</vt:lpstr>
      <vt:lpstr>Times New Roman</vt:lpstr>
      <vt:lpstr>Office Theme</vt:lpstr>
      <vt:lpstr>PowerPoint Presentation</vt:lpstr>
      <vt:lpstr>Introduction</vt:lpstr>
      <vt:lpstr>Dataset</vt:lpstr>
      <vt:lpstr>Exploratory Data Analysis</vt:lpstr>
      <vt:lpstr>Figure 1: Distribution of the answer’s length(in words) on training and Validation set. </vt:lpstr>
      <vt:lpstr>Figure 2: Distribution of the question’s length(in words) on training and Validation set.</vt:lpstr>
      <vt:lpstr>Models</vt:lpstr>
      <vt:lpstr>2. ALBERT (albert-base-v2)</vt:lpstr>
      <vt:lpstr>3. DistilBERT (distilbert_base_uncased_distilled_squad) </vt:lpstr>
      <vt:lpstr>Results</vt:lpstr>
      <vt:lpstr>The results of each model on the validation set are represented in the following table.</vt:lpstr>
      <vt:lpstr>Error Analysis</vt:lpstr>
      <vt:lpstr>Error Type- 2</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Yellam naidu Kottavalasa</dc:creator>
  <cp:lastModifiedBy>Yellam naidu Kottavalasa</cp:lastModifiedBy>
  <cp:revision>11</cp:revision>
  <dcterms:created xsi:type="dcterms:W3CDTF">2023-04-14T07:33:37Z</dcterms:created>
  <dcterms:modified xsi:type="dcterms:W3CDTF">2023-04-17T16:59:27Z</dcterms:modified>
</cp:coreProperties>
</file>