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handoutMasterIdLst>
    <p:handoutMasterId r:id="rId10"/>
  </p:handoutMasterIdLst>
  <p:sldIdLst>
    <p:sldId id="257" r:id="rId3"/>
    <p:sldId id="256" r:id="rId4"/>
    <p:sldId id="262" r:id="rId5"/>
    <p:sldId id="258" r:id="rId6"/>
    <p:sldId id="259" r:id="rId7"/>
    <p:sldId id="261" r:id="rId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349589-15C3-4F47-A873-05357B7175D1}"/>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a:extLst>
              <a:ext uri="{FF2B5EF4-FFF2-40B4-BE49-F238E27FC236}">
                <a16:creationId xmlns:a16="http://schemas.microsoft.com/office/drawing/2014/main" id="{A78ECF17-7756-489B-A1CA-34058C5F09B5}"/>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a:extLst>
              <a:ext uri="{FF2B5EF4-FFF2-40B4-BE49-F238E27FC236}">
                <a16:creationId xmlns:a16="http://schemas.microsoft.com/office/drawing/2014/main" id="{2CDBDC24-3ADA-40A0-ACBC-AEF6555C9360}"/>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a:extLst>
              <a:ext uri="{FF2B5EF4-FFF2-40B4-BE49-F238E27FC236}">
                <a16:creationId xmlns:a16="http://schemas.microsoft.com/office/drawing/2014/main" id="{08C7C091-6057-4BC1-B5C6-79FC14280801}"/>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F8D56B6C-DD3C-4280-9AAD-3B2148523DB6}"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035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B977A-CAD6-4E36-8902-B3DD20C6CA76}"/>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EBD0B337-36F8-48AF-A80E-47E6FB5ED866}"/>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F1248F21-11C2-4A17-B456-9BF5C03849B9}"/>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6D36EC9-E23D-4A24-888C-4AEB395A25F0}"/>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73D40F32-18FC-4ECD-9362-141BBA792CFA}"/>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0763FEBD-7A4B-4B1F-AA2D-36BB43F0B915}"/>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B9C66D35-33E1-451E-99B7-26E0EBDC015C}" type="slidenum">
              <a:t>‹#›</a:t>
            </a:fld>
            <a:endParaRPr lang="en-US"/>
          </a:p>
        </p:txBody>
      </p:sp>
    </p:spTree>
    <p:extLst>
      <p:ext uri="{BB962C8B-B14F-4D97-AF65-F5344CB8AC3E}">
        <p14:creationId xmlns:p14="http://schemas.microsoft.com/office/powerpoint/2010/main" val="179865099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E9F795-822F-4A09-90E5-05D5F2984A7D}"/>
              </a:ext>
            </a:extLst>
          </p:cNvPr>
          <p:cNvSpPr txBox="1">
            <a:spLocks noGrp="1"/>
          </p:cNvSpPr>
          <p:nvPr>
            <p:ph type="sldNum" sz="quarter" idx="5"/>
          </p:nvPr>
        </p:nvSpPr>
        <p:spPr>
          <a:ln/>
        </p:spPr>
        <p:txBody>
          <a:bodyPr lIns="0" tIns="0" rIns="0" bIns="0" anchor="b" anchorCtr="0">
            <a:noAutofit/>
          </a:bodyPr>
          <a:lstStyle/>
          <a:p>
            <a:pPr lvl="0"/>
            <a:fld id="{B7DFCBC6-5A64-4B5B-B455-944B272D7DEF}" type="slidenum">
              <a:t>2</a:t>
            </a:fld>
            <a:endParaRPr lang="en-US"/>
          </a:p>
        </p:txBody>
      </p:sp>
      <p:sp>
        <p:nvSpPr>
          <p:cNvPr id="2" name="Slide Image Placeholder 1">
            <a:extLst>
              <a:ext uri="{FF2B5EF4-FFF2-40B4-BE49-F238E27FC236}">
                <a16:creationId xmlns:a16="http://schemas.microsoft.com/office/drawing/2014/main" id="{CA4A0BFF-A944-463C-9F29-09CD44E22A3A}"/>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39826E9-E973-42FB-BA5C-EA342213D1A4}"/>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9563-F9FB-4C15-A3C1-4C9166A26ABB}"/>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83CA6-FD5C-4D49-BD2A-C852BA957DB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DF11D2-0FEE-493C-BC0A-F6B8516038D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72564C9-2CCD-487B-A743-C6090ABCD11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FB6F8A2-EFB0-40EE-B2C1-69A0C0AA7E9E}"/>
              </a:ext>
            </a:extLst>
          </p:cNvPr>
          <p:cNvSpPr>
            <a:spLocks noGrp="1"/>
          </p:cNvSpPr>
          <p:nvPr>
            <p:ph type="sldNum" sz="quarter" idx="12"/>
          </p:nvPr>
        </p:nvSpPr>
        <p:spPr/>
        <p:txBody>
          <a:bodyPr/>
          <a:lstStyle/>
          <a:p>
            <a:pPr lvl="0"/>
            <a:fld id="{8402B05D-4ADD-4A4B-8CAB-A668D4EDD95B}" type="slidenum">
              <a:t>‹#›</a:t>
            </a:fld>
            <a:endParaRPr lang="en-US"/>
          </a:p>
        </p:txBody>
      </p:sp>
    </p:spTree>
    <p:extLst>
      <p:ext uri="{BB962C8B-B14F-4D97-AF65-F5344CB8AC3E}">
        <p14:creationId xmlns:p14="http://schemas.microsoft.com/office/powerpoint/2010/main" val="352161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D05A-C2AC-4271-91FB-10E63DDD8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CDC24-209F-436C-937E-59F4051641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C46C3-7CD8-4E05-840D-3DB4C3B4A93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74429C5-B139-42CE-BE5B-B7EA55539DB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CFC2D96-1F9A-4FF5-9714-B6BE03D1C754}"/>
              </a:ext>
            </a:extLst>
          </p:cNvPr>
          <p:cNvSpPr>
            <a:spLocks noGrp="1"/>
          </p:cNvSpPr>
          <p:nvPr>
            <p:ph type="sldNum" sz="quarter" idx="12"/>
          </p:nvPr>
        </p:nvSpPr>
        <p:spPr/>
        <p:txBody>
          <a:bodyPr/>
          <a:lstStyle/>
          <a:p>
            <a:pPr lvl="0"/>
            <a:fld id="{03458F2F-820A-4069-A301-E61353CB1D28}" type="slidenum">
              <a:t>‹#›</a:t>
            </a:fld>
            <a:endParaRPr lang="en-US"/>
          </a:p>
        </p:txBody>
      </p:sp>
    </p:spTree>
    <p:extLst>
      <p:ext uri="{BB962C8B-B14F-4D97-AF65-F5344CB8AC3E}">
        <p14:creationId xmlns:p14="http://schemas.microsoft.com/office/powerpoint/2010/main" val="205783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DBEC7-6BAC-4967-AE6B-2FA0A5A0A54C}"/>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15EFD7-7869-4AA5-9564-A775536D7BAC}"/>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108C7-798B-40A3-88C7-E9A44CE179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5C46B51-94C0-4D94-8829-A3891A3E1F4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7E32CFB-E200-4CFC-85B8-01A5BD0057F0}"/>
              </a:ext>
            </a:extLst>
          </p:cNvPr>
          <p:cNvSpPr>
            <a:spLocks noGrp="1"/>
          </p:cNvSpPr>
          <p:nvPr>
            <p:ph type="sldNum" sz="quarter" idx="12"/>
          </p:nvPr>
        </p:nvSpPr>
        <p:spPr/>
        <p:txBody>
          <a:bodyPr/>
          <a:lstStyle/>
          <a:p>
            <a:pPr lvl="0"/>
            <a:fld id="{18FFF643-6993-4CEE-8C8E-CC0F9C013913}" type="slidenum">
              <a:t>‹#›</a:t>
            </a:fld>
            <a:endParaRPr lang="en-US"/>
          </a:p>
        </p:txBody>
      </p:sp>
    </p:spTree>
    <p:extLst>
      <p:ext uri="{BB962C8B-B14F-4D97-AF65-F5344CB8AC3E}">
        <p14:creationId xmlns:p14="http://schemas.microsoft.com/office/powerpoint/2010/main" val="26569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0CFB-D6CA-4A84-992C-D1D72439640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B0AE30-8AF4-4B54-BB33-FE4C0495316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08838-9B82-4732-A18D-9E9546F0121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63AE089-8669-45E9-8EAE-25BA85249AE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BCED9A6-58A7-4289-A0FA-06D4B5EDAD6E}"/>
              </a:ext>
            </a:extLst>
          </p:cNvPr>
          <p:cNvSpPr>
            <a:spLocks noGrp="1"/>
          </p:cNvSpPr>
          <p:nvPr>
            <p:ph type="sldNum" sz="quarter" idx="12"/>
          </p:nvPr>
        </p:nvSpPr>
        <p:spPr/>
        <p:txBody>
          <a:bodyPr/>
          <a:lstStyle/>
          <a:p>
            <a:pPr lvl="0"/>
            <a:fld id="{789CAE5A-F405-4A0E-9E1E-22EECF67FBF7}" type="slidenum">
              <a:t>‹#›</a:t>
            </a:fld>
            <a:endParaRPr lang="en-US"/>
          </a:p>
        </p:txBody>
      </p:sp>
    </p:spTree>
    <p:extLst>
      <p:ext uri="{BB962C8B-B14F-4D97-AF65-F5344CB8AC3E}">
        <p14:creationId xmlns:p14="http://schemas.microsoft.com/office/powerpoint/2010/main" val="193399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6DB3-173B-4594-80CC-BB70949C2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17A46-B5F4-4394-845D-F4E86175E3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229D-5E31-4D47-9459-D4F1C5248F0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A327CBA-B014-4253-9040-38D1013BB34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977A2FC-E003-4A52-B7F4-1D2E8E8B6C6E}"/>
              </a:ext>
            </a:extLst>
          </p:cNvPr>
          <p:cNvSpPr>
            <a:spLocks noGrp="1"/>
          </p:cNvSpPr>
          <p:nvPr>
            <p:ph type="sldNum" sz="quarter" idx="12"/>
          </p:nvPr>
        </p:nvSpPr>
        <p:spPr/>
        <p:txBody>
          <a:bodyPr/>
          <a:lstStyle/>
          <a:p>
            <a:pPr lvl="0"/>
            <a:fld id="{E26CE67D-6EA6-4229-B5F5-48877C08E74B}" type="slidenum">
              <a:t>‹#›</a:t>
            </a:fld>
            <a:endParaRPr lang="en-US"/>
          </a:p>
        </p:txBody>
      </p:sp>
    </p:spTree>
    <p:extLst>
      <p:ext uri="{BB962C8B-B14F-4D97-AF65-F5344CB8AC3E}">
        <p14:creationId xmlns:p14="http://schemas.microsoft.com/office/powerpoint/2010/main" val="105016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B050-30DD-4DEE-8F02-125CC39C7AA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A5EDF-965F-46FE-A489-7AE577434FF3}"/>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0FF65C-6F17-410E-B652-A3AFD84EA53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FCF271A-6920-4AAF-852F-04FA498F6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CABF202-8143-4469-AA74-C30BF1374A23}"/>
              </a:ext>
            </a:extLst>
          </p:cNvPr>
          <p:cNvSpPr>
            <a:spLocks noGrp="1"/>
          </p:cNvSpPr>
          <p:nvPr>
            <p:ph type="sldNum" sz="quarter" idx="12"/>
          </p:nvPr>
        </p:nvSpPr>
        <p:spPr/>
        <p:txBody>
          <a:bodyPr/>
          <a:lstStyle/>
          <a:p>
            <a:pPr lvl="0"/>
            <a:fld id="{8434A3A4-27BC-491F-ABC0-245E40F81477}" type="slidenum">
              <a:t>‹#›</a:t>
            </a:fld>
            <a:endParaRPr lang="en-US"/>
          </a:p>
        </p:txBody>
      </p:sp>
    </p:spTree>
    <p:extLst>
      <p:ext uri="{BB962C8B-B14F-4D97-AF65-F5344CB8AC3E}">
        <p14:creationId xmlns:p14="http://schemas.microsoft.com/office/powerpoint/2010/main" val="2852616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0C71-E186-445F-B456-D6CD034EB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1B691-7F7A-4130-9D69-CDB2758A40A0}"/>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E4402B-BB8E-4D46-8767-244CBCC0C6D0}"/>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005B0-CF72-448C-AB67-880DDB60E66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7C57D8C-490A-45AB-A2E6-D57B5641528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2B246A8-1B04-43CA-8045-F9CB1A5EB2FA}"/>
              </a:ext>
            </a:extLst>
          </p:cNvPr>
          <p:cNvSpPr>
            <a:spLocks noGrp="1"/>
          </p:cNvSpPr>
          <p:nvPr>
            <p:ph type="sldNum" sz="quarter" idx="12"/>
          </p:nvPr>
        </p:nvSpPr>
        <p:spPr/>
        <p:txBody>
          <a:bodyPr/>
          <a:lstStyle/>
          <a:p>
            <a:pPr lvl="0"/>
            <a:fld id="{81EE1D27-AEA9-4B2C-A6AF-E24F540BEE85}" type="slidenum">
              <a:t>‹#›</a:t>
            </a:fld>
            <a:endParaRPr lang="en-US"/>
          </a:p>
        </p:txBody>
      </p:sp>
    </p:spTree>
    <p:extLst>
      <p:ext uri="{BB962C8B-B14F-4D97-AF65-F5344CB8AC3E}">
        <p14:creationId xmlns:p14="http://schemas.microsoft.com/office/powerpoint/2010/main" val="64396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3654-0267-4ABF-A503-E873281DD0BC}"/>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4E865-45F7-4124-AE8F-F1B54EAC897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BC2198-3C1C-43A3-8DE7-2B0E10DD39BE}"/>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5900D-5170-44CE-81C0-2E978C02FB5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284B-B928-4BE4-AB91-6FA1CE034E74}"/>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D5F17C-8B82-4956-8012-FBDC6944F54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8D5AE414-5050-417C-882A-8CBF65F4C072}"/>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1A6257F-1FC2-4675-A457-0CFD7C038178}"/>
              </a:ext>
            </a:extLst>
          </p:cNvPr>
          <p:cNvSpPr>
            <a:spLocks noGrp="1"/>
          </p:cNvSpPr>
          <p:nvPr>
            <p:ph type="sldNum" sz="quarter" idx="12"/>
          </p:nvPr>
        </p:nvSpPr>
        <p:spPr/>
        <p:txBody>
          <a:bodyPr/>
          <a:lstStyle/>
          <a:p>
            <a:pPr lvl="0"/>
            <a:fld id="{61ACD005-EEE1-4C32-8770-24B049F69544}" type="slidenum">
              <a:t>‹#›</a:t>
            </a:fld>
            <a:endParaRPr lang="en-US"/>
          </a:p>
        </p:txBody>
      </p:sp>
    </p:spTree>
    <p:extLst>
      <p:ext uri="{BB962C8B-B14F-4D97-AF65-F5344CB8AC3E}">
        <p14:creationId xmlns:p14="http://schemas.microsoft.com/office/powerpoint/2010/main" val="409619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88A9-A5F0-4D6A-A5FC-8678E9CA8E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58665-5417-4ABA-AA33-2ECC7E23D06B}"/>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3F6AC95-3D9A-48DF-886F-79E3535090E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A37CFD2-3645-449E-95E4-B26420F0EDC0}"/>
              </a:ext>
            </a:extLst>
          </p:cNvPr>
          <p:cNvSpPr>
            <a:spLocks noGrp="1"/>
          </p:cNvSpPr>
          <p:nvPr>
            <p:ph type="sldNum" sz="quarter" idx="12"/>
          </p:nvPr>
        </p:nvSpPr>
        <p:spPr/>
        <p:txBody>
          <a:bodyPr/>
          <a:lstStyle/>
          <a:p>
            <a:pPr lvl="0"/>
            <a:fld id="{896067D4-7263-4FAA-A494-4889DCFCE189}" type="slidenum">
              <a:t>‹#›</a:t>
            </a:fld>
            <a:endParaRPr lang="en-US"/>
          </a:p>
        </p:txBody>
      </p:sp>
    </p:spTree>
    <p:extLst>
      <p:ext uri="{BB962C8B-B14F-4D97-AF65-F5344CB8AC3E}">
        <p14:creationId xmlns:p14="http://schemas.microsoft.com/office/powerpoint/2010/main" val="1353541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9FC9E-3670-48CF-AEB2-6ABC49EBCEF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B2F0D52-FEF5-419E-822F-E47F8CB84A6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104AA39-2F0A-49E6-9472-AB0E7B559E14}"/>
              </a:ext>
            </a:extLst>
          </p:cNvPr>
          <p:cNvSpPr>
            <a:spLocks noGrp="1"/>
          </p:cNvSpPr>
          <p:nvPr>
            <p:ph type="sldNum" sz="quarter" idx="12"/>
          </p:nvPr>
        </p:nvSpPr>
        <p:spPr/>
        <p:txBody>
          <a:bodyPr/>
          <a:lstStyle/>
          <a:p>
            <a:pPr lvl="0"/>
            <a:fld id="{7A09B403-8E3D-4641-9AC0-938281655B33}" type="slidenum">
              <a:t>‹#›</a:t>
            </a:fld>
            <a:endParaRPr lang="en-US"/>
          </a:p>
        </p:txBody>
      </p:sp>
    </p:spTree>
    <p:extLst>
      <p:ext uri="{BB962C8B-B14F-4D97-AF65-F5344CB8AC3E}">
        <p14:creationId xmlns:p14="http://schemas.microsoft.com/office/powerpoint/2010/main" val="132028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B2CC-385B-4363-A3F8-BBB7811A8A5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D5EB0-EA16-49EF-A051-751D1D75EAB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1D860-AE36-4A06-9B14-CCFD6B1F807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DCD5C-7755-48C7-97B8-CFCB6802068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D4AF49E-55B4-489F-906A-FD1A21BBAC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6D7DCC6-22CD-4452-B493-63DDB4B376BA}"/>
              </a:ext>
            </a:extLst>
          </p:cNvPr>
          <p:cNvSpPr>
            <a:spLocks noGrp="1"/>
          </p:cNvSpPr>
          <p:nvPr>
            <p:ph type="sldNum" sz="quarter" idx="12"/>
          </p:nvPr>
        </p:nvSpPr>
        <p:spPr/>
        <p:txBody>
          <a:bodyPr/>
          <a:lstStyle/>
          <a:p>
            <a:pPr lvl="0"/>
            <a:fld id="{E7CE5285-243B-4DCA-A269-0C6234484590}" type="slidenum">
              <a:t>‹#›</a:t>
            </a:fld>
            <a:endParaRPr lang="en-US"/>
          </a:p>
        </p:txBody>
      </p:sp>
    </p:spTree>
    <p:extLst>
      <p:ext uri="{BB962C8B-B14F-4D97-AF65-F5344CB8AC3E}">
        <p14:creationId xmlns:p14="http://schemas.microsoft.com/office/powerpoint/2010/main" val="137509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3570-B79C-4122-A16E-7A2B35DC2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BB7C5-AE79-41BB-ABD7-B9DE304FF2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51215-CC31-493A-9B6B-33246E9BCD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E113FD-1214-4981-AFEE-B3D90C41D88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687F913-8544-45B2-BB99-AAAD5FE354C0}"/>
              </a:ext>
            </a:extLst>
          </p:cNvPr>
          <p:cNvSpPr>
            <a:spLocks noGrp="1"/>
          </p:cNvSpPr>
          <p:nvPr>
            <p:ph type="sldNum" sz="quarter" idx="12"/>
          </p:nvPr>
        </p:nvSpPr>
        <p:spPr/>
        <p:txBody>
          <a:bodyPr/>
          <a:lstStyle/>
          <a:p>
            <a:pPr lvl="0"/>
            <a:fld id="{B3934EE4-C233-43F8-A342-299A6297E49B}" type="slidenum">
              <a:t>‹#›</a:t>
            </a:fld>
            <a:endParaRPr lang="en-US"/>
          </a:p>
        </p:txBody>
      </p:sp>
    </p:spTree>
    <p:extLst>
      <p:ext uri="{BB962C8B-B14F-4D97-AF65-F5344CB8AC3E}">
        <p14:creationId xmlns:p14="http://schemas.microsoft.com/office/powerpoint/2010/main" val="2823957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3CD4-2AAD-4739-9B4F-270E8E23A95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10D7B-BBA4-411A-B101-EDDEDEC55F8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FF06F-752C-4F9D-B974-3D07C52836F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BCE752-0D00-499A-A8AE-5657A079EC5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5552497-6ADA-446D-B8C4-E23B2CBCF1E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A40CAAF-D9DC-484C-9B15-65C83B973A12}"/>
              </a:ext>
            </a:extLst>
          </p:cNvPr>
          <p:cNvSpPr>
            <a:spLocks noGrp="1"/>
          </p:cNvSpPr>
          <p:nvPr>
            <p:ph type="sldNum" sz="quarter" idx="12"/>
          </p:nvPr>
        </p:nvSpPr>
        <p:spPr/>
        <p:txBody>
          <a:bodyPr/>
          <a:lstStyle/>
          <a:p>
            <a:pPr lvl="0"/>
            <a:fld id="{6944FBD8-DCCE-4C44-8287-BED3EE33710F}" type="slidenum">
              <a:t>‹#›</a:t>
            </a:fld>
            <a:endParaRPr lang="en-US"/>
          </a:p>
        </p:txBody>
      </p:sp>
    </p:spTree>
    <p:extLst>
      <p:ext uri="{BB962C8B-B14F-4D97-AF65-F5344CB8AC3E}">
        <p14:creationId xmlns:p14="http://schemas.microsoft.com/office/powerpoint/2010/main" val="1385450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6263-E35F-4313-8201-E25AEF6753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A9718-3EC0-40F5-96F5-1D57E6C5CE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DAB14-4CC7-43C5-B248-50F80C93C2C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6400A34-5255-4C48-9C44-C96F2F7D6C4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19DBBDA-6F34-49CF-8C88-7D038B5DE2AC}"/>
              </a:ext>
            </a:extLst>
          </p:cNvPr>
          <p:cNvSpPr>
            <a:spLocks noGrp="1"/>
          </p:cNvSpPr>
          <p:nvPr>
            <p:ph type="sldNum" sz="quarter" idx="12"/>
          </p:nvPr>
        </p:nvSpPr>
        <p:spPr/>
        <p:txBody>
          <a:bodyPr/>
          <a:lstStyle/>
          <a:p>
            <a:pPr lvl="0"/>
            <a:fld id="{069AE198-7C4D-4C3A-8121-8819F20A7252}" type="slidenum">
              <a:t>‹#›</a:t>
            </a:fld>
            <a:endParaRPr lang="en-US"/>
          </a:p>
        </p:txBody>
      </p:sp>
    </p:spTree>
    <p:extLst>
      <p:ext uri="{BB962C8B-B14F-4D97-AF65-F5344CB8AC3E}">
        <p14:creationId xmlns:p14="http://schemas.microsoft.com/office/powerpoint/2010/main" val="312027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DF62F-DF12-4E56-837C-05AEC0321A0D}"/>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8AEF7B-A039-4565-BDBF-3CBFF3A3C8C4}"/>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288AF-ACC4-4E26-A74D-32A4CD595EA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21F304-A3EA-4225-A8B7-2D1923A7540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9F8C4B4-6C4B-4FC3-B8E3-05E7A4B03533}"/>
              </a:ext>
            </a:extLst>
          </p:cNvPr>
          <p:cNvSpPr>
            <a:spLocks noGrp="1"/>
          </p:cNvSpPr>
          <p:nvPr>
            <p:ph type="sldNum" sz="quarter" idx="12"/>
          </p:nvPr>
        </p:nvSpPr>
        <p:spPr/>
        <p:txBody>
          <a:bodyPr/>
          <a:lstStyle/>
          <a:p>
            <a:pPr lvl="0"/>
            <a:fld id="{5BAC6903-CEA6-44CD-8DEB-E0508F98DF65}" type="slidenum">
              <a:t>‹#›</a:t>
            </a:fld>
            <a:endParaRPr lang="en-US"/>
          </a:p>
        </p:txBody>
      </p:sp>
    </p:spTree>
    <p:extLst>
      <p:ext uri="{BB962C8B-B14F-4D97-AF65-F5344CB8AC3E}">
        <p14:creationId xmlns:p14="http://schemas.microsoft.com/office/powerpoint/2010/main" val="311411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226E-B1EE-4EFF-8686-BE7479B6692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BF898-010B-4332-8436-3D03894D8289}"/>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5D4CFD-6E67-41A7-9538-8B604E99839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18E6B63-F2E3-4F1A-AA78-B035734E20A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7A621BF-BAC7-449D-BF00-4A0F0F8936EF}"/>
              </a:ext>
            </a:extLst>
          </p:cNvPr>
          <p:cNvSpPr>
            <a:spLocks noGrp="1"/>
          </p:cNvSpPr>
          <p:nvPr>
            <p:ph type="sldNum" sz="quarter" idx="12"/>
          </p:nvPr>
        </p:nvSpPr>
        <p:spPr/>
        <p:txBody>
          <a:bodyPr/>
          <a:lstStyle/>
          <a:p>
            <a:pPr lvl="0"/>
            <a:fld id="{6CD4EE4D-342B-4103-845C-FAD97289C49B}" type="slidenum">
              <a:t>‹#›</a:t>
            </a:fld>
            <a:endParaRPr lang="en-US"/>
          </a:p>
        </p:txBody>
      </p:sp>
    </p:spTree>
    <p:extLst>
      <p:ext uri="{BB962C8B-B14F-4D97-AF65-F5344CB8AC3E}">
        <p14:creationId xmlns:p14="http://schemas.microsoft.com/office/powerpoint/2010/main" val="93510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0187-9EC3-4BF1-9481-FA1F0843D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2131D-C708-40E6-A982-529F771D09AB}"/>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1B38C-97CD-4287-98E0-1BC01A26038A}"/>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0D069-FAC5-44F1-95F7-3B88A1E4254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BE0A30B-A926-4158-9BC5-F6DA80B1B74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90A9194-E998-4B8C-AE07-02167B525A48}"/>
              </a:ext>
            </a:extLst>
          </p:cNvPr>
          <p:cNvSpPr>
            <a:spLocks noGrp="1"/>
          </p:cNvSpPr>
          <p:nvPr>
            <p:ph type="sldNum" sz="quarter" idx="12"/>
          </p:nvPr>
        </p:nvSpPr>
        <p:spPr/>
        <p:txBody>
          <a:bodyPr/>
          <a:lstStyle/>
          <a:p>
            <a:pPr lvl="0"/>
            <a:fld id="{E6C29AF7-C8EE-4FF8-BB7D-6F4F83F29ADF}" type="slidenum">
              <a:t>‹#›</a:t>
            </a:fld>
            <a:endParaRPr lang="en-US"/>
          </a:p>
        </p:txBody>
      </p:sp>
    </p:spTree>
    <p:extLst>
      <p:ext uri="{BB962C8B-B14F-4D97-AF65-F5344CB8AC3E}">
        <p14:creationId xmlns:p14="http://schemas.microsoft.com/office/powerpoint/2010/main" val="3943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EFCE-7C9E-41A6-9C05-D193BB946A31}"/>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53986D-5665-4333-B5A8-A1776DD70D6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1E3314-899C-4FF4-B1CB-31450FB7D070}"/>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38E67-1280-4752-B104-76E81AA2FCB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59784E-5FC7-444E-851A-57C7AB350465}"/>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7996C-9B23-4BCB-9129-71F8F8A41F13}"/>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4325AA0-C921-432E-9978-CC295BF0A7F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B5CB4A9C-9586-47EA-A836-E6F6BE7E376B}"/>
              </a:ext>
            </a:extLst>
          </p:cNvPr>
          <p:cNvSpPr>
            <a:spLocks noGrp="1"/>
          </p:cNvSpPr>
          <p:nvPr>
            <p:ph type="sldNum" sz="quarter" idx="12"/>
          </p:nvPr>
        </p:nvSpPr>
        <p:spPr/>
        <p:txBody>
          <a:bodyPr/>
          <a:lstStyle/>
          <a:p>
            <a:pPr lvl="0"/>
            <a:fld id="{C41E4FEA-CE91-465E-87F1-7F3FCC0725BB}" type="slidenum">
              <a:t>‹#›</a:t>
            </a:fld>
            <a:endParaRPr lang="en-US"/>
          </a:p>
        </p:txBody>
      </p:sp>
    </p:spTree>
    <p:extLst>
      <p:ext uri="{BB962C8B-B14F-4D97-AF65-F5344CB8AC3E}">
        <p14:creationId xmlns:p14="http://schemas.microsoft.com/office/powerpoint/2010/main" val="31879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A289-BE98-4DA8-8522-28657C7A15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E5DCE-8ED1-4A0F-A498-B64D10B397E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8F54A43A-33B0-47D7-BD65-D56EA6D13B4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1D01BA11-1EA1-4D6E-AEBA-C6E2C1C614A7}"/>
              </a:ext>
            </a:extLst>
          </p:cNvPr>
          <p:cNvSpPr>
            <a:spLocks noGrp="1"/>
          </p:cNvSpPr>
          <p:nvPr>
            <p:ph type="sldNum" sz="quarter" idx="12"/>
          </p:nvPr>
        </p:nvSpPr>
        <p:spPr/>
        <p:txBody>
          <a:bodyPr/>
          <a:lstStyle/>
          <a:p>
            <a:pPr lvl="0"/>
            <a:fld id="{B01F2511-61BE-4C31-9522-A527192CDB6F}" type="slidenum">
              <a:t>‹#›</a:t>
            </a:fld>
            <a:endParaRPr lang="en-US"/>
          </a:p>
        </p:txBody>
      </p:sp>
    </p:spTree>
    <p:extLst>
      <p:ext uri="{BB962C8B-B14F-4D97-AF65-F5344CB8AC3E}">
        <p14:creationId xmlns:p14="http://schemas.microsoft.com/office/powerpoint/2010/main" val="22943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43E5D-43F5-4847-8AA3-9C4A64A8F08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9C5FCB50-C2ED-4A5B-A655-C4DC332728F6}"/>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C96F6D9-0E35-43C8-88CA-15F933E51DF3}"/>
              </a:ext>
            </a:extLst>
          </p:cNvPr>
          <p:cNvSpPr>
            <a:spLocks noGrp="1"/>
          </p:cNvSpPr>
          <p:nvPr>
            <p:ph type="sldNum" sz="quarter" idx="12"/>
          </p:nvPr>
        </p:nvSpPr>
        <p:spPr/>
        <p:txBody>
          <a:bodyPr/>
          <a:lstStyle/>
          <a:p>
            <a:pPr lvl="0"/>
            <a:fld id="{20E5F903-7B55-4CAE-AC1C-D30AFE4CCA61}" type="slidenum">
              <a:t>‹#›</a:t>
            </a:fld>
            <a:endParaRPr lang="en-US"/>
          </a:p>
        </p:txBody>
      </p:sp>
    </p:spTree>
    <p:extLst>
      <p:ext uri="{BB962C8B-B14F-4D97-AF65-F5344CB8AC3E}">
        <p14:creationId xmlns:p14="http://schemas.microsoft.com/office/powerpoint/2010/main" val="25905132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C0EF-4D01-4EF9-9E02-312152E8F5A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7558F-863F-4DBC-B5F0-A7E72387F76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D2C59-DEAE-4170-9C02-8A992EBD382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2A87DF-E4BF-4153-B057-E19686D2928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15DBFCF-EA1A-448C-A9F7-303CC8A8A0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0CA23E2-EC68-4FEB-8A6B-C9BDEB7A2115}"/>
              </a:ext>
            </a:extLst>
          </p:cNvPr>
          <p:cNvSpPr>
            <a:spLocks noGrp="1"/>
          </p:cNvSpPr>
          <p:nvPr>
            <p:ph type="sldNum" sz="quarter" idx="12"/>
          </p:nvPr>
        </p:nvSpPr>
        <p:spPr/>
        <p:txBody>
          <a:bodyPr/>
          <a:lstStyle/>
          <a:p>
            <a:pPr lvl="0"/>
            <a:fld id="{78E75E4B-38FC-487F-AB34-F902952C8EC2}" type="slidenum">
              <a:t>‹#›</a:t>
            </a:fld>
            <a:endParaRPr lang="en-US"/>
          </a:p>
        </p:txBody>
      </p:sp>
    </p:spTree>
    <p:extLst>
      <p:ext uri="{BB962C8B-B14F-4D97-AF65-F5344CB8AC3E}">
        <p14:creationId xmlns:p14="http://schemas.microsoft.com/office/powerpoint/2010/main" val="325952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2B93-8926-47A0-B0E3-9296449A0B3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23E7A-AB3C-4FAB-819A-8A30B3E6606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844F0-E5DD-44F2-AB96-ADE5A169F56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4DC834-1144-438F-8678-A05E5B85E58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E0AB820-0E52-4005-A3BD-AD2DB29EE5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D36B33-06FC-4021-A1E1-34FD19B50003}"/>
              </a:ext>
            </a:extLst>
          </p:cNvPr>
          <p:cNvSpPr>
            <a:spLocks noGrp="1"/>
          </p:cNvSpPr>
          <p:nvPr>
            <p:ph type="sldNum" sz="quarter" idx="12"/>
          </p:nvPr>
        </p:nvSpPr>
        <p:spPr/>
        <p:txBody>
          <a:bodyPr/>
          <a:lstStyle/>
          <a:p>
            <a:pPr lvl="0"/>
            <a:fld id="{A76F82B5-ECB9-486D-97F0-2A71267D6058}" type="slidenum">
              <a:t>‹#›</a:t>
            </a:fld>
            <a:endParaRPr lang="en-US"/>
          </a:p>
        </p:txBody>
      </p:sp>
    </p:spTree>
    <p:extLst>
      <p:ext uri="{BB962C8B-B14F-4D97-AF65-F5344CB8AC3E}">
        <p14:creationId xmlns:p14="http://schemas.microsoft.com/office/powerpoint/2010/main" val="422698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9257AD-7DA4-4697-9753-C83D0A666739}"/>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59531070-7DE5-4D1C-97ED-6743E73353AB}"/>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C842-EB25-4CD8-AAC1-DBB1F722AC46}"/>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3880E4A1-9F93-4AC8-87CD-11C9E6746F74}"/>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1C2627E3-406F-4A96-9423-9B85D59D49F4}"/>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7C39572B-11C1-4FDF-BC34-8E030463ABA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7140-5E05-4F08-AECB-F3D8C8A64B1B}"/>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A9A62814-4FB9-4B52-91B0-026B5AA0334D}"/>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8A104-1A6C-412D-9D8D-EBF67C7AABE9}"/>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573C5CB-BAE6-40AC-821B-EDC979CDA553}"/>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2F64B1AF-2B57-4A84-AF50-365FE86D092C}"/>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6FDF5A41-F54F-4ACB-85D2-2A9A2B0CC6D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arch.proquest.com/openview/c7860fe86b3b456927d9e286f84a9a83/1?pq-origsite=gscholar&amp;cbl=25895" TargetMode="External"/><Relationship Id="rId2" Type="http://schemas.openxmlformats.org/officeDocument/2006/relationships/hyperlink" Target="http://www.employmentlawhandbook.com/federal-employment-and-labor-laws/flsa/exemptions/primary-duty/" TargetMode="External"/><Relationship Id="rId1" Type="http://schemas.openxmlformats.org/officeDocument/2006/relationships/slideLayout" Target="../slideLayouts/slideLayout7.xml"/><Relationship Id="rId4" Type="http://schemas.openxmlformats.org/officeDocument/2006/relationships/hyperlink" Target="http://search.proquest.com/openview/c7860fe86b3b456927d9e286f84a9a83/1?pq...cb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53F8E9-9F19-4574-A64F-801F2B262183}"/>
              </a:ext>
            </a:extLst>
          </p:cNvPr>
          <p:cNvSpPr/>
          <p:nvPr/>
        </p:nvSpPr>
        <p:spPr>
          <a:xfrm>
            <a:off x="3032600" y="1248073"/>
            <a:ext cx="6908799" cy="646331"/>
          </a:xfrm>
          <a:prstGeom prst="rect">
            <a:avLst/>
          </a:prstGeom>
        </p:spPr>
        <p:txBody>
          <a:bodyPr wrap="square">
            <a:spAutoFit/>
          </a:bodyPr>
          <a:lstStyle/>
          <a:p>
            <a:r>
              <a:rPr lang="en-US" dirty="0"/>
              <a:t>E.O. 13495 – “</a:t>
            </a:r>
            <a:r>
              <a:rPr lang="en-US" dirty="0" err="1"/>
              <a:t>Nondisplacement</a:t>
            </a:r>
            <a:r>
              <a:rPr lang="en-US" dirty="0"/>
              <a:t> of Qualified </a:t>
            </a:r>
          </a:p>
          <a:p>
            <a:r>
              <a:rPr lang="en-US" dirty="0"/>
              <a:t>Workers Under Service Contracts” – on January 30, 2009. </a:t>
            </a:r>
          </a:p>
        </p:txBody>
      </p:sp>
      <p:sp>
        <p:nvSpPr>
          <p:cNvPr id="3" name="Rectangle 2">
            <a:extLst>
              <a:ext uri="{FF2B5EF4-FFF2-40B4-BE49-F238E27FC236}">
                <a16:creationId xmlns:a16="http://schemas.microsoft.com/office/drawing/2014/main" id="{D21FD5B6-D755-4EE8-ACE9-C9EDEBFC429F}"/>
              </a:ext>
            </a:extLst>
          </p:cNvPr>
          <p:cNvSpPr/>
          <p:nvPr/>
        </p:nvSpPr>
        <p:spPr>
          <a:xfrm>
            <a:off x="3032601" y="2019300"/>
            <a:ext cx="6324600" cy="2031325"/>
          </a:xfrm>
          <a:prstGeom prst="rect">
            <a:avLst/>
          </a:prstGeom>
        </p:spPr>
        <p:txBody>
          <a:bodyPr wrap="square">
            <a:spAutoFit/>
          </a:bodyPr>
          <a:lstStyle/>
          <a:p>
            <a:r>
              <a:rPr lang="en-US" dirty="0"/>
              <a:t>Specifically, the E.O. mandates the inclusion of a contract clause entitled “</a:t>
            </a:r>
            <a:r>
              <a:rPr lang="en-US" dirty="0" err="1"/>
              <a:t>Nondisplacement</a:t>
            </a:r>
            <a:r>
              <a:rPr lang="en-US" dirty="0"/>
              <a:t> of Qualified Workers” in covered contracts requiring the successor contractor and its subcontractors to offer employees working under the predecessor contract whose employment will be otherwise terminated, </a:t>
            </a:r>
            <a:r>
              <a:rPr lang="en-US" u="sng" dirty="0">
                <a:solidFill>
                  <a:srgbClr val="C00000"/>
                </a:solidFill>
              </a:rPr>
              <a:t>a </a:t>
            </a:r>
            <a:r>
              <a:rPr lang="en-US" b="1" u="sng" dirty="0">
                <a:solidFill>
                  <a:srgbClr val="C00000"/>
                </a:solidFill>
              </a:rPr>
              <a:t>right of first refusal of employment</a:t>
            </a:r>
            <a:r>
              <a:rPr lang="en-US" b="1" dirty="0">
                <a:solidFill>
                  <a:srgbClr val="C00000"/>
                </a:solidFill>
              </a:rPr>
              <a:t> </a:t>
            </a:r>
            <a:r>
              <a:rPr lang="en-US" dirty="0"/>
              <a:t>under the successor contract in positions for which they are qualified.</a:t>
            </a:r>
          </a:p>
        </p:txBody>
      </p:sp>
      <p:pic>
        <p:nvPicPr>
          <p:cNvPr id="4" name="Picture 3">
            <a:extLst>
              <a:ext uri="{FF2B5EF4-FFF2-40B4-BE49-F238E27FC236}">
                <a16:creationId xmlns:a16="http://schemas.microsoft.com/office/drawing/2014/main" id="{E1BB3CAC-2CC5-4D88-9C8E-383E7CA9C8CB}"/>
              </a:ext>
            </a:extLst>
          </p:cNvPr>
          <p:cNvPicPr>
            <a:picLocks noChangeAspect="1"/>
          </p:cNvPicPr>
          <p:nvPr/>
        </p:nvPicPr>
        <p:blipFill>
          <a:blip r:embed="rId2"/>
          <a:stretch>
            <a:fillRect/>
          </a:stretch>
        </p:blipFill>
        <p:spPr>
          <a:xfrm>
            <a:off x="665637" y="1108373"/>
            <a:ext cx="2176463" cy="2827921"/>
          </a:xfrm>
          <a:prstGeom prst="rect">
            <a:avLst/>
          </a:prstGeom>
        </p:spPr>
      </p:pic>
      <p:sp>
        <p:nvSpPr>
          <p:cNvPr id="5" name="Rectangle 4">
            <a:extLst>
              <a:ext uri="{FF2B5EF4-FFF2-40B4-BE49-F238E27FC236}">
                <a16:creationId xmlns:a16="http://schemas.microsoft.com/office/drawing/2014/main" id="{8F86E5C9-50B9-43F7-A68B-4E28E5E8C6C4}"/>
              </a:ext>
            </a:extLst>
          </p:cNvPr>
          <p:cNvSpPr/>
          <p:nvPr/>
        </p:nvSpPr>
        <p:spPr>
          <a:xfrm>
            <a:off x="665637" y="4186576"/>
            <a:ext cx="8475663" cy="1200329"/>
          </a:xfrm>
          <a:prstGeom prst="rect">
            <a:avLst/>
          </a:prstGeom>
        </p:spPr>
        <p:txBody>
          <a:bodyPr wrap="square">
            <a:spAutoFit/>
          </a:bodyPr>
          <a:lstStyle/>
          <a:p>
            <a:r>
              <a:rPr lang="en-US" dirty="0"/>
              <a:t>Each federal agency solicitation and each resulting contract that succeeds such a contract or subcontract for the same or similar services at the same location </a:t>
            </a:r>
            <a:r>
              <a:rPr lang="en-US" b="1" dirty="0"/>
              <a:t>MUST</a:t>
            </a:r>
            <a:r>
              <a:rPr lang="en-US" dirty="0"/>
              <a:t> include the “</a:t>
            </a:r>
            <a:r>
              <a:rPr lang="en-US" dirty="0" err="1"/>
              <a:t>Nondisplacement</a:t>
            </a:r>
            <a:r>
              <a:rPr lang="en-US" dirty="0"/>
              <a:t> of Qualified Workers” contract clause (FAR 48 C.F.R. § 52.222-17), </a:t>
            </a:r>
            <a:r>
              <a:rPr lang="en-US" b="1" u="sng" dirty="0"/>
              <a:t>unless a specific exception applies</a:t>
            </a:r>
          </a:p>
        </p:txBody>
      </p:sp>
      <p:sp>
        <p:nvSpPr>
          <p:cNvPr id="6" name="Rectangle 5">
            <a:extLst>
              <a:ext uri="{FF2B5EF4-FFF2-40B4-BE49-F238E27FC236}">
                <a16:creationId xmlns:a16="http://schemas.microsoft.com/office/drawing/2014/main" id="{5F6D4B9F-03BC-42E3-940C-BEA65569F2C3}"/>
              </a:ext>
            </a:extLst>
          </p:cNvPr>
          <p:cNvSpPr/>
          <p:nvPr/>
        </p:nvSpPr>
        <p:spPr>
          <a:xfrm>
            <a:off x="665636" y="5637187"/>
            <a:ext cx="8970963" cy="1200329"/>
          </a:xfrm>
          <a:prstGeom prst="rect">
            <a:avLst/>
          </a:prstGeom>
        </p:spPr>
        <p:txBody>
          <a:bodyPr wrap="square">
            <a:spAutoFit/>
          </a:bodyPr>
          <a:lstStyle/>
          <a:p>
            <a:r>
              <a:rPr lang="en-US" dirty="0"/>
              <a:t>The E.O.’s </a:t>
            </a:r>
            <a:r>
              <a:rPr lang="en-US" dirty="0" err="1"/>
              <a:t>nondisplacement</a:t>
            </a:r>
            <a:r>
              <a:rPr lang="en-US" dirty="0"/>
              <a:t> requirements apply to “</a:t>
            </a:r>
            <a:r>
              <a:rPr lang="en-US" b="1" dirty="0"/>
              <a:t>service</a:t>
            </a:r>
            <a:r>
              <a:rPr lang="en-US" dirty="0"/>
              <a:t> employees” as defined by the SCA. </a:t>
            </a:r>
          </a:p>
          <a:p>
            <a:r>
              <a:rPr lang="en-US" dirty="0"/>
              <a:t>Under the SCA, </a:t>
            </a:r>
            <a:r>
              <a:rPr lang="en-US" b="1" dirty="0"/>
              <a:t>all</a:t>
            </a:r>
            <a:r>
              <a:rPr lang="en-US" dirty="0"/>
              <a:t> employees performing work on the contract are considered service employees </a:t>
            </a:r>
            <a:r>
              <a:rPr lang="en-US" b="1" dirty="0"/>
              <a:t>unless</a:t>
            </a:r>
            <a:r>
              <a:rPr lang="en-US" dirty="0"/>
              <a:t> they are defined as executive, administrative, or </a:t>
            </a:r>
            <a:r>
              <a:rPr lang="en-US" b="1" dirty="0"/>
              <a:t>professional</a:t>
            </a:r>
            <a:r>
              <a:rPr lang="en-US" dirty="0"/>
              <a:t> employees exempt under the FLSA and its regulations at 29 C.F.R. Part 541.7Coverage</a:t>
            </a:r>
          </a:p>
        </p:txBody>
      </p:sp>
    </p:spTree>
    <p:extLst>
      <p:ext uri="{BB962C8B-B14F-4D97-AF65-F5344CB8AC3E}">
        <p14:creationId xmlns:p14="http://schemas.microsoft.com/office/powerpoint/2010/main" val="337722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4202-80E2-4043-B5F4-ADC3D1841648}"/>
              </a:ext>
            </a:extLst>
          </p:cNvPr>
          <p:cNvSpPr txBox="1">
            <a:spLocks noGrp="1"/>
          </p:cNvSpPr>
          <p:nvPr>
            <p:ph type="title" idx="4294967295"/>
          </p:nvPr>
        </p:nvSpPr>
        <p:spPr/>
        <p:txBody>
          <a:bodyPr/>
          <a:lstStyle/>
          <a:p>
            <a:pPr lvl="0"/>
            <a:r>
              <a:rPr lang="en-US"/>
              <a:t>Exempt Employees</a:t>
            </a:r>
          </a:p>
        </p:txBody>
      </p:sp>
      <p:sp>
        <p:nvSpPr>
          <p:cNvPr id="3" name="Subtitle 2">
            <a:extLst>
              <a:ext uri="{FF2B5EF4-FFF2-40B4-BE49-F238E27FC236}">
                <a16:creationId xmlns:a16="http://schemas.microsoft.com/office/drawing/2014/main" id="{D711C993-5EED-4D85-8F20-28787A372A9F}"/>
              </a:ext>
            </a:extLst>
          </p:cNvPr>
          <p:cNvSpPr txBox="1">
            <a:spLocks noGrp="1"/>
          </p:cNvSpPr>
          <p:nvPr>
            <p:ph type="subTitle" idx="4294967295"/>
          </p:nvPr>
        </p:nvSpPr>
        <p:spPr>
          <a:xfrm>
            <a:off x="731519" y="1746360"/>
            <a:ext cx="9071640" cy="631080"/>
          </a:xfrm>
        </p:spPr>
        <p:txBody>
          <a:bodyPr anchor="ctr"/>
          <a:lstStyle/>
          <a:p>
            <a:pPr lvl="0" algn="ctr"/>
            <a:r>
              <a:rPr lang="en-US" sz="1500">
                <a:latin typeface="Liberation Serif" pitchFamily="18"/>
              </a:rPr>
              <a:t>Most of the primary exemptions under the require employees to be paid on a salary or fee basis.</a:t>
            </a:r>
          </a:p>
          <a:p>
            <a:pPr lvl="0" algn="ctr"/>
            <a:r>
              <a:rPr lang="en-US" sz="1500">
                <a:latin typeface="Liberation Serif" pitchFamily="18"/>
              </a:rPr>
              <a:t>Only one allows the exempt employees to be paid on an hourly basis.</a:t>
            </a:r>
          </a:p>
          <a:p>
            <a:pPr lvl="0" algn="ctr"/>
            <a:r>
              <a:rPr lang="en-US" sz="1500">
                <a:latin typeface="Liberation Serif" pitchFamily="18"/>
              </a:rPr>
              <a:t>The following is a breakdown of those requirements for each of the primary exemptions:</a:t>
            </a:r>
          </a:p>
        </p:txBody>
      </p:sp>
      <p:pic>
        <p:nvPicPr>
          <p:cNvPr id="5" name="">
            <a:extLst>
              <a:ext uri="{FF2B5EF4-FFF2-40B4-BE49-F238E27FC236}">
                <a16:creationId xmlns:a16="http://schemas.microsoft.com/office/drawing/2014/main" id="{1A349ACA-3FF8-4A2C-B084-FBB54C7FC8DB}"/>
              </a:ext>
            </a:extLst>
          </p:cNvPr>
          <p:cNvPicPr>
            <a:picLocks noChangeAspect="1"/>
          </p:cNvPicPr>
          <p:nvPr/>
        </p:nvPicPr>
        <p:blipFill>
          <a:blip r:embed="rId3">
            <a:lum/>
            <a:alphaModFix/>
          </a:blip>
          <a:srcRect/>
          <a:stretch>
            <a:fillRect/>
          </a:stretch>
        </p:blipFill>
        <p:spPr>
          <a:xfrm>
            <a:off x="3017880" y="6126840"/>
            <a:ext cx="4571640" cy="914039"/>
          </a:xfrm>
          <a:prstGeom prst="rect">
            <a:avLst/>
          </a:prstGeom>
          <a:noFill/>
          <a:ln>
            <a:noFill/>
          </a:ln>
        </p:spPr>
      </p:pic>
      <p:graphicFrame>
        <p:nvGraphicFramePr>
          <p:cNvPr id="4" name="Table 3">
            <a:extLst>
              <a:ext uri="{FF2B5EF4-FFF2-40B4-BE49-F238E27FC236}">
                <a16:creationId xmlns:a16="http://schemas.microsoft.com/office/drawing/2014/main" id="{F3FAB0E7-EC4D-4E1E-B419-5F30540545D8}"/>
              </a:ext>
            </a:extLst>
          </p:cNvPr>
          <p:cNvGraphicFramePr>
            <a:graphicFrameLocks noGrp="1"/>
          </p:cNvGraphicFramePr>
          <p:nvPr>
            <p:extLst>
              <p:ext uri="{D42A27DB-BD31-4B8C-83A1-F6EECF244321}">
                <p14:modId xmlns:p14="http://schemas.microsoft.com/office/powerpoint/2010/main" val="398629828"/>
              </p:ext>
            </p:extLst>
          </p:nvPr>
        </p:nvGraphicFramePr>
        <p:xfrm>
          <a:off x="1839599" y="2723039"/>
          <a:ext cx="6759720" cy="3186720"/>
        </p:xfrm>
        <a:graphic>
          <a:graphicData uri="http://schemas.openxmlformats.org/drawingml/2006/table">
            <a:tbl>
              <a:tblPr firstRow="1" bandRow="1"/>
              <a:tblGrid>
                <a:gridCol w="2701080">
                  <a:extLst>
                    <a:ext uri="{9D8B030D-6E8A-4147-A177-3AD203B41FA5}">
                      <a16:colId xmlns:a16="http://schemas.microsoft.com/office/drawing/2014/main" val="928461372"/>
                    </a:ext>
                  </a:extLst>
                </a:gridCol>
                <a:gridCol w="1351800">
                  <a:extLst>
                    <a:ext uri="{9D8B030D-6E8A-4147-A177-3AD203B41FA5}">
                      <a16:colId xmlns:a16="http://schemas.microsoft.com/office/drawing/2014/main" val="1624463309"/>
                    </a:ext>
                  </a:extLst>
                </a:gridCol>
                <a:gridCol w="1352520">
                  <a:extLst>
                    <a:ext uri="{9D8B030D-6E8A-4147-A177-3AD203B41FA5}">
                      <a16:colId xmlns:a16="http://schemas.microsoft.com/office/drawing/2014/main" val="1551788924"/>
                    </a:ext>
                  </a:extLst>
                </a:gridCol>
                <a:gridCol w="1354320">
                  <a:extLst>
                    <a:ext uri="{9D8B030D-6E8A-4147-A177-3AD203B41FA5}">
                      <a16:colId xmlns:a16="http://schemas.microsoft.com/office/drawing/2014/main" val="3808591804"/>
                    </a:ext>
                  </a:extLst>
                </a:gridCol>
              </a:tblGrid>
              <a:tr h="455040">
                <a:tc>
                  <a:txBody>
                    <a:bodyPr/>
                    <a:lstStyle/>
                    <a:p>
                      <a:pPr marL="0" marR="0" lvl="0" indent="0" algn="ctr" rtl="0" hangingPunct="0">
                        <a:lnSpc>
                          <a:spcPct val="100000"/>
                        </a:lnSpc>
                        <a:spcBef>
                          <a:spcPts val="0"/>
                        </a:spcBef>
                        <a:spcAft>
                          <a:spcPts val="0"/>
                        </a:spcAft>
                        <a:buNone/>
                        <a:tabLst/>
                      </a:pPr>
                      <a:r>
                        <a:rPr lang="en-US" b="1" dirty="0"/>
                        <a:t>Exemption</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Salary</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Fee</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Hourly</a:t>
                      </a:r>
                    </a:p>
                  </a:txBody>
                  <a:tcPr>
                    <a:solidFill>
                      <a:schemeClr val="bg2"/>
                    </a:solidFill>
                  </a:tcPr>
                </a:tc>
                <a:extLst>
                  <a:ext uri="{0D108BD9-81ED-4DB2-BD59-A6C34878D82A}">
                    <a16:rowId xmlns:a16="http://schemas.microsoft.com/office/drawing/2014/main" val="3826598493"/>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Administrative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2780440851"/>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Computer Employee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1" i="0" u="none" strike="noStrike" kern="1200" cap="none" dirty="0">
                          <a:ln>
                            <a:noFill/>
                          </a:ln>
                          <a:latin typeface="Liberation Sans" pitchFamily="18"/>
                          <a:ea typeface="Noto Sans CJK SC Regular" pitchFamily="2"/>
                          <a:cs typeface="FreeSans" pitchFamily="2"/>
                        </a:rPr>
                        <a:t>✗</a:t>
                      </a:r>
                    </a:p>
                  </a:txBody>
                  <a:tcPr/>
                </a:tc>
                <a:extLst>
                  <a:ext uri="{0D108BD9-81ED-4DB2-BD59-A6C34878D82A}">
                    <a16:rowId xmlns:a16="http://schemas.microsoft.com/office/drawing/2014/main" val="701830968"/>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Executive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1891956509"/>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Highly Compensated</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3321580337"/>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Outside Sales</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706745167"/>
                  </a:ext>
                </a:extLst>
              </a:tr>
              <a:tr h="45648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Professional</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98523596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6CE75-FCD4-4C66-A220-C2A95C6CAB82}"/>
              </a:ext>
            </a:extLst>
          </p:cNvPr>
          <p:cNvSpPr/>
          <p:nvPr/>
        </p:nvSpPr>
        <p:spPr>
          <a:xfrm>
            <a:off x="431800" y="1457837"/>
            <a:ext cx="8953500" cy="4934684"/>
          </a:xfrm>
          <a:prstGeom prst="rect">
            <a:avLst/>
          </a:prstGeom>
        </p:spPr>
        <p:txBody>
          <a:bodyPr wrap="square">
            <a:spAutoFit/>
          </a:bodyPr>
          <a:lstStyle/>
          <a:p>
            <a:pPr marL="457200">
              <a:lnSpc>
                <a:spcPts val="1350"/>
              </a:lnSpc>
            </a:pPr>
            <a:r>
              <a:rPr lang="en-US" dirty="0">
                <a:solidFill>
                  <a:srgbClr val="000000"/>
                </a:solidFill>
                <a:latin typeface="Arial" panose="020B0604020202020204" pitchFamily="34" charset="0"/>
              </a:rPr>
              <a:t>Computer Employees: have the </a:t>
            </a:r>
            <a:r>
              <a:rPr lang="en-US" b="1" dirty="0">
                <a:solidFill>
                  <a:srgbClr val="8C1C1C"/>
                </a:solidFill>
                <a:latin typeface="Arial" panose="020B0604020202020204" pitchFamily="34" charset="0"/>
                <a:hlinkClick r:id="rId2"/>
              </a:rPr>
              <a:t>primary </a:t>
            </a:r>
            <a:r>
              <a:rPr lang="en-US" dirty="0">
                <a:solidFill>
                  <a:srgbClr val="8C1C1C"/>
                </a:solidFill>
                <a:latin typeface="Arial" panose="020B0604020202020204" pitchFamily="34" charset="0"/>
                <a:hlinkClick r:id="rId2"/>
              </a:rPr>
              <a:t>duty</a:t>
            </a:r>
            <a:r>
              <a:rPr lang="en-US" dirty="0">
                <a:solidFill>
                  <a:srgbClr val="000000"/>
                </a:solidFill>
                <a:latin typeface="Arial" panose="020B0604020202020204" pitchFamily="34" charset="0"/>
              </a:rPr>
              <a:t> that consists of:</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 </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applying systems analysis techniques and procedures, including consulting with users, to determine hardware, software, or system functional specifications; </a:t>
            </a:r>
            <a:r>
              <a:rPr lang="en-US" i="1" dirty="0">
                <a:solidFill>
                  <a:srgbClr val="000000"/>
                </a:solidFill>
                <a:latin typeface="Arial" panose="020B0604020202020204" pitchFamily="34" charset="0"/>
              </a:rPr>
              <a:t>(This is NO, as we don't do computer consulting for the SEC examiners. We just provide writeups of investigation and hold exploratory meetings with the clients)</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designing, developing, documenting, analyzing, creating, testing, or modifying computer systems or programs, including prototypes, based on and related to user or system design specifications; </a:t>
            </a:r>
            <a:r>
              <a:rPr lang="en-US" i="1" dirty="0">
                <a:solidFill>
                  <a:srgbClr val="000000"/>
                </a:solidFill>
                <a:latin typeface="Arial" panose="020B0604020202020204" pitchFamily="34" charset="0"/>
              </a:rPr>
              <a:t>(for our own analytic need, not for users or design specs as we are the users, &amp; not the primary duty)</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designing, documenting, testing, creating, or modifying computer programs related to machine operating systems; or </a:t>
            </a:r>
            <a:r>
              <a:rPr lang="en-US" i="1" dirty="0">
                <a:solidFill>
                  <a:srgbClr val="000000"/>
                </a:solidFill>
                <a:latin typeface="Arial" panose="020B0604020202020204" pitchFamily="34" charset="0"/>
              </a:rPr>
              <a:t>(again for our </a:t>
            </a:r>
            <a:r>
              <a:rPr lang="en-US" i="1" dirty="0" err="1">
                <a:solidFill>
                  <a:srgbClr val="000000"/>
                </a:solidFill>
                <a:latin typeface="Arial" panose="020B0604020202020204" pitchFamily="34" charset="0"/>
              </a:rPr>
              <a:t>analysis+investigation</a:t>
            </a:r>
            <a:r>
              <a:rPr lang="en-US" i="1" dirty="0">
                <a:solidFill>
                  <a:srgbClr val="000000"/>
                </a:solidFill>
                <a:latin typeface="Arial" panose="020B0604020202020204" pitchFamily="34" charset="0"/>
              </a:rPr>
              <a:t> usage only &amp; still fails the primary duty test)</a:t>
            </a:r>
            <a:endParaRPr lang="en-US" b="0" i="0" dirty="0">
              <a:solidFill>
                <a:srgbClr val="222222"/>
              </a:solidFill>
              <a:effectLst/>
              <a:latin typeface="arial" panose="020B0604020202020204" pitchFamily="34" charset="0"/>
            </a:endParaRPr>
          </a:p>
          <a:p>
            <a:pPr marL="914400"/>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performing a combination of the above-listed duties.</a:t>
            </a:r>
            <a:endParaRPr lang="en-US" b="0" i="0" dirty="0">
              <a:solidFill>
                <a:srgbClr val="222222"/>
              </a:solidFill>
              <a:effectLst/>
              <a:latin typeface="arial" panose="020B0604020202020204" pitchFamily="34" charset="0"/>
            </a:endParaRPr>
          </a:p>
          <a:p>
            <a:pPr marL="45720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Subject Matter Expert (</a:t>
            </a:r>
            <a:r>
              <a:rPr lang="en-US" b="1" dirty="0">
                <a:solidFill>
                  <a:srgbClr val="000000"/>
                </a:solidFill>
                <a:latin typeface="Arial" panose="020B0604020202020204" pitchFamily="34" charset="0"/>
              </a:rPr>
              <a:t>SME</a:t>
            </a:r>
            <a:r>
              <a:rPr lang="en-US" dirty="0">
                <a:solidFill>
                  <a:srgbClr val="000000"/>
                </a:solidFill>
                <a:latin typeface="Arial" panose="020B0604020202020204" pitchFamily="34" charset="0"/>
              </a:rPr>
              <a:t>) of Financial Analysis. </a:t>
            </a:r>
            <a:r>
              <a:rPr lang="en-US" b="1" dirty="0">
                <a:solidFill>
                  <a:srgbClr val="000000"/>
                </a:solidFill>
                <a:latin typeface="Arial" panose="020B0604020202020204" pitchFamily="34" charset="0"/>
              </a:rPr>
              <a:t>NOT</a:t>
            </a:r>
            <a:r>
              <a:rPr lang="en-US" dirty="0">
                <a:solidFill>
                  <a:srgbClr val="000000"/>
                </a:solidFill>
                <a:latin typeface="Arial" panose="020B0604020202020204" pitchFamily="34" charset="0"/>
              </a:rPr>
              <a:t> computer work.</a:t>
            </a:r>
            <a:endParaRPr lang="en-US" b="0" i="0" dirty="0">
              <a:solidFill>
                <a:srgbClr val="222222"/>
              </a:solidFill>
              <a:effectLst/>
              <a:latin typeface="arial" panose="020B0604020202020204" pitchFamily="34" charset="0"/>
            </a:endParaRPr>
          </a:p>
        </p:txBody>
      </p:sp>
      <p:sp>
        <p:nvSpPr>
          <p:cNvPr id="3" name="Rectangle 1">
            <a:extLst>
              <a:ext uri="{FF2B5EF4-FFF2-40B4-BE49-F238E27FC236}">
                <a16:creationId xmlns:a16="http://schemas.microsoft.com/office/drawing/2014/main" id="{D680BDEF-41DB-43A6-ABBA-D7B368039A6C}"/>
              </a:ext>
            </a:extLst>
          </p:cNvPr>
          <p:cNvSpPr>
            <a:spLocks noChangeArrowheads="1"/>
          </p:cNvSpPr>
          <p:nvPr/>
        </p:nvSpPr>
        <p:spPr bwMode="auto">
          <a:xfrm>
            <a:off x="953588" y="6508263"/>
            <a:ext cx="830797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200" b="1" i="0" u="sng" strike="noStrike" cap="none" normalizeH="0" baseline="0" dirty="0">
                <a:ln>
                  <a:noFill/>
                </a:ln>
                <a:solidFill>
                  <a:srgbClr val="222222"/>
                </a:solidFill>
                <a:effectLst/>
                <a:latin typeface="Arial" panose="020B0604020202020204" pitchFamily="34" charset="0"/>
                <a:cs typeface="Arial" panose="020B0604020202020204" pitchFamily="34" charset="0"/>
              </a:rPr>
              <a:t>"First Responders"</a:t>
            </a:r>
            <a:r>
              <a:rPr kumimoji="0" lang="en-US"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as we participate in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preventing or detecting crimes; conducting investigations or inspections for violations of law; performing surveillance; preparing investigative reports; or other similar work."</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0099"/>
                </a:solidFill>
                <a:effectLst/>
                <a:latin typeface="Arial" panose="020B0604020202020204" pitchFamily="34" charset="0"/>
                <a:cs typeface="Arial" panose="020B0604020202020204" pitchFamily="34" charset="0"/>
                <a:hlinkClick r:id="rId3"/>
              </a:rPr>
              <a:t>Can an auditor ever be a first responder to financial frauds?</a:t>
            </a:r>
            <a:endParaRPr kumimoji="0" lang="en-US" altLang="en-US" sz="12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search.proquest.com/</a:t>
            </a:r>
            <a:r>
              <a:rPr kumimoji="0" lang="en-US" altLang="en-US" sz="12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4"/>
              </a:rPr>
              <a:t>openview</a:t>
            </a: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/c7860fe86b3b456927d9e286f84a9a83/1?pq...</a:t>
            </a:r>
            <a:r>
              <a:rPr kumimoji="0" lang="en-US" altLang="en-US" sz="12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4"/>
              </a:rPr>
              <a:t>cbl</a:t>
            </a: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a:t>
            </a:r>
            <a:r>
              <a:rPr kumimoji="0" lang="en-US" altLang="en-US" sz="1200" b="0" i="0" u="none" strike="noStrike" cap="none" normalizeH="0" baseline="0" dirty="0">
                <a:ln>
                  <a:noFill/>
                </a:ln>
                <a:solidFill>
                  <a:srgbClr val="006621"/>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94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B2C00F-78FA-4014-BC27-C8CC45985CB7}"/>
              </a:ext>
            </a:extLst>
          </p:cNvPr>
          <p:cNvSpPr/>
          <p:nvPr/>
        </p:nvSpPr>
        <p:spPr>
          <a:xfrm>
            <a:off x="494558" y="1515044"/>
            <a:ext cx="9245600" cy="3693319"/>
          </a:xfrm>
          <a:prstGeom prst="rect">
            <a:avLst/>
          </a:prstGeom>
        </p:spPr>
        <p:txBody>
          <a:bodyPr wrap="square">
            <a:spAutoFit/>
          </a:bodyPr>
          <a:lstStyle/>
          <a:p>
            <a:r>
              <a:rPr lang="en-US" dirty="0"/>
              <a:t>• </a:t>
            </a:r>
            <a:r>
              <a:rPr lang="en-US" b="1" dirty="0">
                <a:solidFill>
                  <a:srgbClr val="002060"/>
                </a:solidFill>
              </a:rPr>
              <a:t>Notification to contractors and service employees </a:t>
            </a:r>
            <a:br>
              <a:rPr lang="en-US" b="1" dirty="0">
                <a:solidFill>
                  <a:srgbClr val="002060"/>
                </a:solidFill>
              </a:rPr>
            </a:br>
            <a:r>
              <a:rPr lang="en-US" b="1" dirty="0">
                <a:solidFill>
                  <a:srgbClr val="002060"/>
                </a:solidFill>
              </a:rPr>
              <a:t>	</a:t>
            </a:r>
            <a:r>
              <a:rPr lang="en-US" dirty="0"/>
              <a:t>29 C.F.R. § 9.11(b); FAR 48 C.F.R. § 22.1205.</a:t>
            </a:r>
          </a:p>
          <a:p>
            <a:pPr lvl="1"/>
            <a:r>
              <a:rPr lang="en-US" dirty="0"/>
              <a:t>The contracting officer shall direct the predecessor contractor to provide </a:t>
            </a:r>
          </a:p>
          <a:p>
            <a:pPr lvl="1"/>
            <a:r>
              <a:rPr lang="en-US" dirty="0"/>
              <a:t>written notice to the service employees employed on the predecessor </a:t>
            </a:r>
          </a:p>
          <a:p>
            <a:pPr lvl="1"/>
            <a:r>
              <a:rPr lang="en-US" dirty="0"/>
              <a:t>contract of their possible right to an offer of employment with the successor </a:t>
            </a:r>
          </a:p>
          <a:p>
            <a:pPr lvl="1"/>
            <a:r>
              <a:rPr lang="en-US" dirty="0"/>
              <a:t>contractor. </a:t>
            </a:r>
          </a:p>
          <a:p>
            <a:endParaRPr lang="en-US" dirty="0"/>
          </a:p>
          <a:p>
            <a:r>
              <a:rPr lang="en-US" dirty="0"/>
              <a:t>The written notice shall be</a:t>
            </a:r>
          </a:p>
          <a:p>
            <a:r>
              <a:rPr lang="en-US" dirty="0"/>
              <a:t>• </a:t>
            </a:r>
            <a:r>
              <a:rPr lang="en-US" b="1" dirty="0">
                <a:solidFill>
                  <a:srgbClr val="C00000"/>
                </a:solidFill>
              </a:rPr>
              <a:t>Posted</a:t>
            </a:r>
            <a:r>
              <a:rPr lang="en-US" dirty="0"/>
              <a:t> in a conspicuous place at the worksite; or</a:t>
            </a:r>
          </a:p>
          <a:p>
            <a:r>
              <a:rPr lang="en-US" dirty="0"/>
              <a:t>• Delivered to the service employees </a:t>
            </a:r>
            <a:r>
              <a:rPr lang="en-US" b="1" dirty="0">
                <a:solidFill>
                  <a:srgbClr val="C00000"/>
                </a:solidFill>
              </a:rPr>
              <a:t>individually</a:t>
            </a:r>
            <a:r>
              <a:rPr lang="en-US" dirty="0"/>
              <a:t>. </a:t>
            </a:r>
          </a:p>
          <a:p>
            <a:endParaRPr lang="en-US" dirty="0"/>
          </a:p>
          <a:p>
            <a:r>
              <a:rPr lang="en-US" dirty="0"/>
              <a:t>The contracting officer shall provide the certified service employee list to the successor </a:t>
            </a:r>
          </a:p>
          <a:p>
            <a:r>
              <a:rPr lang="en-US" dirty="0"/>
              <a:t>contractor immediately</a:t>
            </a:r>
          </a:p>
        </p:txBody>
      </p:sp>
      <p:sp>
        <p:nvSpPr>
          <p:cNvPr id="3" name="Rectangle 2">
            <a:extLst>
              <a:ext uri="{FF2B5EF4-FFF2-40B4-BE49-F238E27FC236}">
                <a16:creationId xmlns:a16="http://schemas.microsoft.com/office/drawing/2014/main" id="{710A7F04-8832-47B3-8C70-4793262322D4}"/>
              </a:ext>
            </a:extLst>
          </p:cNvPr>
          <p:cNvSpPr/>
          <p:nvPr/>
        </p:nvSpPr>
        <p:spPr>
          <a:xfrm>
            <a:off x="494558" y="5322381"/>
            <a:ext cx="8382000" cy="1477328"/>
          </a:xfrm>
          <a:prstGeom prst="rect">
            <a:avLst/>
          </a:prstGeom>
        </p:spPr>
        <p:txBody>
          <a:bodyPr wrap="square">
            <a:spAutoFit/>
          </a:bodyPr>
          <a:lstStyle/>
          <a:p>
            <a:r>
              <a:rPr lang="en-US" dirty="0"/>
              <a:t>The contractor will include provisions that ensure that each subcontractor will honor the </a:t>
            </a:r>
            <a:r>
              <a:rPr lang="en-US" dirty="0" err="1"/>
              <a:t>nondisplacement</a:t>
            </a:r>
            <a:r>
              <a:rPr lang="en-US" dirty="0"/>
              <a:t> contract clause requirements</a:t>
            </a:r>
          </a:p>
          <a:p>
            <a:r>
              <a:rPr lang="en-US" dirty="0"/>
              <a:t>Subcontracts must also include a provision to ensure that the subcontractor will provide the contractor with the information about its employees needed by the contractor to comply with the requirement </a:t>
            </a:r>
          </a:p>
        </p:txBody>
      </p:sp>
    </p:spTree>
    <p:extLst>
      <p:ext uri="{BB962C8B-B14F-4D97-AF65-F5344CB8AC3E}">
        <p14:creationId xmlns:p14="http://schemas.microsoft.com/office/powerpoint/2010/main" val="29828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4D0A7-8983-40CF-A2B4-CD51A65DCBA6}"/>
              </a:ext>
            </a:extLst>
          </p:cNvPr>
          <p:cNvSpPr/>
          <p:nvPr/>
        </p:nvSpPr>
        <p:spPr>
          <a:xfrm>
            <a:off x="584200" y="857281"/>
            <a:ext cx="8966200" cy="6555641"/>
          </a:xfrm>
          <a:prstGeom prst="rect">
            <a:avLst/>
          </a:prstGeom>
        </p:spPr>
        <p:txBody>
          <a:bodyPr wrap="square">
            <a:spAutoFit/>
          </a:bodyPr>
          <a:lstStyle/>
          <a:p>
            <a:r>
              <a:rPr lang="en-US" dirty="0"/>
              <a:t>Bona fide offers of employment and service employees’ </a:t>
            </a:r>
            <a:r>
              <a:rPr lang="en-US" b="1" dirty="0"/>
              <a:t>right of first refusal </a:t>
            </a:r>
            <a:r>
              <a:rPr lang="en-US" dirty="0"/>
              <a:t>29 C.F.R. §§ 9.2 and 9.12; FAR 48 C.F.R. §§ 22.1202(a), 22.1203-4, and 52.222-17(b).</a:t>
            </a:r>
          </a:p>
          <a:p>
            <a:endParaRPr lang="en-US" dirty="0"/>
          </a:p>
          <a:p>
            <a:r>
              <a:rPr lang="en-US" dirty="0"/>
              <a:t>Make </a:t>
            </a:r>
            <a:r>
              <a:rPr lang="en-US" b="1" dirty="0"/>
              <a:t>a bona fide express offer</a:t>
            </a:r>
            <a:r>
              <a:rPr lang="en-US" dirty="0"/>
              <a:t> of employment on the successor contract to qualified service employees employed under the predecessor contract whose employment will be terminated as a result of award of the successor contract or the expiration of the contract under which the service employees were hired, and</a:t>
            </a:r>
          </a:p>
          <a:p>
            <a:endParaRPr lang="en-US" dirty="0"/>
          </a:p>
          <a:p>
            <a:r>
              <a:rPr lang="en-US" dirty="0"/>
              <a:t>Give each such individual a </a:t>
            </a:r>
            <a:r>
              <a:rPr lang="en-US" b="1" dirty="0"/>
              <a:t>“right of first refusal”</a:t>
            </a:r>
            <a:r>
              <a:rPr lang="en-US" dirty="0"/>
              <a:t> There shall be no employment opening under a covered contract, and the contractor and any subcontractors shall not offer employment under such a contract, to any person prior to having complied fully with this obligation.</a:t>
            </a:r>
          </a:p>
          <a:p>
            <a:endParaRPr lang="en-US" dirty="0"/>
          </a:p>
          <a:p>
            <a:r>
              <a:rPr lang="en-US" dirty="0"/>
              <a:t> must state a time limit of not less than </a:t>
            </a:r>
            <a:r>
              <a:rPr lang="en-US" sz="2400" b="1" dirty="0">
                <a:solidFill>
                  <a:srgbClr val="002060"/>
                </a:solidFill>
              </a:rPr>
              <a:t>10 days</a:t>
            </a:r>
            <a:r>
              <a:rPr lang="en-US" dirty="0"/>
              <a:t> for an employee response.</a:t>
            </a:r>
          </a:p>
          <a:p>
            <a:endParaRPr lang="en-US" dirty="0"/>
          </a:p>
          <a:p>
            <a:r>
              <a:rPr lang="en-US" dirty="0"/>
              <a:t>The successor contractor’s obligation to offer a right of first refusal exists even if the successor contractor has not been provided a list of the predecessor contractor’s employees or the list does not contain the names of all persons employed during the final month of contract performance. 29 C.F.R. § 9.12(a)(2).</a:t>
            </a:r>
          </a:p>
          <a:p>
            <a:endParaRPr lang="en-US" dirty="0"/>
          </a:p>
          <a:p>
            <a:r>
              <a:rPr lang="en-US" dirty="0"/>
              <a:t>Not required to offer employment to any service employee of the predecessor contractor who will be </a:t>
            </a:r>
            <a:r>
              <a:rPr lang="en-US" b="1" dirty="0"/>
              <a:t>retained by the predecessor contractor</a:t>
            </a:r>
            <a:r>
              <a:rPr lang="en-US" dirty="0"/>
              <a:t> (</a:t>
            </a:r>
            <a:r>
              <a:rPr lang="en-US" b="1" dirty="0">
                <a:solidFill>
                  <a:srgbClr val="002060"/>
                </a:solidFill>
              </a:rPr>
              <a:t>this mean facilitate &amp; DO NOT interfere</a:t>
            </a:r>
            <a:r>
              <a:rPr lang="en-US" dirty="0"/>
              <a:t>) or</a:t>
            </a:r>
          </a:p>
          <a:p>
            <a:r>
              <a:rPr lang="en-US" dirty="0"/>
              <a:t>service employee’s past performance, has </a:t>
            </a:r>
            <a:r>
              <a:rPr lang="en-US" b="1" dirty="0"/>
              <a:t>failed</a:t>
            </a:r>
            <a:r>
              <a:rPr lang="en-US" dirty="0"/>
              <a:t> to perform suitably on the job.</a:t>
            </a:r>
          </a:p>
        </p:txBody>
      </p:sp>
    </p:spTree>
    <p:extLst>
      <p:ext uri="{BB962C8B-B14F-4D97-AF65-F5344CB8AC3E}">
        <p14:creationId xmlns:p14="http://schemas.microsoft.com/office/powerpoint/2010/main" val="59531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647F06-9FBB-4C5D-84A4-D75E1CF4A2C0}"/>
              </a:ext>
            </a:extLst>
          </p:cNvPr>
          <p:cNvSpPr/>
          <p:nvPr/>
        </p:nvSpPr>
        <p:spPr>
          <a:xfrm>
            <a:off x="977223" y="1577462"/>
            <a:ext cx="8341873" cy="5170646"/>
          </a:xfrm>
          <a:prstGeom prst="rect">
            <a:avLst/>
          </a:prstGeom>
        </p:spPr>
        <p:txBody>
          <a:bodyPr wrap="square">
            <a:spAutoFit/>
          </a:bodyPr>
          <a:lstStyle/>
          <a:p>
            <a:r>
              <a:rPr lang="en-US" dirty="0"/>
              <a:t>Authority to Exempt Contracts 29 C.F.R. § 9.4 and FAR 48 C.F.R. § 22.1203.3</a:t>
            </a:r>
          </a:p>
          <a:p>
            <a:r>
              <a:rPr lang="en-US" dirty="0"/>
              <a:t>if, he/she finds that the application of any of the requirements of the E.O and its implementing regulations would not serve the purposes of E.O. 13495, or would impair the ability of the Federal Government to procure services on an economical and efficient basis. 38 Federal Agency Exemption (“</a:t>
            </a:r>
            <a:r>
              <a:rPr lang="en-US" b="1" dirty="0"/>
              <a:t>Waiver</a:t>
            </a:r>
            <a:r>
              <a:rPr lang="en-US" dirty="0"/>
              <a:t>”) Procedures</a:t>
            </a:r>
          </a:p>
          <a:p>
            <a:endParaRPr lang="en-US" dirty="0"/>
          </a:p>
          <a:p>
            <a:r>
              <a:rPr lang="en-US" dirty="0"/>
              <a:t>The senior procurement executive shall not redelegate this waiver authority. FAR 48 C.F.R. § 22.1203-3(a)</a:t>
            </a:r>
          </a:p>
          <a:p>
            <a:r>
              <a:rPr lang="en-US" dirty="0"/>
              <a:t>If the written analysis supporting exemption by an agency waiver is not completed by the contract solicitation date, the waiver is inoperative. </a:t>
            </a:r>
          </a:p>
          <a:p>
            <a:endParaRPr lang="en-US" dirty="0"/>
          </a:p>
          <a:p>
            <a:r>
              <a:rPr lang="en-US" b="1" dirty="0"/>
              <a:t>When an agency exercises its waiver</a:t>
            </a:r>
            <a:r>
              <a:rPr lang="en-US" dirty="0"/>
              <a:t> authority with respect to any contract, </a:t>
            </a:r>
          </a:p>
          <a:p>
            <a:r>
              <a:rPr lang="en-US" dirty="0"/>
              <a:t>subcontract, or purchase order, the contracting officer shall direct the contractor to </a:t>
            </a:r>
            <a:r>
              <a:rPr lang="en-US" sz="2400" b="1" dirty="0">
                <a:solidFill>
                  <a:srgbClr val="002060"/>
                </a:solidFill>
              </a:rPr>
              <a:t>notify affected workers</a:t>
            </a:r>
            <a:r>
              <a:rPr lang="en-US" sz="2400" dirty="0">
                <a:solidFill>
                  <a:srgbClr val="002060"/>
                </a:solidFill>
              </a:rPr>
              <a:t> </a:t>
            </a:r>
            <a:r>
              <a:rPr lang="en-US" dirty="0"/>
              <a:t>&amp; their collective bargaining representative </a:t>
            </a:r>
            <a:r>
              <a:rPr lang="en-US" sz="2000" b="1" u="sng" dirty="0">
                <a:solidFill>
                  <a:srgbClr val="C00000"/>
                </a:solidFill>
              </a:rPr>
              <a:t>in</a:t>
            </a:r>
            <a:r>
              <a:rPr lang="en-US" sz="2000" u="sng" dirty="0">
                <a:solidFill>
                  <a:srgbClr val="C00000"/>
                </a:solidFill>
              </a:rPr>
              <a:t> </a:t>
            </a:r>
            <a:r>
              <a:rPr lang="en-US" sz="2000" b="1" u="sng" dirty="0">
                <a:solidFill>
                  <a:srgbClr val="C00000"/>
                </a:solidFill>
              </a:rPr>
              <a:t>writing</a:t>
            </a:r>
            <a:r>
              <a:rPr lang="en-US" dirty="0"/>
              <a:t>, of the agency’s determination</a:t>
            </a:r>
          </a:p>
          <a:p>
            <a:endParaRPr lang="en-US" dirty="0"/>
          </a:p>
          <a:p>
            <a:r>
              <a:rPr lang="en-US" dirty="0"/>
              <a:t>The agency shall notify the DOL of its waiver decision and provide the DOL with a copy of its written analysis. </a:t>
            </a:r>
          </a:p>
        </p:txBody>
      </p:sp>
    </p:spTree>
    <p:extLst>
      <p:ext uri="{BB962C8B-B14F-4D97-AF65-F5344CB8AC3E}">
        <p14:creationId xmlns:p14="http://schemas.microsoft.com/office/powerpoint/2010/main" val="1850291067"/>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764</Words>
  <Application>Microsoft Office PowerPoint</Application>
  <PresentationFormat>Widescreen</PresentationFormat>
  <Paragraphs>78</Paragraphs>
  <Slides>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DejaVu Sans</vt:lpstr>
      <vt:lpstr>FreeSans</vt:lpstr>
      <vt:lpstr>Liberation Sans</vt:lpstr>
      <vt:lpstr>Liberation Serif</vt:lpstr>
      <vt:lpstr>Noto Sans CJK SC Regular</vt:lpstr>
      <vt:lpstr>Arial</vt:lpstr>
      <vt:lpstr>Arial</vt:lpstr>
      <vt:lpstr>Calibri</vt:lpstr>
      <vt:lpstr>Symbol</vt:lpstr>
      <vt:lpstr>Times New Roman</vt:lpstr>
      <vt:lpstr>Default</vt:lpstr>
      <vt:lpstr>Default 1</vt:lpstr>
      <vt:lpstr>PowerPoint Presentation</vt:lpstr>
      <vt:lpstr>Exempt Employees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hyoon</dc:creator>
  <cp:lastModifiedBy>IQ Strategy</cp:lastModifiedBy>
  <cp:revision>8</cp:revision>
  <dcterms:created xsi:type="dcterms:W3CDTF">2017-07-12T02:35:31Z</dcterms:created>
  <dcterms:modified xsi:type="dcterms:W3CDTF">2017-07-12T07:22:57Z</dcterms:modified>
</cp:coreProperties>
</file>